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80" r:id="rId2"/>
    <p:sldId id="282" r:id="rId3"/>
    <p:sldId id="298" r:id="rId4"/>
    <p:sldId id="299" r:id="rId5"/>
    <p:sldId id="285" r:id="rId6"/>
    <p:sldId id="300" r:id="rId7"/>
    <p:sldId id="301" r:id="rId8"/>
    <p:sldId id="302" r:id="rId9"/>
    <p:sldId id="304" r:id="rId10"/>
    <p:sldId id="305" r:id="rId11"/>
    <p:sldId id="306" r:id="rId12"/>
    <p:sldId id="303" r:id="rId13"/>
    <p:sldId id="307" r:id="rId14"/>
    <p:sldId id="308" r:id="rId15"/>
    <p:sldId id="309" r:id="rId16"/>
    <p:sldId id="311" r:id="rId17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1pPr>
    <a:lvl2pPr marL="0" marR="0" indent="3429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2pPr>
    <a:lvl3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3pPr>
    <a:lvl4pPr marL="0" marR="0" indent="10287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4pPr>
    <a:lvl5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5pPr>
    <a:lvl6pPr marL="0" marR="0" indent="17145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6pPr>
    <a:lvl7pPr marL="0" marR="0" indent="2057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7pPr>
    <a:lvl8pPr marL="0" marR="0" indent="24003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8pPr>
    <a:lvl9pPr marL="0" marR="0" indent="2743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ADB5"/>
    <a:srgbClr val="12237A"/>
    <a:srgbClr val="D422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79"/>
    <p:restoredTop sz="94523"/>
  </p:normalViewPr>
  <p:slideViewPr>
    <p:cSldViewPr snapToGrid="0" snapToObjects="1">
      <p:cViewPr varScale="1">
        <p:scale>
          <a:sx n="64" d="100"/>
          <a:sy n="64" d="100"/>
        </p:scale>
        <p:origin x="555" y="42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Shape 54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50" name="Shape 55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5982911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584200" latinLnBrk="0">
      <a:defRPr sz="2200">
        <a:latin typeface="Lucida Grande"/>
        <a:ea typeface="Lucida Grande"/>
        <a:cs typeface="Lucida Grande"/>
        <a:sym typeface="Lucida Grande"/>
      </a:defRPr>
    </a:lvl1pPr>
    <a:lvl2pPr indent="228600" defTabSz="584200" latinLnBrk="0">
      <a:defRPr sz="2200">
        <a:latin typeface="Lucida Grande"/>
        <a:ea typeface="Lucida Grande"/>
        <a:cs typeface="Lucida Grande"/>
        <a:sym typeface="Lucida Grande"/>
      </a:defRPr>
    </a:lvl2pPr>
    <a:lvl3pPr indent="457200" defTabSz="584200" latinLnBrk="0">
      <a:defRPr sz="2200">
        <a:latin typeface="Lucida Grande"/>
        <a:ea typeface="Lucida Grande"/>
        <a:cs typeface="Lucida Grande"/>
        <a:sym typeface="Lucida Grande"/>
      </a:defRPr>
    </a:lvl3pPr>
    <a:lvl4pPr indent="685800" defTabSz="584200" latinLnBrk="0">
      <a:defRPr sz="2200">
        <a:latin typeface="Lucida Grande"/>
        <a:ea typeface="Lucida Grande"/>
        <a:cs typeface="Lucida Grande"/>
        <a:sym typeface="Lucida Grande"/>
      </a:defRPr>
    </a:lvl4pPr>
    <a:lvl5pPr indent="914400" defTabSz="584200" latinLnBrk="0">
      <a:defRPr sz="2200">
        <a:latin typeface="Lucida Grande"/>
        <a:ea typeface="Lucida Grande"/>
        <a:cs typeface="Lucida Grande"/>
        <a:sym typeface="Lucida Grande"/>
      </a:defRPr>
    </a:lvl5pPr>
    <a:lvl6pPr indent="1143000" defTabSz="584200" latinLnBrk="0">
      <a:defRPr sz="2200">
        <a:latin typeface="Lucida Grande"/>
        <a:ea typeface="Lucida Grande"/>
        <a:cs typeface="Lucida Grande"/>
        <a:sym typeface="Lucida Grande"/>
      </a:defRPr>
    </a:lvl6pPr>
    <a:lvl7pPr indent="1371600" defTabSz="584200" latinLnBrk="0">
      <a:defRPr sz="2200">
        <a:latin typeface="Lucida Grande"/>
        <a:ea typeface="Lucida Grande"/>
        <a:cs typeface="Lucida Grande"/>
        <a:sym typeface="Lucida Grande"/>
      </a:defRPr>
    </a:lvl7pPr>
    <a:lvl8pPr indent="1600200" defTabSz="584200" latinLnBrk="0">
      <a:defRPr sz="2200">
        <a:latin typeface="Lucida Grande"/>
        <a:ea typeface="Lucida Grande"/>
        <a:cs typeface="Lucida Grande"/>
        <a:sym typeface="Lucida Grande"/>
      </a:defRPr>
    </a:lvl8pPr>
    <a:lvl9pPr indent="1828800" defTabSz="584200" latinLnBrk="0">
      <a:defRPr sz="2200">
        <a:latin typeface="Lucida Grande"/>
        <a:ea typeface="Lucida Grande"/>
        <a:cs typeface="Lucida Grande"/>
        <a:sym typeface="Lucida Grand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pic" idx="13"/>
          </p:nvPr>
        </p:nvSpPr>
        <p:spPr>
          <a:xfrm>
            <a:off x="7616378" y="0"/>
            <a:ext cx="5388422" cy="9753601"/>
          </a:xfrm>
          <a:prstGeom prst="rect">
            <a:avLst/>
          </a:prstGeom>
        </p:spPr>
        <p:txBody>
          <a:bodyPr lIns="91439" tIns="45719" rIns="91439" bIns="45719"/>
          <a:lstStyle/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12" name="Shape 12"/>
          <p:cNvSpPr>
            <a:spLocks noGrp="1"/>
          </p:cNvSpPr>
          <p:nvPr>
            <p:ph type="body" sz="quarter" idx="14"/>
          </p:nvPr>
        </p:nvSpPr>
        <p:spPr>
          <a:xfrm>
            <a:off x="1758553" y="1171872"/>
            <a:ext cx="5243017" cy="1472035"/>
          </a:xfrm>
          <a:prstGeom prst="rect">
            <a:avLst/>
          </a:prstGeom>
        </p:spPr>
        <p:txBody>
          <a:bodyPr anchor="ctr"/>
          <a:lstStyle/>
          <a:p>
            <a:pPr lvl="0"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zh-CN" altLang="en-US">
                <a:solidFill>
                  <a:srgbClr val="4CA6B6"/>
                </a:solidFill>
                <a:latin typeface="Avenir Next Condensed Demi Bold"/>
                <a:ea typeface="Avenir Next Condensed Demi Bold"/>
                <a:cs typeface="Avenir Next Condensed Demi Bold"/>
                <a:sym typeface="Avenir Next Condensed Demi Bold"/>
              </a:rPr>
              <a:t>单击此处编辑母版文本样式</a:t>
            </a:r>
          </a:p>
        </p:txBody>
      </p:sp>
      <p:sp>
        <p:nvSpPr>
          <p:cNvPr id="13" name="Shape 13"/>
          <p:cNvSpPr>
            <a:spLocks noGrp="1"/>
          </p:cNvSpPr>
          <p:nvPr>
            <p:ph type="body" sz="quarter" idx="15" hasCustomPrompt="1"/>
          </p:nvPr>
        </p:nvSpPr>
        <p:spPr>
          <a:xfrm>
            <a:off x="1295400" y="1262372"/>
            <a:ext cx="57448" cy="1930401"/>
          </a:xfrm>
          <a:prstGeom prst="rect">
            <a:avLst/>
          </a:prstGeom>
          <a:solidFill>
            <a:srgbClr val="303841"/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14" name="Shape 14"/>
          <p:cNvSpPr>
            <a:spLocks noGrp="1"/>
          </p:cNvSpPr>
          <p:nvPr>
            <p:ph type="body" sz="quarter" idx="16"/>
          </p:nvPr>
        </p:nvSpPr>
        <p:spPr>
          <a:xfrm>
            <a:off x="1733153" y="2633712"/>
            <a:ext cx="3604816" cy="568151"/>
          </a:xfrm>
          <a:prstGeom prst="rect">
            <a:avLst/>
          </a:prstGeom>
        </p:spPr>
        <p:txBody>
          <a:bodyPr anchor="ctr"/>
          <a:lstStyle>
            <a:lvl1pPr algn="l" defTabSz="457200">
              <a:defRPr sz="1500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5" name="Shape 15"/>
          <p:cNvSpPr>
            <a:spLocks noGrp="1"/>
          </p:cNvSpPr>
          <p:nvPr>
            <p:ph type="body" sz="quarter" idx="17" hasCustomPrompt="1"/>
          </p:nvPr>
        </p:nvSpPr>
        <p:spPr>
          <a:xfrm>
            <a:off x="1295400" y="4481692"/>
            <a:ext cx="57448" cy="1270001"/>
          </a:xfrm>
          <a:prstGeom prst="rect">
            <a:avLst/>
          </a:prstGeom>
          <a:solidFill>
            <a:srgbClr val="303841"/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16" name="Shape 16"/>
          <p:cNvSpPr>
            <a:spLocks noGrp="1"/>
          </p:cNvSpPr>
          <p:nvPr>
            <p:ph type="body" sz="quarter" idx="18"/>
          </p:nvPr>
        </p:nvSpPr>
        <p:spPr>
          <a:xfrm>
            <a:off x="1720453" y="4481692"/>
            <a:ext cx="5094784" cy="1270001"/>
          </a:xfrm>
          <a:prstGeom prst="rect">
            <a:avLst/>
          </a:prstGeom>
        </p:spPr>
        <p:txBody>
          <a:bodyPr anchor="ctr"/>
          <a:lstStyle>
            <a:lvl1pPr algn="l" defTabSz="457200">
              <a:defRPr sz="1500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7" name="Shape 1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Coll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>
            <a:spLocks noGrp="1"/>
          </p:cNvSpPr>
          <p:nvPr>
            <p:ph type="body" sz="quarter" idx="13"/>
          </p:nvPr>
        </p:nvSpPr>
        <p:spPr>
          <a:xfrm>
            <a:off x="1720453" y="1273472"/>
            <a:ext cx="5610225" cy="969740"/>
          </a:xfrm>
          <a:prstGeom prst="rect">
            <a:avLst/>
          </a:prstGeom>
        </p:spPr>
        <p:txBody>
          <a:bodyPr anchor="ctr"/>
          <a:lstStyle/>
          <a:p>
            <a:pPr lvl="0" algn="l">
              <a:lnSpc>
                <a:spcPct val="8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zh-CN" altLang="en-US">
                <a:solidFill>
                  <a:srgbClr val="4CA6B6"/>
                </a:solidFill>
                <a:latin typeface="Avenir Next Condensed Demi Bold"/>
                <a:ea typeface="Avenir Next Condensed Demi Bold"/>
                <a:cs typeface="Avenir Next Condensed Demi Bold"/>
                <a:sym typeface="Avenir Next Condensed Demi Bold"/>
              </a:rPr>
              <a:t>单击此处编辑母版文本样式</a:t>
            </a:r>
          </a:p>
        </p:txBody>
      </p:sp>
      <p:sp>
        <p:nvSpPr>
          <p:cNvPr id="43" name="Shape 43"/>
          <p:cNvSpPr>
            <a:spLocks noGrp="1"/>
          </p:cNvSpPr>
          <p:nvPr>
            <p:ph type="body" sz="quarter" idx="14" hasCustomPrompt="1"/>
          </p:nvPr>
        </p:nvSpPr>
        <p:spPr>
          <a:xfrm>
            <a:off x="1295400" y="1262372"/>
            <a:ext cx="57448" cy="1270001"/>
          </a:xfrm>
          <a:prstGeom prst="rect">
            <a:avLst/>
          </a:prstGeom>
          <a:solidFill>
            <a:srgbClr val="303841"/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44" name="Shape 44"/>
          <p:cNvSpPr>
            <a:spLocks noGrp="1"/>
          </p:cNvSpPr>
          <p:nvPr>
            <p:ph type="body" sz="quarter" idx="15"/>
          </p:nvPr>
        </p:nvSpPr>
        <p:spPr>
          <a:xfrm>
            <a:off x="1720453" y="2062212"/>
            <a:ext cx="5610226" cy="389260"/>
          </a:xfrm>
          <a:prstGeom prst="rect">
            <a:avLst/>
          </a:prstGeom>
        </p:spPr>
        <p:txBody>
          <a:bodyPr anchor="ctr"/>
          <a:lstStyle>
            <a:lvl1pPr algn="l" defTabSz="457200">
              <a:defRPr sz="1500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5" name="Shape 45"/>
          <p:cNvSpPr>
            <a:spLocks noGrp="1"/>
          </p:cNvSpPr>
          <p:nvPr>
            <p:ph type="pic" sz="quarter" idx="16"/>
          </p:nvPr>
        </p:nvSpPr>
        <p:spPr>
          <a:xfrm>
            <a:off x="7947962" y="4669"/>
            <a:ext cx="2485511" cy="2385764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6" name="Shape 46"/>
          <p:cNvSpPr>
            <a:spLocks noGrp="1"/>
          </p:cNvSpPr>
          <p:nvPr>
            <p:ph type="pic" sz="quarter" idx="17"/>
          </p:nvPr>
        </p:nvSpPr>
        <p:spPr>
          <a:xfrm>
            <a:off x="7947962" y="2457502"/>
            <a:ext cx="2485511" cy="238576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7" name="Shape 47"/>
          <p:cNvSpPr>
            <a:spLocks noGrp="1"/>
          </p:cNvSpPr>
          <p:nvPr>
            <p:ph type="pic" sz="quarter" idx="18"/>
          </p:nvPr>
        </p:nvSpPr>
        <p:spPr>
          <a:xfrm>
            <a:off x="10519289" y="4669"/>
            <a:ext cx="2485512" cy="2385764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8" name="Shape 48"/>
          <p:cNvSpPr>
            <a:spLocks noGrp="1"/>
          </p:cNvSpPr>
          <p:nvPr>
            <p:ph type="pic" sz="quarter" idx="19"/>
          </p:nvPr>
        </p:nvSpPr>
        <p:spPr>
          <a:xfrm>
            <a:off x="10519289" y="2457502"/>
            <a:ext cx="2485512" cy="238576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9" name="Shape 49"/>
          <p:cNvSpPr>
            <a:spLocks noGrp="1"/>
          </p:cNvSpPr>
          <p:nvPr>
            <p:ph type="body" sz="quarter" idx="20"/>
          </p:nvPr>
        </p:nvSpPr>
        <p:spPr>
          <a:xfrm>
            <a:off x="1758553" y="4406900"/>
            <a:ext cx="5094784" cy="1270000"/>
          </a:xfrm>
          <a:prstGeom prst="rect">
            <a:avLst/>
          </a:prstGeom>
        </p:spPr>
        <p:txBody>
          <a:bodyPr anchor="ctr"/>
          <a:lstStyle>
            <a:lvl1pPr algn="l" defTabSz="457200">
              <a:defRPr sz="1500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0" name="Shape 50"/>
          <p:cNvSpPr>
            <a:spLocks noGrp="1"/>
          </p:cNvSpPr>
          <p:nvPr>
            <p:ph type="body" sz="quarter" idx="21" hasCustomPrompt="1"/>
          </p:nvPr>
        </p:nvSpPr>
        <p:spPr>
          <a:xfrm>
            <a:off x="1295400" y="4241800"/>
            <a:ext cx="57448" cy="2540000"/>
          </a:xfrm>
          <a:prstGeom prst="rect">
            <a:avLst/>
          </a:prstGeom>
          <a:solidFill>
            <a:srgbClr val="303841"/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pic" sz="quarter" idx="22"/>
          </p:nvPr>
        </p:nvSpPr>
        <p:spPr>
          <a:xfrm>
            <a:off x="7947962" y="4910334"/>
            <a:ext cx="2485511" cy="2385764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52" name="Shape 52"/>
          <p:cNvSpPr>
            <a:spLocks noGrp="1"/>
          </p:cNvSpPr>
          <p:nvPr>
            <p:ph type="pic" sz="quarter" idx="23"/>
          </p:nvPr>
        </p:nvSpPr>
        <p:spPr>
          <a:xfrm>
            <a:off x="7947962" y="7363167"/>
            <a:ext cx="2485511" cy="238576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53" name="Shape 53"/>
          <p:cNvSpPr>
            <a:spLocks noGrp="1"/>
          </p:cNvSpPr>
          <p:nvPr>
            <p:ph type="pic" sz="quarter" idx="24"/>
          </p:nvPr>
        </p:nvSpPr>
        <p:spPr>
          <a:xfrm>
            <a:off x="10519289" y="4910334"/>
            <a:ext cx="2485512" cy="2385764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54" name="Shape 54"/>
          <p:cNvSpPr>
            <a:spLocks noGrp="1"/>
          </p:cNvSpPr>
          <p:nvPr>
            <p:ph type="pic" sz="quarter" idx="25"/>
          </p:nvPr>
        </p:nvSpPr>
        <p:spPr>
          <a:xfrm>
            <a:off x="10519289" y="7363167"/>
            <a:ext cx="2485512" cy="238576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55" name="Shape 55"/>
          <p:cNvSpPr>
            <a:spLocks noGrp="1"/>
          </p:cNvSpPr>
          <p:nvPr>
            <p:ph type="body" sz="quarter" idx="26" hasCustomPrompt="1"/>
          </p:nvPr>
        </p:nvSpPr>
        <p:spPr>
          <a:xfrm>
            <a:off x="7947962" y="2457502"/>
            <a:ext cx="2485629" cy="2385616"/>
          </a:xfrm>
          <a:prstGeom prst="rect">
            <a:avLst/>
          </a:prstGeom>
          <a:solidFill>
            <a:srgbClr val="03ADB5">
              <a:alpha val="80000"/>
            </a:srgbClr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56" name="Shape 56"/>
          <p:cNvSpPr>
            <a:spLocks noGrp="1"/>
          </p:cNvSpPr>
          <p:nvPr>
            <p:ph type="body" sz="quarter" idx="27" hasCustomPrompt="1"/>
          </p:nvPr>
        </p:nvSpPr>
        <p:spPr>
          <a:xfrm>
            <a:off x="10519288" y="4910334"/>
            <a:ext cx="2485630" cy="2392165"/>
          </a:xfrm>
          <a:prstGeom prst="rect">
            <a:avLst/>
          </a:prstGeom>
          <a:solidFill>
            <a:srgbClr val="303841">
              <a:alpha val="80000"/>
            </a:srgbClr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57" name="Shape 5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/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375400" y="9258300"/>
            <a:ext cx="241301" cy="26670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transition spd="med"/>
  <p:txStyles>
    <p:titleStyle>
      <a:lvl1pPr marL="0" marR="0" indent="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1pPr>
      <a:lvl2pPr marL="0" marR="0" indent="2286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2pPr>
      <a:lvl3pPr marL="0" marR="0" indent="4572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3pPr>
      <a:lvl4pPr marL="0" marR="0" indent="6858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4pPr>
      <a:lvl5pPr marL="0" marR="0" indent="9144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5pPr>
      <a:lvl6pPr marL="0" marR="0" indent="11430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6pPr>
      <a:lvl7pPr marL="0" marR="0" indent="13716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7pPr>
      <a:lvl8pPr marL="0" marR="0" indent="16002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8pPr>
      <a:lvl9pPr marL="0" marR="0" indent="18288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9pPr>
    </p:titleStyle>
    <p:bodyStyle>
      <a:lvl1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1pPr>
      <a:lvl2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2pPr>
      <a:lvl3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3pPr>
      <a:lvl4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4pPr>
      <a:lvl5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5pPr>
      <a:lvl6pPr marL="0" marR="0" indent="3556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6pPr>
      <a:lvl7pPr marL="0" marR="0" indent="7112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7pPr>
      <a:lvl8pPr marL="0" marR="0" indent="10668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8pPr>
      <a:lvl9pPr marL="0" marR="0" indent="14224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9pPr>
    </p:bodyStyle>
    <p:otherStyle>
      <a:lvl1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1pPr>
      <a:lvl2pPr marL="0" marR="0" indent="2286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2pPr>
      <a:lvl3pPr marL="0" marR="0" indent="4572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3pPr>
      <a:lvl4pPr marL="0" marR="0" indent="6858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4pPr>
      <a:lvl5pPr marL="0" marR="0" indent="9144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5pPr>
      <a:lvl6pPr marL="0" marR="0" indent="11430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6pPr>
      <a:lvl7pPr marL="0" marR="0" indent="13716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7pPr>
      <a:lvl8pPr marL="0" marR="0" indent="16002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8pPr>
      <a:lvl9pPr marL="0" marR="0" indent="18288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Shape 553"/>
          <p:cNvSpPr>
            <a:spLocks noGrp="1"/>
          </p:cNvSpPr>
          <p:nvPr>
            <p:ph type="body" idx="14"/>
          </p:nvPr>
        </p:nvSpPr>
        <p:spPr>
          <a:xfrm>
            <a:off x="1758552" y="1171872"/>
            <a:ext cx="11515237" cy="1472035"/>
          </a:xfrm>
          <a:prstGeom prst="rect">
            <a:avLst/>
          </a:prstGeom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cap="small" dirty="0">
                <a:solidFill>
                  <a:srgbClr val="4CA6B6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Unit 2</a:t>
            </a:r>
            <a:r>
              <a:rPr lang="zh-CN" altLang="en-US" cap="small" dirty="0">
                <a:solidFill>
                  <a:srgbClr val="4CA6B6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 </a:t>
            </a:r>
            <a:endParaRPr lang="en-GB" altLang="zh-CN" cap="small" dirty="0">
              <a:solidFill>
                <a:srgbClr val="4CA6B6"/>
              </a:solidFill>
              <a:latin typeface="Book Antiqua" panose="02040602050305030304" pitchFamily="18" charset="0"/>
              <a:ea typeface="Avenir Next Condensed Demi Bold"/>
              <a:cs typeface="Avenir Next Condensed Demi Bold"/>
              <a:sym typeface="Avenir Next Condensed Demi Bold"/>
            </a:endParaRPr>
          </a:p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cap="small" dirty="0">
                <a:solidFill>
                  <a:srgbClr val="4CA6B6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Deducing Meaning from Context</a:t>
            </a:r>
            <a:endParaRPr lang="en-GB" cap="small" dirty="0">
              <a:solidFill>
                <a:srgbClr val="4CA6B6"/>
              </a:solidFill>
              <a:latin typeface="Book Antiqua" panose="02040602050305030304" pitchFamily="18" charset="0"/>
              <a:ea typeface="Avenir Next Condensed Demi Bold"/>
              <a:cs typeface="Avenir Next Condensed Demi Bold"/>
              <a:sym typeface="Avenir Next Condensed Demi Bold"/>
            </a:endParaRPr>
          </a:p>
        </p:txBody>
      </p:sp>
      <p:sp>
        <p:nvSpPr>
          <p:cNvPr id="554" name="Shape 554"/>
          <p:cNvSpPr>
            <a:spLocks noGrp="1"/>
          </p:cNvSpPr>
          <p:nvPr>
            <p:ph type="body" idx="15"/>
          </p:nvPr>
        </p:nvSpPr>
        <p:spPr>
          <a:xfrm>
            <a:off x="1317088" y="1274096"/>
            <a:ext cx="48564" cy="941566"/>
          </a:xfrm>
          <a:prstGeom prst="rect">
            <a:avLst/>
          </a:prstGeom>
        </p:spPr>
        <p:txBody>
          <a:bodyPr/>
          <a:lstStyle/>
          <a:p>
            <a:pPr>
              <a:defRPr sz="4200"/>
            </a:pPr>
            <a:endParaRPr dirty="0">
              <a:latin typeface="Book Antiqua" panose="02040602050305030304" pitchFamily="18" charset="0"/>
            </a:endParaRPr>
          </a:p>
        </p:txBody>
      </p:sp>
      <p:sp>
        <p:nvSpPr>
          <p:cNvPr id="556" name="Shape 556"/>
          <p:cNvSpPr>
            <a:spLocks noGrp="1"/>
          </p:cNvSpPr>
          <p:nvPr>
            <p:ph type="body" idx="17"/>
          </p:nvPr>
        </p:nvSpPr>
        <p:spPr>
          <a:xfrm>
            <a:off x="1311223" y="2643906"/>
            <a:ext cx="61023" cy="1270001"/>
          </a:xfrm>
          <a:prstGeom prst="rect">
            <a:avLst/>
          </a:prstGeom>
        </p:spPr>
        <p:txBody>
          <a:bodyPr/>
          <a:lstStyle/>
          <a:p>
            <a:pPr>
              <a:defRPr sz="4200"/>
            </a:pPr>
            <a:endParaRPr>
              <a:latin typeface="Book Antiqua" panose="02040602050305030304" pitchFamily="18" charset="0"/>
            </a:endParaRPr>
          </a:p>
        </p:txBody>
      </p:sp>
      <p:sp>
        <p:nvSpPr>
          <p:cNvPr id="557" name="Shape 557"/>
          <p:cNvSpPr>
            <a:spLocks noGrp="1"/>
          </p:cNvSpPr>
          <p:nvPr>
            <p:ph type="body" idx="18"/>
          </p:nvPr>
        </p:nvSpPr>
        <p:spPr>
          <a:xfrm>
            <a:off x="1758552" y="2761138"/>
            <a:ext cx="10256064" cy="1270001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zh-CN" altLang="en-US" sz="3600" cap="small" dirty="0">
                <a:latin typeface="Book Antiqua" panose="02040602050305030304" pitchFamily="18" charset="0"/>
              </a:rPr>
              <a:t>视频 </a:t>
            </a:r>
            <a:r>
              <a:rPr lang="en-US" altLang="zh-CN" sz="3600" cap="small" dirty="0">
                <a:latin typeface="Book Antiqua" panose="02040602050305030304" pitchFamily="18" charset="0"/>
              </a:rPr>
              <a:t>3</a:t>
            </a:r>
            <a:r>
              <a:rPr lang="zh-CN" altLang="en-US" sz="3600" cap="small" dirty="0">
                <a:latin typeface="Book Antiqua" panose="02040602050305030304" pitchFamily="18" charset="0"/>
              </a:rPr>
              <a:t> </a:t>
            </a:r>
            <a:r>
              <a:rPr lang="en-US" altLang="zh-CN" sz="3600" cap="small" dirty="0">
                <a:latin typeface="Book Antiqua" panose="02040602050305030304" pitchFamily="18" charset="0"/>
              </a:rPr>
              <a:t>Using Definitions as Context Clues (2)</a:t>
            </a:r>
            <a:endParaRPr lang="en-GB" altLang="zh-CN" sz="3600" cap="small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237459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881030" y="2978765"/>
            <a:ext cx="9941776" cy="418818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zh-CN" sz="3600" dirty="0">
                <a:latin typeface="Book Antiqua" panose="02040602050305030304" pitchFamily="18" charset="0"/>
              </a:rPr>
              <a:t>The trick, Shannon showed, is to ﬁnd ways of “</a:t>
            </a:r>
            <a:r>
              <a:rPr lang="en-US" altLang="zh-CN" sz="3600" b="1" dirty="0">
                <a:latin typeface="Book Antiqua" panose="02040602050305030304" pitchFamily="18" charset="0"/>
              </a:rPr>
              <a:t>coding</a:t>
            </a:r>
            <a:r>
              <a:rPr lang="en-US" altLang="zh-CN" sz="3600" dirty="0">
                <a:latin typeface="Book Antiqua" panose="02040602050305030304" pitchFamily="18" charset="0"/>
              </a:rPr>
              <a:t>” – packaging up – information to cope with the ravages of noise, while staying within “</a:t>
            </a:r>
            <a:r>
              <a:rPr lang="en-US" altLang="zh-CN" sz="3600" b="1" dirty="0">
                <a:latin typeface="Book Antiqua" panose="02040602050305030304" pitchFamily="18" charset="0"/>
              </a:rPr>
              <a:t>bandwidth</a:t>
            </a:r>
            <a:r>
              <a:rPr lang="en-US" altLang="zh-CN" sz="3600" dirty="0">
                <a:latin typeface="Book Antiqua" panose="02040602050305030304" pitchFamily="18" charset="0"/>
              </a:rPr>
              <a:t>” – the information-carrying capacity – of the communication system being used.</a:t>
            </a:r>
            <a:endParaRPr lang="zh-CN" altLang="zh-CN" sz="3600" dirty="0">
              <a:latin typeface="Book Antiqua" panose="02040602050305030304" pitchFamily="18" charset="0"/>
            </a:endParaRP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1708019" y="1352133"/>
            <a:ext cx="8563708" cy="1301698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Example</a:t>
            </a:r>
            <a:r>
              <a:rPr lang="zh-CN" altLang="en-US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 </a:t>
            </a: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8</a:t>
            </a:r>
            <a:endParaRPr lang="en-GB" sz="3800" cap="small" dirty="0">
              <a:solidFill>
                <a:srgbClr val="0070C0"/>
              </a:solidFill>
              <a:latin typeface="Book Antiqua" panose="02040602050305030304" pitchFamily="18" charset="0"/>
              <a:ea typeface="Avenir Next Condensed Demi Bold"/>
              <a:cs typeface="Avenir Next Condensed Demi Bold"/>
              <a:sym typeface="Avenir Next Condensed Demi Bold"/>
            </a:endParaRPr>
          </a:p>
        </p:txBody>
      </p:sp>
      <p:sp>
        <p:nvSpPr>
          <p:cNvPr id="5" name="Shape 578"/>
          <p:cNvSpPr>
            <a:spLocks noGrp="1"/>
          </p:cNvSpPr>
          <p:nvPr>
            <p:ph type="body" idx="20"/>
          </p:nvPr>
        </p:nvSpPr>
        <p:spPr>
          <a:xfrm>
            <a:off x="1708019" y="2272752"/>
            <a:ext cx="8878415" cy="706013"/>
          </a:xfrm>
          <a:prstGeom prst="rect">
            <a:avLst/>
          </a:prstGeom>
        </p:spPr>
        <p:txBody>
          <a:bodyPr/>
          <a:lstStyle/>
          <a:p>
            <a:r>
              <a:rPr lang="en-GB" sz="1800" b="1" i="1" dirty="0">
                <a:latin typeface="Book Antiqua" panose="02040602050305030304" pitchFamily="18" charset="0"/>
              </a:rPr>
              <a:t>Look at this example and see whether you can figure out the meaning of ‘coding’ and ‘bandwidth’ from their context.</a:t>
            </a:r>
            <a:endParaRPr sz="1800" b="1" i="1" dirty="0">
              <a:latin typeface="Book Antiqua" panose="0204060205030503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9467927" y="3574450"/>
            <a:ext cx="3681152" cy="4542238"/>
          </a:xfrm>
          <a:prstGeom prst="rect">
            <a:avLst/>
          </a:prstGeom>
        </p:spPr>
      </p:pic>
      <p:sp>
        <p:nvSpPr>
          <p:cNvPr id="3" name="文本占位符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11" name="Shape 553"/>
          <p:cNvSpPr>
            <a:spLocks noGrp="1"/>
          </p:cNvSpPr>
          <p:nvPr>
            <p:ph type="body" idx="14"/>
          </p:nvPr>
        </p:nvSpPr>
        <p:spPr>
          <a:xfrm>
            <a:off x="4790941" y="367598"/>
            <a:ext cx="8213859" cy="535263"/>
          </a:xfrm>
          <a:prstGeom prst="rect">
            <a:avLst/>
          </a:prstGeom>
          <a:solidFill>
            <a:srgbClr val="03ADB5"/>
          </a:solidFill>
        </p:spPr>
        <p:txBody>
          <a:bodyPr wrap="none" anchor="ctr" anchorCtr="1">
            <a:noAutofit/>
          </a:bodyPr>
          <a:lstStyle/>
          <a:p>
            <a:pPr>
              <a:lnSpc>
                <a:spcPct val="70000"/>
              </a:lnSpc>
              <a:spcBef>
                <a:spcPts val="3000"/>
              </a:spcBef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Look for </a:t>
            </a:r>
            <a:r>
              <a:rPr lang="en-US" altLang="zh-CN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a definition signaled by punctuation marks</a:t>
            </a:r>
            <a:endParaRPr lang="en-GB" sz="2400" cap="small" dirty="0">
              <a:solidFill>
                <a:schemeClr val="bg1"/>
              </a:solidFill>
              <a:latin typeface="Book Antiqua" panose="02040602050305030304" pitchFamily="18" charset="0"/>
              <a:ea typeface="Baskerville" charset="0"/>
              <a:cs typeface="Baskerville" charset="0"/>
              <a:sym typeface="Avenir Next Condensed Demi Bold"/>
            </a:endParaRPr>
          </a:p>
        </p:txBody>
      </p:sp>
    </p:spTree>
    <p:extLst>
      <p:ext uri="{BB962C8B-B14F-4D97-AF65-F5344CB8AC3E}">
        <p14:creationId xmlns:p14="http://schemas.microsoft.com/office/powerpoint/2010/main" val="1958473428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881030" y="2978765"/>
            <a:ext cx="9941776" cy="418818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zh-CN" sz="3600" dirty="0">
                <a:latin typeface="Book Antiqua" panose="02040602050305030304" pitchFamily="18" charset="0"/>
              </a:rPr>
              <a:t>The trick, Shannon showed, is to ﬁnd ways of “</a:t>
            </a:r>
            <a:r>
              <a:rPr lang="en-US" altLang="zh-CN" sz="3600" b="1" dirty="0">
                <a:latin typeface="Book Antiqua" panose="02040602050305030304" pitchFamily="18" charset="0"/>
              </a:rPr>
              <a:t>coding</a:t>
            </a:r>
            <a:r>
              <a:rPr lang="en-US" altLang="zh-CN" sz="3600" dirty="0">
                <a:latin typeface="Book Antiqua" panose="02040602050305030304" pitchFamily="18" charset="0"/>
              </a:rPr>
              <a:t>”</a:t>
            </a:r>
            <a:r>
              <a:rPr lang="en-US" altLang="zh-CN" sz="3600" dirty="0">
                <a:solidFill>
                  <a:srgbClr val="FF0000"/>
                </a:solidFill>
                <a:latin typeface="Book Antiqua" panose="02040602050305030304" pitchFamily="18" charset="0"/>
              </a:rPr>
              <a:t> – </a:t>
            </a:r>
            <a:r>
              <a:rPr lang="en-US" altLang="zh-CN" sz="3600" dirty="0">
                <a:solidFill>
                  <a:srgbClr val="03ADB5"/>
                </a:solidFill>
                <a:latin typeface="Book Antiqua" panose="02040602050305030304" pitchFamily="18" charset="0"/>
              </a:rPr>
              <a:t>packaging up</a:t>
            </a:r>
            <a:r>
              <a:rPr lang="en-US" altLang="zh-CN" sz="3600" dirty="0">
                <a:latin typeface="Book Antiqua" panose="02040602050305030304" pitchFamily="18" charset="0"/>
              </a:rPr>
              <a:t> </a:t>
            </a:r>
            <a:r>
              <a:rPr lang="en-US" altLang="zh-CN" sz="3600" dirty="0">
                <a:solidFill>
                  <a:srgbClr val="FF0000"/>
                </a:solidFill>
                <a:latin typeface="Book Antiqua" panose="02040602050305030304" pitchFamily="18" charset="0"/>
              </a:rPr>
              <a:t>–</a:t>
            </a:r>
            <a:r>
              <a:rPr lang="en-US" altLang="zh-CN" sz="3600" dirty="0">
                <a:latin typeface="Book Antiqua" panose="02040602050305030304" pitchFamily="18" charset="0"/>
              </a:rPr>
              <a:t> information to cope with the ravages of noise, while staying within “</a:t>
            </a:r>
            <a:r>
              <a:rPr lang="en-US" altLang="zh-CN" sz="3600" b="1" dirty="0">
                <a:latin typeface="Book Antiqua" panose="02040602050305030304" pitchFamily="18" charset="0"/>
              </a:rPr>
              <a:t>bandwidth</a:t>
            </a:r>
            <a:r>
              <a:rPr lang="en-US" altLang="zh-CN" sz="3600" dirty="0">
                <a:latin typeface="Book Antiqua" panose="02040602050305030304" pitchFamily="18" charset="0"/>
              </a:rPr>
              <a:t>” </a:t>
            </a:r>
            <a:r>
              <a:rPr lang="en-US" altLang="zh-CN" sz="3600" dirty="0">
                <a:solidFill>
                  <a:srgbClr val="FF0000"/>
                </a:solidFill>
                <a:latin typeface="Book Antiqua" panose="02040602050305030304" pitchFamily="18" charset="0"/>
              </a:rPr>
              <a:t>–</a:t>
            </a:r>
            <a:r>
              <a:rPr lang="en-US" altLang="zh-CN" sz="3600" dirty="0">
                <a:latin typeface="Book Antiqua" panose="02040602050305030304" pitchFamily="18" charset="0"/>
              </a:rPr>
              <a:t> </a:t>
            </a:r>
            <a:r>
              <a:rPr lang="en-US" altLang="zh-CN" sz="3600" dirty="0">
                <a:solidFill>
                  <a:srgbClr val="03ADB5"/>
                </a:solidFill>
                <a:latin typeface="Book Antiqua" panose="02040602050305030304" pitchFamily="18" charset="0"/>
              </a:rPr>
              <a:t>the information-carrying capacity</a:t>
            </a:r>
            <a:r>
              <a:rPr lang="en-US" altLang="zh-CN" sz="3600" dirty="0">
                <a:latin typeface="Book Antiqua" panose="02040602050305030304" pitchFamily="18" charset="0"/>
              </a:rPr>
              <a:t> </a:t>
            </a:r>
            <a:r>
              <a:rPr lang="en-US" altLang="zh-CN" sz="3600" dirty="0">
                <a:solidFill>
                  <a:srgbClr val="FF0000"/>
                </a:solidFill>
                <a:latin typeface="Book Antiqua" panose="02040602050305030304" pitchFamily="18" charset="0"/>
              </a:rPr>
              <a:t>–</a:t>
            </a:r>
            <a:r>
              <a:rPr lang="en-US" altLang="zh-CN" sz="3600" dirty="0">
                <a:latin typeface="Book Antiqua" panose="02040602050305030304" pitchFamily="18" charset="0"/>
              </a:rPr>
              <a:t> of the communication system being used.</a:t>
            </a:r>
            <a:endParaRPr lang="zh-CN" altLang="zh-CN" sz="3600" dirty="0">
              <a:latin typeface="Book Antiqua" panose="02040602050305030304" pitchFamily="18" charset="0"/>
            </a:endParaRP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1708019" y="1352133"/>
            <a:ext cx="8563708" cy="1301698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Example</a:t>
            </a:r>
            <a:r>
              <a:rPr lang="zh-CN" altLang="en-US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 </a:t>
            </a: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8</a:t>
            </a:r>
            <a:endParaRPr lang="en-GB" sz="3800" cap="small" dirty="0">
              <a:solidFill>
                <a:srgbClr val="0070C0"/>
              </a:solidFill>
              <a:latin typeface="Book Antiqua" panose="02040602050305030304" pitchFamily="18" charset="0"/>
              <a:ea typeface="Avenir Next Condensed Demi Bold"/>
              <a:cs typeface="Avenir Next Condensed Demi Bold"/>
              <a:sym typeface="Avenir Next Condensed Demi Bold"/>
            </a:endParaRPr>
          </a:p>
        </p:txBody>
      </p:sp>
      <p:sp>
        <p:nvSpPr>
          <p:cNvPr id="5" name="Shape 578"/>
          <p:cNvSpPr>
            <a:spLocks noGrp="1"/>
          </p:cNvSpPr>
          <p:nvPr>
            <p:ph type="body" idx="20"/>
          </p:nvPr>
        </p:nvSpPr>
        <p:spPr>
          <a:xfrm>
            <a:off x="1708019" y="2272752"/>
            <a:ext cx="8878415" cy="706013"/>
          </a:xfrm>
          <a:prstGeom prst="rect">
            <a:avLst/>
          </a:prstGeom>
        </p:spPr>
        <p:txBody>
          <a:bodyPr/>
          <a:lstStyle/>
          <a:p>
            <a:r>
              <a:rPr lang="en-GB" sz="1800" b="1" i="1" dirty="0">
                <a:latin typeface="Book Antiqua" panose="02040602050305030304" pitchFamily="18" charset="0"/>
              </a:rPr>
              <a:t>Look at this example and see whether you can figure out the meaning of ‘coding’ and ‘bandwidth’ from their context.</a:t>
            </a:r>
            <a:endParaRPr sz="1800" b="1" i="1" dirty="0">
              <a:latin typeface="Book Antiqua" panose="0204060205030503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9467927" y="3574450"/>
            <a:ext cx="3681152" cy="4542238"/>
          </a:xfrm>
          <a:prstGeom prst="rect">
            <a:avLst/>
          </a:prstGeom>
        </p:spPr>
      </p:pic>
      <p:sp>
        <p:nvSpPr>
          <p:cNvPr id="3" name="文本占位符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11" name="Shape 553"/>
          <p:cNvSpPr>
            <a:spLocks noGrp="1"/>
          </p:cNvSpPr>
          <p:nvPr>
            <p:ph type="body" idx="14"/>
          </p:nvPr>
        </p:nvSpPr>
        <p:spPr>
          <a:xfrm>
            <a:off x="4790941" y="367598"/>
            <a:ext cx="8213859" cy="535263"/>
          </a:xfrm>
          <a:prstGeom prst="rect">
            <a:avLst/>
          </a:prstGeom>
          <a:solidFill>
            <a:srgbClr val="03ADB5"/>
          </a:solidFill>
        </p:spPr>
        <p:txBody>
          <a:bodyPr wrap="none" anchor="ctr" anchorCtr="1">
            <a:noAutofit/>
          </a:bodyPr>
          <a:lstStyle/>
          <a:p>
            <a:pPr>
              <a:lnSpc>
                <a:spcPct val="70000"/>
              </a:lnSpc>
              <a:spcBef>
                <a:spcPts val="3000"/>
              </a:spcBef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Look for </a:t>
            </a:r>
            <a:r>
              <a:rPr lang="en-US" altLang="zh-CN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a definition signaled by punctuation marks</a:t>
            </a:r>
            <a:endParaRPr lang="en-GB" sz="2400" cap="small" dirty="0">
              <a:solidFill>
                <a:schemeClr val="bg1"/>
              </a:solidFill>
              <a:latin typeface="Book Antiqua" panose="02040602050305030304" pitchFamily="18" charset="0"/>
              <a:ea typeface="Baskerville" charset="0"/>
              <a:cs typeface="Baskerville" charset="0"/>
              <a:sym typeface="Avenir Next Condensed Demi Bold"/>
            </a:endParaRPr>
          </a:p>
        </p:txBody>
      </p:sp>
    </p:spTree>
    <p:extLst>
      <p:ext uri="{BB962C8B-B14F-4D97-AF65-F5344CB8AC3E}">
        <p14:creationId xmlns:p14="http://schemas.microsoft.com/office/powerpoint/2010/main" val="1123346932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Shape 579"/>
          <p:cNvSpPr>
            <a:spLocks noGrp="1"/>
          </p:cNvSpPr>
          <p:nvPr>
            <p:ph type="body" idx="21"/>
          </p:nvPr>
        </p:nvSpPr>
        <p:spPr>
          <a:xfrm>
            <a:off x="1669382" y="4105807"/>
            <a:ext cx="52754" cy="2031023"/>
          </a:xfrm>
          <a:prstGeom prst="rect">
            <a:avLst/>
          </a:prstGeom>
        </p:spPr>
        <p:txBody>
          <a:bodyPr/>
          <a:lstStyle/>
          <a:p>
            <a:pPr>
              <a:defRPr sz="4200"/>
            </a:pPr>
            <a:endParaRPr dirty="0">
              <a:latin typeface="Book Antiqua" panose="02040602050305030304" pitchFamily="18" charset="0"/>
            </a:endParaRPr>
          </a:p>
        </p:txBody>
      </p:sp>
      <p:sp>
        <p:nvSpPr>
          <p:cNvPr id="4" name="Shape 578"/>
          <p:cNvSpPr>
            <a:spLocks noGrp="1"/>
          </p:cNvSpPr>
          <p:nvPr>
            <p:ph type="body" idx="20"/>
          </p:nvPr>
        </p:nvSpPr>
        <p:spPr>
          <a:xfrm>
            <a:off x="5325496" y="4528888"/>
            <a:ext cx="5595789" cy="1217007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GB" altLang="zh-CN" sz="3600" b="1">
                <a:solidFill>
                  <a:srgbClr val="0070C0"/>
                </a:solidFill>
                <a:latin typeface="Book Antiqua" panose="02040602050305030304" pitchFamily="18" charset="0"/>
              </a:rPr>
              <a:t>Parentheses</a:t>
            </a:r>
            <a:endParaRPr lang="en-US" altLang="zh-CN" sz="3600" b="1" dirty="0">
              <a:solidFill>
                <a:srgbClr val="0070C0"/>
              </a:solidFill>
              <a:latin typeface="Book Antiqua" panose="02040602050305030304" pitchFamily="18" charset="0"/>
            </a:endParaRPr>
          </a:p>
        </p:txBody>
      </p:sp>
      <p:grpSp>
        <p:nvGrpSpPr>
          <p:cNvPr id="8" name="组 7"/>
          <p:cNvGrpSpPr/>
          <p:nvPr/>
        </p:nvGrpSpPr>
        <p:grpSpPr>
          <a:xfrm>
            <a:off x="4160289" y="4834299"/>
            <a:ext cx="747674" cy="574037"/>
            <a:chOff x="5385849" y="4153484"/>
            <a:chExt cx="747674" cy="574037"/>
          </a:xfrm>
        </p:grpSpPr>
        <p:sp>
          <p:nvSpPr>
            <p:cNvPr id="9" name="文本框 8"/>
            <p:cNvSpPr txBox="1"/>
            <p:nvPr/>
          </p:nvSpPr>
          <p:spPr>
            <a:xfrm>
              <a:off x="5463821" y="4153484"/>
              <a:ext cx="592428" cy="574037"/>
            </a:xfrm>
            <a:prstGeom prst="rect">
              <a:avLst/>
            </a:prstGeom>
            <a:solidFill>
              <a:srgbClr val="0070C0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no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zh-CN" altLang="en-US" sz="4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Book Antiqua" panose="02040602050305030304" pitchFamily="18" charset="0"/>
                <a:sym typeface="Gill Sans"/>
              </a:endParaRPr>
            </a:p>
          </p:txBody>
        </p:sp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85849" y="4224270"/>
              <a:ext cx="747674" cy="4646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7324885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881030" y="2978765"/>
            <a:ext cx="9941776" cy="418818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zh-CN" sz="3600" dirty="0">
                <a:latin typeface="Book Antiqua" panose="02040602050305030304" pitchFamily="18" charset="0"/>
              </a:rPr>
              <a:t>Shannon also laid the foundations of more efﬁcient ways of storing information, by stripping out </a:t>
            </a:r>
            <a:r>
              <a:rPr lang="en-US" altLang="zh-CN" sz="3600" b="1" dirty="0">
                <a:latin typeface="Book Antiqua" panose="02040602050305030304" pitchFamily="18" charset="0"/>
              </a:rPr>
              <a:t>superﬂuous</a:t>
            </a:r>
            <a:r>
              <a:rPr lang="en-US" altLang="zh-CN" sz="3600" dirty="0">
                <a:latin typeface="Book Antiqua" panose="02040602050305030304" pitchFamily="18" charset="0"/>
              </a:rPr>
              <a:t> ('redundant') bits from data which contributed little real information.</a:t>
            </a:r>
            <a:endParaRPr lang="zh-CN" altLang="zh-CN" sz="3600" dirty="0">
              <a:latin typeface="Book Antiqua" panose="02040602050305030304" pitchFamily="18" charset="0"/>
            </a:endParaRP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1708019" y="1352133"/>
            <a:ext cx="8563708" cy="1301698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Example</a:t>
            </a:r>
            <a:r>
              <a:rPr lang="zh-CN" altLang="en-US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 </a:t>
            </a: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9</a:t>
            </a:r>
            <a:endParaRPr lang="en-GB" sz="3800" cap="small" dirty="0">
              <a:solidFill>
                <a:srgbClr val="0070C0"/>
              </a:solidFill>
              <a:latin typeface="Book Antiqua" panose="02040602050305030304" pitchFamily="18" charset="0"/>
              <a:ea typeface="Avenir Next Condensed Demi Bold"/>
              <a:cs typeface="Avenir Next Condensed Demi Bold"/>
              <a:sym typeface="Avenir Next Condensed Demi Bold"/>
            </a:endParaRPr>
          </a:p>
        </p:txBody>
      </p:sp>
      <p:sp>
        <p:nvSpPr>
          <p:cNvPr id="5" name="Shape 578"/>
          <p:cNvSpPr>
            <a:spLocks noGrp="1"/>
          </p:cNvSpPr>
          <p:nvPr>
            <p:ph type="body" idx="20"/>
          </p:nvPr>
        </p:nvSpPr>
        <p:spPr>
          <a:xfrm>
            <a:off x="1708019" y="2272752"/>
            <a:ext cx="8878415" cy="706013"/>
          </a:xfrm>
          <a:prstGeom prst="rect">
            <a:avLst/>
          </a:prstGeom>
        </p:spPr>
        <p:txBody>
          <a:bodyPr/>
          <a:lstStyle/>
          <a:p>
            <a:r>
              <a:rPr lang="en-GB" altLang="zh-CN" sz="1800" b="1" i="1" dirty="0">
                <a:latin typeface="Book Antiqua" panose="02040602050305030304" pitchFamily="18" charset="0"/>
              </a:rPr>
              <a:t>See how the word in parentheses helps to explain an unfamiliar word “superfluous”</a:t>
            </a:r>
            <a:r>
              <a:rPr lang="zh-CN" altLang="zh-CN" sz="1800" b="1" i="1" dirty="0">
                <a:latin typeface="Book Antiqua" panose="02040602050305030304" pitchFamily="18" charset="0"/>
              </a:rPr>
              <a:t> </a:t>
            </a:r>
            <a:endParaRPr sz="1800" b="1" i="1" dirty="0">
              <a:latin typeface="Book Antiqua" panose="0204060205030503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9467927" y="3574450"/>
            <a:ext cx="3681152" cy="4542238"/>
          </a:xfrm>
          <a:prstGeom prst="rect">
            <a:avLst/>
          </a:prstGeom>
        </p:spPr>
      </p:pic>
      <p:sp>
        <p:nvSpPr>
          <p:cNvPr id="3" name="文本占位符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11" name="Shape 553"/>
          <p:cNvSpPr>
            <a:spLocks noGrp="1"/>
          </p:cNvSpPr>
          <p:nvPr>
            <p:ph type="body" idx="14"/>
          </p:nvPr>
        </p:nvSpPr>
        <p:spPr>
          <a:xfrm>
            <a:off x="4790941" y="367598"/>
            <a:ext cx="8213859" cy="535263"/>
          </a:xfrm>
          <a:prstGeom prst="rect">
            <a:avLst/>
          </a:prstGeom>
          <a:solidFill>
            <a:srgbClr val="03ADB5"/>
          </a:solidFill>
        </p:spPr>
        <p:txBody>
          <a:bodyPr wrap="none" anchor="ctr" anchorCtr="1">
            <a:noAutofit/>
          </a:bodyPr>
          <a:lstStyle/>
          <a:p>
            <a:pPr>
              <a:lnSpc>
                <a:spcPct val="70000"/>
              </a:lnSpc>
              <a:spcBef>
                <a:spcPts val="3000"/>
              </a:spcBef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Look for </a:t>
            </a:r>
            <a:r>
              <a:rPr lang="en-US" altLang="zh-CN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a definition signaled by punctuation marks</a:t>
            </a:r>
            <a:endParaRPr lang="en-GB" sz="2400" cap="small" dirty="0">
              <a:solidFill>
                <a:schemeClr val="bg1"/>
              </a:solidFill>
              <a:latin typeface="Book Antiqua" panose="02040602050305030304" pitchFamily="18" charset="0"/>
              <a:ea typeface="Baskerville" charset="0"/>
              <a:cs typeface="Baskerville" charset="0"/>
              <a:sym typeface="Avenir Next Condensed Demi Bold"/>
            </a:endParaRPr>
          </a:p>
        </p:txBody>
      </p:sp>
    </p:spTree>
    <p:extLst>
      <p:ext uri="{BB962C8B-B14F-4D97-AF65-F5344CB8AC3E}">
        <p14:creationId xmlns:p14="http://schemas.microsoft.com/office/powerpoint/2010/main" val="626336033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881030" y="2978765"/>
            <a:ext cx="9941776" cy="418818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zh-CN" sz="3600" dirty="0">
                <a:latin typeface="Book Antiqua" panose="02040602050305030304" pitchFamily="18" charset="0"/>
              </a:rPr>
              <a:t>Shannon also laid the foundations of more efﬁcient ways of storing information, by stripping out </a:t>
            </a:r>
            <a:r>
              <a:rPr lang="en-US" altLang="zh-CN" sz="3600" b="1" dirty="0">
                <a:latin typeface="Book Antiqua" panose="02040602050305030304" pitchFamily="18" charset="0"/>
              </a:rPr>
              <a:t>superﬂuous</a:t>
            </a:r>
            <a:r>
              <a:rPr lang="en-US" altLang="zh-CN" sz="3600" dirty="0">
                <a:latin typeface="Book Antiqua" panose="02040602050305030304" pitchFamily="18" charset="0"/>
              </a:rPr>
              <a:t> </a:t>
            </a:r>
            <a:r>
              <a:rPr lang="en-US" altLang="zh-CN" sz="3600" dirty="0">
                <a:solidFill>
                  <a:srgbClr val="FF0000"/>
                </a:solidFill>
                <a:latin typeface="Book Antiqua" panose="02040602050305030304" pitchFamily="18" charset="0"/>
              </a:rPr>
              <a:t>(</a:t>
            </a:r>
            <a:r>
              <a:rPr lang="en-US" altLang="zh-CN" sz="3600" dirty="0">
                <a:solidFill>
                  <a:srgbClr val="03ADB5"/>
                </a:solidFill>
                <a:latin typeface="Book Antiqua" panose="02040602050305030304" pitchFamily="18" charset="0"/>
              </a:rPr>
              <a:t>redundant</a:t>
            </a:r>
            <a:r>
              <a:rPr lang="en-US" altLang="zh-CN" sz="3600" dirty="0">
                <a:solidFill>
                  <a:srgbClr val="FF0000"/>
                </a:solidFill>
                <a:latin typeface="Book Antiqua" panose="02040602050305030304" pitchFamily="18" charset="0"/>
              </a:rPr>
              <a:t>)</a:t>
            </a:r>
            <a:r>
              <a:rPr lang="en-US" altLang="zh-CN" sz="3600" dirty="0">
                <a:latin typeface="Book Antiqua" panose="02040602050305030304" pitchFamily="18" charset="0"/>
              </a:rPr>
              <a:t> bits from data which contributed little real information.</a:t>
            </a:r>
            <a:endParaRPr lang="zh-CN" altLang="zh-CN" sz="3600" dirty="0">
              <a:latin typeface="Book Antiqua" panose="02040602050305030304" pitchFamily="18" charset="0"/>
            </a:endParaRP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1708019" y="1352133"/>
            <a:ext cx="8563708" cy="1301698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Example</a:t>
            </a:r>
            <a:r>
              <a:rPr lang="zh-CN" altLang="en-US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 </a:t>
            </a: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9</a:t>
            </a:r>
            <a:endParaRPr lang="en-GB" sz="3800" cap="small" dirty="0">
              <a:solidFill>
                <a:srgbClr val="0070C0"/>
              </a:solidFill>
              <a:latin typeface="Book Antiqua" panose="02040602050305030304" pitchFamily="18" charset="0"/>
              <a:ea typeface="Avenir Next Condensed Demi Bold"/>
              <a:cs typeface="Avenir Next Condensed Demi Bold"/>
              <a:sym typeface="Avenir Next Condensed Demi Bold"/>
            </a:endParaRPr>
          </a:p>
        </p:txBody>
      </p:sp>
      <p:sp>
        <p:nvSpPr>
          <p:cNvPr id="5" name="Shape 578"/>
          <p:cNvSpPr>
            <a:spLocks noGrp="1"/>
          </p:cNvSpPr>
          <p:nvPr>
            <p:ph type="body" idx="20"/>
          </p:nvPr>
        </p:nvSpPr>
        <p:spPr>
          <a:xfrm>
            <a:off x="1708019" y="2272752"/>
            <a:ext cx="8878415" cy="706013"/>
          </a:xfrm>
          <a:prstGeom prst="rect">
            <a:avLst/>
          </a:prstGeom>
        </p:spPr>
        <p:txBody>
          <a:bodyPr/>
          <a:lstStyle/>
          <a:p>
            <a:r>
              <a:rPr lang="en-GB" altLang="zh-CN" sz="1800" b="1" i="1" dirty="0">
                <a:latin typeface="Book Antiqua" panose="02040602050305030304" pitchFamily="18" charset="0"/>
              </a:rPr>
              <a:t>See how the word in parentheses helps to explain an unfamiliar word “superfluous”</a:t>
            </a:r>
            <a:r>
              <a:rPr lang="zh-CN" altLang="zh-CN" sz="1800" b="1" i="1" dirty="0">
                <a:latin typeface="Book Antiqua" panose="02040602050305030304" pitchFamily="18" charset="0"/>
              </a:rPr>
              <a:t> </a:t>
            </a:r>
            <a:endParaRPr sz="1800" b="1" i="1" dirty="0">
              <a:latin typeface="Book Antiqua" panose="0204060205030503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9467927" y="3574450"/>
            <a:ext cx="3681152" cy="4542238"/>
          </a:xfrm>
          <a:prstGeom prst="rect">
            <a:avLst/>
          </a:prstGeom>
        </p:spPr>
      </p:pic>
      <p:sp>
        <p:nvSpPr>
          <p:cNvPr id="3" name="文本占位符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11" name="Shape 553"/>
          <p:cNvSpPr>
            <a:spLocks noGrp="1"/>
          </p:cNvSpPr>
          <p:nvPr>
            <p:ph type="body" idx="14"/>
          </p:nvPr>
        </p:nvSpPr>
        <p:spPr>
          <a:xfrm>
            <a:off x="4790941" y="367598"/>
            <a:ext cx="8213859" cy="535263"/>
          </a:xfrm>
          <a:prstGeom prst="rect">
            <a:avLst/>
          </a:prstGeom>
          <a:solidFill>
            <a:srgbClr val="03ADB5"/>
          </a:solidFill>
        </p:spPr>
        <p:txBody>
          <a:bodyPr wrap="none" anchor="ctr" anchorCtr="1">
            <a:noAutofit/>
          </a:bodyPr>
          <a:lstStyle/>
          <a:p>
            <a:pPr>
              <a:lnSpc>
                <a:spcPct val="70000"/>
              </a:lnSpc>
              <a:spcBef>
                <a:spcPts val="3000"/>
              </a:spcBef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Look for </a:t>
            </a:r>
            <a:r>
              <a:rPr lang="en-US" altLang="zh-CN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a definition signaled by punctuation marks</a:t>
            </a:r>
            <a:endParaRPr lang="en-GB" sz="2400" cap="small" dirty="0">
              <a:solidFill>
                <a:schemeClr val="bg1"/>
              </a:solidFill>
              <a:latin typeface="Book Antiqua" panose="02040602050305030304" pitchFamily="18" charset="0"/>
              <a:ea typeface="Baskerville" charset="0"/>
              <a:cs typeface="Baskerville" charset="0"/>
              <a:sym typeface="Avenir Next Condensed Demi Bold"/>
            </a:endParaRPr>
          </a:p>
        </p:txBody>
      </p:sp>
    </p:spTree>
    <p:extLst>
      <p:ext uri="{BB962C8B-B14F-4D97-AF65-F5344CB8AC3E}">
        <p14:creationId xmlns:p14="http://schemas.microsoft.com/office/powerpoint/2010/main" val="351886426"/>
      </p:ext>
    </p:extLst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761109" y="3574450"/>
            <a:ext cx="9941776" cy="418818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zh-CN" sz="3600" dirty="0">
                <a:latin typeface="Book Antiqua" panose="02040602050305030304" pitchFamily="18" charset="0"/>
              </a:rPr>
              <a:t>The term 'plastic' comes from the Greek </a:t>
            </a:r>
            <a:r>
              <a:rPr lang="en-US" altLang="zh-CN" sz="3600" i="1" dirty="0" err="1">
                <a:latin typeface="Book Antiqua" panose="02040602050305030304" pitchFamily="18" charset="0"/>
              </a:rPr>
              <a:t>plassein</a:t>
            </a:r>
            <a:r>
              <a:rPr lang="en-US" altLang="zh-CN" sz="3600" dirty="0">
                <a:latin typeface="Book Antiqua" panose="02040602050305030304" pitchFamily="18" charset="0"/>
              </a:rPr>
              <a:t>, meaning 'to </a:t>
            </a:r>
            <a:r>
              <a:rPr lang="en-US" altLang="zh-CN" sz="3600" dirty="0" err="1">
                <a:latin typeface="Book Antiqua" panose="02040602050305030304" pitchFamily="18" charset="0"/>
              </a:rPr>
              <a:t>mould</a:t>
            </a:r>
            <a:r>
              <a:rPr lang="en-US" altLang="zh-CN" sz="3600" dirty="0">
                <a:latin typeface="Book Antiqua" panose="02040602050305030304" pitchFamily="18" charset="0"/>
              </a:rPr>
              <a:t>'. Some plastics are derived from </a:t>
            </a:r>
            <a:r>
              <a:rPr lang="en-US" altLang="zh-CN" sz="3600" b="1" dirty="0">
                <a:latin typeface="Book Antiqua" panose="02040602050305030304" pitchFamily="18" charset="0"/>
              </a:rPr>
              <a:t>natural</a:t>
            </a:r>
            <a:r>
              <a:rPr lang="en-US" altLang="zh-CN" sz="3600" dirty="0">
                <a:latin typeface="Book Antiqua" panose="02040602050305030304" pitchFamily="18" charset="0"/>
              </a:rPr>
              <a:t> sources, some are </a:t>
            </a:r>
            <a:r>
              <a:rPr lang="en-US" altLang="zh-CN" sz="3600" b="1" dirty="0">
                <a:latin typeface="Book Antiqua" panose="02040602050305030304" pitchFamily="18" charset="0"/>
              </a:rPr>
              <a:t>semi-synthetic</a:t>
            </a:r>
            <a:r>
              <a:rPr lang="en-US" altLang="zh-CN" sz="3600" dirty="0">
                <a:latin typeface="Book Antiqua" panose="02040602050305030304" pitchFamily="18" charset="0"/>
              </a:rPr>
              <a:t> (the result of chemical action on a natural substance), and some are </a:t>
            </a:r>
            <a:r>
              <a:rPr lang="en-US" altLang="zh-CN" sz="3600" b="1" dirty="0">
                <a:latin typeface="Book Antiqua" panose="02040602050305030304" pitchFamily="18" charset="0"/>
              </a:rPr>
              <a:t>entirely synthetic</a:t>
            </a:r>
            <a:r>
              <a:rPr lang="en-US" altLang="zh-CN" sz="3600" dirty="0">
                <a:latin typeface="Book Antiqua" panose="02040602050305030304" pitchFamily="18" charset="0"/>
              </a:rPr>
              <a:t>, that is, chemically engineered from the constituents of coal or oil. …</a:t>
            </a:r>
            <a:endParaRPr lang="zh-CN" altLang="zh-CN" sz="3600" dirty="0">
              <a:latin typeface="Book Antiqua" panose="02040602050305030304" pitchFamily="18" charset="0"/>
            </a:endParaRP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1708019" y="1352133"/>
            <a:ext cx="8563708" cy="1301698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Example</a:t>
            </a:r>
            <a:r>
              <a:rPr lang="zh-CN" altLang="en-US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 </a:t>
            </a: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2</a:t>
            </a:r>
            <a:endParaRPr lang="en-GB" sz="3800" cap="small" dirty="0">
              <a:solidFill>
                <a:srgbClr val="0070C0"/>
              </a:solidFill>
              <a:latin typeface="Book Antiqua" panose="02040602050305030304" pitchFamily="18" charset="0"/>
              <a:ea typeface="Avenir Next Condensed Demi Bold"/>
              <a:cs typeface="Avenir Next Condensed Demi Bold"/>
              <a:sym typeface="Avenir Next Condensed Demi Bold"/>
            </a:endParaRPr>
          </a:p>
        </p:txBody>
      </p:sp>
      <p:sp>
        <p:nvSpPr>
          <p:cNvPr id="5" name="Shape 578"/>
          <p:cNvSpPr>
            <a:spLocks noGrp="1"/>
          </p:cNvSpPr>
          <p:nvPr>
            <p:ph type="body" idx="20"/>
          </p:nvPr>
        </p:nvSpPr>
        <p:spPr>
          <a:xfrm>
            <a:off x="1708019" y="2272752"/>
            <a:ext cx="8878415" cy="706013"/>
          </a:xfrm>
          <a:prstGeom prst="rect">
            <a:avLst/>
          </a:prstGeom>
        </p:spPr>
        <p:txBody>
          <a:bodyPr/>
          <a:lstStyle/>
          <a:p>
            <a:r>
              <a:rPr lang="en-GB" sz="1800" b="1" i="1" dirty="0">
                <a:latin typeface="Book Antiqua" panose="02040602050305030304" pitchFamily="18" charset="0"/>
              </a:rPr>
              <a:t>Let’s go back to one of our previous example sentence and see whether we understand the difference between ‘natural’, ‘semi-synthetic’ and ‘entirely synthetic’.</a:t>
            </a:r>
            <a:endParaRPr sz="1800" b="1" i="1" dirty="0">
              <a:latin typeface="Book Antiqua" panose="0204060205030503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9480805" y="4570863"/>
            <a:ext cx="3681152" cy="4542238"/>
          </a:xfrm>
          <a:prstGeom prst="rect">
            <a:avLst/>
          </a:prstGeom>
        </p:spPr>
      </p:pic>
      <p:sp>
        <p:nvSpPr>
          <p:cNvPr id="3" name="文本占位符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11" name="Shape 553"/>
          <p:cNvSpPr>
            <a:spLocks noGrp="1"/>
          </p:cNvSpPr>
          <p:nvPr>
            <p:ph type="body" idx="14"/>
          </p:nvPr>
        </p:nvSpPr>
        <p:spPr>
          <a:xfrm>
            <a:off x="4790941" y="367598"/>
            <a:ext cx="8213859" cy="535263"/>
          </a:xfrm>
          <a:prstGeom prst="rect">
            <a:avLst/>
          </a:prstGeom>
          <a:solidFill>
            <a:srgbClr val="03ADB5"/>
          </a:solidFill>
        </p:spPr>
        <p:txBody>
          <a:bodyPr wrap="none" anchor="ctr" anchorCtr="1">
            <a:noAutofit/>
          </a:bodyPr>
          <a:lstStyle/>
          <a:p>
            <a:pPr>
              <a:lnSpc>
                <a:spcPct val="70000"/>
              </a:lnSpc>
              <a:spcBef>
                <a:spcPts val="3000"/>
              </a:spcBef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Look for </a:t>
            </a:r>
            <a:r>
              <a:rPr lang="en-US" altLang="zh-CN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a definition signaled by punctuation marks</a:t>
            </a:r>
            <a:endParaRPr lang="en-GB" sz="2400" cap="small" dirty="0">
              <a:solidFill>
                <a:schemeClr val="bg1"/>
              </a:solidFill>
              <a:latin typeface="Book Antiqua" panose="02040602050305030304" pitchFamily="18" charset="0"/>
              <a:ea typeface="Baskerville" charset="0"/>
              <a:cs typeface="Baskerville" charset="0"/>
              <a:sym typeface="Avenir Next Condensed Demi Bold"/>
            </a:endParaRPr>
          </a:p>
        </p:txBody>
      </p:sp>
    </p:spTree>
    <p:extLst>
      <p:ext uri="{BB962C8B-B14F-4D97-AF65-F5344CB8AC3E}">
        <p14:creationId xmlns:p14="http://schemas.microsoft.com/office/powerpoint/2010/main" val="630906466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761109" y="3574450"/>
            <a:ext cx="9941776" cy="418818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zh-CN" sz="3600" dirty="0">
                <a:latin typeface="Book Antiqua" panose="02040602050305030304" pitchFamily="18" charset="0"/>
              </a:rPr>
              <a:t>The term 'plastic' comes from the Greek </a:t>
            </a:r>
            <a:r>
              <a:rPr lang="en-US" altLang="zh-CN" sz="3600" i="1" dirty="0" err="1">
                <a:latin typeface="Book Antiqua" panose="02040602050305030304" pitchFamily="18" charset="0"/>
              </a:rPr>
              <a:t>plassein</a:t>
            </a:r>
            <a:r>
              <a:rPr lang="en-US" altLang="zh-CN" sz="3600" dirty="0">
                <a:latin typeface="Book Antiqua" panose="02040602050305030304" pitchFamily="18" charset="0"/>
              </a:rPr>
              <a:t>, meaning 'to </a:t>
            </a:r>
            <a:r>
              <a:rPr lang="en-US" altLang="zh-CN" sz="3600" dirty="0" err="1">
                <a:latin typeface="Book Antiqua" panose="02040602050305030304" pitchFamily="18" charset="0"/>
              </a:rPr>
              <a:t>mould</a:t>
            </a:r>
            <a:r>
              <a:rPr lang="en-US" altLang="zh-CN" sz="3600" dirty="0">
                <a:latin typeface="Book Antiqua" panose="02040602050305030304" pitchFamily="18" charset="0"/>
              </a:rPr>
              <a:t>'. Some plastics are derived from </a:t>
            </a:r>
            <a:r>
              <a:rPr lang="en-US" altLang="zh-CN" sz="3600" b="1" dirty="0">
                <a:latin typeface="Book Antiqua" panose="02040602050305030304" pitchFamily="18" charset="0"/>
              </a:rPr>
              <a:t>natural</a:t>
            </a:r>
            <a:r>
              <a:rPr lang="en-US" altLang="zh-CN" sz="3600" dirty="0">
                <a:latin typeface="Book Antiqua" panose="02040602050305030304" pitchFamily="18" charset="0"/>
              </a:rPr>
              <a:t> sources, some are </a:t>
            </a:r>
            <a:r>
              <a:rPr lang="en-US" altLang="zh-CN" sz="3600" b="1" dirty="0">
                <a:latin typeface="Book Antiqua" panose="02040602050305030304" pitchFamily="18" charset="0"/>
              </a:rPr>
              <a:t>semi-synthetic</a:t>
            </a:r>
            <a:r>
              <a:rPr lang="en-US" altLang="zh-CN" sz="3600" dirty="0">
                <a:latin typeface="Book Antiqua" panose="02040602050305030304" pitchFamily="18" charset="0"/>
              </a:rPr>
              <a:t> </a:t>
            </a:r>
            <a:r>
              <a:rPr lang="en-US" altLang="zh-CN" sz="3600" dirty="0">
                <a:solidFill>
                  <a:srgbClr val="FF0000"/>
                </a:solidFill>
                <a:latin typeface="Book Antiqua" panose="02040602050305030304" pitchFamily="18" charset="0"/>
              </a:rPr>
              <a:t>(</a:t>
            </a:r>
            <a:r>
              <a:rPr lang="en-US" altLang="zh-CN" sz="3600" dirty="0">
                <a:solidFill>
                  <a:srgbClr val="03ADB5"/>
                </a:solidFill>
                <a:latin typeface="Book Antiqua" panose="02040602050305030304" pitchFamily="18" charset="0"/>
              </a:rPr>
              <a:t>the result of chemical action on a natural substance</a:t>
            </a:r>
            <a:r>
              <a:rPr lang="en-US" altLang="zh-CN" sz="3600" dirty="0">
                <a:solidFill>
                  <a:srgbClr val="FF0000"/>
                </a:solidFill>
                <a:latin typeface="Book Antiqua" panose="02040602050305030304" pitchFamily="18" charset="0"/>
              </a:rPr>
              <a:t>)</a:t>
            </a:r>
            <a:r>
              <a:rPr lang="en-US" altLang="zh-CN" sz="3600" dirty="0">
                <a:latin typeface="Book Antiqua" panose="02040602050305030304" pitchFamily="18" charset="0"/>
              </a:rPr>
              <a:t>, and some are </a:t>
            </a:r>
            <a:r>
              <a:rPr lang="en-US" altLang="zh-CN" sz="3600" b="1" dirty="0">
                <a:latin typeface="Book Antiqua" panose="02040602050305030304" pitchFamily="18" charset="0"/>
              </a:rPr>
              <a:t>entirely synthetic</a:t>
            </a:r>
            <a:r>
              <a:rPr lang="en-US" altLang="zh-CN" sz="3600" dirty="0">
                <a:latin typeface="Book Antiqua" panose="02040602050305030304" pitchFamily="18" charset="0"/>
              </a:rPr>
              <a:t>, </a:t>
            </a:r>
            <a:r>
              <a:rPr lang="en-US" altLang="zh-CN" sz="3600" dirty="0">
                <a:solidFill>
                  <a:srgbClr val="FF0000"/>
                </a:solidFill>
                <a:latin typeface="Book Antiqua" panose="02040602050305030304" pitchFamily="18" charset="0"/>
              </a:rPr>
              <a:t>that is,</a:t>
            </a:r>
            <a:r>
              <a:rPr lang="en-US" altLang="zh-CN" sz="3600" dirty="0">
                <a:latin typeface="Book Antiqua" panose="02040602050305030304" pitchFamily="18" charset="0"/>
              </a:rPr>
              <a:t> </a:t>
            </a:r>
            <a:r>
              <a:rPr lang="en-US" altLang="zh-CN" sz="3600" dirty="0">
                <a:solidFill>
                  <a:srgbClr val="03ADB5"/>
                </a:solidFill>
                <a:latin typeface="Book Antiqua" panose="02040602050305030304" pitchFamily="18" charset="0"/>
              </a:rPr>
              <a:t>chemically engineered</a:t>
            </a:r>
            <a:r>
              <a:rPr lang="en-US" altLang="zh-CN" sz="3600" dirty="0">
                <a:latin typeface="Book Antiqua" panose="02040602050305030304" pitchFamily="18" charset="0"/>
              </a:rPr>
              <a:t> from the constituents of coal or oil. …</a:t>
            </a:r>
            <a:endParaRPr lang="zh-CN" altLang="zh-CN" sz="3600" dirty="0">
              <a:latin typeface="Book Antiqua" panose="02040602050305030304" pitchFamily="18" charset="0"/>
            </a:endParaRP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1708019" y="1352133"/>
            <a:ext cx="8563708" cy="1301698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Example</a:t>
            </a:r>
            <a:r>
              <a:rPr lang="zh-CN" altLang="en-US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 </a:t>
            </a: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2</a:t>
            </a:r>
            <a:endParaRPr lang="en-GB" sz="3800" cap="small" dirty="0">
              <a:solidFill>
                <a:srgbClr val="0070C0"/>
              </a:solidFill>
              <a:latin typeface="Book Antiqua" panose="02040602050305030304" pitchFamily="18" charset="0"/>
              <a:ea typeface="Avenir Next Condensed Demi Bold"/>
              <a:cs typeface="Avenir Next Condensed Demi Bold"/>
              <a:sym typeface="Avenir Next Condensed Demi Bold"/>
            </a:endParaRPr>
          </a:p>
        </p:txBody>
      </p:sp>
      <p:sp>
        <p:nvSpPr>
          <p:cNvPr id="5" name="Shape 578"/>
          <p:cNvSpPr>
            <a:spLocks noGrp="1"/>
          </p:cNvSpPr>
          <p:nvPr>
            <p:ph type="body" idx="20"/>
          </p:nvPr>
        </p:nvSpPr>
        <p:spPr>
          <a:xfrm>
            <a:off x="1708019" y="2272752"/>
            <a:ext cx="8878415" cy="706013"/>
          </a:xfrm>
          <a:prstGeom prst="rect">
            <a:avLst/>
          </a:prstGeom>
        </p:spPr>
        <p:txBody>
          <a:bodyPr/>
          <a:lstStyle/>
          <a:p>
            <a:r>
              <a:rPr lang="en-GB" sz="1800" b="1" i="1" dirty="0">
                <a:latin typeface="Book Antiqua" panose="02040602050305030304" pitchFamily="18" charset="0"/>
              </a:rPr>
              <a:t>Let’s go back to one of our previous example sentence and see whether we understand the difference between ‘natural’, ‘semi-synthetic’ and ‘entirely synthetic’.</a:t>
            </a:r>
            <a:endParaRPr sz="1800" b="1" i="1" dirty="0">
              <a:latin typeface="Book Antiqua" panose="0204060205030503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9480805" y="4570863"/>
            <a:ext cx="3681152" cy="4542238"/>
          </a:xfrm>
          <a:prstGeom prst="rect">
            <a:avLst/>
          </a:prstGeom>
        </p:spPr>
      </p:pic>
      <p:sp>
        <p:nvSpPr>
          <p:cNvPr id="3" name="文本占位符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11" name="Shape 553"/>
          <p:cNvSpPr>
            <a:spLocks noGrp="1"/>
          </p:cNvSpPr>
          <p:nvPr>
            <p:ph type="body" idx="14"/>
          </p:nvPr>
        </p:nvSpPr>
        <p:spPr>
          <a:xfrm>
            <a:off x="4790941" y="367598"/>
            <a:ext cx="8213859" cy="535263"/>
          </a:xfrm>
          <a:prstGeom prst="rect">
            <a:avLst/>
          </a:prstGeom>
          <a:solidFill>
            <a:srgbClr val="03ADB5"/>
          </a:solidFill>
        </p:spPr>
        <p:txBody>
          <a:bodyPr wrap="none" anchor="ctr" anchorCtr="1">
            <a:noAutofit/>
          </a:bodyPr>
          <a:lstStyle/>
          <a:p>
            <a:pPr>
              <a:lnSpc>
                <a:spcPct val="70000"/>
              </a:lnSpc>
              <a:spcBef>
                <a:spcPts val="3000"/>
              </a:spcBef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Look for </a:t>
            </a:r>
            <a:r>
              <a:rPr lang="en-US" altLang="zh-CN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a definition signaled by punctuation marks</a:t>
            </a:r>
            <a:endParaRPr lang="en-GB" sz="2400" cap="small" dirty="0">
              <a:solidFill>
                <a:schemeClr val="bg1"/>
              </a:solidFill>
              <a:latin typeface="Book Antiqua" panose="02040602050305030304" pitchFamily="18" charset="0"/>
              <a:ea typeface="Baskerville" charset="0"/>
              <a:cs typeface="Baskerville" charset="0"/>
              <a:sym typeface="Avenir Next Condensed Demi Bold"/>
            </a:endParaRPr>
          </a:p>
        </p:txBody>
      </p:sp>
    </p:spTree>
    <p:extLst>
      <p:ext uri="{BB962C8B-B14F-4D97-AF65-F5344CB8AC3E}">
        <p14:creationId xmlns:p14="http://schemas.microsoft.com/office/powerpoint/2010/main" val="3927419801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Shape 579"/>
          <p:cNvSpPr>
            <a:spLocks noGrp="1"/>
          </p:cNvSpPr>
          <p:nvPr>
            <p:ph type="body" idx="21"/>
          </p:nvPr>
        </p:nvSpPr>
        <p:spPr>
          <a:xfrm>
            <a:off x="1669382" y="4105807"/>
            <a:ext cx="52754" cy="2031023"/>
          </a:xfrm>
          <a:prstGeom prst="rect">
            <a:avLst/>
          </a:prstGeom>
        </p:spPr>
        <p:txBody>
          <a:bodyPr/>
          <a:lstStyle/>
          <a:p>
            <a:pPr>
              <a:defRPr sz="4200"/>
            </a:pPr>
            <a:endParaRPr dirty="0">
              <a:latin typeface="Book Antiqua" panose="02040602050305030304" pitchFamily="18" charset="0"/>
            </a:endParaRP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2710921" y="4385300"/>
            <a:ext cx="9343705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4000" cap="small" dirty="0">
                <a:solidFill>
                  <a:srgbClr val="4CA6B6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Look for a definition signalled by punctuation marks</a:t>
            </a:r>
          </a:p>
        </p:txBody>
      </p:sp>
    </p:spTree>
    <p:extLst>
      <p:ext uri="{BB962C8B-B14F-4D97-AF65-F5344CB8AC3E}">
        <p14:creationId xmlns:p14="http://schemas.microsoft.com/office/powerpoint/2010/main" val="1029554838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Shape 579"/>
          <p:cNvSpPr>
            <a:spLocks noGrp="1"/>
          </p:cNvSpPr>
          <p:nvPr>
            <p:ph type="body" idx="21"/>
          </p:nvPr>
        </p:nvSpPr>
        <p:spPr>
          <a:xfrm>
            <a:off x="1656503" y="1813368"/>
            <a:ext cx="52754" cy="2031023"/>
          </a:xfrm>
          <a:prstGeom prst="rect">
            <a:avLst/>
          </a:prstGeom>
        </p:spPr>
        <p:txBody>
          <a:bodyPr/>
          <a:lstStyle/>
          <a:p>
            <a:pPr>
              <a:defRPr sz="4200"/>
            </a:pPr>
            <a:endParaRPr dirty="0">
              <a:latin typeface="Book Antiqua" panose="02040602050305030304" pitchFamily="18" charset="0"/>
            </a:endParaRP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2698042" y="2092861"/>
            <a:ext cx="9343705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4000" cap="small" dirty="0">
                <a:solidFill>
                  <a:srgbClr val="4CA6B6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Look for a definition signalled by punctuation marks</a:t>
            </a:r>
          </a:p>
        </p:txBody>
      </p:sp>
      <p:sp>
        <p:nvSpPr>
          <p:cNvPr id="4" name="Shape 578"/>
          <p:cNvSpPr>
            <a:spLocks noGrp="1"/>
          </p:cNvSpPr>
          <p:nvPr>
            <p:ph type="body" idx="20"/>
          </p:nvPr>
        </p:nvSpPr>
        <p:spPr>
          <a:xfrm>
            <a:off x="4449733" y="2939122"/>
            <a:ext cx="5595789" cy="3792688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zh-CN" altLang="zh-CN" sz="3600" dirty="0">
              <a:latin typeface="Book Antiqua" panose="02040602050305030304" pitchFamily="18" charset="0"/>
            </a:endParaRPr>
          </a:p>
          <a:p>
            <a:pPr>
              <a:spcBef>
                <a:spcPts val="2400"/>
              </a:spcBef>
              <a:spcAft>
                <a:spcPts val="1800"/>
              </a:spcAft>
              <a:buClr>
                <a:srgbClr val="4CA6B6"/>
              </a:buClr>
            </a:pPr>
            <a:r>
              <a:rPr lang="en-US" altLang="zh-CN" sz="3600" dirty="0">
                <a:latin typeface="Book Antiqua" panose="02040602050305030304" pitchFamily="18" charset="0"/>
              </a:rPr>
              <a:t>Commas</a:t>
            </a:r>
          </a:p>
          <a:p>
            <a:pPr>
              <a:spcBef>
                <a:spcPts val="2400"/>
              </a:spcBef>
              <a:spcAft>
                <a:spcPts val="1800"/>
              </a:spcAft>
              <a:buClr>
                <a:srgbClr val="4CA6B6"/>
              </a:buClr>
            </a:pPr>
            <a:r>
              <a:rPr lang="en-US" altLang="zh-CN" sz="3600" dirty="0">
                <a:latin typeface="Book Antiqua" panose="02040602050305030304" pitchFamily="18" charset="0"/>
              </a:rPr>
              <a:t>Parentheses</a:t>
            </a:r>
          </a:p>
          <a:p>
            <a:pPr>
              <a:spcBef>
                <a:spcPts val="2400"/>
              </a:spcBef>
              <a:spcAft>
                <a:spcPts val="1800"/>
              </a:spcAft>
              <a:buClr>
                <a:srgbClr val="4CA6B6"/>
              </a:buClr>
            </a:pPr>
            <a:r>
              <a:rPr lang="en-US" altLang="zh-CN" sz="3600" dirty="0">
                <a:latin typeface="Book Antiqua" panose="02040602050305030304" pitchFamily="18" charset="0"/>
              </a:rPr>
              <a:t>Dashes</a:t>
            </a:r>
            <a:endParaRPr lang="zh-CN" altLang="zh-CN" sz="3600" dirty="0">
              <a:latin typeface="Book Antiqua" panose="02040602050305030304" pitchFamily="18" charset="0"/>
            </a:endParaRPr>
          </a:p>
        </p:txBody>
      </p:sp>
      <p:grpSp>
        <p:nvGrpSpPr>
          <p:cNvPr id="6" name="组 5"/>
          <p:cNvGrpSpPr/>
          <p:nvPr/>
        </p:nvGrpSpPr>
        <p:grpSpPr>
          <a:xfrm>
            <a:off x="3310284" y="4934308"/>
            <a:ext cx="747674" cy="574037"/>
            <a:chOff x="5385849" y="4153484"/>
            <a:chExt cx="747674" cy="574037"/>
          </a:xfrm>
        </p:grpSpPr>
        <p:sp>
          <p:nvSpPr>
            <p:cNvPr id="2" name="文本框 1"/>
            <p:cNvSpPr txBox="1"/>
            <p:nvPr/>
          </p:nvSpPr>
          <p:spPr>
            <a:xfrm>
              <a:off x="5463821" y="4153484"/>
              <a:ext cx="592428" cy="574037"/>
            </a:xfrm>
            <a:prstGeom prst="rect">
              <a:avLst/>
            </a:prstGeom>
            <a:solidFill>
              <a:srgbClr val="03ADB5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no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zh-CN" altLang="en-US" sz="4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Book Antiqua" panose="02040602050305030304" pitchFamily="18" charset="0"/>
                <a:sym typeface="Gill Sans"/>
              </a:endParaRPr>
            </a:p>
          </p:txBody>
        </p:sp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85849" y="4224270"/>
              <a:ext cx="747674" cy="464614"/>
            </a:xfrm>
            <a:prstGeom prst="rect">
              <a:avLst/>
            </a:prstGeom>
          </p:spPr>
        </p:pic>
      </p:grpSp>
      <p:grpSp>
        <p:nvGrpSpPr>
          <p:cNvPr id="9" name="组 8"/>
          <p:cNvGrpSpPr/>
          <p:nvPr/>
        </p:nvGrpSpPr>
        <p:grpSpPr>
          <a:xfrm>
            <a:off x="3387907" y="3882082"/>
            <a:ext cx="592428" cy="574037"/>
            <a:chOff x="5463472" y="4911668"/>
            <a:chExt cx="592428" cy="574037"/>
          </a:xfrm>
        </p:grpSpPr>
        <p:sp>
          <p:nvSpPr>
            <p:cNvPr id="7" name="文本框 6"/>
            <p:cNvSpPr txBox="1"/>
            <p:nvPr/>
          </p:nvSpPr>
          <p:spPr>
            <a:xfrm>
              <a:off x="5463472" y="4911668"/>
              <a:ext cx="592428" cy="574037"/>
            </a:xfrm>
            <a:prstGeom prst="rect">
              <a:avLst/>
            </a:prstGeom>
            <a:solidFill>
              <a:srgbClr val="03ADB5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no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zh-CN" altLang="en-US" sz="4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Book Antiqua" panose="02040602050305030304" pitchFamily="18" charset="0"/>
                <a:sym typeface="Gill Sans"/>
              </a:endParaRPr>
            </a:p>
          </p:txBody>
        </p: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13274" y="5055058"/>
              <a:ext cx="292824" cy="292824"/>
            </a:xfrm>
            <a:prstGeom prst="rect">
              <a:avLst/>
            </a:prstGeom>
          </p:spPr>
        </p:pic>
      </p:grpSp>
      <p:grpSp>
        <p:nvGrpSpPr>
          <p:cNvPr id="12" name="组 11"/>
          <p:cNvGrpSpPr/>
          <p:nvPr/>
        </p:nvGrpSpPr>
        <p:grpSpPr>
          <a:xfrm>
            <a:off x="3363813" y="5986534"/>
            <a:ext cx="640616" cy="640616"/>
            <a:chOff x="5450593" y="5660656"/>
            <a:chExt cx="640616" cy="640616"/>
          </a:xfrm>
        </p:grpSpPr>
        <p:sp>
          <p:nvSpPr>
            <p:cNvPr id="11" name="文本框 10"/>
            <p:cNvSpPr txBox="1"/>
            <p:nvPr/>
          </p:nvSpPr>
          <p:spPr>
            <a:xfrm>
              <a:off x="5465103" y="5669852"/>
              <a:ext cx="592428" cy="574037"/>
            </a:xfrm>
            <a:prstGeom prst="rect">
              <a:avLst/>
            </a:prstGeom>
            <a:solidFill>
              <a:srgbClr val="03ADB5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no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zh-CN" altLang="en-US" sz="4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Book Antiqua" panose="02040602050305030304" pitchFamily="18" charset="0"/>
                <a:sym typeface="Gill Sans"/>
              </a:endParaRPr>
            </a:p>
          </p:txBody>
        </p:sp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50593" y="5660656"/>
              <a:ext cx="640616" cy="640616"/>
            </a:xfrm>
            <a:prstGeom prst="rect">
              <a:avLst/>
            </a:prstGeom>
          </p:spPr>
        </p:pic>
      </p:grpSp>
      <p:sp>
        <p:nvSpPr>
          <p:cNvPr id="15" name="Shape 578"/>
          <p:cNvSpPr>
            <a:spLocks noGrp="1"/>
          </p:cNvSpPr>
          <p:nvPr>
            <p:ph type="body" idx="20"/>
          </p:nvPr>
        </p:nvSpPr>
        <p:spPr>
          <a:xfrm>
            <a:off x="2698042" y="6200726"/>
            <a:ext cx="9941776" cy="2160117"/>
          </a:xfrm>
          <a:prstGeom prst="rect">
            <a:avLst/>
          </a:prstGeom>
        </p:spPr>
        <p:txBody>
          <a:bodyPr>
            <a:noAutofit/>
          </a:bodyPr>
          <a:lstStyle/>
          <a:p>
            <a:pPr marL="571500" indent="-571500">
              <a:buClr>
                <a:srgbClr val="03ADB5"/>
              </a:buClr>
              <a:buFont typeface="Arial" charset="0"/>
              <a:buChar char="•"/>
            </a:pPr>
            <a:endParaRPr lang="zh-CN" altLang="zh-CN" sz="3600" dirty="0">
              <a:solidFill>
                <a:srgbClr val="03ADB5"/>
              </a:solidFill>
              <a:latin typeface="Book Antiqua" panose="02040602050305030304" pitchFamily="18" charset="0"/>
            </a:endParaRPr>
          </a:p>
          <a:p>
            <a:pPr marL="571500" indent="-571500">
              <a:buClr>
                <a:srgbClr val="03ADB5"/>
              </a:buClr>
              <a:buFont typeface="Arial" charset="0"/>
              <a:buChar char="•"/>
            </a:pPr>
            <a:r>
              <a:rPr lang="en-US" altLang="zh-CN" sz="3600" dirty="0">
                <a:solidFill>
                  <a:srgbClr val="03ADB5"/>
                </a:solidFill>
                <a:latin typeface="Book Antiqua" panose="02040602050305030304" pitchFamily="18" charset="0"/>
              </a:rPr>
              <a:t>Grammatical connection</a:t>
            </a:r>
          </a:p>
          <a:p>
            <a:pPr marL="571500" indent="-571500">
              <a:buClr>
                <a:srgbClr val="03ADB5"/>
              </a:buClr>
              <a:buFont typeface="Arial" charset="0"/>
              <a:buChar char="•"/>
            </a:pPr>
            <a:r>
              <a:rPr lang="en-US" altLang="zh-CN" sz="3600" dirty="0">
                <a:solidFill>
                  <a:srgbClr val="03ADB5"/>
                </a:solidFill>
                <a:latin typeface="Book Antiqua" panose="02040602050305030304" pitchFamily="18" charset="0"/>
              </a:rPr>
              <a:t>Semantic relationship</a:t>
            </a:r>
            <a:endParaRPr lang="zh-CN" altLang="zh-CN" sz="3600" dirty="0">
              <a:solidFill>
                <a:srgbClr val="03ADB5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10571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Shape 579"/>
          <p:cNvSpPr>
            <a:spLocks noGrp="1"/>
          </p:cNvSpPr>
          <p:nvPr>
            <p:ph type="body" idx="21"/>
          </p:nvPr>
        </p:nvSpPr>
        <p:spPr>
          <a:xfrm>
            <a:off x="1669382" y="4105807"/>
            <a:ext cx="52754" cy="2031023"/>
          </a:xfrm>
          <a:prstGeom prst="rect">
            <a:avLst/>
          </a:prstGeom>
        </p:spPr>
        <p:txBody>
          <a:bodyPr/>
          <a:lstStyle/>
          <a:p>
            <a:pPr>
              <a:defRPr sz="4200"/>
            </a:pPr>
            <a:endParaRPr dirty="0">
              <a:latin typeface="Book Antiqua" panose="02040602050305030304" pitchFamily="18" charset="0"/>
            </a:endParaRPr>
          </a:p>
        </p:txBody>
      </p:sp>
      <p:sp>
        <p:nvSpPr>
          <p:cNvPr id="4" name="Shape 578"/>
          <p:cNvSpPr>
            <a:spLocks noGrp="1"/>
          </p:cNvSpPr>
          <p:nvPr>
            <p:ph type="body" idx="20"/>
          </p:nvPr>
        </p:nvSpPr>
        <p:spPr>
          <a:xfrm>
            <a:off x="5402770" y="4512813"/>
            <a:ext cx="5595789" cy="1217007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2400"/>
              </a:spcBef>
              <a:spcAft>
                <a:spcPts val="1800"/>
              </a:spcAft>
              <a:buClr>
                <a:srgbClr val="4CA6B6"/>
              </a:buClr>
            </a:pPr>
            <a:r>
              <a:rPr lang="en-US" altLang="zh-CN" sz="3600" b="1">
                <a:solidFill>
                  <a:srgbClr val="0070C0"/>
                </a:solidFill>
                <a:latin typeface="Book Antiqua" panose="02040602050305030304" pitchFamily="18" charset="0"/>
              </a:rPr>
              <a:t>Commas</a:t>
            </a:r>
            <a:endParaRPr lang="en-US" altLang="zh-CN" sz="3600" b="1" dirty="0">
              <a:solidFill>
                <a:srgbClr val="0070C0"/>
              </a:solidFill>
              <a:latin typeface="Book Antiqua" panose="02040602050305030304" pitchFamily="18" charset="0"/>
            </a:endParaRPr>
          </a:p>
        </p:txBody>
      </p:sp>
      <p:grpSp>
        <p:nvGrpSpPr>
          <p:cNvPr id="5" name="组 4"/>
          <p:cNvGrpSpPr/>
          <p:nvPr/>
        </p:nvGrpSpPr>
        <p:grpSpPr>
          <a:xfrm>
            <a:off x="4263670" y="4834299"/>
            <a:ext cx="592428" cy="574037"/>
            <a:chOff x="5463472" y="4911668"/>
            <a:chExt cx="592428" cy="574037"/>
          </a:xfrm>
        </p:grpSpPr>
        <p:sp>
          <p:nvSpPr>
            <p:cNvPr id="6" name="文本框 5"/>
            <p:cNvSpPr txBox="1"/>
            <p:nvPr/>
          </p:nvSpPr>
          <p:spPr>
            <a:xfrm>
              <a:off x="5463472" y="4911668"/>
              <a:ext cx="592428" cy="574037"/>
            </a:xfrm>
            <a:prstGeom prst="rect">
              <a:avLst/>
            </a:prstGeom>
            <a:solidFill>
              <a:srgbClr val="0070C0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no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zh-CN" altLang="en-US" sz="4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Book Antiqua" panose="02040602050305030304" pitchFamily="18" charset="0"/>
                <a:sym typeface="Gill Sans"/>
              </a:endParaRPr>
            </a:p>
          </p:txBody>
        </p: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13274" y="5055058"/>
              <a:ext cx="292824" cy="2928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2370032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881030" y="2978765"/>
            <a:ext cx="9941776" cy="418818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zh-CN" sz="3600" dirty="0">
                <a:latin typeface="Book Antiqua" panose="02040602050305030304" pitchFamily="18" charset="0"/>
              </a:rPr>
              <a:t>The continents and ocean basins of the Earth’s crust are separated from the Earth’s liquid core by the </a:t>
            </a:r>
            <a:r>
              <a:rPr lang="en-US" altLang="zh-CN" sz="3600" b="1" i="1" dirty="0">
                <a:latin typeface="Book Antiqua" panose="02040602050305030304" pitchFamily="18" charset="0"/>
              </a:rPr>
              <a:t>mantle</a:t>
            </a:r>
            <a:r>
              <a:rPr lang="en-US" altLang="zh-CN" sz="3600" dirty="0">
                <a:latin typeface="Book Antiqua" panose="02040602050305030304" pitchFamily="18" charset="0"/>
              </a:rPr>
              <a:t>, a layer of solid rock, 1,800 miles thick.</a:t>
            </a:r>
            <a:endParaRPr lang="zh-CN" altLang="zh-CN" sz="3600" dirty="0">
              <a:latin typeface="Book Antiqua" panose="02040602050305030304" pitchFamily="18" charset="0"/>
            </a:endParaRP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1708019" y="1352133"/>
            <a:ext cx="8563708" cy="1301698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Example</a:t>
            </a:r>
            <a:r>
              <a:rPr lang="zh-CN" altLang="en-US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 </a:t>
            </a: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6</a:t>
            </a:r>
            <a:endParaRPr lang="en-GB" sz="3800" cap="small" dirty="0">
              <a:solidFill>
                <a:srgbClr val="0070C0"/>
              </a:solidFill>
              <a:latin typeface="Book Antiqua" panose="02040602050305030304" pitchFamily="18" charset="0"/>
              <a:ea typeface="Avenir Next Condensed Demi Bold"/>
              <a:cs typeface="Avenir Next Condensed Demi Bold"/>
              <a:sym typeface="Avenir Next Condensed Demi Bold"/>
            </a:endParaRPr>
          </a:p>
        </p:txBody>
      </p:sp>
      <p:sp>
        <p:nvSpPr>
          <p:cNvPr id="5" name="Shape 578"/>
          <p:cNvSpPr>
            <a:spLocks noGrp="1"/>
          </p:cNvSpPr>
          <p:nvPr>
            <p:ph type="body" idx="20"/>
          </p:nvPr>
        </p:nvSpPr>
        <p:spPr>
          <a:xfrm>
            <a:off x="1708019" y="2272752"/>
            <a:ext cx="8878415" cy="706013"/>
          </a:xfrm>
          <a:prstGeom prst="rect">
            <a:avLst/>
          </a:prstGeom>
        </p:spPr>
        <p:txBody>
          <a:bodyPr/>
          <a:lstStyle/>
          <a:p>
            <a:r>
              <a:rPr lang="en-GB" sz="1800" b="1" i="1" dirty="0">
                <a:latin typeface="Book Antiqua" panose="02040602050305030304" pitchFamily="18" charset="0"/>
              </a:rPr>
              <a:t>Look at the use of commas in this example and see how a comma serve as a signal of definition clues.</a:t>
            </a:r>
            <a:endParaRPr sz="1800" b="1" i="1" dirty="0">
              <a:latin typeface="Book Antiqua" panose="02040602050305030304" pitchFamily="18" charset="0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11" name="Shape 553"/>
          <p:cNvSpPr>
            <a:spLocks noGrp="1"/>
          </p:cNvSpPr>
          <p:nvPr>
            <p:ph type="body" idx="14"/>
          </p:nvPr>
        </p:nvSpPr>
        <p:spPr>
          <a:xfrm>
            <a:off x="4790941" y="367598"/>
            <a:ext cx="8213859" cy="535263"/>
          </a:xfrm>
          <a:prstGeom prst="rect">
            <a:avLst/>
          </a:prstGeom>
          <a:solidFill>
            <a:srgbClr val="03ADB5"/>
          </a:solidFill>
        </p:spPr>
        <p:txBody>
          <a:bodyPr wrap="none" anchor="ctr" anchorCtr="1">
            <a:noAutofit/>
          </a:bodyPr>
          <a:lstStyle/>
          <a:p>
            <a:pPr>
              <a:lnSpc>
                <a:spcPct val="70000"/>
              </a:lnSpc>
              <a:spcBef>
                <a:spcPts val="3000"/>
              </a:spcBef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Look for </a:t>
            </a:r>
            <a:r>
              <a:rPr lang="en-US" altLang="zh-CN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a definition signaled by punctuation marks</a:t>
            </a:r>
            <a:endParaRPr lang="en-GB" sz="2400" cap="small" dirty="0">
              <a:solidFill>
                <a:schemeClr val="bg1"/>
              </a:solidFill>
              <a:latin typeface="Book Antiqua" panose="02040602050305030304" pitchFamily="18" charset="0"/>
              <a:ea typeface="Baskerville" charset="0"/>
              <a:cs typeface="Baskerville" charset="0"/>
              <a:sym typeface="Avenir Next Condensed Demi Bold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9429290" y="3899384"/>
            <a:ext cx="3681152" cy="454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072554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881030" y="2978765"/>
            <a:ext cx="9941776" cy="418818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zh-CN" sz="3600" dirty="0">
                <a:latin typeface="Book Antiqua" panose="02040602050305030304" pitchFamily="18" charset="0"/>
              </a:rPr>
              <a:t>The continents and ocean basins of the Earth’s crust are separated from the Earth’s liquid core by the </a:t>
            </a:r>
            <a:r>
              <a:rPr lang="en-US" altLang="zh-CN" sz="3600" b="1" i="1" dirty="0">
                <a:latin typeface="Book Antiqua" panose="02040602050305030304" pitchFamily="18" charset="0"/>
              </a:rPr>
              <a:t>mantle</a:t>
            </a:r>
            <a:r>
              <a:rPr lang="en-US" altLang="zh-CN" sz="3600" dirty="0">
                <a:solidFill>
                  <a:srgbClr val="FF0000"/>
                </a:solidFill>
                <a:latin typeface="Book Antiqua" panose="02040602050305030304" pitchFamily="18" charset="0"/>
              </a:rPr>
              <a:t>, </a:t>
            </a:r>
            <a:r>
              <a:rPr lang="en-US" altLang="zh-CN" sz="3600" dirty="0">
                <a:solidFill>
                  <a:srgbClr val="03ADB5"/>
                </a:solidFill>
                <a:latin typeface="Book Antiqua" panose="02040602050305030304" pitchFamily="18" charset="0"/>
              </a:rPr>
              <a:t>a layer of solid rock</a:t>
            </a:r>
            <a:r>
              <a:rPr lang="en-US" altLang="zh-CN" sz="3600" dirty="0">
                <a:latin typeface="Book Antiqua" panose="02040602050305030304" pitchFamily="18" charset="0"/>
              </a:rPr>
              <a:t>, 1,800 miles thick.</a:t>
            </a:r>
            <a:endParaRPr lang="zh-CN" altLang="zh-CN" sz="3600" dirty="0">
              <a:latin typeface="Book Antiqua" panose="02040602050305030304" pitchFamily="18" charset="0"/>
            </a:endParaRP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1708019" y="1352133"/>
            <a:ext cx="8563708" cy="1301698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Example</a:t>
            </a:r>
            <a:r>
              <a:rPr lang="zh-CN" altLang="en-US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 </a:t>
            </a: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6</a:t>
            </a:r>
            <a:endParaRPr lang="en-GB" sz="3800" cap="small" dirty="0">
              <a:solidFill>
                <a:srgbClr val="0070C0"/>
              </a:solidFill>
              <a:latin typeface="Book Antiqua" panose="02040602050305030304" pitchFamily="18" charset="0"/>
              <a:ea typeface="Avenir Next Condensed Demi Bold"/>
              <a:cs typeface="Avenir Next Condensed Demi Bold"/>
              <a:sym typeface="Avenir Next Condensed Demi Bold"/>
            </a:endParaRPr>
          </a:p>
        </p:txBody>
      </p:sp>
      <p:sp>
        <p:nvSpPr>
          <p:cNvPr id="5" name="Shape 578"/>
          <p:cNvSpPr>
            <a:spLocks noGrp="1"/>
          </p:cNvSpPr>
          <p:nvPr>
            <p:ph type="body" idx="20"/>
          </p:nvPr>
        </p:nvSpPr>
        <p:spPr>
          <a:xfrm>
            <a:off x="1708019" y="2272752"/>
            <a:ext cx="8878415" cy="706013"/>
          </a:xfrm>
          <a:prstGeom prst="rect">
            <a:avLst/>
          </a:prstGeom>
        </p:spPr>
        <p:txBody>
          <a:bodyPr/>
          <a:lstStyle/>
          <a:p>
            <a:r>
              <a:rPr lang="en-GB" sz="1800" b="1" i="1" dirty="0">
                <a:latin typeface="Book Antiqua" panose="02040602050305030304" pitchFamily="18" charset="0"/>
              </a:rPr>
              <a:t>Look at the use of commas in this example and see how a comma serve as a signal of definition clues.</a:t>
            </a:r>
            <a:endParaRPr sz="1800" b="1" i="1" dirty="0">
              <a:latin typeface="Book Antiqua" panose="0204060205030503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9429290" y="3899384"/>
            <a:ext cx="3681152" cy="4542238"/>
          </a:xfrm>
          <a:prstGeom prst="rect">
            <a:avLst/>
          </a:prstGeom>
        </p:spPr>
      </p:pic>
      <p:sp>
        <p:nvSpPr>
          <p:cNvPr id="3" name="文本占位符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11" name="Shape 553"/>
          <p:cNvSpPr>
            <a:spLocks noGrp="1"/>
          </p:cNvSpPr>
          <p:nvPr>
            <p:ph type="body" idx="14"/>
          </p:nvPr>
        </p:nvSpPr>
        <p:spPr>
          <a:xfrm>
            <a:off x="4790941" y="367598"/>
            <a:ext cx="8213859" cy="535263"/>
          </a:xfrm>
          <a:prstGeom prst="rect">
            <a:avLst/>
          </a:prstGeom>
          <a:solidFill>
            <a:srgbClr val="03ADB5"/>
          </a:solidFill>
        </p:spPr>
        <p:txBody>
          <a:bodyPr wrap="none" anchor="ctr" anchorCtr="1">
            <a:noAutofit/>
          </a:bodyPr>
          <a:lstStyle/>
          <a:p>
            <a:pPr>
              <a:lnSpc>
                <a:spcPct val="70000"/>
              </a:lnSpc>
              <a:spcBef>
                <a:spcPts val="3000"/>
              </a:spcBef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Look for </a:t>
            </a:r>
            <a:r>
              <a:rPr lang="en-US" altLang="zh-CN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a definition signaled by punctuation marks</a:t>
            </a:r>
            <a:endParaRPr lang="en-GB" sz="2400" cap="small" dirty="0">
              <a:solidFill>
                <a:schemeClr val="bg1"/>
              </a:solidFill>
              <a:latin typeface="Book Antiqua" panose="02040602050305030304" pitchFamily="18" charset="0"/>
              <a:ea typeface="Baskerville" charset="0"/>
              <a:cs typeface="Baskerville" charset="0"/>
              <a:sym typeface="Avenir Next Condensed Demi Bold"/>
            </a:endParaRPr>
          </a:p>
        </p:txBody>
      </p:sp>
    </p:spTree>
    <p:extLst>
      <p:ext uri="{BB962C8B-B14F-4D97-AF65-F5344CB8AC3E}">
        <p14:creationId xmlns:p14="http://schemas.microsoft.com/office/powerpoint/2010/main" val="424917033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881030" y="2978765"/>
            <a:ext cx="9941776" cy="418818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zh-CN" sz="3600" b="1" i="1" dirty="0">
                <a:latin typeface="Book Antiqua" panose="02040602050305030304" pitchFamily="18" charset="0"/>
              </a:rPr>
              <a:t>Alzheimer's disease</a:t>
            </a:r>
            <a:r>
              <a:rPr lang="en-US" altLang="zh-CN" sz="3600" dirty="0">
                <a:latin typeface="Book Antiqua" panose="02040602050305030304" pitchFamily="18" charset="0"/>
              </a:rPr>
              <a:t>, a progressive form of degenerative brain disease of unknown cause, affects an estimated 2 to 4 percent of people over age 65.</a:t>
            </a:r>
            <a:endParaRPr lang="zh-CN" altLang="zh-CN" sz="3600" dirty="0">
              <a:latin typeface="Book Antiqua" panose="02040602050305030304" pitchFamily="18" charset="0"/>
            </a:endParaRP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1708019" y="1352133"/>
            <a:ext cx="8563708" cy="1301698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Example</a:t>
            </a:r>
            <a:r>
              <a:rPr lang="zh-CN" altLang="en-US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 </a:t>
            </a: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7</a:t>
            </a:r>
            <a:endParaRPr lang="en-GB" sz="3800" cap="small" dirty="0">
              <a:solidFill>
                <a:srgbClr val="0070C0"/>
              </a:solidFill>
              <a:latin typeface="Book Antiqua" panose="02040602050305030304" pitchFamily="18" charset="0"/>
              <a:ea typeface="Avenir Next Condensed Demi Bold"/>
              <a:cs typeface="Avenir Next Condensed Demi Bold"/>
              <a:sym typeface="Avenir Next Condensed Demi Bold"/>
            </a:endParaRPr>
          </a:p>
        </p:txBody>
      </p:sp>
      <p:sp>
        <p:nvSpPr>
          <p:cNvPr id="5" name="Shape 578"/>
          <p:cNvSpPr>
            <a:spLocks noGrp="1"/>
          </p:cNvSpPr>
          <p:nvPr>
            <p:ph type="body" idx="20"/>
          </p:nvPr>
        </p:nvSpPr>
        <p:spPr>
          <a:xfrm>
            <a:off x="1708019" y="2272752"/>
            <a:ext cx="8878415" cy="706013"/>
          </a:xfrm>
          <a:prstGeom prst="rect">
            <a:avLst/>
          </a:prstGeom>
        </p:spPr>
        <p:txBody>
          <a:bodyPr/>
          <a:lstStyle/>
          <a:p>
            <a:r>
              <a:rPr lang="en-GB" sz="1800" b="1" i="1" dirty="0">
                <a:latin typeface="Book Antiqua" panose="02040602050305030304" pitchFamily="18" charset="0"/>
              </a:rPr>
              <a:t>Look at the use of commas in this example and see how a comma serve as a signal of definition clues.</a:t>
            </a:r>
            <a:endParaRPr sz="1800" b="1" i="1" dirty="0">
              <a:latin typeface="Book Antiqua" panose="0204060205030503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9467927" y="3574450"/>
            <a:ext cx="3681152" cy="4542238"/>
          </a:xfrm>
          <a:prstGeom prst="rect">
            <a:avLst/>
          </a:prstGeom>
        </p:spPr>
      </p:pic>
      <p:sp>
        <p:nvSpPr>
          <p:cNvPr id="3" name="文本占位符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11" name="Shape 553"/>
          <p:cNvSpPr>
            <a:spLocks noGrp="1"/>
          </p:cNvSpPr>
          <p:nvPr>
            <p:ph type="body" idx="14"/>
          </p:nvPr>
        </p:nvSpPr>
        <p:spPr>
          <a:xfrm>
            <a:off x="4790941" y="367598"/>
            <a:ext cx="8213859" cy="535263"/>
          </a:xfrm>
          <a:prstGeom prst="rect">
            <a:avLst/>
          </a:prstGeom>
          <a:solidFill>
            <a:srgbClr val="03ADB5"/>
          </a:solidFill>
        </p:spPr>
        <p:txBody>
          <a:bodyPr wrap="none" anchor="ctr" anchorCtr="1">
            <a:noAutofit/>
          </a:bodyPr>
          <a:lstStyle/>
          <a:p>
            <a:pPr>
              <a:lnSpc>
                <a:spcPct val="70000"/>
              </a:lnSpc>
              <a:spcBef>
                <a:spcPts val="3000"/>
              </a:spcBef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Look for </a:t>
            </a:r>
            <a:r>
              <a:rPr lang="en-US" altLang="zh-CN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a definition signaled by punctuation marks</a:t>
            </a:r>
            <a:endParaRPr lang="en-GB" sz="2400" cap="small" dirty="0">
              <a:solidFill>
                <a:schemeClr val="bg1"/>
              </a:solidFill>
              <a:latin typeface="Book Antiqua" panose="02040602050305030304" pitchFamily="18" charset="0"/>
              <a:ea typeface="Baskerville" charset="0"/>
              <a:cs typeface="Baskerville" charset="0"/>
              <a:sym typeface="Avenir Next Condensed Demi Bold"/>
            </a:endParaRPr>
          </a:p>
        </p:txBody>
      </p:sp>
    </p:spTree>
    <p:extLst>
      <p:ext uri="{BB962C8B-B14F-4D97-AF65-F5344CB8AC3E}">
        <p14:creationId xmlns:p14="http://schemas.microsoft.com/office/powerpoint/2010/main" val="634918848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881030" y="2978765"/>
            <a:ext cx="9941776" cy="418818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zh-CN" sz="3600" b="1" i="1" dirty="0">
                <a:latin typeface="Book Antiqua" panose="02040602050305030304" pitchFamily="18" charset="0"/>
              </a:rPr>
              <a:t>Alzheimer's disease</a:t>
            </a:r>
            <a:r>
              <a:rPr lang="en-US" altLang="zh-CN" sz="3600" dirty="0">
                <a:solidFill>
                  <a:srgbClr val="FF0000"/>
                </a:solidFill>
                <a:latin typeface="Book Antiqua" panose="02040602050305030304" pitchFamily="18" charset="0"/>
              </a:rPr>
              <a:t>, </a:t>
            </a:r>
            <a:r>
              <a:rPr lang="en-US" altLang="zh-CN" sz="3600" dirty="0">
                <a:solidFill>
                  <a:srgbClr val="03ADB5"/>
                </a:solidFill>
                <a:latin typeface="Book Antiqua" panose="02040602050305030304" pitchFamily="18" charset="0"/>
              </a:rPr>
              <a:t>a progressive form of degenerative brain disease of unknown cause</a:t>
            </a:r>
            <a:r>
              <a:rPr lang="en-US" altLang="zh-CN" sz="3600" dirty="0">
                <a:solidFill>
                  <a:srgbClr val="FF0000"/>
                </a:solidFill>
                <a:latin typeface="Book Antiqua" panose="02040602050305030304" pitchFamily="18" charset="0"/>
              </a:rPr>
              <a:t>,</a:t>
            </a:r>
            <a:r>
              <a:rPr lang="en-US" altLang="zh-CN" sz="3600" dirty="0">
                <a:latin typeface="Book Antiqua" panose="02040602050305030304" pitchFamily="18" charset="0"/>
              </a:rPr>
              <a:t> affects an estimated 2 to 4 percent of people over age 65.</a:t>
            </a:r>
            <a:endParaRPr lang="zh-CN" altLang="zh-CN" sz="3600" dirty="0">
              <a:latin typeface="Book Antiqua" panose="02040602050305030304" pitchFamily="18" charset="0"/>
            </a:endParaRP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1708019" y="1352133"/>
            <a:ext cx="8563708" cy="1301698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Example</a:t>
            </a:r>
            <a:r>
              <a:rPr lang="zh-CN" altLang="en-US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 </a:t>
            </a: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7</a:t>
            </a:r>
            <a:endParaRPr lang="en-GB" sz="3800" cap="small" dirty="0">
              <a:solidFill>
                <a:srgbClr val="0070C0"/>
              </a:solidFill>
              <a:latin typeface="Book Antiqua" panose="02040602050305030304" pitchFamily="18" charset="0"/>
              <a:ea typeface="Avenir Next Condensed Demi Bold"/>
              <a:cs typeface="Avenir Next Condensed Demi Bold"/>
              <a:sym typeface="Avenir Next Condensed Demi Bold"/>
            </a:endParaRPr>
          </a:p>
        </p:txBody>
      </p:sp>
      <p:sp>
        <p:nvSpPr>
          <p:cNvPr id="5" name="Shape 578"/>
          <p:cNvSpPr>
            <a:spLocks noGrp="1"/>
          </p:cNvSpPr>
          <p:nvPr>
            <p:ph type="body" idx="20"/>
          </p:nvPr>
        </p:nvSpPr>
        <p:spPr>
          <a:xfrm>
            <a:off x="1708019" y="2272752"/>
            <a:ext cx="8878415" cy="706013"/>
          </a:xfrm>
          <a:prstGeom prst="rect">
            <a:avLst/>
          </a:prstGeom>
        </p:spPr>
        <p:txBody>
          <a:bodyPr/>
          <a:lstStyle/>
          <a:p>
            <a:r>
              <a:rPr lang="en-GB" sz="1800" b="1" i="1" dirty="0">
                <a:latin typeface="Book Antiqua" panose="02040602050305030304" pitchFamily="18" charset="0"/>
              </a:rPr>
              <a:t>Look at the use of commas in this example and see how a comma serve as a signal of definition clues.</a:t>
            </a:r>
            <a:endParaRPr sz="1800" b="1" i="1" dirty="0">
              <a:latin typeface="Book Antiqua" panose="0204060205030503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9467927" y="3574450"/>
            <a:ext cx="3681152" cy="4542238"/>
          </a:xfrm>
          <a:prstGeom prst="rect">
            <a:avLst/>
          </a:prstGeom>
        </p:spPr>
      </p:pic>
      <p:sp>
        <p:nvSpPr>
          <p:cNvPr id="3" name="文本占位符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11" name="Shape 553"/>
          <p:cNvSpPr>
            <a:spLocks noGrp="1"/>
          </p:cNvSpPr>
          <p:nvPr>
            <p:ph type="body" idx="14"/>
          </p:nvPr>
        </p:nvSpPr>
        <p:spPr>
          <a:xfrm>
            <a:off x="4790941" y="367598"/>
            <a:ext cx="8213859" cy="535263"/>
          </a:xfrm>
          <a:prstGeom prst="rect">
            <a:avLst/>
          </a:prstGeom>
          <a:solidFill>
            <a:srgbClr val="03ADB5"/>
          </a:solidFill>
        </p:spPr>
        <p:txBody>
          <a:bodyPr wrap="none" anchor="ctr" anchorCtr="1">
            <a:noAutofit/>
          </a:bodyPr>
          <a:lstStyle/>
          <a:p>
            <a:pPr>
              <a:lnSpc>
                <a:spcPct val="70000"/>
              </a:lnSpc>
              <a:spcBef>
                <a:spcPts val="3000"/>
              </a:spcBef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Look for </a:t>
            </a:r>
            <a:r>
              <a:rPr lang="en-US" altLang="zh-CN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a definition signaled by punctuation marks</a:t>
            </a:r>
            <a:endParaRPr lang="en-GB" sz="2400" cap="small" dirty="0">
              <a:solidFill>
                <a:schemeClr val="bg1"/>
              </a:solidFill>
              <a:latin typeface="Book Antiqua" panose="02040602050305030304" pitchFamily="18" charset="0"/>
              <a:ea typeface="Baskerville" charset="0"/>
              <a:cs typeface="Baskerville" charset="0"/>
              <a:sym typeface="Avenir Next Condensed Demi Bold"/>
            </a:endParaRPr>
          </a:p>
        </p:txBody>
      </p:sp>
    </p:spTree>
    <p:extLst>
      <p:ext uri="{BB962C8B-B14F-4D97-AF65-F5344CB8AC3E}">
        <p14:creationId xmlns:p14="http://schemas.microsoft.com/office/powerpoint/2010/main" val="1257835052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Shape 579"/>
          <p:cNvSpPr>
            <a:spLocks noGrp="1"/>
          </p:cNvSpPr>
          <p:nvPr>
            <p:ph type="body" idx="21"/>
          </p:nvPr>
        </p:nvSpPr>
        <p:spPr>
          <a:xfrm>
            <a:off x="1669382" y="4105807"/>
            <a:ext cx="52754" cy="2031023"/>
          </a:xfrm>
          <a:prstGeom prst="rect">
            <a:avLst/>
          </a:prstGeom>
        </p:spPr>
        <p:txBody>
          <a:bodyPr/>
          <a:lstStyle/>
          <a:p>
            <a:pPr>
              <a:defRPr sz="4200"/>
            </a:pPr>
            <a:endParaRPr dirty="0">
              <a:latin typeface="Book Antiqua" panose="02040602050305030304" pitchFamily="18" charset="0"/>
            </a:endParaRPr>
          </a:p>
        </p:txBody>
      </p:sp>
      <p:sp>
        <p:nvSpPr>
          <p:cNvPr id="4" name="Shape 578"/>
          <p:cNvSpPr>
            <a:spLocks noGrp="1"/>
          </p:cNvSpPr>
          <p:nvPr>
            <p:ph type="body" idx="20"/>
          </p:nvPr>
        </p:nvSpPr>
        <p:spPr>
          <a:xfrm>
            <a:off x="5325496" y="4528888"/>
            <a:ext cx="5595789" cy="1217007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GB" altLang="zh-CN" sz="3600" b="1" dirty="0">
                <a:solidFill>
                  <a:srgbClr val="0070C0"/>
                </a:solidFill>
                <a:latin typeface="Book Antiqua" panose="02040602050305030304" pitchFamily="18" charset="0"/>
              </a:rPr>
              <a:t>Dashes</a:t>
            </a:r>
            <a:endParaRPr lang="en-US" altLang="zh-CN" sz="3600" b="1" dirty="0">
              <a:solidFill>
                <a:srgbClr val="0070C0"/>
              </a:solidFill>
              <a:latin typeface="Book Antiqua" panose="02040602050305030304" pitchFamily="18" charset="0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0289" y="4905085"/>
            <a:ext cx="747674" cy="464614"/>
          </a:xfrm>
          <a:prstGeom prst="rect">
            <a:avLst/>
          </a:prstGeom>
        </p:spPr>
      </p:pic>
      <p:grpSp>
        <p:nvGrpSpPr>
          <p:cNvPr id="7" name="组 6"/>
          <p:cNvGrpSpPr/>
          <p:nvPr/>
        </p:nvGrpSpPr>
        <p:grpSpPr>
          <a:xfrm>
            <a:off x="4155806" y="4729083"/>
            <a:ext cx="640616" cy="640616"/>
            <a:chOff x="5450593" y="5660656"/>
            <a:chExt cx="640616" cy="640616"/>
          </a:xfrm>
        </p:grpSpPr>
        <p:sp>
          <p:nvSpPr>
            <p:cNvPr id="11" name="文本框 10"/>
            <p:cNvSpPr txBox="1"/>
            <p:nvPr/>
          </p:nvSpPr>
          <p:spPr>
            <a:xfrm>
              <a:off x="5465103" y="5669852"/>
              <a:ext cx="592428" cy="574037"/>
            </a:xfrm>
            <a:prstGeom prst="rect">
              <a:avLst/>
            </a:prstGeom>
            <a:solidFill>
              <a:srgbClr val="03ADB5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no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zh-CN" altLang="en-US" sz="4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Book Antiqua" panose="02040602050305030304" pitchFamily="18" charset="0"/>
                <a:sym typeface="Gill Sans"/>
              </a:endParaRPr>
            </a:p>
          </p:txBody>
        </p:sp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50593" y="5660656"/>
              <a:ext cx="640616" cy="640616"/>
            </a:xfrm>
            <a:prstGeom prst="rect">
              <a:avLst/>
            </a:prstGeom>
            <a:solidFill>
              <a:srgbClr val="0070C0"/>
            </a:solidFill>
          </p:spPr>
        </p:pic>
      </p:grpSp>
    </p:spTree>
    <p:extLst>
      <p:ext uri="{BB962C8B-B14F-4D97-AF65-F5344CB8AC3E}">
        <p14:creationId xmlns:p14="http://schemas.microsoft.com/office/powerpoint/2010/main" val="183553987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Gill Sans"/>
        <a:ea typeface="Gill Sans"/>
        <a:cs typeface="Gill Sans"/>
      </a:majorFont>
      <a:minorFont>
        <a:latin typeface="Gill Sans"/>
        <a:ea typeface="Gill Sans"/>
        <a:cs typeface="Gill Sans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0384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Gill Sans"/>
        <a:ea typeface="Gill Sans"/>
        <a:cs typeface="Gill Sans"/>
      </a:majorFont>
      <a:minorFont>
        <a:latin typeface="Gill Sans"/>
        <a:ea typeface="Gill Sans"/>
        <a:cs typeface="Gill Sans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0384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Memories in Verdigris</Template>
  <TotalTime>1329</TotalTime>
  <Words>742</Words>
  <Application>Microsoft Office PowerPoint</Application>
  <PresentationFormat>自定义</PresentationFormat>
  <Paragraphs>55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4" baseType="lpstr">
      <vt:lpstr>Avenir Next Condensed</vt:lpstr>
      <vt:lpstr>Avenir Next Condensed Demi Bold</vt:lpstr>
      <vt:lpstr>Baskerville</vt:lpstr>
      <vt:lpstr>Gill Sans</vt:lpstr>
      <vt:lpstr>Lucida Grande</vt:lpstr>
      <vt:lpstr>Arial</vt:lpstr>
      <vt:lpstr>Book Antiqua</vt:lpstr>
      <vt:lpstr>White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杨小京</dc:creator>
  <cp:lastModifiedBy>杨小京</cp:lastModifiedBy>
  <cp:revision>29</cp:revision>
  <dcterms:created xsi:type="dcterms:W3CDTF">2017-12-03T16:40:49Z</dcterms:created>
  <dcterms:modified xsi:type="dcterms:W3CDTF">2017-12-07T16:01:40Z</dcterms:modified>
</cp:coreProperties>
</file>