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0" r:id="rId2"/>
    <p:sldId id="282" r:id="rId3"/>
    <p:sldId id="298" r:id="rId4"/>
    <p:sldId id="299" r:id="rId5"/>
    <p:sldId id="285" r:id="rId6"/>
    <p:sldId id="300" r:id="rId7"/>
    <p:sldId id="301" r:id="rId8"/>
    <p:sldId id="302" r:id="rId9"/>
    <p:sldId id="304" r:id="rId10"/>
    <p:sldId id="305" r:id="rId11"/>
    <p:sldId id="306" r:id="rId12"/>
    <p:sldId id="303" r:id="rId13"/>
    <p:sldId id="307" r:id="rId14"/>
    <p:sldId id="308" r:id="rId15"/>
    <p:sldId id="309" r:id="rId16"/>
    <p:sldId id="311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B5"/>
    <a:srgbClr val="12237A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9"/>
    <p:restoredTop sz="94523"/>
  </p:normalViewPr>
  <p:slideViewPr>
    <p:cSldViewPr snapToGrid="0" snapToObjects="1">
      <p:cViewPr varScale="1">
        <p:scale>
          <a:sx n="64" d="100"/>
          <a:sy n="64" d="100"/>
        </p:scale>
        <p:origin x="555" y="4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1515237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2</a:t>
            </a:r>
            <a:r>
              <a:rPr lang="zh-CN" altLang="en-US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endParaRPr lang="en-GB" altLang="zh-CN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Deducing Meaning from Context</a:t>
            </a:r>
            <a:endParaRPr lang="en-GB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48564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3" y="2643906"/>
            <a:ext cx="61023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2" y="2761138"/>
            <a:ext cx="10256064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panose="02040602050305030304" pitchFamily="18" charset="0"/>
              </a:rPr>
              <a:t>视频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3</a:t>
            </a:r>
            <a:r>
              <a:rPr lang="zh-CN" altLang="en-US" sz="3600" cap="small" dirty="0">
                <a:latin typeface="Book Antiqua" panose="02040602050305030304" pitchFamily="18" charset="0"/>
              </a:rPr>
              <a:t>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Using Definitions as Context Clues (2)</a:t>
            </a:r>
            <a:endParaRPr lang="en-GB" altLang="zh-CN" sz="3600" cap="small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3745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trick, Shannon showed, is to ﬁnd ways of “</a:t>
            </a:r>
            <a:r>
              <a:rPr lang="en-US" altLang="zh-CN" sz="3600" b="1" dirty="0">
                <a:latin typeface="Book Antiqua" panose="02040602050305030304" pitchFamily="18" charset="0"/>
              </a:rPr>
              <a:t>coding</a:t>
            </a:r>
            <a:r>
              <a:rPr lang="en-US" altLang="zh-CN" sz="3600" dirty="0">
                <a:latin typeface="Book Antiqua" panose="02040602050305030304" pitchFamily="18" charset="0"/>
              </a:rPr>
              <a:t>” – packaging up – information to cope with the ravages of noise, while staying within “</a:t>
            </a:r>
            <a:r>
              <a:rPr lang="en-US" altLang="zh-CN" sz="3600" b="1" dirty="0">
                <a:latin typeface="Book Antiqua" panose="02040602050305030304" pitchFamily="18" charset="0"/>
              </a:rPr>
              <a:t>bandwidth</a:t>
            </a:r>
            <a:r>
              <a:rPr lang="en-US" altLang="zh-CN" sz="3600" dirty="0">
                <a:latin typeface="Book Antiqua" panose="02040602050305030304" pitchFamily="18" charset="0"/>
              </a:rPr>
              <a:t>” – the information-carrying capacity – of the communication system being used.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8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this example and see whether you can figure out the meaning of ‘coding’ and ‘bandwidth’ from their context.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958473428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trick, Shannon showed, is to ﬁnd ways of “</a:t>
            </a:r>
            <a:r>
              <a:rPr lang="en-US" altLang="zh-CN" sz="3600" b="1" dirty="0">
                <a:latin typeface="Book Antiqua" panose="02040602050305030304" pitchFamily="18" charset="0"/>
              </a:rPr>
              <a:t>coding</a:t>
            </a:r>
            <a:r>
              <a:rPr lang="en-US" altLang="zh-CN" sz="3600" dirty="0">
                <a:latin typeface="Book Antiqua" panose="02040602050305030304" pitchFamily="18" charset="0"/>
              </a:rPr>
              <a:t>”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 –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packaging up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–</a:t>
            </a:r>
            <a:r>
              <a:rPr lang="en-US" altLang="zh-CN" sz="3600" dirty="0">
                <a:latin typeface="Book Antiqua" panose="02040602050305030304" pitchFamily="18" charset="0"/>
              </a:rPr>
              <a:t> information to cope with the ravages of noise, while staying within “</a:t>
            </a:r>
            <a:r>
              <a:rPr lang="en-US" altLang="zh-CN" sz="3600" b="1" dirty="0">
                <a:latin typeface="Book Antiqua" panose="02040602050305030304" pitchFamily="18" charset="0"/>
              </a:rPr>
              <a:t>bandwidth</a:t>
            </a:r>
            <a:r>
              <a:rPr lang="en-US" altLang="zh-CN" sz="3600" dirty="0">
                <a:latin typeface="Book Antiqua" panose="02040602050305030304" pitchFamily="18" charset="0"/>
              </a:rPr>
              <a:t>”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–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the information-carrying capacity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–</a:t>
            </a:r>
            <a:r>
              <a:rPr lang="en-US" altLang="zh-CN" sz="3600" dirty="0">
                <a:latin typeface="Book Antiqua" panose="02040602050305030304" pitchFamily="18" charset="0"/>
              </a:rPr>
              <a:t> of the communication system being used.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8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this example and see whether you can figure out the meaning of ‘coding’ and ‘bandwidth’ from their context.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123346932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4" name="Shape 578"/>
          <p:cNvSpPr>
            <a:spLocks noGrp="1"/>
          </p:cNvSpPr>
          <p:nvPr>
            <p:ph type="body" idx="20"/>
          </p:nvPr>
        </p:nvSpPr>
        <p:spPr>
          <a:xfrm>
            <a:off x="5325496" y="4528888"/>
            <a:ext cx="5595789" cy="121700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600" b="1">
                <a:solidFill>
                  <a:srgbClr val="0070C0"/>
                </a:solidFill>
                <a:latin typeface="Book Antiqua" panose="02040602050305030304" pitchFamily="18" charset="0"/>
              </a:rPr>
              <a:t>Parentheses</a:t>
            </a:r>
            <a:endParaRPr lang="en-US" altLang="zh-CN" sz="36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8" name="组 7"/>
          <p:cNvGrpSpPr/>
          <p:nvPr/>
        </p:nvGrpSpPr>
        <p:grpSpPr>
          <a:xfrm>
            <a:off x="4160289" y="4834299"/>
            <a:ext cx="747674" cy="574037"/>
            <a:chOff x="5385849" y="4153484"/>
            <a:chExt cx="747674" cy="574037"/>
          </a:xfrm>
        </p:grpSpPr>
        <p:sp>
          <p:nvSpPr>
            <p:cNvPr id="9" name="文本框 8"/>
            <p:cNvSpPr txBox="1"/>
            <p:nvPr/>
          </p:nvSpPr>
          <p:spPr>
            <a:xfrm>
              <a:off x="5463821" y="4153484"/>
              <a:ext cx="592428" cy="574037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5849" y="4224270"/>
              <a:ext cx="747674" cy="4646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32488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Shannon also laid the foundations of more efﬁcient ways of storing information, by stripping out </a:t>
            </a:r>
            <a:r>
              <a:rPr lang="en-US" altLang="zh-CN" sz="3600" b="1" dirty="0">
                <a:latin typeface="Book Antiqua" panose="02040602050305030304" pitchFamily="18" charset="0"/>
              </a:rPr>
              <a:t>superﬂuous</a:t>
            </a:r>
            <a:r>
              <a:rPr lang="en-US" altLang="zh-CN" sz="3600" dirty="0">
                <a:latin typeface="Book Antiqua" panose="02040602050305030304" pitchFamily="18" charset="0"/>
              </a:rPr>
              <a:t> ('redundant') bits from data which contributed little real information.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9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See how the word in parentheses helps to explain an unfamiliar word “superfluous”</a:t>
            </a:r>
            <a:r>
              <a:rPr lang="zh-CN" altLang="zh-CN" sz="1800" b="1" i="1" dirty="0">
                <a:latin typeface="Book Antiqua" panose="02040602050305030304" pitchFamily="18" charset="0"/>
              </a:rPr>
              <a:t> 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62633603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Shannon also laid the foundations of more efﬁcient ways of storing information, by stripping out </a:t>
            </a:r>
            <a:r>
              <a:rPr lang="en-US" altLang="zh-CN" sz="3600" b="1" dirty="0">
                <a:latin typeface="Book Antiqua" panose="02040602050305030304" pitchFamily="18" charset="0"/>
              </a:rPr>
              <a:t>superﬂuous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redundant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en-US" altLang="zh-CN" sz="3600" dirty="0">
                <a:latin typeface="Book Antiqua" panose="02040602050305030304" pitchFamily="18" charset="0"/>
              </a:rPr>
              <a:t> bits from data which contributed little real information.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9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See how the word in parentheses helps to explain an unfamiliar word “superfluous”</a:t>
            </a:r>
            <a:r>
              <a:rPr lang="zh-CN" altLang="zh-CN" sz="1800" b="1" i="1" dirty="0">
                <a:latin typeface="Book Antiqua" panose="02040602050305030304" pitchFamily="18" charset="0"/>
              </a:rPr>
              <a:t> 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351886426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761109" y="3574450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term 'plastic' comes from the Greek </a:t>
            </a:r>
            <a:r>
              <a:rPr lang="en-US" altLang="zh-CN" sz="3600" i="1" dirty="0" err="1">
                <a:latin typeface="Book Antiqua" panose="02040602050305030304" pitchFamily="18" charset="0"/>
              </a:rPr>
              <a:t>plassein</a:t>
            </a:r>
            <a:r>
              <a:rPr lang="en-US" altLang="zh-CN" sz="3600" dirty="0">
                <a:latin typeface="Book Antiqua" panose="02040602050305030304" pitchFamily="18" charset="0"/>
              </a:rPr>
              <a:t>, meaning 'to </a:t>
            </a:r>
            <a:r>
              <a:rPr lang="en-US" altLang="zh-CN" sz="3600" dirty="0" err="1">
                <a:latin typeface="Book Antiqua" panose="02040602050305030304" pitchFamily="18" charset="0"/>
              </a:rPr>
              <a:t>mould</a:t>
            </a:r>
            <a:r>
              <a:rPr lang="en-US" altLang="zh-CN" sz="3600" dirty="0">
                <a:latin typeface="Book Antiqua" panose="02040602050305030304" pitchFamily="18" charset="0"/>
              </a:rPr>
              <a:t>'. Some plastics are derived from </a:t>
            </a:r>
            <a:r>
              <a:rPr lang="en-US" altLang="zh-CN" sz="3600" b="1" dirty="0">
                <a:latin typeface="Book Antiqua" panose="02040602050305030304" pitchFamily="18" charset="0"/>
              </a:rPr>
              <a:t>natural</a:t>
            </a:r>
            <a:r>
              <a:rPr lang="en-US" altLang="zh-CN" sz="3600" dirty="0">
                <a:latin typeface="Book Antiqua" panose="02040602050305030304" pitchFamily="18" charset="0"/>
              </a:rPr>
              <a:t> sources, some are </a:t>
            </a:r>
            <a:r>
              <a:rPr lang="en-US" altLang="zh-CN" sz="3600" b="1" dirty="0">
                <a:latin typeface="Book Antiqua" panose="02040602050305030304" pitchFamily="18" charset="0"/>
              </a:rPr>
              <a:t>semi-synthetic</a:t>
            </a:r>
            <a:r>
              <a:rPr lang="en-US" altLang="zh-CN" sz="3600" dirty="0">
                <a:latin typeface="Book Antiqua" panose="02040602050305030304" pitchFamily="18" charset="0"/>
              </a:rPr>
              <a:t> (the result of chemical action on a natural substance), and some are </a:t>
            </a:r>
            <a:r>
              <a:rPr lang="en-US" altLang="zh-CN" sz="3600" b="1" dirty="0">
                <a:latin typeface="Book Antiqua" panose="02040602050305030304" pitchFamily="18" charset="0"/>
              </a:rPr>
              <a:t>entirely synthetic</a:t>
            </a:r>
            <a:r>
              <a:rPr lang="en-US" altLang="zh-CN" sz="3600" dirty="0">
                <a:latin typeface="Book Antiqua" panose="02040602050305030304" pitchFamily="18" charset="0"/>
              </a:rPr>
              <a:t>, that is, chemically engineered from the constituents of coal or oil. …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Let’s go back to one of our previous example sentence and see whether we understand the difference between ‘natural’, ‘semi-synthetic’ and ‘entirely synthetic’.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80805" y="4570863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63090646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761109" y="3574450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term 'plastic' comes from the Greek </a:t>
            </a:r>
            <a:r>
              <a:rPr lang="en-US" altLang="zh-CN" sz="3600" i="1" dirty="0" err="1">
                <a:latin typeface="Book Antiqua" panose="02040602050305030304" pitchFamily="18" charset="0"/>
              </a:rPr>
              <a:t>plassein</a:t>
            </a:r>
            <a:r>
              <a:rPr lang="en-US" altLang="zh-CN" sz="3600" dirty="0">
                <a:latin typeface="Book Antiqua" panose="02040602050305030304" pitchFamily="18" charset="0"/>
              </a:rPr>
              <a:t>, meaning 'to </a:t>
            </a:r>
            <a:r>
              <a:rPr lang="en-US" altLang="zh-CN" sz="3600" dirty="0" err="1">
                <a:latin typeface="Book Antiqua" panose="02040602050305030304" pitchFamily="18" charset="0"/>
              </a:rPr>
              <a:t>mould</a:t>
            </a:r>
            <a:r>
              <a:rPr lang="en-US" altLang="zh-CN" sz="3600" dirty="0">
                <a:latin typeface="Book Antiqua" panose="02040602050305030304" pitchFamily="18" charset="0"/>
              </a:rPr>
              <a:t>'. Some plastics are derived from </a:t>
            </a:r>
            <a:r>
              <a:rPr lang="en-US" altLang="zh-CN" sz="3600" b="1" dirty="0">
                <a:latin typeface="Book Antiqua" panose="02040602050305030304" pitchFamily="18" charset="0"/>
              </a:rPr>
              <a:t>natural</a:t>
            </a:r>
            <a:r>
              <a:rPr lang="en-US" altLang="zh-CN" sz="3600" dirty="0">
                <a:latin typeface="Book Antiqua" panose="02040602050305030304" pitchFamily="18" charset="0"/>
              </a:rPr>
              <a:t> sources, some are </a:t>
            </a:r>
            <a:r>
              <a:rPr lang="en-US" altLang="zh-CN" sz="3600" b="1" dirty="0">
                <a:latin typeface="Book Antiqua" panose="02040602050305030304" pitchFamily="18" charset="0"/>
              </a:rPr>
              <a:t>semi-synthetic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the result of chemical action on a natural substance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en-US" altLang="zh-CN" sz="3600" dirty="0">
                <a:latin typeface="Book Antiqua" panose="02040602050305030304" pitchFamily="18" charset="0"/>
              </a:rPr>
              <a:t>, and some are </a:t>
            </a:r>
            <a:r>
              <a:rPr lang="en-US" altLang="zh-CN" sz="3600" b="1" dirty="0">
                <a:latin typeface="Book Antiqua" panose="02040602050305030304" pitchFamily="18" charset="0"/>
              </a:rPr>
              <a:t>entirely synthetic</a:t>
            </a:r>
            <a:r>
              <a:rPr lang="en-US" altLang="zh-CN" sz="3600" dirty="0">
                <a:latin typeface="Book Antiqua" panose="02040602050305030304" pitchFamily="18" charset="0"/>
              </a:rPr>
              <a:t>,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that is,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chemically engineered</a:t>
            </a:r>
            <a:r>
              <a:rPr lang="en-US" altLang="zh-CN" sz="3600" dirty="0">
                <a:latin typeface="Book Antiqua" panose="02040602050305030304" pitchFamily="18" charset="0"/>
              </a:rPr>
              <a:t> from the constituents of coal or oil. …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Let’s go back to one of our previous example sentence and see whether we understand the difference between ‘natural’, ‘semi-synthetic’ and ‘entirely synthetic’.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80805" y="4570863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392741980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710921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definition signalled by punctuation marks</a:t>
            </a:r>
          </a:p>
        </p:txBody>
      </p:sp>
    </p:spTree>
    <p:extLst>
      <p:ext uri="{BB962C8B-B14F-4D97-AF65-F5344CB8AC3E}">
        <p14:creationId xmlns:p14="http://schemas.microsoft.com/office/powerpoint/2010/main" val="102955483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56503" y="1813368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698042" y="2092861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definition signalled by punctuation marks</a:t>
            </a:r>
          </a:p>
        </p:txBody>
      </p:sp>
      <p:sp>
        <p:nvSpPr>
          <p:cNvPr id="4" name="Shape 578"/>
          <p:cNvSpPr>
            <a:spLocks noGrp="1"/>
          </p:cNvSpPr>
          <p:nvPr>
            <p:ph type="body" idx="20"/>
          </p:nvPr>
        </p:nvSpPr>
        <p:spPr>
          <a:xfrm>
            <a:off x="4449733" y="2939122"/>
            <a:ext cx="5595789" cy="3792688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zh-CN" altLang="zh-CN" sz="3600" dirty="0">
              <a:latin typeface="Book Antiqua" panose="02040602050305030304" pitchFamily="18" charset="0"/>
            </a:endParaRPr>
          </a:p>
          <a:p>
            <a:pPr>
              <a:spcBef>
                <a:spcPts val="2400"/>
              </a:spcBef>
              <a:spcAft>
                <a:spcPts val="1800"/>
              </a:spcAft>
              <a:buClr>
                <a:srgbClr val="4CA6B6"/>
              </a:buClr>
            </a:pPr>
            <a:r>
              <a:rPr lang="en-US" altLang="zh-CN" sz="3600" dirty="0">
                <a:latin typeface="Book Antiqua" panose="02040602050305030304" pitchFamily="18" charset="0"/>
              </a:rPr>
              <a:t>Commas</a:t>
            </a:r>
          </a:p>
          <a:p>
            <a:pPr>
              <a:spcBef>
                <a:spcPts val="2400"/>
              </a:spcBef>
              <a:spcAft>
                <a:spcPts val="1800"/>
              </a:spcAft>
              <a:buClr>
                <a:srgbClr val="4CA6B6"/>
              </a:buClr>
            </a:pPr>
            <a:r>
              <a:rPr lang="en-US" altLang="zh-CN" sz="3600" dirty="0">
                <a:latin typeface="Book Antiqua" panose="02040602050305030304" pitchFamily="18" charset="0"/>
              </a:rPr>
              <a:t>Parentheses</a:t>
            </a:r>
          </a:p>
          <a:p>
            <a:pPr>
              <a:spcBef>
                <a:spcPts val="2400"/>
              </a:spcBef>
              <a:spcAft>
                <a:spcPts val="1800"/>
              </a:spcAft>
              <a:buClr>
                <a:srgbClr val="4CA6B6"/>
              </a:buClr>
            </a:pPr>
            <a:r>
              <a:rPr lang="en-US" altLang="zh-CN" sz="3600" dirty="0">
                <a:latin typeface="Book Antiqua" panose="02040602050305030304" pitchFamily="18" charset="0"/>
              </a:rPr>
              <a:t>Dashes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grpSp>
        <p:nvGrpSpPr>
          <p:cNvPr id="6" name="组 5"/>
          <p:cNvGrpSpPr/>
          <p:nvPr/>
        </p:nvGrpSpPr>
        <p:grpSpPr>
          <a:xfrm>
            <a:off x="3310284" y="4934308"/>
            <a:ext cx="747674" cy="574037"/>
            <a:chOff x="5385849" y="4153484"/>
            <a:chExt cx="747674" cy="574037"/>
          </a:xfrm>
        </p:grpSpPr>
        <p:sp>
          <p:nvSpPr>
            <p:cNvPr id="2" name="文本框 1"/>
            <p:cNvSpPr txBox="1"/>
            <p:nvPr/>
          </p:nvSpPr>
          <p:spPr>
            <a:xfrm>
              <a:off x="5463821" y="4153484"/>
              <a:ext cx="592428" cy="574037"/>
            </a:xfrm>
            <a:prstGeom prst="rect">
              <a:avLst/>
            </a:prstGeom>
            <a:solidFill>
              <a:srgbClr val="03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5849" y="4224270"/>
              <a:ext cx="747674" cy="464614"/>
            </a:xfrm>
            <a:prstGeom prst="rect">
              <a:avLst/>
            </a:prstGeom>
          </p:spPr>
        </p:pic>
      </p:grpSp>
      <p:grpSp>
        <p:nvGrpSpPr>
          <p:cNvPr id="9" name="组 8"/>
          <p:cNvGrpSpPr/>
          <p:nvPr/>
        </p:nvGrpSpPr>
        <p:grpSpPr>
          <a:xfrm>
            <a:off x="3387907" y="3882082"/>
            <a:ext cx="592428" cy="574037"/>
            <a:chOff x="5463472" y="4911668"/>
            <a:chExt cx="592428" cy="574037"/>
          </a:xfrm>
        </p:grpSpPr>
        <p:sp>
          <p:nvSpPr>
            <p:cNvPr id="7" name="文本框 6"/>
            <p:cNvSpPr txBox="1"/>
            <p:nvPr/>
          </p:nvSpPr>
          <p:spPr>
            <a:xfrm>
              <a:off x="5463472" y="4911668"/>
              <a:ext cx="592428" cy="574037"/>
            </a:xfrm>
            <a:prstGeom prst="rect">
              <a:avLst/>
            </a:prstGeom>
            <a:solidFill>
              <a:srgbClr val="03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3274" y="5055058"/>
              <a:ext cx="292824" cy="292824"/>
            </a:xfrm>
            <a:prstGeom prst="rect">
              <a:avLst/>
            </a:prstGeom>
          </p:spPr>
        </p:pic>
      </p:grpSp>
      <p:grpSp>
        <p:nvGrpSpPr>
          <p:cNvPr id="12" name="组 11"/>
          <p:cNvGrpSpPr/>
          <p:nvPr/>
        </p:nvGrpSpPr>
        <p:grpSpPr>
          <a:xfrm>
            <a:off x="3363813" y="5986534"/>
            <a:ext cx="640616" cy="640616"/>
            <a:chOff x="5450593" y="5660656"/>
            <a:chExt cx="640616" cy="640616"/>
          </a:xfrm>
        </p:grpSpPr>
        <p:sp>
          <p:nvSpPr>
            <p:cNvPr id="11" name="文本框 10"/>
            <p:cNvSpPr txBox="1"/>
            <p:nvPr/>
          </p:nvSpPr>
          <p:spPr>
            <a:xfrm>
              <a:off x="5465103" y="5669852"/>
              <a:ext cx="592428" cy="574037"/>
            </a:xfrm>
            <a:prstGeom prst="rect">
              <a:avLst/>
            </a:prstGeom>
            <a:solidFill>
              <a:srgbClr val="03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0593" y="5660656"/>
              <a:ext cx="640616" cy="640616"/>
            </a:xfrm>
            <a:prstGeom prst="rect">
              <a:avLst/>
            </a:prstGeom>
          </p:spPr>
        </p:pic>
      </p:grpSp>
      <p:sp>
        <p:nvSpPr>
          <p:cNvPr id="15" name="Shape 578"/>
          <p:cNvSpPr>
            <a:spLocks noGrp="1"/>
          </p:cNvSpPr>
          <p:nvPr>
            <p:ph type="body" idx="20"/>
          </p:nvPr>
        </p:nvSpPr>
        <p:spPr>
          <a:xfrm>
            <a:off x="2698042" y="6200726"/>
            <a:ext cx="9941776" cy="2160117"/>
          </a:xfrm>
          <a:prstGeom prst="rect">
            <a:avLst/>
          </a:prstGeom>
        </p:spPr>
        <p:txBody>
          <a:bodyPr>
            <a:noAutofit/>
          </a:bodyPr>
          <a:lstStyle/>
          <a:p>
            <a:pPr marL="571500" indent="-571500">
              <a:buClr>
                <a:srgbClr val="03ADB5"/>
              </a:buClr>
              <a:buFont typeface="Arial" charset="0"/>
              <a:buChar char="•"/>
            </a:pPr>
            <a:endParaRPr lang="zh-CN" altLang="zh-CN" sz="3600" dirty="0">
              <a:solidFill>
                <a:srgbClr val="03ADB5"/>
              </a:solidFill>
              <a:latin typeface="Book Antiqua" panose="02040602050305030304" pitchFamily="18" charset="0"/>
            </a:endParaRPr>
          </a:p>
          <a:p>
            <a:pPr marL="571500" indent="-571500">
              <a:buClr>
                <a:srgbClr val="03ADB5"/>
              </a:buClr>
              <a:buFont typeface="Arial" charset="0"/>
              <a:buChar char="•"/>
            </a:pP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Grammatical connection</a:t>
            </a:r>
          </a:p>
          <a:p>
            <a:pPr marL="571500" indent="-571500">
              <a:buClr>
                <a:srgbClr val="03ADB5"/>
              </a:buClr>
              <a:buFont typeface="Arial" charset="0"/>
              <a:buChar char="•"/>
            </a:pP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Semantic relationship</a:t>
            </a:r>
            <a:endParaRPr lang="zh-CN" altLang="zh-CN" sz="3600" dirty="0">
              <a:solidFill>
                <a:srgbClr val="03ADB5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057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4" name="Shape 578"/>
          <p:cNvSpPr>
            <a:spLocks noGrp="1"/>
          </p:cNvSpPr>
          <p:nvPr>
            <p:ph type="body" idx="20"/>
          </p:nvPr>
        </p:nvSpPr>
        <p:spPr>
          <a:xfrm>
            <a:off x="5402770" y="4512813"/>
            <a:ext cx="5595789" cy="121700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1800"/>
              </a:spcAft>
              <a:buClr>
                <a:srgbClr val="4CA6B6"/>
              </a:buClr>
            </a:pPr>
            <a:r>
              <a:rPr lang="en-US" altLang="zh-CN" sz="3600" b="1">
                <a:solidFill>
                  <a:srgbClr val="0070C0"/>
                </a:solidFill>
                <a:latin typeface="Book Antiqua" panose="02040602050305030304" pitchFamily="18" charset="0"/>
              </a:rPr>
              <a:t>Commas</a:t>
            </a:r>
            <a:endParaRPr lang="en-US" altLang="zh-CN" sz="36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5" name="组 4"/>
          <p:cNvGrpSpPr/>
          <p:nvPr/>
        </p:nvGrpSpPr>
        <p:grpSpPr>
          <a:xfrm>
            <a:off x="4263670" y="4834299"/>
            <a:ext cx="592428" cy="574037"/>
            <a:chOff x="5463472" y="4911668"/>
            <a:chExt cx="592428" cy="574037"/>
          </a:xfrm>
        </p:grpSpPr>
        <p:sp>
          <p:nvSpPr>
            <p:cNvPr id="6" name="文本框 5"/>
            <p:cNvSpPr txBox="1"/>
            <p:nvPr/>
          </p:nvSpPr>
          <p:spPr>
            <a:xfrm>
              <a:off x="5463472" y="4911668"/>
              <a:ext cx="592428" cy="574037"/>
            </a:xfrm>
            <a:prstGeom prst="rect">
              <a:avLst/>
            </a:prstGeom>
            <a:solidFill>
              <a:srgbClr val="00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3274" y="5055058"/>
              <a:ext cx="292824" cy="2928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37003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continents and ocean basins of the Earth’s crust are separated from the Earth’s liquid core by the </a:t>
            </a:r>
            <a:r>
              <a:rPr lang="en-US" altLang="zh-CN" sz="3600" b="1" i="1" dirty="0">
                <a:latin typeface="Book Antiqua" panose="02040602050305030304" pitchFamily="18" charset="0"/>
              </a:rPr>
              <a:t>mantle</a:t>
            </a:r>
            <a:r>
              <a:rPr lang="en-US" altLang="zh-CN" sz="3600" dirty="0">
                <a:latin typeface="Book Antiqua" panose="02040602050305030304" pitchFamily="18" charset="0"/>
              </a:rPr>
              <a:t>, a layer of solid rock, 1,800 miles thick.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6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the use of commas in this example and see how a comma serve as a signal of definition clues.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29290" y="3899384"/>
            <a:ext cx="3681152" cy="454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07255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The continents and ocean basins of the Earth’s crust are separated from the Earth’s liquid core by the </a:t>
            </a:r>
            <a:r>
              <a:rPr lang="en-US" altLang="zh-CN" sz="3600" b="1" i="1" dirty="0">
                <a:latin typeface="Book Antiqua" panose="02040602050305030304" pitchFamily="18" charset="0"/>
              </a:rPr>
              <a:t>mantle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,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a layer of solid rock</a:t>
            </a:r>
            <a:r>
              <a:rPr lang="en-US" altLang="zh-CN" sz="3600" dirty="0">
                <a:latin typeface="Book Antiqua" panose="02040602050305030304" pitchFamily="18" charset="0"/>
              </a:rPr>
              <a:t>, 1,800 miles thick.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6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the use of commas in this example and see how a comma serve as a signal of definition clues.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29290" y="3899384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42491703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b="1" i="1" dirty="0">
                <a:latin typeface="Book Antiqua" panose="02040602050305030304" pitchFamily="18" charset="0"/>
              </a:rPr>
              <a:t>Alzheimer's disease</a:t>
            </a:r>
            <a:r>
              <a:rPr lang="en-US" altLang="zh-CN" sz="3600" dirty="0">
                <a:latin typeface="Book Antiqua" panose="02040602050305030304" pitchFamily="18" charset="0"/>
              </a:rPr>
              <a:t>, a progressive form of degenerative brain disease of unknown cause, affects an estimated 2 to 4 percent of people over age 65.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7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the use of commas in this example and see how a comma serve as a signal of definition clues.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63491884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b="1" i="1" dirty="0">
                <a:latin typeface="Book Antiqua" panose="02040602050305030304" pitchFamily="18" charset="0"/>
              </a:rPr>
              <a:t>Alzheimer's disease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,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a progressive form of degenerative brain disease of unknown cause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,</a:t>
            </a:r>
            <a:r>
              <a:rPr lang="en-US" altLang="zh-CN" sz="3600" dirty="0">
                <a:latin typeface="Book Antiqua" panose="02040602050305030304" pitchFamily="18" charset="0"/>
              </a:rPr>
              <a:t> affects an estimated 2 to 4 percent of people over age 65.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7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Look at the use of commas in this example and see how a comma serve as a signal of definition clues.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7" y="3574450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5783505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4" name="Shape 578"/>
          <p:cNvSpPr>
            <a:spLocks noGrp="1"/>
          </p:cNvSpPr>
          <p:nvPr>
            <p:ph type="body" idx="20"/>
          </p:nvPr>
        </p:nvSpPr>
        <p:spPr>
          <a:xfrm>
            <a:off x="5325496" y="4528888"/>
            <a:ext cx="5595789" cy="121700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600" b="1" dirty="0">
                <a:solidFill>
                  <a:srgbClr val="0070C0"/>
                </a:solidFill>
                <a:latin typeface="Book Antiqua" panose="02040602050305030304" pitchFamily="18" charset="0"/>
              </a:rPr>
              <a:t>Dashes</a:t>
            </a:r>
            <a:endParaRPr lang="en-US" altLang="zh-CN" sz="36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89" y="4905085"/>
            <a:ext cx="747674" cy="464614"/>
          </a:xfrm>
          <a:prstGeom prst="rect">
            <a:avLst/>
          </a:prstGeom>
        </p:spPr>
      </p:pic>
      <p:grpSp>
        <p:nvGrpSpPr>
          <p:cNvPr id="7" name="组 6"/>
          <p:cNvGrpSpPr/>
          <p:nvPr/>
        </p:nvGrpSpPr>
        <p:grpSpPr>
          <a:xfrm>
            <a:off x="4155806" y="4729083"/>
            <a:ext cx="640616" cy="640616"/>
            <a:chOff x="5450593" y="5660656"/>
            <a:chExt cx="640616" cy="640616"/>
          </a:xfrm>
        </p:grpSpPr>
        <p:sp>
          <p:nvSpPr>
            <p:cNvPr id="11" name="文本框 10"/>
            <p:cNvSpPr txBox="1"/>
            <p:nvPr/>
          </p:nvSpPr>
          <p:spPr>
            <a:xfrm>
              <a:off x="5465103" y="5669852"/>
              <a:ext cx="592428" cy="574037"/>
            </a:xfrm>
            <a:prstGeom prst="rect">
              <a:avLst/>
            </a:prstGeom>
            <a:solidFill>
              <a:srgbClr val="03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0593" y="5660656"/>
              <a:ext cx="640616" cy="640616"/>
            </a:xfrm>
            <a:prstGeom prst="rect">
              <a:avLst/>
            </a:prstGeom>
            <a:solidFill>
              <a:srgbClr val="0070C0"/>
            </a:solidFill>
          </p:spPr>
        </p:pic>
      </p:grpSp>
    </p:spTree>
    <p:extLst>
      <p:ext uri="{BB962C8B-B14F-4D97-AF65-F5344CB8AC3E}">
        <p14:creationId xmlns:p14="http://schemas.microsoft.com/office/powerpoint/2010/main" val="18355398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1329</TotalTime>
  <Words>742</Words>
  <Application>Microsoft Office PowerPoint</Application>
  <PresentationFormat>自定义</PresentationFormat>
  <Paragraphs>55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Avenir Next Condensed</vt:lpstr>
      <vt:lpstr>Avenir Next Condensed Demi Bold</vt:lpstr>
      <vt:lpstr>Baskerville</vt:lpstr>
      <vt:lpstr>Gill Sans</vt:lpstr>
      <vt:lpstr>Lucida Grande</vt:lpstr>
      <vt:lpstr>Arial</vt:lpstr>
      <vt:lpstr>Book Antiqua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杨小京</cp:lastModifiedBy>
  <cp:revision>29</cp:revision>
  <dcterms:created xsi:type="dcterms:W3CDTF">2017-12-03T16:40:49Z</dcterms:created>
  <dcterms:modified xsi:type="dcterms:W3CDTF">2017-12-07T16:01:40Z</dcterms:modified>
</cp:coreProperties>
</file>