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5" r:id="rId7"/>
    <p:sldId id="260" r:id="rId8"/>
    <p:sldId id="267" r:id="rId9"/>
    <p:sldId id="262" r:id="rId10"/>
    <p:sldId id="266" r:id="rId11"/>
    <p:sldId id="263" r:id="rId12"/>
    <p:sldId id="28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66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547C3A-BA55-483B-BAD0-E5E9228BF5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Generalization Recognition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B6BD700-8194-4878-B96A-DB32184552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14605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3FC170-B764-4C82-B055-31EA9BBB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Drills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BC0A94-4E08-4500-9659-46093E932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infer that um change in our independent variable results in change in the dependent variable. </a:t>
            </a:r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 use a Paste command , I might deduce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 application makes a function call to Windows and gets back an address for the pigeon-hole , after which it can proceed to copy data from the pigeonhole to its own work-space .</a:t>
            </a:r>
          </a:p>
          <a:p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211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3FC170-B764-4C82-B055-31EA9BBB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Drills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BC0A94-4E08-4500-9659-46093E932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um change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our independent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 results in change in the dependent variable. </a:t>
            </a:r>
          </a:p>
          <a:p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 use a Paste command , I might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deduce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 application makes a function call to Windows and gets back an address for the pigeon-hole , after which it can proceed to copy data from the pigeonhole to its own work-space .</a:t>
            </a:r>
          </a:p>
          <a:p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82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3D9C7F-34CB-4F6D-A9E3-5C3254DD3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End</a:t>
            </a:r>
            <a:endParaRPr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50BBAF0-855A-484C-B9B1-D50673EE83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837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A22765-41CC-41DA-AFAC-5D0C624EB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Generalization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D3461E5-4885-4B5D-87D0-36B4DF2FE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A broad statement about a group of people or things. </a:t>
            </a:r>
          </a:p>
          <a:p>
            <a:r>
              <a:rPr lang="en-US" altLang="zh-CN" sz="3200" dirty="0"/>
              <a:t> It states something they have in common.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34477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1627AD-0E2A-4F1F-87EC-828DC5685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Generalization VS. Conclusion</a:t>
            </a:r>
            <a:endParaRPr lang="zh-CN" altLang="en-US" dirty="0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F5674A66-C86A-4F40-A277-B1BA6901E1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dirty="0"/>
              <a:t>Generalization	</a:t>
            </a:r>
            <a:r>
              <a:rPr lang="en-US" altLang="zh-CN" dirty="0"/>
              <a:t>	</a:t>
            </a:r>
            <a:endParaRPr lang="zh-CN" altLang="en-US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312B5CF0-CCDD-4776-93D1-71083344A1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/>
              <a:t>Based on both text evidences and prior knowledge</a:t>
            </a:r>
          </a:p>
          <a:p>
            <a:r>
              <a:rPr lang="en-US" altLang="zh-CN" sz="2400" dirty="0"/>
              <a:t>Partly subjective</a:t>
            </a:r>
            <a:endParaRPr lang="zh-CN" altLang="en-US" sz="2400" dirty="0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5BC4510C-07AC-47CE-852B-D5C0887A6C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CN" sz="2400" dirty="0"/>
              <a:t>Conclusion</a:t>
            </a:r>
            <a:endParaRPr lang="zh-CN" altLang="en-US" sz="2400" dirty="0"/>
          </a:p>
        </p:txBody>
      </p:sp>
      <p:sp>
        <p:nvSpPr>
          <p:cNvPr id="9" name="内容占位符 8">
            <a:extLst>
              <a:ext uri="{FF2B5EF4-FFF2-40B4-BE49-F238E27FC236}">
                <a16:creationId xmlns:a16="http://schemas.microsoft.com/office/drawing/2014/main" id="{479123CD-FC0B-4CBE-8F1B-4C19635FA33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/>
              <a:t>Based only on evidences from text;</a:t>
            </a:r>
          </a:p>
          <a:p>
            <a:r>
              <a:rPr lang="en-US" altLang="zh-CN" sz="2400" dirty="0"/>
              <a:t>Objective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5061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371E28-A969-4414-BDAC-4A10815CC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Clues to recognize a generalization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9323E0-EA8B-4151-A238-32557CC18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200" dirty="0"/>
              <a:t>Generalizing </a:t>
            </a:r>
            <a:r>
              <a:rPr lang="en-US" altLang="zh-CN" sz="3200" b="1" dirty="0">
                <a:solidFill>
                  <a:srgbClr val="FFFF00"/>
                </a:solidFill>
              </a:rPr>
              <a:t>verbs</a:t>
            </a:r>
          </a:p>
          <a:p>
            <a:r>
              <a:rPr lang="en-US" altLang="zh-CN" sz="3200" dirty="0"/>
              <a:t> Some </a:t>
            </a:r>
            <a:r>
              <a:rPr lang="en-US" altLang="zh-CN" sz="3200" b="1" dirty="0">
                <a:solidFill>
                  <a:srgbClr val="FFFF00"/>
                </a:solidFill>
              </a:rPr>
              <a:t>adverbs</a:t>
            </a:r>
            <a:r>
              <a:rPr lang="en-US" altLang="zh-CN" sz="3200" dirty="0"/>
              <a:t> of degree or frequency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1577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3D4121-C04B-451A-B6FF-7A6F0D615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Clue 1: Generalizing verbs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12A18105-8367-418E-A2DA-C81F329966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060804"/>
              </p:ext>
            </p:extLst>
          </p:nvPr>
        </p:nvGraphicFramePr>
        <p:xfrm>
          <a:off x="609599" y="3321628"/>
          <a:ext cx="10972799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159">
                  <a:extLst>
                    <a:ext uri="{9D8B030D-6E8A-4147-A177-3AD203B41FA5}">
                      <a16:colId xmlns:a16="http://schemas.microsoft.com/office/drawing/2014/main" val="2097084858"/>
                    </a:ext>
                  </a:extLst>
                </a:gridCol>
                <a:gridCol w="2189410">
                  <a:extLst>
                    <a:ext uri="{9D8B030D-6E8A-4147-A177-3AD203B41FA5}">
                      <a16:colId xmlns:a16="http://schemas.microsoft.com/office/drawing/2014/main" val="1942875067"/>
                    </a:ext>
                  </a:extLst>
                </a:gridCol>
                <a:gridCol w="2189410">
                  <a:extLst>
                    <a:ext uri="{9D8B030D-6E8A-4147-A177-3AD203B41FA5}">
                      <a16:colId xmlns:a16="http://schemas.microsoft.com/office/drawing/2014/main" val="3801462312"/>
                    </a:ext>
                  </a:extLst>
                </a:gridCol>
                <a:gridCol w="2189410">
                  <a:extLst>
                    <a:ext uri="{9D8B030D-6E8A-4147-A177-3AD203B41FA5}">
                      <a16:colId xmlns:a16="http://schemas.microsoft.com/office/drawing/2014/main" val="2969672444"/>
                    </a:ext>
                  </a:extLst>
                </a:gridCol>
                <a:gridCol w="2189410">
                  <a:extLst>
                    <a:ext uri="{9D8B030D-6E8A-4147-A177-3AD203B41FA5}">
                      <a16:colId xmlns:a16="http://schemas.microsoft.com/office/drawing/2014/main" val="3865624362"/>
                    </a:ext>
                  </a:extLst>
                </a:gridCol>
              </a:tblGrid>
              <a:tr h="6754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800" dirty="0">
                          <a:solidFill>
                            <a:schemeClr val="bg1"/>
                          </a:solidFill>
                        </a:rPr>
                        <a:t>Generalize</a:t>
                      </a:r>
                      <a:endParaRPr lang="zh-CN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7F5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Derive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7F5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Speculate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7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800" dirty="0">
                          <a:solidFill>
                            <a:schemeClr val="bg1"/>
                          </a:solidFill>
                        </a:rPr>
                        <a:t>Deduce</a:t>
                      </a:r>
                      <a:endParaRPr lang="zh-CN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7F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800" dirty="0">
                          <a:solidFill>
                            <a:schemeClr val="bg1"/>
                          </a:solidFill>
                        </a:rPr>
                        <a:t>Summarize</a:t>
                      </a:r>
                      <a:endParaRPr lang="zh-CN" alt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E7F5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867206"/>
                  </a:ext>
                </a:extLst>
              </a:tr>
              <a:tr h="67540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Discover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Recap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Summarize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Simplify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deduct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958730"/>
                  </a:ext>
                </a:extLst>
              </a:tr>
              <a:tr h="67540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Gather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Guess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Hypothesis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Interpolate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</a:pPr>
                      <a:r>
                        <a:rPr lang="en-US" altLang="zh-CN" sz="2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Postulate</a:t>
                      </a:r>
                      <a:endParaRPr lang="zh-CN" altLang="en-US" sz="2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169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9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69A425A8-C7F4-4D20-84FA-B6D9C667E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</a:t>
            </a:r>
            <a:endParaRPr lang="zh-CN" altLang="en-US" dirty="0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7E01432-B7A8-473E-879B-E5D09C2AD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635713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very quickly that the probability of this happening increases strongly with the energy of the neutrino to be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-precise with the square of the neutrino energy, and in other words, as a neutrino is from higher and higher energy, the probability of this reaction happening, becomes arbitrarily big goes to infinity. 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321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B9059F-63A4-484F-93F9-A5CE82482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Clue 2: Adverbs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CB0B792-D92D-4916-B059-A3767CB40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493" y="2083742"/>
            <a:ext cx="10554574" cy="4635713"/>
          </a:xfrm>
        </p:spPr>
        <p:txBody>
          <a:bodyPr>
            <a:normAutofit/>
          </a:bodyPr>
          <a:lstStyle/>
          <a:p>
            <a:r>
              <a:rPr lang="en-US" altLang="zh-CN" sz="2400" b="1" dirty="0"/>
              <a:t>Sometimes</a:t>
            </a:r>
          </a:p>
          <a:p>
            <a:r>
              <a:rPr lang="en-US" altLang="zh-CN" sz="2400" b="1" dirty="0"/>
              <a:t>Always</a:t>
            </a:r>
          </a:p>
          <a:p>
            <a:r>
              <a:rPr lang="en-US" altLang="zh-CN" sz="2400" b="1" dirty="0"/>
              <a:t>Never</a:t>
            </a:r>
          </a:p>
          <a:p>
            <a:r>
              <a:rPr lang="en-US" altLang="zh-CN" sz="2400" b="1" dirty="0"/>
              <a:t>Most</a:t>
            </a:r>
          </a:p>
          <a:p>
            <a:r>
              <a:rPr lang="en-US" altLang="zh-CN" sz="2400" b="1" dirty="0"/>
              <a:t>Many</a:t>
            </a:r>
          </a:p>
          <a:p>
            <a:r>
              <a:rPr lang="en-US" altLang="zh-CN" sz="2400" b="1" dirty="0"/>
              <a:t>All</a:t>
            </a:r>
          </a:p>
          <a:p>
            <a:r>
              <a:rPr lang="en-US" altLang="zh-CN" sz="2400" b="1" dirty="0"/>
              <a:t>Generally</a:t>
            </a:r>
          </a:p>
          <a:p>
            <a:r>
              <a:rPr lang="en-US" altLang="zh-CN" sz="2400" b="1" dirty="0"/>
              <a:t>Seldom</a:t>
            </a:r>
          </a:p>
        </p:txBody>
      </p:sp>
    </p:spTree>
    <p:extLst>
      <p:ext uri="{BB962C8B-B14F-4D97-AF65-F5344CB8AC3E}">
        <p14:creationId xmlns:p14="http://schemas.microsoft.com/office/powerpoint/2010/main" val="414068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D62926-61FE-417F-BE3B-3D8AF11D8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06D4DC-5ED3-446A-8697-F2414565D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/>
              <a:t>Although status is a factor , it is not </a:t>
            </a:r>
            <a:r>
              <a:rPr lang="en-US" altLang="zh-CN" sz="2400" b="1" dirty="0">
                <a:solidFill>
                  <a:srgbClr val="FF0000"/>
                </a:solidFill>
              </a:rPr>
              <a:t>always</a:t>
            </a:r>
            <a:r>
              <a:rPr lang="en-US" altLang="zh-CN" sz="2400" b="1" dirty="0"/>
              <a:t> </a:t>
            </a:r>
            <a:r>
              <a:rPr lang="en-US" altLang="zh-CN" sz="2400" dirty="0"/>
              <a:t>the most important one 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64096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2868A9-0963-4FB9-8EE8-70ADE724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Difference between generalization and Inference</a:t>
            </a:r>
            <a:endParaRPr lang="zh-CN" altLang="en-US" dirty="0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627034F2-CE08-46F6-A6D6-E15C662DD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b="1" dirty="0"/>
              <a:t>Generalization</a:t>
            </a:r>
            <a:endParaRPr lang="zh-CN" altLang="en-US" sz="2400" b="1" dirty="0"/>
          </a:p>
        </p:txBody>
      </p:sp>
      <p:sp>
        <p:nvSpPr>
          <p:cNvPr id="9" name="内容占位符 8">
            <a:extLst>
              <a:ext uri="{FF2B5EF4-FFF2-40B4-BE49-F238E27FC236}">
                <a16:creationId xmlns:a16="http://schemas.microsoft.com/office/drawing/2014/main" id="{827ED0DA-8382-445F-98CE-FFF5A1D4EB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/>
              <a:t>Logical conclusion based on many observations and data.</a:t>
            </a:r>
          </a:p>
          <a:p>
            <a:r>
              <a:rPr lang="en-US" altLang="zh-CN" sz="2400" dirty="0"/>
              <a:t>More general, apply more to the idea than to the specific experiment. </a:t>
            </a:r>
            <a:endParaRPr lang="zh-CN" altLang="en-US" sz="2400" dirty="0"/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id="{303D4AE8-7C9B-4A7C-BAB4-891103E977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CN" sz="2400" b="1" dirty="0"/>
              <a:t>Inference</a:t>
            </a:r>
            <a:endParaRPr lang="zh-CN" altLang="en-US" sz="2400" b="1" dirty="0"/>
          </a:p>
        </p:txBody>
      </p:sp>
      <p:sp>
        <p:nvSpPr>
          <p:cNvPr id="11" name="内容占位符 10">
            <a:extLst>
              <a:ext uri="{FF2B5EF4-FFF2-40B4-BE49-F238E27FC236}">
                <a16:creationId xmlns:a16="http://schemas.microsoft.com/office/drawing/2014/main" id="{3EE4C441-3C82-4960-86E2-75393D85182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/>
              <a:t>Logical conclusion based on observations.</a:t>
            </a:r>
          </a:p>
          <a:p>
            <a:r>
              <a:rPr lang="en-US" altLang="zh-CN" sz="2400" dirty="0"/>
              <a:t>Deal with specifics pertaining 	to the experiment being worked on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09587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引用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TM03457503[[fn=引用]]</Template>
  <TotalTime>1065</TotalTime>
  <Words>345</Words>
  <Application>Microsoft Office PowerPoint</Application>
  <PresentationFormat>Widescreen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Century Gothic</vt:lpstr>
      <vt:lpstr>Times New Roman</vt:lpstr>
      <vt:lpstr>Wingdings 2</vt:lpstr>
      <vt:lpstr>引用</vt:lpstr>
      <vt:lpstr>Generalization Recognition</vt:lpstr>
      <vt:lpstr>Generalization</vt:lpstr>
      <vt:lpstr>Generalization VS. Conclusion</vt:lpstr>
      <vt:lpstr>Clues to recognize a generalization</vt:lpstr>
      <vt:lpstr>Clue 1: Generalizing verbs</vt:lpstr>
      <vt:lpstr>Examples</vt:lpstr>
      <vt:lpstr>Clue 2: Adverbs </vt:lpstr>
      <vt:lpstr>Example</vt:lpstr>
      <vt:lpstr>Difference between generalization and Inference</vt:lpstr>
      <vt:lpstr>Drills </vt:lpstr>
      <vt:lpstr>Drills 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recognize generalization</dc:title>
  <dc:creator>sarah_leo@126.com</dc:creator>
  <cp:lastModifiedBy>pro</cp:lastModifiedBy>
  <cp:revision>30</cp:revision>
  <dcterms:created xsi:type="dcterms:W3CDTF">2017-06-29T07:05:32Z</dcterms:created>
  <dcterms:modified xsi:type="dcterms:W3CDTF">2020-02-07T08:14:16Z</dcterms:modified>
</cp:coreProperties>
</file>