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6CE4E7-6FA3-4D0A-A2DD-3E4A98A24DD3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5E9344-29CC-47F0-9B40-F06A18A5758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3147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7D43A5-7E6A-4AFE-8D34-AAC49738E8B0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4729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7D43A5-7E6A-4AFE-8D34-AAC49738E8B0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4729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7D43A5-7E6A-4AFE-8D34-AAC49738E8B0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4729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A079B-531B-49D3-9E58-55C165A5867B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39EAA-F993-4FA0-A7B4-9AEDCD0D24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0353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A079B-531B-49D3-9E58-55C165A5867B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39EAA-F993-4FA0-A7B4-9AEDCD0D24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4897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A079B-531B-49D3-9E58-55C165A5867B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39EAA-F993-4FA0-A7B4-9AEDCD0D24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2867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A079B-531B-49D3-9E58-55C165A5867B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39EAA-F993-4FA0-A7B4-9AEDCD0D24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409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A079B-531B-49D3-9E58-55C165A5867B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39EAA-F993-4FA0-A7B4-9AEDCD0D24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3685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A079B-531B-49D3-9E58-55C165A5867B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39EAA-F993-4FA0-A7B4-9AEDCD0D24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2629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A079B-531B-49D3-9E58-55C165A5867B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39EAA-F993-4FA0-A7B4-9AEDCD0D24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1640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A079B-531B-49D3-9E58-55C165A5867B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39EAA-F993-4FA0-A7B4-9AEDCD0D24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3160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A079B-531B-49D3-9E58-55C165A5867B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39EAA-F993-4FA0-A7B4-9AEDCD0D24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9812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A079B-531B-49D3-9E58-55C165A5867B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39EAA-F993-4FA0-A7B4-9AEDCD0D24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1831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A079B-531B-49D3-9E58-55C165A5867B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39EAA-F993-4FA0-A7B4-9AEDCD0D24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1378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A079B-531B-49D3-9E58-55C165A5867B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39EAA-F993-4FA0-A7B4-9AEDCD0D24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1010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Unit 7 Video 1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441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文本框 7"/>
          <p:cNvSpPr txBox="1"/>
          <p:nvPr/>
        </p:nvSpPr>
        <p:spPr>
          <a:xfrm>
            <a:off x="1333780" y="255861"/>
            <a:ext cx="17617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Monitoring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Monitoring Questions for Para.1-4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41" name="表格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191095"/>
              </p:ext>
            </p:extLst>
          </p:nvPr>
        </p:nvGraphicFramePr>
        <p:xfrm>
          <a:off x="628610" y="3861048"/>
          <a:ext cx="8208911" cy="2484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7386"/>
                <a:gridCol w="2713136"/>
                <a:gridCol w="3798389"/>
              </a:tblGrid>
              <a:tr h="24848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 smtClean="0"/>
                        <a:t>Reading strategy</a:t>
                      </a:r>
                      <a:endParaRPr lang="en-US" altLang="zh-CN" sz="2000" kern="0" dirty="0" smtClean="0"/>
                    </a:p>
                    <a:p>
                      <a:endParaRPr lang="zh-CN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000" dirty="0" smtClean="0"/>
                        <a:t>Is there new information here? Should I slow down? Reread?</a:t>
                      </a:r>
                      <a:endParaRPr lang="zh-CN" altLang="zh-CN" sz="2000" kern="100" dirty="0"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“Yes. I find a lot of new information. An analogy is used here. The process is compared as placing the book on a wet sponge. Yes. I should reread it”</a:t>
                      </a:r>
                      <a:endParaRPr lang="zh-CN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3" name="表格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67508"/>
              </p:ext>
            </p:extLst>
          </p:nvPr>
        </p:nvGraphicFramePr>
        <p:xfrm>
          <a:off x="593812" y="1700808"/>
          <a:ext cx="8208911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2754338"/>
                <a:gridCol w="3798389"/>
              </a:tblGrid>
              <a:tr h="216024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altLang="zh-CN" sz="2000" kern="0" dirty="0" smtClean="0"/>
                        <a:t>Structure of text</a:t>
                      </a:r>
                    </a:p>
                    <a:p>
                      <a:endParaRPr lang="zh-CN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 smtClean="0"/>
                        <a:t>“how is this organized?, what comes before Para. 4 and what would come after Para.4”</a:t>
                      </a:r>
                      <a:endParaRPr lang="zh-CN" altLang="zh-CN" sz="2000" kern="100" dirty="0" smtClean="0"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zh-CN" altLang="zh-CN" sz="2000" kern="100" dirty="0"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is a comparison pattern because two places are mentioned here in the previous paragraphs. And difference are mentioned. The writer might return back to these two cases</a:t>
                      </a:r>
                      <a:endParaRPr lang="zh-CN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9157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9"/>
    </mc:Choice>
    <mc:Fallback xmlns="">
      <p:transition spd="slow" advTm="70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文本框 7"/>
          <p:cNvSpPr txBox="1"/>
          <p:nvPr/>
        </p:nvSpPr>
        <p:spPr>
          <a:xfrm>
            <a:off x="1333780" y="255861"/>
            <a:ext cx="17617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Monitoring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Monitoring Questions for Para.1-4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43" name="表格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800288"/>
              </p:ext>
            </p:extLst>
          </p:nvPr>
        </p:nvGraphicFramePr>
        <p:xfrm>
          <a:off x="573235" y="1988840"/>
          <a:ext cx="8208911" cy="2592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7386"/>
                <a:gridCol w="2713136"/>
                <a:gridCol w="3798389"/>
              </a:tblGrid>
              <a:tr h="2592288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altLang="zh-CN" sz="2000" dirty="0" smtClean="0"/>
                        <a:t>Monitoring Strategy</a:t>
                      </a:r>
                      <a:endParaRPr lang="en-US" altLang="zh-CN" sz="2000" kern="0" dirty="0" smtClean="0"/>
                    </a:p>
                    <a:p>
                      <a:endParaRPr lang="zh-CN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How am I doing? Am I learning as I read? Is there Any points of confusion?</a:t>
                      </a:r>
                      <a:endParaRPr lang="zh-CN" altLang="en-US" sz="2000" dirty="0" smtClean="0"/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zh-CN" altLang="zh-CN" sz="2000" kern="100" dirty="0"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“No. I don’t think I am doing well in reading. I have problem with the words like “reclaim land” “settlement”, “engineer around ” “engineer out  and also the whole construction process is confusing”</a:t>
                      </a:r>
                      <a:endParaRPr lang="zh-CN" altLang="zh-CN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7187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9"/>
    </mc:Choice>
    <mc:Fallback xmlns="">
      <p:transition spd="slow" advTm="70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本框 7"/>
          <p:cNvSpPr txBox="1"/>
          <p:nvPr/>
        </p:nvSpPr>
        <p:spPr>
          <a:xfrm>
            <a:off x="1111194" y="359599"/>
            <a:ext cx="23118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Definition   </a:t>
            </a:r>
            <a:endParaRPr lang="en-US" altLang="zh-CN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pic>
        <p:nvPicPr>
          <p:cNvPr id="8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六边形 11"/>
          <p:cNvSpPr/>
          <p:nvPr/>
        </p:nvSpPr>
        <p:spPr>
          <a:xfrm>
            <a:off x="763588" y="2327285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7" name="直接连接符 39"/>
          <p:cNvCxnSpPr/>
          <p:nvPr/>
        </p:nvCxnSpPr>
        <p:spPr>
          <a:xfrm flipV="1">
            <a:off x="1557338" y="2981562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1871663" y="2168144"/>
            <a:ext cx="62642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reading skills used to restore or repair meanings when </a:t>
            </a:r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reading </a:t>
            </a:r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goes wrong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3577412" y="361091"/>
            <a:ext cx="5315068" cy="523220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What are fix-up strategies</a:t>
            </a:r>
            <a:endParaRPr lang="zh-CN" altLang="en-US" sz="28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238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1"/>
    </mc:Choice>
    <mc:Fallback xmlns="">
      <p:transition spd="slow" advTm="1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本框 7"/>
          <p:cNvSpPr txBox="1"/>
          <p:nvPr/>
        </p:nvSpPr>
        <p:spPr>
          <a:xfrm>
            <a:off x="1218599" y="359599"/>
            <a:ext cx="20970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Definition </a:t>
            </a:r>
            <a:endParaRPr lang="en-US" altLang="zh-CN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pic>
        <p:nvPicPr>
          <p:cNvPr id="8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六边形 11"/>
          <p:cNvSpPr/>
          <p:nvPr/>
        </p:nvSpPr>
        <p:spPr>
          <a:xfrm>
            <a:off x="675936" y="2749669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7" name="直接连接符 39"/>
          <p:cNvCxnSpPr/>
          <p:nvPr/>
        </p:nvCxnSpPr>
        <p:spPr>
          <a:xfrm flipV="1">
            <a:off x="1644650" y="3501008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1871662" y="2261066"/>
            <a:ext cx="702081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Awareness to make sure our comprehension does not get off course or the writer’s main ideas make sense to us</a:t>
            </a:r>
          </a:p>
        </p:txBody>
      </p:sp>
      <p:sp>
        <p:nvSpPr>
          <p:cNvPr id="11" name="矩形 10"/>
          <p:cNvSpPr/>
          <p:nvPr/>
        </p:nvSpPr>
        <p:spPr>
          <a:xfrm>
            <a:off x="3577412" y="361091"/>
            <a:ext cx="5315068" cy="523220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What is monitoring</a:t>
            </a:r>
            <a:endParaRPr lang="zh-CN" altLang="en-US" sz="28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0710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1"/>
    </mc:Choice>
    <mc:Fallback xmlns="">
      <p:transition spd="slow" advTm="1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本框 7"/>
          <p:cNvSpPr txBox="1"/>
          <p:nvPr/>
        </p:nvSpPr>
        <p:spPr>
          <a:xfrm>
            <a:off x="1635373" y="359599"/>
            <a:ext cx="12634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Signs </a:t>
            </a:r>
            <a:endParaRPr lang="en-US" altLang="zh-CN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pic>
        <p:nvPicPr>
          <p:cNvPr id="8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六边形 8"/>
          <p:cNvSpPr/>
          <p:nvPr/>
        </p:nvSpPr>
        <p:spPr>
          <a:xfrm>
            <a:off x="763588" y="1448941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1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1627188" y="4070398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六边形 11"/>
          <p:cNvSpPr/>
          <p:nvPr/>
        </p:nvSpPr>
        <p:spPr>
          <a:xfrm>
            <a:off x="747093" y="2470765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2</a:t>
            </a:r>
            <a:endParaRPr lang="zh-CN" altLang="en-US" sz="2400" b="1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sp>
        <p:nvSpPr>
          <p:cNvPr id="13" name="六边形 12"/>
          <p:cNvSpPr/>
          <p:nvPr/>
        </p:nvSpPr>
        <p:spPr>
          <a:xfrm>
            <a:off x="746125" y="3357610"/>
            <a:ext cx="881063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3</a:t>
            </a:r>
            <a:endParaRPr lang="zh-CN" altLang="en-US" sz="2400" b="1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sp>
        <p:nvSpPr>
          <p:cNvPr id="14" name="六边形 13"/>
          <p:cNvSpPr/>
          <p:nvPr/>
        </p:nvSpPr>
        <p:spPr>
          <a:xfrm>
            <a:off x="763587" y="4364174"/>
            <a:ext cx="881063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4</a:t>
            </a:r>
            <a:endParaRPr lang="zh-CN" altLang="en-US" sz="2400" b="1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1884363" y="3477734"/>
            <a:ext cx="62515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you can’t remember what you read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6" name="直接连接符 14"/>
          <p:cNvCxnSpPr/>
          <p:nvPr/>
        </p:nvCxnSpPr>
        <p:spPr>
          <a:xfrm flipV="1">
            <a:off x="1582511" y="5075279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直接连接符 39"/>
          <p:cNvCxnSpPr/>
          <p:nvPr/>
        </p:nvCxnSpPr>
        <p:spPr>
          <a:xfrm flipV="1">
            <a:off x="1582510" y="3183109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1884363" y="4176154"/>
            <a:ext cx="62547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you just can’t summarize the main points of the writer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9" name="直接连接符 39"/>
          <p:cNvCxnSpPr/>
          <p:nvPr/>
        </p:nvCxnSpPr>
        <p:spPr>
          <a:xfrm flipV="1">
            <a:off x="1557338" y="2115691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871663" y="1551101"/>
            <a:ext cx="6264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You can’t visualize what you’ve read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1871662" y="2515704"/>
            <a:ext cx="6264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your mind wonders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3577412" y="361091"/>
            <a:ext cx="5315068" cy="523220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To start self-monitoring</a:t>
            </a:r>
            <a:endParaRPr lang="zh-CN" altLang="en-US" sz="28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70416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1"/>
    </mc:Choice>
    <mc:Fallback xmlns="">
      <p:transition spd="slow" advTm="1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20" grpId="0"/>
      <p:bldP spid="21" grpId="0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本框 7"/>
          <p:cNvSpPr txBox="1"/>
          <p:nvPr/>
        </p:nvSpPr>
        <p:spPr>
          <a:xfrm>
            <a:off x="1687471" y="359599"/>
            <a:ext cx="11592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HOW</a:t>
            </a:r>
            <a:endParaRPr lang="en-US" altLang="zh-CN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pic>
        <p:nvPicPr>
          <p:cNvPr id="8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直接连接符 9"/>
          <p:cNvCxnSpPr/>
          <p:nvPr/>
        </p:nvCxnSpPr>
        <p:spPr>
          <a:xfrm flipV="1">
            <a:off x="1627188" y="4070398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六边形 11"/>
          <p:cNvSpPr/>
          <p:nvPr/>
        </p:nvSpPr>
        <p:spPr>
          <a:xfrm>
            <a:off x="747093" y="2470765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sp>
        <p:nvSpPr>
          <p:cNvPr id="13" name="六边形 12"/>
          <p:cNvSpPr/>
          <p:nvPr/>
        </p:nvSpPr>
        <p:spPr>
          <a:xfrm>
            <a:off x="746125" y="3357610"/>
            <a:ext cx="881063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1884363" y="3337401"/>
            <a:ext cx="62515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make an inner talk within our mind to check our comprehension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7" name="直接连接符 39"/>
          <p:cNvCxnSpPr/>
          <p:nvPr/>
        </p:nvCxnSpPr>
        <p:spPr>
          <a:xfrm flipV="1">
            <a:off x="1582510" y="3183109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1871662" y="2515704"/>
            <a:ext cx="6264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keep questioning ourselves all the time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3577412" y="361091"/>
            <a:ext cx="5315068" cy="523220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To start self-monitoring</a:t>
            </a:r>
            <a:endParaRPr lang="zh-CN" altLang="en-US" sz="28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75375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1"/>
    </mc:Choice>
    <mc:Fallback xmlns="">
      <p:transition spd="slow" advTm="1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1" grpId="0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H_Other_3"/>
          <p:cNvSpPr txBox="1"/>
          <p:nvPr/>
        </p:nvSpPr>
        <p:spPr>
          <a:xfrm>
            <a:off x="1171132" y="4060593"/>
            <a:ext cx="534987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zh-CN" sz="5400" b="1" kern="0" dirty="0" smtClean="0">
                <a:solidFill>
                  <a:srgbClr val="FDFFFF"/>
                </a:solidFill>
                <a:latin typeface="Calibri" pitchFamily="34" charset="0"/>
                <a:ea typeface="+mn-ea"/>
              </a:rPr>
              <a:t>2</a:t>
            </a:r>
            <a:endParaRPr lang="zh-CN" altLang="en-US" sz="5400" b="1" kern="0" dirty="0">
              <a:solidFill>
                <a:srgbClr val="FDFFFF"/>
              </a:solidFill>
              <a:latin typeface="Calibri" pitchFamily="34" charset="0"/>
              <a:ea typeface="+mn-ea"/>
            </a:endParaRP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2064213" y="4292368"/>
            <a:ext cx="2495550" cy="46037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FFFFF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pPr algn="ctr"/>
            <a:r>
              <a:rPr lang="zh-CN" altLang="en-US" sz="24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重点研究</a:t>
            </a:r>
            <a:endParaRPr lang="zh-CN" altLang="en-US" sz="24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文本框 7"/>
          <p:cNvSpPr txBox="1"/>
          <p:nvPr/>
        </p:nvSpPr>
        <p:spPr>
          <a:xfrm>
            <a:off x="1333780" y="255861"/>
            <a:ext cx="17617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Monitoring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Questions 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General Questions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0" name="六边形 29"/>
          <p:cNvSpPr/>
          <p:nvPr/>
        </p:nvSpPr>
        <p:spPr>
          <a:xfrm>
            <a:off x="763588" y="1448941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1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31" name="直接连接符 30"/>
          <p:cNvCxnSpPr/>
          <p:nvPr/>
        </p:nvCxnSpPr>
        <p:spPr>
          <a:xfrm flipV="1">
            <a:off x="1627188" y="4070398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2" name="六边形 31"/>
          <p:cNvSpPr/>
          <p:nvPr/>
        </p:nvSpPr>
        <p:spPr>
          <a:xfrm>
            <a:off x="747093" y="2470765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2</a:t>
            </a:r>
            <a:endParaRPr lang="zh-CN" altLang="en-US" sz="2400" b="1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sp>
        <p:nvSpPr>
          <p:cNvPr id="33" name="六边形 32"/>
          <p:cNvSpPr/>
          <p:nvPr/>
        </p:nvSpPr>
        <p:spPr>
          <a:xfrm>
            <a:off x="746125" y="3357610"/>
            <a:ext cx="881063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3</a:t>
            </a:r>
            <a:endParaRPr lang="zh-CN" altLang="en-US" sz="2400" b="1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1884363" y="3477734"/>
            <a:ext cx="62515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Does </a:t>
            </a:r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it make sense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41" name="直接连接符 39"/>
          <p:cNvCxnSpPr/>
          <p:nvPr/>
        </p:nvCxnSpPr>
        <p:spPr>
          <a:xfrm flipV="1">
            <a:off x="1582510" y="3183109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3" name="直接连接符 39"/>
          <p:cNvCxnSpPr/>
          <p:nvPr/>
        </p:nvCxnSpPr>
        <p:spPr>
          <a:xfrm flipV="1">
            <a:off x="1557338" y="2115691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4" name="Text Box 9"/>
          <p:cNvSpPr txBox="1">
            <a:spLocks noChangeArrowheads="1"/>
          </p:cNvSpPr>
          <p:nvPr/>
        </p:nvSpPr>
        <p:spPr bwMode="auto">
          <a:xfrm>
            <a:off x="1871663" y="1551101"/>
            <a:ext cx="6264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Does </a:t>
            </a:r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it look right?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5" name="Text Box 9"/>
          <p:cNvSpPr txBox="1">
            <a:spLocks noChangeArrowheads="1"/>
          </p:cNvSpPr>
          <p:nvPr/>
        </p:nvSpPr>
        <p:spPr bwMode="auto">
          <a:xfrm>
            <a:off x="1871662" y="2515704"/>
            <a:ext cx="6264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Does </a:t>
            </a:r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it sound right?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242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9"/>
    </mc:Choice>
    <mc:Fallback xmlns="">
      <p:transition spd="slow" advTm="70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6" grpId="0"/>
      <p:bldP spid="44" grpId="0"/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文本框 7"/>
          <p:cNvSpPr txBox="1"/>
          <p:nvPr/>
        </p:nvSpPr>
        <p:spPr>
          <a:xfrm>
            <a:off x="1333780" y="255861"/>
            <a:ext cx="17617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Monitoring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Questions 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Specific Questions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76" name="表格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180129"/>
              </p:ext>
            </p:extLst>
          </p:nvPr>
        </p:nvGraphicFramePr>
        <p:xfrm>
          <a:off x="467544" y="1556792"/>
          <a:ext cx="8280920" cy="1023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116"/>
                <a:gridCol w="6446804"/>
              </a:tblGrid>
              <a:tr h="10238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kern="0" dirty="0" smtClean="0"/>
                        <a:t>Purpose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kern="0" dirty="0" smtClean="0"/>
                        <a:t>why am I reading this? What is the purpose</a:t>
                      </a:r>
                      <a:endParaRPr lang="zh-CN" altLang="en-US" sz="2000" kern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7" name="表格 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090559"/>
              </p:ext>
            </p:extLst>
          </p:nvPr>
        </p:nvGraphicFramePr>
        <p:xfrm>
          <a:off x="467544" y="2564904"/>
          <a:ext cx="8280920" cy="967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116"/>
                <a:gridCol w="6446804"/>
              </a:tblGrid>
              <a:tr h="967656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altLang="zh-CN" sz="2000" kern="0" dirty="0" smtClean="0"/>
                        <a:t>Prior knowledge</a:t>
                      </a:r>
                      <a:endParaRPr lang="en-US" altLang="zh-CN" sz="2000" kern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000" kern="0" dirty="0" smtClean="0"/>
                        <a:t>What do I already know about this topic?</a:t>
                      </a:r>
                      <a:endParaRPr lang="zh-CN" altLang="zh-CN" sz="2000" kern="100" dirty="0"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8" name="表格 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542309"/>
              </p:ext>
            </p:extLst>
          </p:nvPr>
        </p:nvGraphicFramePr>
        <p:xfrm>
          <a:off x="467544" y="3445204"/>
          <a:ext cx="8280920" cy="919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116"/>
                <a:gridCol w="6446804"/>
              </a:tblGrid>
              <a:tr h="91990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altLang="zh-CN" sz="2000" kern="0" dirty="0" smtClean="0"/>
                        <a:t>Structure of text</a:t>
                      </a:r>
                      <a:endParaRPr lang="en-US" altLang="zh-CN" sz="2000" kern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000" dirty="0" smtClean="0"/>
                        <a:t>how is it organized</a:t>
                      </a:r>
                      <a:endParaRPr lang="zh-CN" altLang="zh-CN" sz="2000" kern="100" dirty="0"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9" name="表格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232633"/>
              </p:ext>
            </p:extLst>
          </p:nvPr>
        </p:nvGraphicFramePr>
        <p:xfrm>
          <a:off x="467544" y="4365104"/>
          <a:ext cx="8280920" cy="976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116"/>
                <a:gridCol w="6446804"/>
              </a:tblGrid>
              <a:tr h="97604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 smtClean="0"/>
                        <a:t>Reading strategy</a:t>
                      </a:r>
                      <a:endParaRPr lang="en-US" altLang="zh-CN" sz="2000" kern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000" dirty="0" smtClean="0"/>
                        <a:t>Is there new information here? Should I slow down? Reread?</a:t>
                      </a:r>
                      <a:endParaRPr lang="zh-CN" altLang="zh-CN" sz="2000" kern="100" dirty="0"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0" name="表格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957682"/>
              </p:ext>
            </p:extLst>
          </p:nvPr>
        </p:nvGraphicFramePr>
        <p:xfrm>
          <a:off x="467544" y="5373216"/>
          <a:ext cx="8280920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116"/>
                <a:gridCol w="6446804"/>
              </a:tblGrid>
              <a:tr h="63470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altLang="zh-CN" sz="2000" dirty="0" smtClean="0"/>
                        <a:t>Monitoring Strategy</a:t>
                      </a:r>
                      <a:endParaRPr lang="en-US" altLang="zh-CN" sz="2000" kern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How am I doing in reading</a:t>
                      </a:r>
                      <a:endParaRPr lang="zh-CN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698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9"/>
    </mc:Choice>
    <mc:Fallback xmlns="">
      <p:transition spd="slow" advTm="70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文本框 7"/>
          <p:cNvSpPr txBox="1"/>
          <p:nvPr/>
        </p:nvSpPr>
        <p:spPr>
          <a:xfrm>
            <a:off x="1333780" y="255861"/>
            <a:ext cx="17617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Monitoring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Questions 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graphicFrame>
        <p:nvGraphicFramePr>
          <p:cNvPr id="76" name="表格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80928"/>
              </p:ext>
            </p:extLst>
          </p:nvPr>
        </p:nvGraphicFramePr>
        <p:xfrm>
          <a:off x="395536" y="1484784"/>
          <a:ext cx="8280920" cy="1023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116"/>
                <a:gridCol w="6446804"/>
              </a:tblGrid>
              <a:tr h="10238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kern="0" dirty="0" smtClean="0"/>
                        <a:t>Purpose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What is the purpose of reading</a:t>
                      </a:r>
                      <a:endParaRPr lang="zh-CN" altLang="en-US" sz="2000" kern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7" name="表格 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189816"/>
              </p:ext>
            </p:extLst>
          </p:nvPr>
        </p:nvGraphicFramePr>
        <p:xfrm>
          <a:off x="395536" y="2276872"/>
          <a:ext cx="8280920" cy="967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116"/>
                <a:gridCol w="6446804"/>
              </a:tblGrid>
              <a:tr h="967656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altLang="zh-CN" sz="2000" kern="0" dirty="0" smtClean="0"/>
                        <a:t>Prior knowledge</a:t>
                      </a:r>
                      <a:endParaRPr lang="en-US" altLang="zh-CN" sz="2000" kern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000" dirty="0" smtClean="0"/>
                        <a:t>what do I already know about construction above the seas</a:t>
                      </a:r>
                      <a:r>
                        <a:rPr lang="en-US" altLang="zh-CN" sz="2000" kern="0" dirty="0" smtClean="0"/>
                        <a:t>?</a:t>
                      </a:r>
                      <a:endParaRPr lang="zh-CN" altLang="zh-CN" sz="2000" kern="100" dirty="0"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8" name="表格 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209343"/>
              </p:ext>
            </p:extLst>
          </p:nvPr>
        </p:nvGraphicFramePr>
        <p:xfrm>
          <a:off x="395536" y="3212976"/>
          <a:ext cx="8280920" cy="97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116"/>
                <a:gridCol w="6446804"/>
              </a:tblGrid>
              <a:tr h="97604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altLang="zh-CN" sz="2000" kern="0" dirty="0" smtClean="0"/>
                        <a:t>Structure of text</a:t>
                      </a:r>
                      <a:endParaRPr lang="en-US" altLang="zh-CN" sz="2000" kern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000" dirty="0" smtClean="0"/>
                        <a:t>“how is this organized?, what comes before Para. 4 and what would come after Para.4”</a:t>
                      </a:r>
                      <a:endParaRPr lang="zh-CN" altLang="zh-CN" sz="2000" kern="100" dirty="0"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9" name="表格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383352"/>
              </p:ext>
            </p:extLst>
          </p:nvPr>
        </p:nvGraphicFramePr>
        <p:xfrm>
          <a:off x="395536" y="4221088"/>
          <a:ext cx="8280920" cy="832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116"/>
                <a:gridCol w="6446804"/>
              </a:tblGrid>
              <a:tr h="8320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 smtClean="0"/>
                        <a:t>Reading strategy</a:t>
                      </a:r>
                      <a:endParaRPr lang="en-US" altLang="zh-CN" sz="2000" kern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000" dirty="0" smtClean="0"/>
                        <a:t>Is there new information here? Should I slow down? Reread?</a:t>
                      </a:r>
                      <a:endParaRPr lang="zh-CN" altLang="zh-CN" sz="2000" kern="100" dirty="0"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0" name="表格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932501"/>
              </p:ext>
            </p:extLst>
          </p:nvPr>
        </p:nvGraphicFramePr>
        <p:xfrm>
          <a:off x="395536" y="5085184"/>
          <a:ext cx="8280920" cy="994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116"/>
                <a:gridCol w="6446804"/>
              </a:tblGrid>
              <a:tr h="99474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altLang="zh-CN" sz="2000" dirty="0" smtClean="0"/>
                        <a:t>Monitoring Strategy</a:t>
                      </a:r>
                      <a:endParaRPr lang="en-US" altLang="zh-CN" sz="2000" kern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How am I doing? Am I learning as I read? Is there Any points of confusion?</a:t>
                      </a:r>
                      <a:endParaRPr lang="zh-CN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矩形 15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Monitoring Questions for Para.1-4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4241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9"/>
    </mc:Choice>
    <mc:Fallback xmlns="">
      <p:transition spd="slow" advTm="70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文本框 7"/>
          <p:cNvSpPr txBox="1"/>
          <p:nvPr/>
        </p:nvSpPr>
        <p:spPr>
          <a:xfrm>
            <a:off x="1333780" y="255861"/>
            <a:ext cx="17617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Monitoring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Monitoring Questions for Para.1-4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8200940"/>
              </p:ext>
            </p:extLst>
          </p:nvPr>
        </p:nvGraphicFramePr>
        <p:xfrm>
          <a:off x="395536" y="2204864"/>
          <a:ext cx="8208911" cy="127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7386"/>
                <a:gridCol w="2713136"/>
                <a:gridCol w="3798389"/>
              </a:tblGrid>
              <a:tr h="127444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Purpose </a:t>
                      </a:r>
                      <a:endParaRPr lang="zh-CN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 smtClean="0"/>
                        <a:t>What is the purpose of reading</a:t>
                      </a:r>
                      <a:endParaRPr lang="zh-CN" altLang="en-US" sz="2000" kern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 the construction process of airport on water (as indicated by the title)”</a:t>
                      </a:r>
                      <a:endParaRPr lang="zh-CN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1" name="表格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030406"/>
              </p:ext>
            </p:extLst>
          </p:nvPr>
        </p:nvGraphicFramePr>
        <p:xfrm>
          <a:off x="395536" y="3501008"/>
          <a:ext cx="8208911" cy="1944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7386"/>
                <a:gridCol w="2713136"/>
                <a:gridCol w="3798389"/>
              </a:tblGrid>
              <a:tr h="19442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kern="0" dirty="0" smtClean="0"/>
                        <a:t>Prior knowledge</a:t>
                      </a:r>
                    </a:p>
                    <a:p>
                      <a:endParaRPr lang="zh-CN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000" dirty="0" smtClean="0"/>
                        <a:t>what do I already know about construction above the seas</a:t>
                      </a:r>
                      <a:endParaRPr lang="zh-CN" altLang="zh-CN" sz="2000" kern="100" dirty="0"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got some relevant knowledge. If people want to construct the airport, they need solid land. So if they want to do it on waters, they need landfill.</a:t>
                      </a:r>
                      <a:endParaRPr lang="zh-CN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644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9"/>
    </mc:Choice>
    <mc:Fallback xmlns="">
      <p:transition spd="slow" advTm="70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525</Words>
  <Application>Microsoft Office PowerPoint</Application>
  <PresentationFormat>全屏显示(4:3)</PresentationFormat>
  <Paragraphs>85</Paragraphs>
  <Slides>11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主题​​</vt:lpstr>
      <vt:lpstr>Unit 7 Video 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 R 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Video 1</dc:title>
  <dc:creator>Windows User</dc:creator>
  <cp:lastModifiedBy>Windows User</cp:lastModifiedBy>
  <cp:revision>1</cp:revision>
  <dcterms:created xsi:type="dcterms:W3CDTF">2020-02-07T09:40:49Z</dcterms:created>
  <dcterms:modified xsi:type="dcterms:W3CDTF">2020-02-07T09:41:16Z</dcterms:modified>
</cp:coreProperties>
</file>