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CE4E7-6FA3-4D0A-A2DD-3E4A98A24DD3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E9344-29CC-47F0-9B40-F06A18A575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147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D43A5-7E6A-4AFE-8D34-AAC49738E8B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72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D43A5-7E6A-4AFE-8D34-AAC49738E8B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729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D43A5-7E6A-4AFE-8D34-AAC49738E8B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72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35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89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286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40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68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62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64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160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81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831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37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A079B-531B-49D3-9E58-55C165A5867B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9EAA-F993-4FA0-A7B4-9AEDCD0D24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0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Unit 7 Video 1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41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Monitoring Questions for Para.1-4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191095"/>
              </p:ext>
            </p:extLst>
          </p:nvPr>
        </p:nvGraphicFramePr>
        <p:xfrm>
          <a:off x="628610" y="3861048"/>
          <a:ext cx="8208911" cy="248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386"/>
                <a:gridCol w="2713136"/>
                <a:gridCol w="3798389"/>
              </a:tblGrid>
              <a:tr h="24848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/>
                        <a:t>Reading strategy</a:t>
                      </a:r>
                      <a:endParaRPr lang="en-US" altLang="zh-CN" sz="2000" kern="0" dirty="0" smtClean="0"/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Is there new information here? Should I slow down? Reread?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“Yes. I find a lot of new information. An analogy is used here. The process is compared as placing the book on a wet sponge. Yes. I should reread it”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3" name="表格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67508"/>
              </p:ext>
            </p:extLst>
          </p:nvPr>
        </p:nvGraphicFramePr>
        <p:xfrm>
          <a:off x="593812" y="1700808"/>
          <a:ext cx="8208911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2754338"/>
                <a:gridCol w="3798389"/>
              </a:tblGrid>
              <a:tr h="21602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kern="0" dirty="0" smtClean="0"/>
                        <a:t>Structure of text</a:t>
                      </a:r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/>
                        <a:t>“how is this organized?, what comes before Para. 4 and what would come after Para.4”</a:t>
                      </a:r>
                      <a:endParaRPr lang="zh-CN" altLang="zh-CN" sz="2000" kern="100" dirty="0" smtClean="0"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is a comparison pattern because two places are mentioned here in the previous paragraphs. And difference are mentioned. The writer might return back to these two cases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915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Monitoring Questions for Para.1-4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43" name="表格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800288"/>
              </p:ext>
            </p:extLst>
          </p:nvPr>
        </p:nvGraphicFramePr>
        <p:xfrm>
          <a:off x="573235" y="1988840"/>
          <a:ext cx="8208911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386"/>
                <a:gridCol w="2713136"/>
                <a:gridCol w="3798389"/>
              </a:tblGrid>
              <a:tr h="259228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dirty="0" smtClean="0"/>
                        <a:t>Monitoring Strategy</a:t>
                      </a:r>
                      <a:endParaRPr lang="en-US" altLang="zh-CN" sz="2000" kern="0" dirty="0" smtClean="0"/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How am I doing? Am I learning as I read? Is there Any points of confusion?</a:t>
                      </a:r>
                      <a:endParaRPr lang="zh-CN" altLang="en-US" sz="2000" dirty="0" smtClean="0"/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“No. I don’t think I am doing well in reading. I have problem with the words like “reclaim land” “settlement”, “engineer around ” “engineer out  and also the whole construction process is confusing”</a:t>
                      </a:r>
                      <a:endParaRPr lang="zh-CN" altLang="zh-CN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18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7"/>
          <p:cNvSpPr txBox="1"/>
          <p:nvPr/>
        </p:nvSpPr>
        <p:spPr>
          <a:xfrm>
            <a:off x="1111194" y="359599"/>
            <a:ext cx="2311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Definition   </a:t>
            </a:r>
            <a:endParaRPr lang="en-US" altLang="zh-CN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pic>
        <p:nvPicPr>
          <p:cNvPr id="8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六边形 11"/>
          <p:cNvSpPr/>
          <p:nvPr/>
        </p:nvSpPr>
        <p:spPr>
          <a:xfrm>
            <a:off x="763588" y="2327285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cxnSp>
        <p:nvCxnSpPr>
          <p:cNvPr id="17" name="直接连接符 39"/>
          <p:cNvCxnSpPr/>
          <p:nvPr/>
        </p:nvCxnSpPr>
        <p:spPr>
          <a:xfrm flipV="1">
            <a:off x="1557338" y="2981562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871663" y="2168144"/>
            <a:ext cx="6264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reading skills used to restore or repair meanings when </a:t>
            </a:r>
            <a:r>
              <a:rPr kumimoji="1"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reading </a:t>
            </a:r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goes wrong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577412" y="361091"/>
            <a:ext cx="5315068" cy="523220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What are fix-up strategies</a:t>
            </a:r>
            <a:endParaRPr lang="zh-CN" altLang="en-US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23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"/>
    </mc:Choice>
    <mc:Fallback xmlns="">
      <p:transition spd="slow" advTm="1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7"/>
          <p:cNvSpPr txBox="1"/>
          <p:nvPr/>
        </p:nvSpPr>
        <p:spPr>
          <a:xfrm>
            <a:off x="1218599" y="359599"/>
            <a:ext cx="209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Definition </a:t>
            </a:r>
            <a:endParaRPr lang="en-US" altLang="zh-CN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pic>
        <p:nvPicPr>
          <p:cNvPr id="8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六边形 11"/>
          <p:cNvSpPr/>
          <p:nvPr/>
        </p:nvSpPr>
        <p:spPr>
          <a:xfrm>
            <a:off x="675936" y="2749669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cxnSp>
        <p:nvCxnSpPr>
          <p:cNvPr id="17" name="直接连接符 39"/>
          <p:cNvCxnSpPr/>
          <p:nvPr/>
        </p:nvCxnSpPr>
        <p:spPr>
          <a:xfrm flipV="1">
            <a:off x="1644650" y="3501008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871662" y="2261066"/>
            <a:ext cx="70208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Awareness to make sure our comprehension does not get off course or the writer’s main ideas make sense to us</a:t>
            </a:r>
          </a:p>
        </p:txBody>
      </p:sp>
      <p:sp>
        <p:nvSpPr>
          <p:cNvPr id="11" name="矩形 10"/>
          <p:cNvSpPr/>
          <p:nvPr/>
        </p:nvSpPr>
        <p:spPr>
          <a:xfrm>
            <a:off x="3577412" y="361091"/>
            <a:ext cx="5315068" cy="523220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What is monitoring</a:t>
            </a:r>
            <a:endParaRPr lang="zh-CN" altLang="en-US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710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"/>
    </mc:Choice>
    <mc:Fallback xmlns="">
      <p:transition spd="slow" advTm="1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7"/>
          <p:cNvSpPr txBox="1"/>
          <p:nvPr/>
        </p:nvSpPr>
        <p:spPr>
          <a:xfrm>
            <a:off x="1635373" y="359599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Signs </a:t>
            </a:r>
            <a:endParaRPr lang="en-US" altLang="zh-CN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pic>
        <p:nvPicPr>
          <p:cNvPr id="8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六边形 8"/>
          <p:cNvSpPr/>
          <p:nvPr/>
        </p:nvSpPr>
        <p:spPr>
          <a:xfrm>
            <a:off x="763588" y="1448941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1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1627188" y="4070398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六边形 11"/>
          <p:cNvSpPr/>
          <p:nvPr/>
        </p:nvSpPr>
        <p:spPr>
          <a:xfrm>
            <a:off x="747093" y="2470765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2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3" name="六边形 12"/>
          <p:cNvSpPr/>
          <p:nvPr/>
        </p:nvSpPr>
        <p:spPr>
          <a:xfrm>
            <a:off x="746125" y="3357610"/>
            <a:ext cx="881063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3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4" name="六边形 13"/>
          <p:cNvSpPr/>
          <p:nvPr/>
        </p:nvSpPr>
        <p:spPr>
          <a:xfrm>
            <a:off x="763587" y="4364174"/>
            <a:ext cx="881063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4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884363" y="3477734"/>
            <a:ext cx="6251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you can’t remember what you read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6" name="直接连接符 14"/>
          <p:cNvCxnSpPr/>
          <p:nvPr/>
        </p:nvCxnSpPr>
        <p:spPr>
          <a:xfrm flipV="1">
            <a:off x="1582511" y="5075279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连接符 39"/>
          <p:cNvCxnSpPr/>
          <p:nvPr/>
        </p:nvCxnSpPr>
        <p:spPr>
          <a:xfrm flipV="1">
            <a:off x="1582510" y="3183109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884363" y="4176154"/>
            <a:ext cx="6254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you just can’t summarize the main points of the writer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9" name="直接连接符 39"/>
          <p:cNvCxnSpPr/>
          <p:nvPr/>
        </p:nvCxnSpPr>
        <p:spPr>
          <a:xfrm flipV="1">
            <a:off x="1557338" y="2115691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871663" y="1551101"/>
            <a:ext cx="6264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You can’t visualize what you’ve read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871662" y="2515704"/>
            <a:ext cx="6264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your mind wonders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577412" y="361091"/>
            <a:ext cx="5315068" cy="523220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To start self-monitoring</a:t>
            </a:r>
            <a:endParaRPr lang="zh-CN" altLang="en-US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04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"/>
    </mc:Choice>
    <mc:Fallback xmlns="">
      <p:transition spd="slow" advTm="1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21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7"/>
          <p:cNvSpPr txBox="1"/>
          <p:nvPr/>
        </p:nvSpPr>
        <p:spPr>
          <a:xfrm>
            <a:off x="1687471" y="359599"/>
            <a:ext cx="1159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HOW</a:t>
            </a:r>
            <a:endParaRPr lang="en-US" altLang="zh-CN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pic>
        <p:nvPicPr>
          <p:cNvPr id="8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接连接符 9"/>
          <p:cNvCxnSpPr/>
          <p:nvPr/>
        </p:nvCxnSpPr>
        <p:spPr>
          <a:xfrm flipV="1">
            <a:off x="1627188" y="4070398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六边形 11"/>
          <p:cNvSpPr/>
          <p:nvPr/>
        </p:nvSpPr>
        <p:spPr>
          <a:xfrm>
            <a:off x="747093" y="2470765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3" name="六边形 12"/>
          <p:cNvSpPr/>
          <p:nvPr/>
        </p:nvSpPr>
        <p:spPr>
          <a:xfrm>
            <a:off x="746125" y="3357610"/>
            <a:ext cx="881063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884363" y="3337401"/>
            <a:ext cx="62515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make an inner talk within our mind to check our comprehension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39"/>
          <p:cNvCxnSpPr/>
          <p:nvPr/>
        </p:nvCxnSpPr>
        <p:spPr>
          <a:xfrm flipV="1">
            <a:off x="1582510" y="3183109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1871662" y="2515704"/>
            <a:ext cx="6264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keep questioning ourselves all the time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577412" y="361091"/>
            <a:ext cx="5315068" cy="523220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To start self-monitoring</a:t>
            </a:r>
            <a:endParaRPr lang="zh-CN" altLang="en-US" sz="28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53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1"/>
    </mc:Choice>
    <mc:Fallback xmlns="">
      <p:transition spd="slow" advTm="12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H_Other_3"/>
          <p:cNvSpPr txBox="1"/>
          <p:nvPr/>
        </p:nvSpPr>
        <p:spPr>
          <a:xfrm>
            <a:off x="1171132" y="4060593"/>
            <a:ext cx="534987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altLang="zh-CN" sz="5400" b="1" kern="0" dirty="0" smtClean="0">
                <a:solidFill>
                  <a:srgbClr val="FDFFFF"/>
                </a:solidFill>
                <a:latin typeface="Calibri" pitchFamily="34" charset="0"/>
                <a:ea typeface="+mn-ea"/>
              </a:rPr>
              <a:t>2</a:t>
            </a:r>
            <a:endParaRPr lang="zh-CN" altLang="en-US" sz="5400" b="1" kern="0" dirty="0">
              <a:solidFill>
                <a:srgbClr val="FDFFFF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064213" y="4292368"/>
            <a:ext cx="2495550" cy="4603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重点研究</a:t>
            </a:r>
            <a:endParaRPr lang="zh-CN" altLang="en-US" sz="2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Questions 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General Questions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六边形 29"/>
          <p:cNvSpPr/>
          <p:nvPr/>
        </p:nvSpPr>
        <p:spPr>
          <a:xfrm>
            <a:off x="763588" y="1448941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1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1627188" y="4070398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六边形 31"/>
          <p:cNvSpPr/>
          <p:nvPr/>
        </p:nvSpPr>
        <p:spPr>
          <a:xfrm>
            <a:off x="747093" y="2470765"/>
            <a:ext cx="881062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2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33" name="六边形 32"/>
          <p:cNvSpPr/>
          <p:nvPr/>
        </p:nvSpPr>
        <p:spPr>
          <a:xfrm>
            <a:off x="746125" y="3357610"/>
            <a:ext cx="881063" cy="720725"/>
          </a:xfrm>
          <a:prstGeom prst="hexagon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altLang="zh-CN" sz="240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Arial Unicode MS" pitchFamily="34" charset="-122"/>
                <a:cs typeface="Arial" pitchFamily="34" charset="0"/>
              </a:rPr>
              <a:t>3</a:t>
            </a:r>
            <a:endParaRPr lang="zh-CN" altLang="en-US" sz="2400" b="1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1884363" y="3477734"/>
            <a:ext cx="6251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Does </a:t>
            </a:r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it make sense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41" name="直接连接符 39"/>
          <p:cNvCxnSpPr/>
          <p:nvPr/>
        </p:nvCxnSpPr>
        <p:spPr>
          <a:xfrm flipV="1">
            <a:off x="1582510" y="3183109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直接连接符 39"/>
          <p:cNvCxnSpPr/>
          <p:nvPr/>
        </p:nvCxnSpPr>
        <p:spPr>
          <a:xfrm flipV="1">
            <a:off x="1557338" y="2115691"/>
            <a:ext cx="6581775" cy="7937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1871663" y="1551101"/>
            <a:ext cx="6264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Does </a:t>
            </a:r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it look right?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1871662" y="2515704"/>
            <a:ext cx="6264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rgbClr val="000000"/>
                </a:solidFill>
                <a:latin typeface="Palatino Linotype" pitchFamily="18" charset="0"/>
                <a:ea typeface="楷体_GB2312" pitchFamily="49" charset="-122"/>
              </a:defRPr>
            </a:lvl9pPr>
          </a:lstStyle>
          <a:p>
            <a:r>
              <a:rPr kumimoji="1"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Does </a:t>
            </a:r>
            <a:r>
              <a:rPr kumimoji="1" lang="en-US" altLang="zh-CN" sz="24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it sound right?</a:t>
            </a:r>
            <a:endParaRPr kumimoji="1"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42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6" grpId="0"/>
      <p:bldP spid="44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Questions 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Specific Questions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76" name="表格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180129"/>
              </p:ext>
            </p:extLst>
          </p:nvPr>
        </p:nvGraphicFramePr>
        <p:xfrm>
          <a:off x="467544" y="1556792"/>
          <a:ext cx="8280920" cy="1023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1023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kern="0" dirty="0" smtClean="0"/>
                        <a:t>Purpose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kern="0" dirty="0" smtClean="0"/>
                        <a:t>why am I reading this? What is the purpose</a:t>
                      </a:r>
                      <a:endParaRPr lang="zh-CN" altLang="en-US" sz="2000" kern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7" name="表格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090559"/>
              </p:ext>
            </p:extLst>
          </p:nvPr>
        </p:nvGraphicFramePr>
        <p:xfrm>
          <a:off x="467544" y="2564904"/>
          <a:ext cx="8280920" cy="967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6765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kern="0" dirty="0" smtClean="0"/>
                        <a:t>Prior knowledge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kern="0" dirty="0" smtClean="0"/>
                        <a:t>What do I already know about this topic?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8" name="表格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542309"/>
              </p:ext>
            </p:extLst>
          </p:nvPr>
        </p:nvGraphicFramePr>
        <p:xfrm>
          <a:off x="467544" y="3445204"/>
          <a:ext cx="8280920" cy="919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199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kern="0" dirty="0" smtClean="0"/>
                        <a:t>Structure of text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how is it organized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9" name="表格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232633"/>
              </p:ext>
            </p:extLst>
          </p:nvPr>
        </p:nvGraphicFramePr>
        <p:xfrm>
          <a:off x="467544" y="4365104"/>
          <a:ext cx="8280920" cy="976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76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/>
                        <a:t>Reading strategy</a:t>
                      </a:r>
                      <a:endParaRPr lang="en-US" altLang="zh-CN" sz="2000" kern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Is there new information here? Should I slow down? Reread?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0" name="表格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957682"/>
              </p:ext>
            </p:extLst>
          </p:nvPr>
        </p:nvGraphicFramePr>
        <p:xfrm>
          <a:off x="467544" y="5373216"/>
          <a:ext cx="828092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6347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dirty="0" smtClean="0"/>
                        <a:t>Monitoring Strategy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How am I doing in reading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98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Questions 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graphicFrame>
        <p:nvGraphicFramePr>
          <p:cNvPr id="76" name="表格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80928"/>
              </p:ext>
            </p:extLst>
          </p:nvPr>
        </p:nvGraphicFramePr>
        <p:xfrm>
          <a:off x="395536" y="1484784"/>
          <a:ext cx="8280920" cy="1023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10238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kern="0" dirty="0" smtClean="0"/>
                        <a:t>Purpose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What is the purpose of reading</a:t>
                      </a:r>
                      <a:endParaRPr lang="zh-CN" altLang="en-US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7" name="表格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89816"/>
              </p:ext>
            </p:extLst>
          </p:nvPr>
        </p:nvGraphicFramePr>
        <p:xfrm>
          <a:off x="395536" y="2276872"/>
          <a:ext cx="8280920" cy="967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6765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kern="0" dirty="0" smtClean="0"/>
                        <a:t>Prior knowledge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what do I already know about construction above the seas</a:t>
                      </a:r>
                      <a:r>
                        <a:rPr lang="en-US" altLang="zh-CN" sz="2000" kern="0" dirty="0" smtClean="0"/>
                        <a:t>?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8" name="表格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209343"/>
              </p:ext>
            </p:extLst>
          </p:nvPr>
        </p:nvGraphicFramePr>
        <p:xfrm>
          <a:off x="395536" y="3212976"/>
          <a:ext cx="8280920" cy="9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760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kern="0" dirty="0" smtClean="0"/>
                        <a:t>Structure of text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“how is this organized?, what comes before Para. 4 and what would come after Para.4”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9" name="表格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383352"/>
              </p:ext>
            </p:extLst>
          </p:nvPr>
        </p:nvGraphicFramePr>
        <p:xfrm>
          <a:off x="395536" y="4221088"/>
          <a:ext cx="8280920" cy="832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8320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/>
                        <a:t>Reading strategy</a:t>
                      </a:r>
                      <a:endParaRPr lang="en-US" altLang="zh-CN" sz="2000" kern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Is there new information here? Should I slow down? Reread?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0" name="表格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932501"/>
              </p:ext>
            </p:extLst>
          </p:nvPr>
        </p:nvGraphicFramePr>
        <p:xfrm>
          <a:off x="395536" y="5085184"/>
          <a:ext cx="8280920" cy="994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4116"/>
                <a:gridCol w="6446804"/>
              </a:tblGrid>
              <a:tr h="9947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altLang="zh-CN" sz="2000" dirty="0" smtClean="0"/>
                        <a:t>Monitoring Strategy</a:t>
                      </a:r>
                      <a:endParaRPr lang="en-US" altLang="zh-CN" sz="2000" kern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How am I doing? Am I learning as I read? Is there Any points of confusion?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矩形 15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Monitoring Questions for Para.1-4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42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203880"/>
            <a:ext cx="118762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275856" y="203880"/>
            <a:ext cx="5868144" cy="8367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076" r="3678" b="73280"/>
          <a:stretch>
            <a:fillRect/>
          </a:stretch>
        </p:blipFill>
        <p:spPr bwMode="auto">
          <a:xfrm>
            <a:off x="3275856" y="203880"/>
            <a:ext cx="5868144" cy="854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C:\Users\GDUT\Desktop\计算机学院2015年度工作总结\图\1副本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0" y="228600"/>
            <a:ext cx="770464" cy="78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7"/>
          <p:cNvSpPr txBox="1"/>
          <p:nvPr/>
        </p:nvSpPr>
        <p:spPr>
          <a:xfrm>
            <a:off x="1333780" y="255861"/>
            <a:ext cx="1761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Monitoring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  <a:sym typeface="+mn-lt"/>
              </a:rPr>
              <a:t> </a:t>
            </a:r>
            <a:endParaRPr lang="en-US" altLang="zh-CN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343082" y="400454"/>
            <a:ext cx="5747116" cy="461665"/>
          </a:xfrm>
          <a:prstGeom prst="rect">
            <a:avLst/>
          </a:prstGeom>
          <a:solidFill>
            <a:schemeClr val="bg1"/>
          </a:solidFill>
          <a:effectLst>
            <a:reflection blurRad="6350" stA="52000" endA="300" endPos="35000" dir="5400000" sy="-100000" algn="bl" rotWithShape="0"/>
            <a:softEdge rad="25400"/>
          </a:effectLst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Monitoring Questions for Para.1-4</a:t>
            </a:r>
            <a:endParaRPr lang="zh-CN" altLang="en-US" sz="24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200940"/>
              </p:ext>
            </p:extLst>
          </p:nvPr>
        </p:nvGraphicFramePr>
        <p:xfrm>
          <a:off x="395536" y="2204864"/>
          <a:ext cx="8208911" cy="12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386"/>
                <a:gridCol w="2713136"/>
                <a:gridCol w="3798389"/>
              </a:tblGrid>
              <a:tr h="1274440">
                <a:tc>
                  <a:txBody>
                    <a:bodyPr/>
                    <a:lstStyle/>
                    <a:p>
                      <a:r>
                        <a:rPr lang="en-US" altLang="zh-CN" sz="2000" dirty="0" smtClean="0"/>
                        <a:t>Purpose 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 smtClean="0"/>
                        <a:t>What is the purpose of reading</a:t>
                      </a:r>
                      <a:endParaRPr lang="zh-CN" altLang="en-US" sz="2000" kern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the construction process of airport on water (as indicated by the title)”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030406"/>
              </p:ext>
            </p:extLst>
          </p:nvPr>
        </p:nvGraphicFramePr>
        <p:xfrm>
          <a:off x="395536" y="3501008"/>
          <a:ext cx="8208911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386"/>
                <a:gridCol w="2713136"/>
                <a:gridCol w="3798389"/>
              </a:tblGrid>
              <a:tr h="1944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kern="0" dirty="0" smtClean="0"/>
                        <a:t>Prior knowledge</a:t>
                      </a:r>
                    </a:p>
                    <a:p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2000" dirty="0" smtClean="0"/>
                        <a:t>what do I already know about construction above the seas</a:t>
                      </a:r>
                      <a:endParaRPr lang="zh-CN" altLang="zh-CN" sz="2000" kern="100" dirty="0"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got some relevant knowledge. If people want to construct the airport, they need solid land. So if they want to do it on waters, they need landfill.</a:t>
                      </a:r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44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"/>
    </mc:Choice>
    <mc:Fallback xmlns="">
      <p:transition spd="slow" advTm="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全屏显示(4:3)</PresentationFormat>
  <Paragraphs>85</Paragraphs>
  <Slides>11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主题​​</vt:lpstr>
      <vt:lpstr>Unit 7 Video 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Video 1</dc:title>
  <dc:creator>Windows User</dc:creator>
  <cp:lastModifiedBy>Windows User</cp:lastModifiedBy>
  <cp:revision>1</cp:revision>
  <dcterms:created xsi:type="dcterms:W3CDTF">2020-02-07T09:40:49Z</dcterms:created>
  <dcterms:modified xsi:type="dcterms:W3CDTF">2020-02-07T09:41:16Z</dcterms:modified>
</cp:coreProperties>
</file>