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21"/>
  </p:sldMasterIdLst>
  <p:notesMasterIdLst>
    <p:notesMasterId r:id="rId28"/>
  </p:notesMasterIdLst>
  <p:sldIdLst>
    <p:sldId id="256" r:id="rId22"/>
    <p:sldId id="674" r:id="rId23"/>
    <p:sldId id="675" r:id="rId24"/>
    <p:sldId id="685" r:id="rId25"/>
    <p:sldId id="686" r:id="rId26"/>
    <p:sldId id="687" r:id="rId27"/>
  </p:sldIdLst>
  <p:sldSz cx="9144000" cy="5143500" type="screen16x9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FF"/>
    <a:srgbClr val="0000FF"/>
    <a:srgbClr val="0B050F"/>
    <a:srgbClr val="00FF00"/>
    <a:srgbClr val="FFFF99"/>
    <a:srgbClr val="FFFFFF"/>
    <a:srgbClr val="F3F1F2"/>
    <a:srgbClr val="FFFF00"/>
    <a:srgbClr val="33C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701" autoAdjust="0"/>
  </p:normalViewPr>
  <p:slideViewPr>
    <p:cSldViewPr>
      <p:cViewPr>
        <p:scale>
          <a:sx n="100" d="100"/>
          <a:sy n="100" d="100"/>
        </p:scale>
        <p:origin x="-510" y="21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5.xml"/><Relationship Id="rId3" Type="http://schemas.openxmlformats.org/officeDocument/2006/relationships/customXml" Target="../customXml/item3.xml"/><Relationship Id="rId21" Type="http://schemas.openxmlformats.org/officeDocument/2006/relationships/slideMaster" Target="slideMasters/slideMaster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4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3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2.xml"/><Relationship Id="rId28" Type="http://schemas.openxmlformats.org/officeDocument/2006/relationships/notesMaster" Target="notesMasters/notesMaster1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12F9A-D982-4653-8CF5-416442DC15B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7827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5DC3F0-E7A7-4C0E-85C5-20F065AB9C81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同学们，这个学期，我们一起学习专业基础课程</a:t>
            </a:r>
            <a:r>
              <a:rPr lang="en-US" altLang="zh-CN" dirty="0" smtClean="0"/>
              <a:t>《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给排水科学与工程概论</a:t>
            </a:r>
            <a:r>
              <a:rPr lang="en-US" altLang="zh-CN" dirty="0" smtClean="0"/>
              <a:t>》</a:t>
            </a:r>
            <a:r>
              <a:rPr lang="zh-CN" altLang="en-US" dirty="0" smtClean="0"/>
              <a:t>。这门课程是给排水科学与工和专业的核心课程。选用的教材是：</a:t>
            </a:r>
            <a:r>
              <a:rPr lang="en-US" altLang="zh-CN" dirty="0" smtClean="0"/>
              <a:t>《</a:t>
            </a:r>
            <a:r>
              <a:rPr lang="zh-CN" altLang="en-US" sz="12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给排水科学与工程概论</a:t>
            </a:r>
            <a:r>
              <a:rPr lang="en-US" altLang="zh-CN" dirty="0" smtClean="0"/>
              <a:t>》</a:t>
            </a:r>
            <a:r>
              <a:rPr lang="zh-CN" altLang="en-US" dirty="0" smtClean="0"/>
              <a:t>。这门课由以下</a:t>
            </a:r>
            <a:r>
              <a:rPr lang="en-US" altLang="zh-CN" dirty="0" smtClean="0"/>
              <a:t>5</a:t>
            </a:r>
            <a:r>
              <a:rPr lang="zh-CN" altLang="en-US" dirty="0" smtClean="0"/>
              <a:t>位老师承担：</a:t>
            </a:r>
            <a:r>
              <a:rPr lang="zh-CN" altLang="en-US" sz="1200" b="1" kern="0" dirty="0" smtClean="0">
                <a:solidFill>
                  <a:srgbClr val="0B050F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李冬梅、李斌、王琦、秦雯、冯力</a:t>
            </a:r>
            <a:r>
              <a:rPr lang="zh-CN" altLang="en-US" dirty="0" smtClean="0"/>
              <a:t>。</a:t>
            </a:r>
            <a:endParaRPr lang="zh-CN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kern="0" dirty="0" smtClean="0">
                <a:solidFill>
                  <a:srgbClr val="7030A0"/>
                </a:solidFill>
                <a:latin typeface="Times New Roman" pitchFamily="65" charset="-122"/>
                <a:ea typeface="宋体" pitchFamily="65" charset="-122"/>
              </a:rPr>
              <a:t>第</a:t>
            </a:r>
            <a:r>
              <a:rPr lang="en-US" altLang="zh-CN" sz="1200" b="1" kern="0" dirty="0" smtClean="0">
                <a:solidFill>
                  <a:srgbClr val="7030A0"/>
                </a:solidFill>
                <a:latin typeface="Times New Roman" pitchFamily="65" charset="-122"/>
                <a:ea typeface="宋体" pitchFamily="65" charset="-122"/>
              </a:rPr>
              <a:t>8</a:t>
            </a:r>
            <a:r>
              <a:rPr lang="zh-CN" altLang="en-US" sz="1200" b="1" kern="0" dirty="0" smtClean="0">
                <a:solidFill>
                  <a:srgbClr val="7030A0"/>
                </a:solidFill>
                <a:latin typeface="Times New Roman" pitchFamily="65" charset="-122"/>
                <a:ea typeface="宋体" pitchFamily="65" charset="-122"/>
              </a:rPr>
              <a:t>章　本学科与相关学科的关系  </a:t>
            </a:r>
            <a:endParaRPr lang="en-US" altLang="zh-CN" sz="1200" b="1" kern="0" dirty="0" smtClean="0">
              <a:solidFill>
                <a:srgbClr val="7030A0"/>
              </a:solidFill>
              <a:latin typeface="Times New Roman" pitchFamily="65" charset="-122"/>
              <a:ea typeface="宋体" pitchFamily="65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kern="0" dirty="0" smtClean="0">
                <a:solidFill>
                  <a:srgbClr val="7030A0"/>
                </a:solidFill>
                <a:latin typeface="Times New Roman" pitchFamily="65" charset="-122"/>
                <a:ea typeface="宋体" pitchFamily="65" charset="-122"/>
              </a:rPr>
              <a:t> </a:t>
            </a:r>
            <a:r>
              <a:rPr lang="zh-CN" altLang="zh-CN" sz="11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给排水科学与工程学科的外延，与多种学科交叉，如</a:t>
            </a:r>
            <a:r>
              <a:rPr lang="zh-CN" altLang="zh-CN" sz="11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水利工程、土木工程、环境工程等。</a:t>
            </a:r>
            <a:r>
              <a:rPr lang="en-US" altLang="zh-CN" sz="11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本学科与水利工程相关的案例：堤坝蓄水、灌溉、航运、防洪泄洪、管网、水资源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12F9A-D982-4653-8CF5-416442DC15B7}" type="slidenum">
              <a:rPr lang="en-US" altLang="zh-CN" smtClean="0"/>
              <a:pPr/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9966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本学科与土木工程相关的案例</a:t>
            </a:r>
            <a:r>
              <a:rPr lang="en-US" altLang="zh-CN" sz="12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各种土木建筑，如防水力冲刷、防洪泄洪、给水排水消防热水等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12F9A-D982-4653-8CF5-416442DC15B7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2404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本学科与环境工程相关的案例</a:t>
            </a:r>
            <a:r>
              <a:rPr lang="en-US" altLang="zh-CN" sz="12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sz="12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海绵城市建设、黑臭水体整治、生活</a:t>
            </a:r>
            <a:r>
              <a:rPr lang="en-US" altLang="zh-CN" sz="12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2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工业污水处理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12F9A-D982-4653-8CF5-416442DC15B7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4017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559ED-5327-4239-A501-4AE286BF602F}" type="slidenum">
              <a:rPr lang="en-US" altLang="zh-CN"/>
              <a:pPr/>
              <a:t>6</a:t>
            </a:fld>
            <a:endParaRPr lang="en-US" altLang="zh-CN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 smtClean="0">
                <a:solidFill>
                  <a:srgbClr val="00206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第</a:t>
            </a:r>
            <a:r>
              <a:rPr lang="en-US" altLang="zh-CN" sz="1200" b="1" dirty="0" smtClean="0">
                <a:solidFill>
                  <a:srgbClr val="00206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1</a:t>
            </a:r>
            <a:r>
              <a:rPr lang="zh-CN" altLang="en-US" sz="1200" b="1" dirty="0" smtClean="0">
                <a:solidFill>
                  <a:srgbClr val="00206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章、第</a:t>
            </a:r>
            <a:r>
              <a:rPr lang="en-US" altLang="zh-CN" sz="1200" b="1" dirty="0" smtClean="0">
                <a:solidFill>
                  <a:srgbClr val="00206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8</a:t>
            </a:r>
            <a:r>
              <a:rPr lang="zh-CN" altLang="en-US" sz="1200" b="1" dirty="0" smtClean="0">
                <a:solidFill>
                  <a:srgbClr val="00206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章知识讲解结束，请同学们回顾课堂讲授的知识点，认真思考</a:t>
            </a:r>
            <a:r>
              <a:rPr lang="en-US" altLang="zh-CN" sz="1200" b="1" dirty="0" smtClean="0">
                <a:solidFill>
                  <a:srgbClr val="00206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PPT</a:t>
            </a:r>
            <a:r>
              <a:rPr lang="zh-CN" altLang="en-US" sz="1200" b="1" dirty="0" smtClean="0">
                <a:solidFill>
                  <a:srgbClr val="00206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中显示的问题。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98D8-43E7-4AB3-8350-26A3F3C2DB0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676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820A-7909-4EEF-930B-833DF18DB8F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519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1E10-3D04-4F8A-BFAB-8DD25B992BD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227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5884-3955-4CE4-9342-B5BE9912689F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067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A2D3-E3E2-45AD-BE4E-A827E85D8EEF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711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38412-7796-4702-BC14-DBE0AF43BE11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694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B415-F9FB-497B-8737-27733BAC29A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417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7AA5C-9B41-402A-A54A-431194DEBBF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506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C361-B595-4B1D-A574-1AAC7F3FCE55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2784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CD69-251E-4466-A8EE-88F81F2F7D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36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8E3E-846D-4490-9E56-171DF066E21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6219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50B87-AF6F-416A-8EA6-E2C47E07B77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4536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1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13293" y="685982"/>
            <a:ext cx="6627006" cy="949664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给排水科学与工程概论</a:t>
            </a:r>
            <a:r>
              <a:rPr lang="en-US" altLang="zh-CN" sz="3600" dirty="0" smtClean="0">
                <a:solidFill>
                  <a:srgbClr val="FF000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             </a:t>
            </a:r>
            <a:endParaRPr lang="zh-CN" altLang="en-US" sz="3600" dirty="0">
              <a:solidFill>
                <a:srgbClr val="FF0000"/>
              </a:solidFill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sp>
        <p:nvSpPr>
          <p:cNvPr id="7" name="副标题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Rectangle 10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FAA69E9-4747-449A-B268-901E08916B6A}" type="slidenum">
              <a:rPr lang="en-US" altLang="zh-CN" smtClean="0"/>
              <a:pPr/>
              <a:t>1</a:t>
            </a:fld>
            <a:endParaRPr lang="en-US" altLang="zh-CN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470" y="2447967"/>
            <a:ext cx="9144000" cy="18466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altLang="zh-CN" sz="3600" b="1" kern="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楷体_GB2312" pitchFamily="49" charset="-122"/>
              </a:rPr>
              <a:t>   </a:t>
            </a:r>
            <a:r>
              <a:rPr lang="zh-CN" altLang="en-US" sz="2400" b="1" kern="0" dirty="0" smtClean="0">
                <a:solidFill>
                  <a:srgbClr val="0B050F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主讲：李冬梅、李斌、王琦、秦雯、冯力</a:t>
            </a:r>
            <a:endParaRPr lang="en-US" altLang="zh-CN" sz="2400" b="1" kern="0" dirty="0" smtClean="0">
              <a:solidFill>
                <a:srgbClr val="0B050F"/>
              </a:solidFill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zh-CN" altLang="en-US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教材：给排水科学与工程概</a:t>
            </a:r>
            <a:r>
              <a:rPr lang="zh-CN" altLang="en-US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论</a:t>
            </a:r>
            <a:r>
              <a:rPr lang="en-US" altLang="zh-CN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建工出版社</a:t>
            </a:r>
            <a:r>
              <a:rPr lang="en-US" altLang="zh-CN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)</a:t>
            </a:r>
            <a:endParaRPr lang="zh-CN" altLang="en-US" sz="2000" b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_GB2312" pitchFamily="49" charset="-122"/>
              <a:ea typeface="楷体_GB2312" pitchFamily="49" charset="-122"/>
            </a:endParaRPr>
          </a:p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zh-CN" altLang="en-US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en-US" altLang="zh-CN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_GB2312" pitchFamily="49" charset="-122"/>
              </a:rPr>
              <a:t>Major</a:t>
            </a:r>
            <a:r>
              <a:rPr lang="en-US" altLang="zh-CN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_GB2312" pitchFamily="49" charset="-122"/>
              </a:rPr>
              <a:t>: </a:t>
            </a:r>
            <a:r>
              <a:rPr lang="en-US" altLang="zh-CN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_GB2312" pitchFamily="49" charset="-122"/>
              </a:rPr>
              <a:t>Water Science Engineering</a:t>
            </a:r>
            <a:r>
              <a:rPr lang="en-US" altLang="zh-CN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 </a:t>
            </a:r>
            <a:endParaRPr lang="zh-CN" altLang="en-US" sz="3600" b="1" kern="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8" name="图片 33" descr="jpgc_psgc_clip_image0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7818"/>
            <a:ext cx="9144000" cy="485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20" descr="1402543799_12_cv7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04" y="4488962"/>
            <a:ext cx="9153004" cy="243027"/>
          </a:xfrm>
          <a:prstGeom prst="rect">
            <a:avLst/>
          </a:prstGeom>
          <a:solidFill>
            <a:srgbClr val="EDED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组合 11"/>
          <p:cNvGrpSpPr>
            <a:grpSpLocks noChangeAspect="1"/>
          </p:cNvGrpSpPr>
          <p:nvPr/>
        </p:nvGrpSpPr>
        <p:grpSpPr bwMode="auto">
          <a:xfrm>
            <a:off x="5811282" y="65625"/>
            <a:ext cx="3217863" cy="756047"/>
            <a:chOff x="0" y="0"/>
            <a:chExt cx="3074572" cy="916597"/>
          </a:xfrm>
        </p:grpSpPr>
        <p:pic>
          <p:nvPicPr>
            <p:cNvPr id="11" name="图片 12" descr="院徽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24553" cy="916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图片 13" descr="广工校名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0120" y="127742"/>
              <a:ext cx="1080120" cy="273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图片 14" descr="土木交通学院院名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8348" y="450193"/>
              <a:ext cx="2016224" cy="309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42690" name="Picture 2" descr="https://ss2.baidu.com/-vo3dSag_xI4khGko9WTAnF6hhy/zhidao/wh%3D680%2C800/sign=aa4cfd82b399a9013b60533025a52643/a5c27d1ed21b0ef4aea9b9c8d6c451da80cb3ee6.jp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35" b="4217"/>
          <a:stretch/>
        </p:blipFill>
        <p:spPr bwMode="auto">
          <a:xfrm>
            <a:off x="13470" y="1635646"/>
            <a:ext cx="9139932" cy="101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/>
          <p:cNvSpPr/>
          <p:nvPr/>
        </p:nvSpPr>
        <p:spPr>
          <a:xfrm>
            <a:off x="6682544" y="4770224"/>
            <a:ext cx="23671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latinLnBrk="1" hangingPunct="0">
              <a:spcBef>
                <a:spcPts val="154"/>
              </a:spcBef>
            </a:pPr>
            <a:r>
              <a:rPr lang="zh-CN" altLang="en-US" sz="1400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注：图片来自百度图库</a:t>
            </a:r>
            <a:endParaRPr lang="zh-CN" altLang="en-US" sz="1400" b="1" dirty="0">
              <a:solidFill>
                <a:srgbClr val="0B050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67544" y="498292"/>
            <a:ext cx="8280920" cy="17799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eaLnBrk="0" latinLnBrk="1" hangingPunct="0">
              <a:lnSpc>
                <a:spcPct val="150000"/>
              </a:lnSpc>
              <a:spcBef>
                <a:spcPts val="154"/>
              </a:spcBef>
              <a:buNone/>
            </a:pPr>
            <a:r>
              <a:rPr lang="zh-CN" altLang="en-US" sz="2800" b="1" kern="0" dirty="0" smtClean="0">
                <a:solidFill>
                  <a:srgbClr val="7030A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第</a:t>
            </a:r>
            <a:r>
              <a:rPr lang="en-US" altLang="zh-CN" sz="2800" b="1" kern="0" dirty="0" smtClean="0">
                <a:solidFill>
                  <a:srgbClr val="7030A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8</a:t>
            </a:r>
            <a:r>
              <a:rPr lang="zh-CN" altLang="en-US" sz="2800" b="1" kern="0" dirty="0" smtClean="0">
                <a:solidFill>
                  <a:srgbClr val="7030A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章　本学科与相关学科的关系</a:t>
            </a:r>
            <a:r>
              <a:rPr lang="en-US" altLang="zh-CN" sz="2200" dirty="0" smtClean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      </a:t>
            </a:r>
          </a:p>
          <a:p>
            <a:pPr eaLnBrk="0" latinLnBrk="1" hangingPunct="0">
              <a:lnSpc>
                <a:spcPct val="150000"/>
              </a:lnSpc>
              <a:spcBef>
                <a:spcPts val="154"/>
              </a:spcBef>
            </a:pPr>
            <a:r>
              <a:rPr lang="en-US" altLang="zh-CN" sz="2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给</a:t>
            </a:r>
            <a:r>
              <a:rPr lang="zh-CN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排水科学与工程学科的外延，与多种学</a:t>
            </a:r>
            <a:r>
              <a:rPr lang="zh-CN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科交</a:t>
            </a:r>
            <a:r>
              <a:rPr lang="zh-CN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叉，如</a:t>
            </a:r>
            <a:r>
              <a:rPr lang="zh-CN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水利工程、土木工程</a:t>
            </a:r>
            <a:r>
              <a:rPr lang="zh-CN" altLang="zh-CN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、环境工程等</a:t>
            </a:r>
            <a:r>
              <a:rPr lang="zh-CN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2" y="5143837"/>
            <a:ext cx="9155113" cy="80963"/>
            <a:chOff x="0" y="6840986"/>
            <a:chExt cx="9155113" cy="107675"/>
          </a:xfrm>
        </p:grpSpPr>
        <p:sp>
          <p:nvSpPr>
            <p:cNvPr id="10" name="矩形 9"/>
            <p:cNvSpPr>
              <a:spLocks noChangeArrowheads="1"/>
            </p:cNvSpPr>
            <p:nvPr/>
          </p:nvSpPr>
          <p:spPr bwMode="auto">
            <a:xfrm>
              <a:off x="0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11" name="矩形 10"/>
            <p:cNvSpPr>
              <a:spLocks noChangeArrowheads="1"/>
            </p:cNvSpPr>
            <p:nvPr/>
          </p:nvSpPr>
          <p:spPr bwMode="auto">
            <a:xfrm>
              <a:off x="2957514" y="6840986"/>
              <a:ext cx="3240087" cy="107675"/>
            </a:xfrm>
            <a:prstGeom prst="rect">
              <a:avLst/>
            </a:prstGeom>
            <a:solidFill>
              <a:srgbClr val="FFCC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12" name="矩形 11"/>
            <p:cNvSpPr>
              <a:spLocks noChangeArrowheads="1"/>
            </p:cNvSpPr>
            <p:nvPr/>
          </p:nvSpPr>
          <p:spPr bwMode="auto">
            <a:xfrm>
              <a:off x="5915025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</p:grpSp>
      <p:sp>
        <p:nvSpPr>
          <p:cNvPr id="13" name="矩形 12"/>
          <p:cNvSpPr/>
          <p:nvPr/>
        </p:nvSpPr>
        <p:spPr>
          <a:xfrm>
            <a:off x="4577558" y="132174"/>
            <a:ext cx="47342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latinLnBrk="1" hangingPunct="0">
              <a:spcBef>
                <a:spcPts val="154"/>
              </a:spcBef>
            </a:pPr>
            <a:r>
              <a:rPr lang="zh-CN" altLang="en-US" sz="1400" kern="0" dirty="0" smtClean="0">
                <a:solidFill>
                  <a:srgbClr val="000000"/>
                </a:solidFill>
                <a:latin typeface="Times New Roman" pitchFamily="65" charset="-122"/>
                <a:ea typeface="宋体" pitchFamily="65" charset="-122"/>
              </a:rPr>
              <a:t>第</a:t>
            </a:r>
            <a:r>
              <a:rPr lang="en-US" altLang="zh-CN" sz="1400" kern="0" dirty="0" smtClean="0">
                <a:solidFill>
                  <a:srgbClr val="000000"/>
                </a:solidFill>
                <a:latin typeface="Times New Roman" pitchFamily="65" charset="-122"/>
                <a:ea typeface="宋体" pitchFamily="65" charset="-122"/>
              </a:rPr>
              <a:t>8</a:t>
            </a:r>
            <a:r>
              <a:rPr lang="zh-CN" altLang="en-US" sz="1400" kern="0" dirty="0" smtClean="0">
                <a:solidFill>
                  <a:srgbClr val="000000"/>
                </a:solidFill>
                <a:latin typeface="Times New Roman" pitchFamily="65" charset="-122"/>
                <a:ea typeface="宋体" pitchFamily="65" charset="-122"/>
              </a:rPr>
              <a:t>章</a:t>
            </a:r>
            <a:r>
              <a:rPr lang="zh-CN" altLang="en-US" sz="1400" kern="0" dirty="0">
                <a:solidFill>
                  <a:srgbClr val="000000"/>
                </a:solidFill>
                <a:latin typeface="Times New Roman" pitchFamily="65" charset="-122"/>
                <a:ea typeface="宋体" pitchFamily="65" charset="-122"/>
              </a:rPr>
              <a:t>　“给排水科学与工程”学科与相关学科的关系</a:t>
            </a:r>
            <a:endParaRPr lang="zh-CN" altLang="en-US" sz="1400" dirty="0"/>
          </a:p>
        </p:txBody>
      </p:sp>
      <p:pic>
        <p:nvPicPr>
          <p:cNvPr id="241666" name="Picture 2" descr="https://gimg2.baidu.com/image_search/src=http%3A%2F%2Fwww.cnsdjxw.com%2Fuploadfiles%2Fimage%2F20161213%2F20161213120689578957.jpg&amp;refer=http%3A%2F%2Fwww.cnsdjxw.com&amp;app=2002&amp;size=f9999,10000&amp;q=a80&amp;n=0&amp;g=0n&amp;fmt=jpeg?sec=1617157290&amp;t=9846411c422a04399d13240a303d2ed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60" y="2830503"/>
            <a:ext cx="2304256" cy="1269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1668" name="Picture 4" descr="https://gimg2.baidu.com/image_search/src=http%3A%2F%2Fphotocdn.sohu.com%2F20150810%2Fmp26672636_1439198812865_4.jpeg&amp;refer=http%3A%2F%2Fphotocdn.sohu.com&amp;app=2002&amp;size=f9999,10000&amp;q=a80&amp;n=0&amp;g=0n&amp;fmt=jpeg?sec=1617157405&amp;t=36d63c2f3bf1d7e4aab0653cff28bcc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4286" y="3643676"/>
            <a:ext cx="2716292" cy="154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1670" name="Picture 6" descr="https://gimg2.baidu.com/image_search/src=http%3A%2F%2Fwww.hbcrgkbm.com%2Fuploadfile%2F2019%2F0629%2F20190629113225319.jpg&amp;refer=http%3A%2F%2Fwww.hbcrgkbm.com&amp;app=2002&amp;size=f9999,10000&amp;q=a80&amp;n=0&amp;g=0n&amp;fmt=jpeg?sec=1617157649&amp;t=c5c84b2e607f58aee641af3f8a4839f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927" y="2228271"/>
            <a:ext cx="2626173" cy="1412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任意多边形 14"/>
          <p:cNvSpPr/>
          <p:nvPr/>
        </p:nvSpPr>
        <p:spPr>
          <a:xfrm>
            <a:off x="732972" y="2370053"/>
            <a:ext cx="1536719" cy="439816"/>
          </a:xfrm>
          <a:custGeom>
            <a:avLst/>
            <a:gdLst>
              <a:gd name="connsiteX0" fmla="*/ 0 w 2609"/>
              <a:gd name="connsiteY0" fmla="*/ 189 h 1457"/>
              <a:gd name="connsiteX1" fmla="*/ 189 w 2609"/>
              <a:gd name="connsiteY1" fmla="*/ 0 h 1457"/>
              <a:gd name="connsiteX2" fmla="*/ 435 w 2609"/>
              <a:gd name="connsiteY2" fmla="*/ 0 h 1457"/>
              <a:gd name="connsiteX3" fmla="*/ 435 w 2609"/>
              <a:gd name="connsiteY3" fmla="*/ 0 h 1457"/>
              <a:gd name="connsiteX4" fmla="*/ 1087 w 2609"/>
              <a:gd name="connsiteY4" fmla="*/ 0 h 1457"/>
              <a:gd name="connsiteX5" fmla="*/ 2420 w 2609"/>
              <a:gd name="connsiteY5" fmla="*/ 0 h 1457"/>
              <a:gd name="connsiteX6" fmla="*/ 2609 w 2609"/>
              <a:gd name="connsiteY6" fmla="*/ 189 h 1457"/>
              <a:gd name="connsiteX7" fmla="*/ 2609 w 2609"/>
              <a:gd name="connsiteY7" fmla="*/ 662 h 1457"/>
              <a:gd name="connsiteX8" fmla="*/ 2609 w 2609"/>
              <a:gd name="connsiteY8" fmla="*/ 661 h 1457"/>
              <a:gd name="connsiteX9" fmla="*/ 2609 w 2609"/>
              <a:gd name="connsiteY9" fmla="*/ 945 h 1457"/>
              <a:gd name="connsiteX10" fmla="*/ 2609 w 2609"/>
              <a:gd name="connsiteY10" fmla="*/ 945 h 1457"/>
              <a:gd name="connsiteX11" fmla="*/ 2420 w 2609"/>
              <a:gd name="connsiteY11" fmla="*/ 1134 h 1457"/>
              <a:gd name="connsiteX12" fmla="*/ 1087 w 2609"/>
              <a:gd name="connsiteY12" fmla="*/ 1134 h 1457"/>
              <a:gd name="connsiteX13" fmla="*/ 33 w 2609"/>
              <a:gd name="connsiteY13" fmla="*/ 1457 h 1457"/>
              <a:gd name="connsiteX14" fmla="*/ 435 w 2609"/>
              <a:gd name="connsiteY14" fmla="*/ 1134 h 1457"/>
              <a:gd name="connsiteX15" fmla="*/ 189 w 2609"/>
              <a:gd name="connsiteY15" fmla="*/ 1134 h 1457"/>
              <a:gd name="connsiteX16" fmla="*/ 0 w 2609"/>
              <a:gd name="connsiteY16" fmla="*/ 945 h 1457"/>
              <a:gd name="connsiteX17" fmla="*/ 0 w 2609"/>
              <a:gd name="connsiteY17" fmla="*/ 945 h 1457"/>
              <a:gd name="connsiteX18" fmla="*/ 0 w 2609"/>
              <a:gd name="connsiteY18" fmla="*/ 662 h 1457"/>
              <a:gd name="connsiteX19" fmla="*/ 0 w 2609"/>
              <a:gd name="connsiteY19" fmla="*/ 661 h 1457"/>
              <a:gd name="connsiteX20" fmla="*/ 0 w 2609"/>
              <a:gd name="connsiteY20" fmla="*/ 189 h 1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609" h="1457">
                <a:moveTo>
                  <a:pt x="0" y="189"/>
                </a:moveTo>
                <a:cubicBezTo>
                  <a:pt x="0" y="85"/>
                  <a:pt x="85" y="0"/>
                  <a:pt x="189" y="0"/>
                </a:cubicBezTo>
                <a:lnTo>
                  <a:pt x="435" y="0"/>
                </a:lnTo>
                <a:lnTo>
                  <a:pt x="435" y="0"/>
                </a:lnTo>
                <a:lnTo>
                  <a:pt x="1087" y="0"/>
                </a:lnTo>
                <a:lnTo>
                  <a:pt x="2420" y="0"/>
                </a:lnTo>
                <a:cubicBezTo>
                  <a:pt x="2524" y="0"/>
                  <a:pt x="2609" y="85"/>
                  <a:pt x="2609" y="189"/>
                </a:cubicBezTo>
                <a:lnTo>
                  <a:pt x="2609" y="662"/>
                </a:lnTo>
                <a:lnTo>
                  <a:pt x="2609" y="661"/>
                </a:lnTo>
                <a:lnTo>
                  <a:pt x="2609" y="945"/>
                </a:lnTo>
                <a:lnTo>
                  <a:pt x="2609" y="945"/>
                </a:lnTo>
                <a:cubicBezTo>
                  <a:pt x="2609" y="1049"/>
                  <a:pt x="2524" y="1134"/>
                  <a:pt x="2420" y="1134"/>
                </a:cubicBezTo>
                <a:lnTo>
                  <a:pt x="1087" y="1134"/>
                </a:lnTo>
                <a:lnTo>
                  <a:pt x="33" y="1457"/>
                </a:lnTo>
                <a:lnTo>
                  <a:pt x="435" y="1134"/>
                </a:lnTo>
                <a:lnTo>
                  <a:pt x="189" y="1134"/>
                </a:lnTo>
                <a:cubicBezTo>
                  <a:pt x="85" y="1134"/>
                  <a:pt x="0" y="1049"/>
                  <a:pt x="0" y="945"/>
                </a:cubicBezTo>
                <a:lnTo>
                  <a:pt x="0" y="945"/>
                </a:lnTo>
                <a:lnTo>
                  <a:pt x="0" y="662"/>
                </a:lnTo>
                <a:lnTo>
                  <a:pt x="0" y="661"/>
                </a:lnTo>
                <a:lnTo>
                  <a:pt x="0" y="189"/>
                </a:lnTo>
                <a:close/>
              </a:path>
            </a:pathLst>
          </a:cu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chemeClr val="tx1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  <a:sym typeface="+mn-ea"/>
              </a:rPr>
              <a:t>水利工程</a:t>
            </a:r>
            <a:endParaRPr lang="en-US" altLang="zh-CN" dirty="0">
              <a:solidFill>
                <a:schemeClr val="tx1"/>
              </a:solidFill>
              <a:latin typeface="方正粗黑宋简体" panose="02000000000000000000" pitchFamily="2" charset="-122"/>
              <a:ea typeface="方正粗黑宋简体" panose="02000000000000000000" pitchFamily="2" charset="-122"/>
              <a:sym typeface="+mn-ea"/>
            </a:endParaRPr>
          </a:p>
        </p:txBody>
      </p:sp>
      <p:sp>
        <p:nvSpPr>
          <p:cNvPr id="16" name="任意多边形 15"/>
          <p:cNvSpPr/>
          <p:nvPr/>
        </p:nvSpPr>
        <p:spPr>
          <a:xfrm rot="2206462">
            <a:off x="2589306" y="2579324"/>
            <a:ext cx="1705754" cy="371871"/>
          </a:xfrm>
          <a:custGeom>
            <a:avLst/>
            <a:gdLst>
              <a:gd name="connsiteX0" fmla="*/ 0 w 3773"/>
              <a:gd name="connsiteY0" fmla="*/ 61 h 1018"/>
              <a:gd name="connsiteX1" fmla="*/ 572 w 3773"/>
              <a:gd name="connsiteY1" fmla="*/ 61 h 1018"/>
              <a:gd name="connsiteX2" fmla="*/ 572 w 3773"/>
              <a:gd name="connsiteY2" fmla="*/ 61 h 1018"/>
              <a:gd name="connsiteX3" fmla="*/ 1432 w 3773"/>
              <a:gd name="connsiteY3" fmla="*/ 61 h 1018"/>
              <a:gd name="connsiteX4" fmla="*/ 3438 w 3773"/>
              <a:gd name="connsiteY4" fmla="*/ 61 h 1018"/>
              <a:gd name="connsiteX5" fmla="*/ 3773 w 3773"/>
              <a:gd name="connsiteY5" fmla="*/ 0 h 1018"/>
              <a:gd name="connsiteX6" fmla="*/ 3460 w 3773"/>
              <a:gd name="connsiteY6" fmla="*/ 272 h 1018"/>
              <a:gd name="connsiteX7" fmla="*/ 3438 w 3773"/>
              <a:gd name="connsiteY7" fmla="*/ 618 h 1018"/>
              <a:gd name="connsiteX8" fmla="*/ 3438 w 3773"/>
              <a:gd name="connsiteY8" fmla="*/ 856 h 1018"/>
              <a:gd name="connsiteX9" fmla="*/ 3438 w 3773"/>
              <a:gd name="connsiteY9" fmla="*/ 1014 h 1018"/>
              <a:gd name="connsiteX10" fmla="*/ 1432 w 3773"/>
              <a:gd name="connsiteY10" fmla="*/ 1014 h 1018"/>
              <a:gd name="connsiteX11" fmla="*/ 1039 w 3773"/>
              <a:gd name="connsiteY11" fmla="*/ 1018 h 1018"/>
              <a:gd name="connsiteX12" fmla="*/ 572 w 3773"/>
              <a:gd name="connsiteY12" fmla="*/ 1014 h 1018"/>
              <a:gd name="connsiteX13" fmla="*/ 0 w 3773"/>
              <a:gd name="connsiteY13" fmla="*/ 1014 h 1018"/>
              <a:gd name="connsiteX14" fmla="*/ 0 w 3773"/>
              <a:gd name="connsiteY14" fmla="*/ 856 h 1018"/>
              <a:gd name="connsiteX15" fmla="*/ 0 w 3773"/>
              <a:gd name="connsiteY15" fmla="*/ 618 h 1018"/>
              <a:gd name="connsiteX16" fmla="*/ 0 w 3773"/>
              <a:gd name="connsiteY16" fmla="*/ 618 h 1018"/>
              <a:gd name="connsiteX17" fmla="*/ 0 w 3773"/>
              <a:gd name="connsiteY17" fmla="*/ 61 h 1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73" h="1018">
                <a:moveTo>
                  <a:pt x="0" y="61"/>
                </a:moveTo>
                <a:lnTo>
                  <a:pt x="572" y="61"/>
                </a:lnTo>
                <a:lnTo>
                  <a:pt x="572" y="61"/>
                </a:lnTo>
                <a:lnTo>
                  <a:pt x="1432" y="61"/>
                </a:lnTo>
                <a:lnTo>
                  <a:pt x="3438" y="61"/>
                </a:lnTo>
                <a:lnTo>
                  <a:pt x="3773" y="0"/>
                </a:lnTo>
                <a:lnTo>
                  <a:pt x="3460" y="272"/>
                </a:lnTo>
                <a:lnTo>
                  <a:pt x="3438" y="618"/>
                </a:lnTo>
                <a:lnTo>
                  <a:pt x="3438" y="856"/>
                </a:lnTo>
                <a:lnTo>
                  <a:pt x="3438" y="1014"/>
                </a:lnTo>
                <a:lnTo>
                  <a:pt x="1432" y="1014"/>
                </a:lnTo>
                <a:lnTo>
                  <a:pt x="1039" y="1018"/>
                </a:lnTo>
                <a:lnTo>
                  <a:pt x="572" y="1014"/>
                </a:lnTo>
                <a:lnTo>
                  <a:pt x="0" y="1014"/>
                </a:lnTo>
                <a:lnTo>
                  <a:pt x="0" y="856"/>
                </a:lnTo>
                <a:lnTo>
                  <a:pt x="0" y="618"/>
                </a:lnTo>
                <a:lnTo>
                  <a:pt x="0" y="618"/>
                </a:lnTo>
                <a:lnTo>
                  <a:pt x="0" y="61"/>
                </a:lnTo>
                <a:close/>
              </a:path>
            </a:pathLst>
          </a:cu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>
                <a:solidFill>
                  <a:schemeClr val="tx1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环境工程</a:t>
            </a:r>
            <a:endParaRPr lang="en-US" altLang="zh-CN" sz="2400" dirty="0">
              <a:solidFill>
                <a:schemeClr val="tx1"/>
              </a:solidFill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sp>
        <p:nvSpPr>
          <p:cNvPr id="17" name="任意多边形 16"/>
          <p:cNvSpPr/>
          <p:nvPr/>
        </p:nvSpPr>
        <p:spPr>
          <a:xfrm rot="21106578" flipH="1">
            <a:off x="292708" y="4386994"/>
            <a:ext cx="2295300" cy="481034"/>
          </a:xfrm>
          <a:custGeom>
            <a:avLst/>
            <a:gdLst>
              <a:gd name="connsiteX0" fmla="*/ 0 w 3515"/>
              <a:gd name="connsiteY0" fmla="*/ 227 h 1618"/>
              <a:gd name="connsiteX1" fmla="*/ 227 w 3515"/>
              <a:gd name="connsiteY1" fmla="*/ 0 h 1618"/>
              <a:gd name="connsiteX2" fmla="*/ 586 w 3515"/>
              <a:gd name="connsiteY2" fmla="*/ 0 h 1618"/>
              <a:gd name="connsiteX3" fmla="*/ 586 w 3515"/>
              <a:gd name="connsiteY3" fmla="*/ 0 h 1618"/>
              <a:gd name="connsiteX4" fmla="*/ 1465 w 3515"/>
              <a:gd name="connsiteY4" fmla="*/ 0 h 1618"/>
              <a:gd name="connsiteX5" fmla="*/ 3288 w 3515"/>
              <a:gd name="connsiteY5" fmla="*/ 0 h 1618"/>
              <a:gd name="connsiteX6" fmla="*/ 3515 w 3515"/>
              <a:gd name="connsiteY6" fmla="*/ 227 h 1618"/>
              <a:gd name="connsiteX7" fmla="*/ 3515 w 3515"/>
              <a:gd name="connsiteY7" fmla="*/ 793 h 1618"/>
              <a:gd name="connsiteX8" fmla="*/ 3515 w 3515"/>
              <a:gd name="connsiteY8" fmla="*/ 793 h 1618"/>
              <a:gd name="connsiteX9" fmla="*/ 3515 w 3515"/>
              <a:gd name="connsiteY9" fmla="*/ 1133 h 1618"/>
              <a:gd name="connsiteX10" fmla="*/ 3515 w 3515"/>
              <a:gd name="connsiteY10" fmla="*/ 1133 h 1618"/>
              <a:gd name="connsiteX11" fmla="*/ 3288 w 3515"/>
              <a:gd name="connsiteY11" fmla="*/ 1360 h 1618"/>
              <a:gd name="connsiteX12" fmla="*/ 1465 w 3515"/>
              <a:gd name="connsiteY12" fmla="*/ 1360 h 1618"/>
              <a:gd name="connsiteX13" fmla="*/ 91 w 3515"/>
              <a:gd name="connsiteY13" fmla="*/ 1618 h 1618"/>
              <a:gd name="connsiteX14" fmla="*/ 586 w 3515"/>
              <a:gd name="connsiteY14" fmla="*/ 1360 h 1618"/>
              <a:gd name="connsiteX15" fmla="*/ 227 w 3515"/>
              <a:gd name="connsiteY15" fmla="*/ 1360 h 1618"/>
              <a:gd name="connsiteX16" fmla="*/ 0 w 3515"/>
              <a:gd name="connsiteY16" fmla="*/ 1133 h 1618"/>
              <a:gd name="connsiteX17" fmla="*/ 0 w 3515"/>
              <a:gd name="connsiteY17" fmla="*/ 1133 h 1618"/>
              <a:gd name="connsiteX18" fmla="*/ 0 w 3515"/>
              <a:gd name="connsiteY18" fmla="*/ 793 h 1618"/>
              <a:gd name="connsiteX19" fmla="*/ 0 w 3515"/>
              <a:gd name="connsiteY19" fmla="*/ 793 h 1618"/>
              <a:gd name="connsiteX20" fmla="*/ 0 w 3515"/>
              <a:gd name="connsiteY20" fmla="*/ 227 h 1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515" h="1618">
                <a:moveTo>
                  <a:pt x="0" y="227"/>
                </a:moveTo>
                <a:cubicBezTo>
                  <a:pt x="0" y="101"/>
                  <a:pt x="101" y="0"/>
                  <a:pt x="227" y="0"/>
                </a:cubicBezTo>
                <a:lnTo>
                  <a:pt x="586" y="0"/>
                </a:lnTo>
                <a:lnTo>
                  <a:pt x="586" y="0"/>
                </a:lnTo>
                <a:lnTo>
                  <a:pt x="1465" y="0"/>
                </a:lnTo>
                <a:lnTo>
                  <a:pt x="3288" y="0"/>
                </a:lnTo>
                <a:cubicBezTo>
                  <a:pt x="3414" y="0"/>
                  <a:pt x="3515" y="101"/>
                  <a:pt x="3515" y="227"/>
                </a:cubicBezTo>
                <a:lnTo>
                  <a:pt x="3515" y="793"/>
                </a:lnTo>
                <a:lnTo>
                  <a:pt x="3515" y="793"/>
                </a:lnTo>
                <a:lnTo>
                  <a:pt x="3515" y="1133"/>
                </a:lnTo>
                <a:lnTo>
                  <a:pt x="3515" y="1133"/>
                </a:lnTo>
                <a:cubicBezTo>
                  <a:pt x="3515" y="1259"/>
                  <a:pt x="3414" y="1360"/>
                  <a:pt x="3288" y="1360"/>
                </a:cubicBezTo>
                <a:lnTo>
                  <a:pt x="1465" y="1360"/>
                </a:lnTo>
                <a:lnTo>
                  <a:pt x="91" y="1618"/>
                </a:lnTo>
                <a:lnTo>
                  <a:pt x="586" y="1360"/>
                </a:lnTo>
                <a:lnTo>
                  <a:pt x="227" y="1360"/>
                </a:lnTo>
                <a:cubicBezTo>
                  <a:pt x="101" y="1360"/>
                  <a:pt x="0" y="1259"/>
                  <a:pt x="0" y="1133"/>
                </a:cubicBezTo>
                <a:lnTo>
                  <a:pt x="0" y="1133"/>
                </a:lnTo>
                <a:lnTo>
                  <a:pt x="0" y="793"/>
                </a:lnTo>
                <a:lnTo>
                  <a:pt x="0" y="793"/>
                </a:lnTo>
                <a:lnTo>
                  <a:pt x="0" y="227"/>
                </a:lnTo>
                <a:close/>
              </a:path>
            </a:pathLst>
          </a:cu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给排水科学与工程</a:t>
            </a:r>
            <a:endParaRPr lang="en-US" altLang="zh-CN" sz="2000" dirty="0"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sp>
        <p:nvSpPr>
          <p:cNvPr id="18" name="任意多边形 17"/>
          <p:cNvSpPr/>
          <p:nvPr/>
        </p:nvSpPr>
        <p:spPr>
          <a:xfrm>
            <a:off x="7476089" y="3057804"/>
            <a:ext cx="1506557" cy="515500"/>
          </a:xfrm>
          <a:custGeom>
            <a:avLst/>
            <a:gdLst>
              <a:gd name="connsiteX0" fmla="*/ 0 w 2609"/>
              <a:gd name="connsiteY0" fmla="*/ 189 h 1457"/>
              <a:gd name="connsiteX1" fmla="*/ 189 w 2609"/>
              <a:gd name="connsiteY1" fmla="*/ 0 h 1457"/>
              <a:gd name="connsiteX2" fmla="*/ 435 w 2609"/>
              <a:gd name="connsiteY2" fmla="*/ 0 h 1457"/>
              <a:gd name="connsiteX3" fmla="*/ 435 w 2609"/>
              <a:gd name="connsiteY3" fmla="*/ 0 h 1457"/>
              <a:gd name="connsiteX4" fmla="*/ 1087 w 2609"/>
              <a:gd name="connsiteY4" fmla="*/ 0 h 1457"/>
              <a:gd name="connsiteX5" fmla="*/ 2420 w 2609"/>
              <a:gd name="connsiteY5" fmla="*/ 0 h 1457"/>
              <a:gd name="connsiteX6" fmla="*/ 2609 w 2609"/>
              <a:gd name="connsiteY6" fmla="*/ 189 h 1457"/>
              <a:gd name="connsiteX7" fmla="*/ 2609 w 2609"/>
              <a:gd name="connsiteY7" fmla="*/ 662 h 1457"/>
              <a:gd name="connsiteX8" fmla="*/ 2609 w 2609"/>
              <a:gd name="connsiteY8" fmla="*/ 661 h 1457"/>
              <a:gd name="connsiteX9" fmla="*/ 2609 w 2609"/>
              <a:gd name="connsiteY9" fmla="*/ 945 h 1457"/>
              <a:gd name="connsiteX10" fmla="*/ 2609 w 2609"/>
              <a:gd name="connsiteY10" fmla="*/ 945 h 1457"/>
              <a:gd name="connsiteX11" fmla="*/ 2420 w 2609"/>
              <a:gd name="connsiteY11" fmla="*/ 1134 h 1457"/>
              <a:gd name="connsiteX12" fmla="*/ 1087 w 2609"/>
              <a:gd name="connsiteY12" fmla="*/ 1134 h 1457"/>
              <a:gd name="connsiteX13" fmla="*/ 33 w 2609"/>
              <a:gd name="connsiteY13" fmla="*/ 1457 h 1457"/>
              <a:gd name="connsiteX14" fmla="*/ 435 w 2609"/>
              <a:gd name="connsiteY14" fmla="*/ 1134 h 1457"/>
              <a:gd name="connsiteX15" fmla="*/ 189 w 2609"/>
              <a:gd name="connsiteY15" fmla="*/ 1134 h 1457"/>
              <a:gd name="connsiteX16" fmla="*/ 0 w 2609"/>
              <a:gd name="connsiteY16" fmla="*/ 945 h 1457"/>
              <a:gd name="connsiteX17" fmla="*/ 0 w 2609"/>
              <a:gd name="connsiteY17" fmla="*/ 945 h 1457"/>
              <a:gd name="connsiteX18" fmla="*/ 0 w 2609"/>
              <a:gd name="connsiteY18" fmla="*/ 662 h 1457"/>
              <a:gd name="connsiteX19" fmla="*/ 0 w 2609"/>
              <a:gd name="connsiteY19" fmla="*/ 661 h 1457"/>
              <a:gd name="connsiteX20" fmla="*/ 0 w 2609"/>
              <a:gd name="connsiteY20" fmla="*/ 189 h 1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609" h="1457">
                <a:moveTo>
                  <a:pt x="0" y="189"/>
                </a:moveTo>
                <a:cubicBezTo>
                  <a:pt x="0" y="85"/>
                  <a:pt x="85" y="0"/>
                  <a:pt x="189" y="0"/>
                </a:cubicBezTo>
                <a:lnTo>
                  <a:pt x="435" y="0"/>
                </a:lnTo>
                <a:lnTo>
                  <a:pt x="435" y="0"/>
                </a:lnTo>
                <a:lnTo>
                  <a:pt x="1087" y="0"/>
                </a:lnTo>
                <a:lnTo>
                  <a:pt x="2420" y="0"/>
                </a:lnTo>
                <a:cubicBezTo>
                  <a:pt x="2524" y="0"/>
                  <a:pt x="2609" y="85"/>
                  <a:pt x="2609" y="189"/>
                </a:cubicBezTo>
                <a:lnTo>
                  <a:pt x="2609" y="662"/>
                </a:lnTo>
                <a:lnTo>
                  <a:pt x="2609" y="661"/>
                </a:lnTo>
                <a:lnTo>
                  <a:pt x="2609" y="945"/>
                </a:lnTo>
                <a:lnTo>
                  <a:pt x="2609" y="945"/>
                </a:lnTo>
                <a:cubicBezTo>
                  <a:pt x="2609" y="1049"/>
                  <a:pt x="2524" y="1134"/>
                  <a:pt x="2420" y="1134"/>
                </a:cubicBezTo>
                <a:lnTo>
                  <a:pt x="1087" y="1134"/>
                </a:lnTo>
                <a:lnTo>
                  <a:pt x="33" y="1457"/>
                </a:lnTo>
                <a:lnTo>
                  <a:pt x="435" y="1134"/>
                </a:lnTo>
                <a:lnTo>
                  <a:pt x="189" y="1134"/>
                </a:lnTo>
                <a:cubicBezTo>
                  <a:pt x="85" y="1134"/>
                  <a:pt x="0" y="1049"/>
                  <a:pt x="0" y="945"/>
                </a:cubicBezTo>
                <a:lnTo>
                  <a:pt x="0" y="945"/>
                </a:lnTo>
                <a:lnTo>
                  <a:pt x="0" y="662"/>
                </a:lnTo>
                <a:lnTo>
                  <a:pt x="0" y="661"/>
                </a:lnTo>
                <a:lnTo>
                  <a:pt x="0" y="189"/>
                </a:lnTo>
                <a:close/>
              </a:path>
            </a:pathLst>
          </a:cu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chemeClr val="tx1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  <a:sym typeface="+mn-ea"/>
              </a:rPr>
              <a:t>土木工程</a:t>
            </a:r>
            <a:endParaRPr lang="en-US" altLang="zh-CN" dirty="0">
              <a:solidFill>
                <a:schemeClr val="tx1"/>
              </a:solidFill>
              <a:latin typeface="方正粗黑宋简体" panose="02000000000000000000" pitchFamily="2" charset="-122"/>
              <a:ea typeface="方正粗黑宋简体" panose="02000000000000000000" pitchFamily="2" charset="-122"/>
              <a:sym typeface="+mn-ea"/>
            </a:endParaRPr>
          </a:p>
        </p:txBody>
      </p:sp>
      <p:pic>
        <p:nvPicPr>
          <p:cNvPr id="274434" name="Picture 2" descr="https://ss1.bdstatic.com/70cFuXSh_Q1YnxGkpoWK1HF6hhy/it/u=1474464286,366054757&amp;fm=26&amp;gp=0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611" y="3643676"/>
            <a:ext cx="3393134" cy="1270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矩形 18"/>
          <p:cNvSpPr/>
          <p:nvPr/>
        </p:nvSpPr>
        <p:spPr>
          <a:xfrm>
            <a:off x="3182877" y="4876542"/>
            <a:ext cx="2367136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0" latinLnBrk="1" hangingPunct="0">
              <a:spcBef>
                <a:spcPts val="154"/>
              </a:spcBef>
            </a:pPr>
            <a:r>
              <a:rPr lang="zh-CN" altLang="en-US" sz="1400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注：图片来自网络</a:t>
            </a:r>
            <a:endParaRPr lang="zh-CN" altLang="en-US" sz="1400" b="1" dirty="0">
              <a:solidFill>
                <a:srgbClr val="0B050F"/>
              </a:solidFill>
            </a:endParaRP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215239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AutoShape 2"/>
          <p:cNvSpPr>
            <a:spLocks noGrp="1" noChangeArrowheads="1"/>
          </p:cNvSpPr>
          <p:nvPr>
            <p:ph type="title"/>
          </p:nvPr>
        </p:nvSpPr>
        <p:spPr>
          <a:xfrm>
            <a:off x="1" y="195486"/>
            <a:ext cx="9036496" cy="681433"/>
          </a:xfrm>
          <a:prstGeom prst="cloudCallout">
            <a:avLst>
              <a:gd name="adj1" fmla="val 28224"/>
              <a:gd name="adj2" fmla="val 79414"/>
            </a:avLst>
          </a:prstGeom>
          <a:gradFill rotWithShape="0">
            <a:gsLst>
              <a:gs pos="0">
                <a:srgbClr val="00FF00"/>
              </a:gs>
              <a:gs pos="100000">
                <a:srgbClr val="FFFF00"/>
              </a:gs>
            </a:gsLst>
            <a:lin ang="5400000" scaled="1"/>
          </a:gradFill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>
            <a:noAutofit/>
          </a:bodyPr>
          <a:lstStyle/>
          <a:p>
            <a:r>
              <a:rPr lang="zh-CN" altLang="en-US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本学科与水利工程相关的案例</a:t>
            </a:r>
            <a:r>
              <a:rPr lang="en-US" altLang="zh-CN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堤坝蓄水、灌溉、航运、防洪、管网、水资源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9B5B-1A3B-4527-9046-533B2109F1CC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189445" name="Text Box 5"/>
          <p:cNvSpPr txBox="1">
            <a:spLocks noChangeArrowheads="1"/>
          </p:cNvSpPr>
          <p:nvPr/>
        </p:nvSpPr>
        <p:spPr bwMode="auto">
          <a:xfrm>
            <a:off x="533400" y="3314700"/>
            <a:ext cx="1295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0" lang="zh-CN" altLang="zh-CN" sz="1800">
              <a:latin typeface="Arial" charset="0"/>
              <a:ea typeface="楷体_GB2312" pitchFamily="49" charset="-122"/>
            </a:endParaRPr>
          </a:p>
        </p:txBody>
      </p:sp>
      <p:pic>
        <p:nvPicPr>
          <p:cNvPr id="250882" name="Picture 2" descr="https://ss0.bdstatic.com/70cFvHSh_Q1YnxGkpoWK1HF6hhy/it/u=2468461820,800093722&amp;fm=26&amp;gp=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975198"/>
            <a:ext cx="3971409" cy="18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0888" name="Picture 8" descr="https://gimg2.baidu.com/image_search/src=http%3A%2F%2Fs11.sinaimg.cn%2Fmw690%2F001MBxEpzy78UeEha781a%26690&amp;refer=http%3A%2F%2Fs11.sinaimg.cn&amp;app=2002&amp;size=f9999,10000&amp;q=a80&amp;n=0&amp;g=0n&amp;fmt=jpeg?sec=1616834253&amp;t=4da0f211dfb85b679dc431741377e24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357" y="3028786"/>
            <a:ext cx="4003583" cy="196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0892" name="Picture 12" descr="https://ss0.baidu.com/-Po3dSag_xI4khGko9WTAnF6hhy/baike/pic/item/a71ea8d3fd1f41348ca1a5c9211f95cad0c85ef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497" y="876919"/>
            <a:ext cx="4067442" cy="203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0894" name="Picture 14" descr="https://gimg2.baidu.com/image_search/src=http%3A%2F%2Fwww.swedri.com%2FImgUpload%2FPictures%2FBig%2F20120312144850.jpg&amp;refer=http%3A%2F%2Fwww.swedri.com&amp;app=2002&amp;size=f9999,10000&amp;q=a80&amp;n=0&amp;g=0n&amp;fmt=jpeg?sec=1616834869&amp;t=90a7e6a7cc5f57055e973680d54f096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433" y="2902805"/>
            <a:ext cx="4285342" cy="2089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矩形 8"/>
          <p:cNvSpPr/>
          <p:nvPr/>
        </p:nvSpPr>
        <p:spPr>
          <a:xfrm>
            <a:off x="3634929" y="4835723"/>
            <a:ext cx="2367136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0" latinLnBrk="1" hangingPunct="0">
              <a:spcBef>
                <a:spcPts val="154"/>
              </a:spcBef>
            </a:pPr>
            <a:r>
              <a:rPr lang="zh-CN" altLang="en-US" sz="1400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注：图片来自网络</a:t>
            </a:r>
            <a:endParaRPr lang="zh-CN" altLang="en-US" sz="1400" b="1" dirty="0">
              <a:solidFill>
                <a:srgbClr val="0B050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22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123478"/>
            <a:ext cx="8892480" cy="792088"/>
          </a:xfrm>
          <a:prstGeom prst="cloudCallout">
            <a:avLst>
              <a:gd name="adj1" fmla="val 5635"/>
              <a:gd name="adj2" fmla="val 77522"/>
            </a:avLst>
          </a:prstGeom>
          <a:gradFill rotWithShape="0">
            <a:gsLst>
              <a:gs pos="0">
                <a:srgbClr val="00FF00"/>
              </a:gs>
              <a:gs pos="100000">
                <a:srgbClr val="FFFF00"/>
              </a:gs>
            </a:gsLst>
            <a:lin ang="5400000" scaled="1"/>
          </a:gradFill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>
            <a:noAutofit/>
          </a:bodyPr>
          <a:lstStyle/>
          <a:p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本学科与</a:t>
            </a:r>
            <a:r>
              <a:rPr lang="zh-CN" altLang="en-US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土木工程相关的案例</a:t>
            </a:r>
            <a:r>
              <a:rPr lang="en-US" altLang="zh-CN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各种土木建筑，如防水力冲刷、防洪泄洪、给水排水消防热水等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9B5B-1A3B-4527-9046-533B2109F1CC}" type="slidenum">
              <a:rPr lang="en-US" altLang="zh-CN"/>
              <a:pPr/>
              <a:t>4</a:t>
            </a:fld>
            <a:endParaRPr lang="en-US" altLang="zh-CN"/>
          </a:p>
        </p:txBody>
      </p:sp>
      <p:sp>
        <p:nvSpPr>
          <p:cNvPr id="189445" name="Text Box 5"/>
          <p:cNvSpPr txBox="1">
            <a:spLocks noChangeArrowheads="1"/>
          </p:cNvSpPr>
          <p:nvPr/>
        </p:nvSpPr>
        <p:spPr bwMode="auto">
          <a:xfrm>
            <a:off x="533400" y="3314700"/>
            <a:ext cx="1295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0" lang="zh-CN" altLang="zh-CN" sz="1800">
              <a:latin typeface="Arial" charset="0"/>
              <a:ea typeface="楷体_GB2312" pitchFamily="49" charset="-122"/>
            </a:endParaRPr>
          </a:p>
        </p:txBody>
      </p:sp>
      <p:pic>
        <p:nvPicPr>
          <p:cNvPr id="251908" name="Picture 4" descr="https://pics7.baidu.com/feed/f3d3572c11dfa9ec6ef0f8dc92db4d07908fc134.jpeg?token=bf50ab52b538b64bc7dc7d5e87a7f255&amp;s=8D05CE14B6336B96CCBC3CC3030070B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790" y="1131590"/>
            <a:ext cx="5011230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https://ss0.bdstatic.com/70cFuHSh_Q1YnxGkpoWK1HF6hhy/it/u=3021695671,335562129&amp;fm=26&amp;gp=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77" y="2787774"/>
            <a:ext cx="5086350" cy="2287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/>
          <p:cNvSpPr/>
          <p:nvPr/>
        </p:nvSpPr>
        <p:spPr>
          <a:xfrm>
            <a:off x="6682544" y="4803998"/>
            <a:ext cx="2367136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0" latinLnBrk="1" hangingPunct="0">
              <a:spcBef>
                <a:spcPts val="154"/>
              </a:spcBef>
            </a:pPr>
            <a:r>
              <a:rPr lang="zh-CN" altLang="en-US" sz="1400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注：图片来自网络</a:t>
            </a:r>
            <a:endParaRPr lang="zh-CN" altLang="en-US" sz="1400" b="1" dirty="0">
              <a:solidFill>
                <a:srgbClr val="0B050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18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AutoShape 2"/>
          <p:cNvSpPr>
            <a:spLocks noGrp="1" noChangeArrowheads="1"/>
          </p:cNvSpPr>
          <p:nvPr>
            <p:ph type="title"/>
          </p:nvPr>
        </p:nvSpPr>
        <p:spPr>
          <a:xfrm>
            <a:off x="412552" y="54006"/>
            <a:ext cx="7920880" cy="789552"/>
          </a:xfrm>
          <a:prstGeom prst="cloudCallout">
            <a:avLst>
              <a:gd name="adj1" fmla="val 28224"/>
              <a:gd name="adj2" fmla="val 79414"/>
            </a:avLst>
          </a:prstGeom>
          <a:gradFill rotWithShape="0">
            <a:gsLst>
              <a:gs pos="0">
                <a:srgbClr val="00FF00"/>
              </a:gs>
              <a:gs pos="100000">
                <a:srgbClr val="FFFF00"/>
              </a:gs>
            </a:gsLst>
            <a:lin ang="5400000" scaled="1"/>
          </a:gradFill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>
            <a:noAutofit/>
          </a:bodyPr>
          <a:lstStyle/>
          <a:p>
            <a:r>
              <a:rPr lang="zh-CN" altLang="en-US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本学科与环境工程相关的案例</a:t>
            </a:r>
            <a:r>
              <a:rPr lang="en-US" altLang="zh-CN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海绵城市建设、黑臭水体整治、生活</a:t>
            </a:r>
            <a:r>
              <a:rPr lang="en-US" altLang="zh-CN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工业污水处理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D9B5B-1A3B-4527-9046-533B2109F1CC}" type="slidenum">
              <a:rPr lang="en-US" altLang="zh-CN"/>
              <a:pPr/>
              <a:t>5</a:t>
            </a:fld>
            <a:endParaRPr lang="en-US" altLang="zh-CN"/>
          </a:p>
        </p:txBody>
      </p:sp>
      <p:sp>
        <p:nvSpPr>
          <p:cNvPr id="189445" name="Text Box 5"/>
          <p:cNvSpPr txBox="1">
            <a:spLocks noChangeArrowheads="1"/>
          </p:cNvSpPr>
          <p:nvPr/>
        </p:nvSpPr>
        <p:spPr bwMode="auto">
          <a:xfrm>
            <a:off x="533400" y="3314700"/>
            <a:ext cx="1295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0" lang="zh-CN" altLang="zh-CN" sz="1800">
              <a:latin typeface="Arial" charset="0"/>
              <a:ea typeface="楷体_GB2312" pitchFamily="49" charset="-122"/>
            </a:endParaRPr>
          </a:p>
        </p:txBody>
      </p:sp>
      <p:pic>
        <p:nvPicPr>
          <p:cNvPr id="252932" name="Picture 4" descr="https://gimg2.baidu.com/image_search/src=http%3A%2F%2Fpic2.zhimg.com%2Fv2-c357c50d5ec4f2d6e80906ae3f76fd25_r.jpg&amp;refer=http%3A%2F%2Fpic2.zhimg.com&amp;app=2002&amp;size=f9999,10000&amp;q=a80&amp;n=0&amp;g=0n&amp;fmt=jpeg?sec=1616835625&amp;t=8bd5e9b79a3950b8ba97302794b7892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843558"/>
            <a:ext cx="5991225" cy="2350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ss0.bdstatic.com/70cFuHSh_Q1YnxGkpoWK1HF6hhy/it/u=4074498710,4183366638&amp;fm=26&amp;gp=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241" y="2571750"/>
            <a:ext cx="5139009" cy="2343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/>
          <p:cNvSpPr/>
          <p:nvPr/>
        </p:nvSpPr>
        <p:spPr>
          <a:xfrm>
            <a:off x="6435275" y="4803998"/>
            <a:ext cx="2367136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0" latinLnBrk="1" hangingPunct="0">
              <a:spcBef>
                <a:spcPts val="154"/>
              </a:spcBef>
            </a:pPr>
            <a:r>
              <a:rPr lang="zh-CN" altLang="en-US" sz="1400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注：图片来自网络</a:t>
            </a:r>
            <a:endParaRPr lang="zh-CN" altLang="en-US" sz="1400" b="1" dirty="0">
              <a:solidFill>
                <a:srgbClr val="0B050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6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6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4743450"/>
            <a:ext cx="1905000" cy="342900"/>
          </a:xfrm>
          <a:prstGeom prst="rect">
            <a:avLst/>
          </a:prstGeom>
        </p:spPr>
        <p:txBody>
          <a:bodyPr/>
          <a:lstStyle/>
          <a:p>
            <a:fld id="{345EAE0F-BCDA-4F4B-A04C-ED4244580D4F}" type="slidenum">
              <a:rPr lang="en-US" altLang="zh-CN"/>
              <a:pPr/>
              <a:t>6</a:t>
            </a:fld>
            <a:endParaRPr lang="en-US" altLang="zh-CN"/>
          </a:p>
        </p:txBody>
      </p:sp>
      <p:sp>
        <p:nvSpPr>
          <p:cNvPr id="295938" name="AutoShape 2"/>
          <p:cNvSpPr>
            <a:spLocks noGrp="1" noChangeArrowheads="1"/>
          </p:cNvSpPr>
          <p:nvPr>
            <p:ph type="subTitle" idx="1"/>
          </p:nvPr>
        </p:nvSpPr>
        <p:spPr>
          <a:xfrm>
            <a:off x="1171253" y="2499742"/>
            <a:ext cx="7128792" cy="1158515"/>
          </a:xfrm>
          <a:prstGeom prst="cloudCallout">
            <a:avLst>
              <a:gd name="adj1" fmla="val -27117"/>
              <a:gd name="adj2" fmla="val -133978"/>
            </a:avLst>
          </a:prstGeom>
          <a:gradFill rotWithShape="0">
            <a:gsLst>
              <a:gs pos="0">
                <a:srgbClr val="00FF00"/>
              </a:gs>
              <a:gs pos="50000">
                <a:srgbClr val="FFFF00"/>
              </a:gs>
              <a:gs pos="100000">
                <a:srgbClr val="00FF00"/>
              </a:gs>
            </a:gsLst>
            <a:lin ang="5400000" scaled="1"/>
          </a:gradFill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>
            <a:normAutofit/>
          </a:bodyPr>
          <a:lstStyle/>
          <a:p>
            <a:r>
              <a:rPr lang="en-US" altLang="zh-CN" sz="2800" dirty="0"/>
              <a:t> </a:t>
            </a:r>
            <a:endParaRPr lang="en-US" altLang="zh-CN" sz="2800" dirty="0">
              <a:solidFill>
                <a:srgbClr val="000000"/>
              </a:solidFill>
            </a:endParaRPr>
          </a:p>
        </p:txBody>
      </p:sp>
      <p:pic>
        <p:nvPicPr>
          <p:cNvPr id="295939" name="Picture 3" descr="PH02738U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0786" y="3546871"/>
            <a:ext cx="1439863" cy="1596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5940" name="Text Box 4"/>
          <p:cNvSpPr txBox="1">
            <a:spLocks noChangeArrowheads="1"/>
          </p:cNvSpPr>
          <p:nvPr/>
        </p:nvSpPr>
        <p:spPr bwMode="auto">
          <a:xfrm>
            <a:off x="2195736" y="2808238"/>
            <a:ext cx="47735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 smtClean="0">
                <a:ea typeface="楷体_GB2312" pitchFamily="49" charset="-122"/>
              </a:rPr>
              <a:t> 本</a:t>
            </a:r>
            <a:r>
              <a:rPr lang="zh-CN" altLang="en-US" b="1" dirty="0" smtClean="0">
                <a:ea typeface="楷体_GB2312" pitchFamily="49" charset="-122"/>
              </a:rPr>
              <a:t>学科与其它相关学科的关系？</a:t>
            </a:r>
            <a:endParaRPr lang="zh-CN" altLang="en-US" sz="2400" b="1" dirty="0">
              <a:ea typeface="楷体_GB2312" pitchFamily="49" charset="-122"/>
            </a:endParaRPr>
          </a:p>
        </p:txBody>
      </p:sp>
      <p:sp>
        <p:nvSpPr>
          <p:cNvPr id="295941" name="Text Box 5"/>
          <p:cNvSpPr txBox="1">
            <a:spLocks noChangeArrowheads="1"/>
          </p:cNvSpPr>
          <p:nvPr/>
        </p:nvSpPr>
        <p:spPr bwMode="auto">
          <a:xfrm>
            <a:off x="1187624" y="626663"/>
            <a:ext cx="4876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00206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回顾</a:t>
            </a:r>
            <a:r>
              <a:rPr lang="zh-CN" altLang="en-US" sz="3600" b="1" dirty="0" smtClean="0">
                <a:solidFill>
                  <a:srgbClr val="00206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与作业</a:t>
            </a:r>
            <a:endParaRPr lang="zh-CN" altLang="en-US" sz="3600" b="1" dirty="0">
              <a:solidFill>
                <a:srgbClr val="002060"/>
              </a:solidFill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0693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ustomerInfo>
  <UserName>123</UserName>
  <CompanyName/>
  <MachineID>WEIPENG1</MachineID>
  <ToolID>lyMoAAAAGgo=</ToolID>
  <Data><![CDATA[bHlNb0FBQUFHZ289]]></Data>
</CustomerInfo>
</file>

<file path=customXml/item10.xml><?xml version="1.0" encoding="utf-8"?>
<CustomerInfo>
  <UserName>123</UserName>
  <CompanyName/>
  <MachineID>WEIPENG1</MachineID>
  <ToolID>lyMoAAAAGgo=</ToolID>
  <Data><![CDATA[bHlNb0FBQUFHZ289]]></Data>
</CustomerInfo>
</file>

<file path=customXml/item11.xml><?xml version="1.0" encoding="utf-8"?>
<CustomerInfo>
  <UserName>123</UserName>
  <CompanyName/>
  <MachineID>WEIPENG1</MachineID>
  <ToolID>lyMoAAAAGgo=</ToolID>
  <Data><![CDATA[bHlNb0FBQUFHZ289]]></Data>
</CustomerInfo>
</file>

<file path=customXml/item12.xml><?xml version="1.0" encoding="utf-8"?>
<CustomerInfo>
  <UserName>123</UserName>
  <CompanyName/>
  <MachineID>WEIPENG1</MachineID>
  <ToolID>lyMoAAAAGgo=</ToolID>
  <Data><![CDATA[bHlNb0FBQUFHZ289]]></Data>
</CustomerInfo>
</file>

<file path=customXml/item13.xml><?xml version="1.0" encoding="utf-8"?>
<CustomerInfo>
  <UserName>123</UserName>
  <CompanyName/>
  <MachineID>WEIPENG1</MachineID>
  <ToolID>lyMoAAAAGgo=</ToolID>
  <Data><![CDATA[bHlNb0FBQUFHZ289]]></Data>
</CustomerInfo>
</file>

<file path=customXml/item14.xml><?xml version="1.0" encoding="utf-8"?>
<CustomerInfo>
  <UserName>123</UserName>
  <CompanyName/>
  <MachineID>WEIPENG1</MachineID>
  <ToolID>lyMoAAAAGgo=</ToolID>
  <Data><![CDATA[bHlNb0FBQUFHZ289]]></Data>
</CustomerInfo>
</file>

<file path=customXml/item15.xml><?xml version="1.0" encoding="utf-8"?>
<CustomerInfo>
  <UserName>123</UserName>
  <CompanyName/>
  <MachineID>WEIPENG1</MachineID>
  <ToolID>lyMoAAAAGgo=</ToolID>
  <Data><![CDATA[bHlNb0FBQUFHZ289]]></Data>
</CustomerInfo>
</file>

<file path=customXml/item16.xml><?xml version="1.0" encoding="utf-8"?>
<CustomerInfo>
  <UserName>123</UserName>
  <CompanyName/>
  <MachineID>WEIPENG1</MachineID>
  <ToolID>lyMoAAAAGgo=</ToolID>
  <Data><![CDATA[bHlNb0FBQUFHZ289]]></Data>
</CustomerInfo>
</file>

<file path=customXml/item17.xml><?xml version="1.0" encoding="utf-8"?>
<CustomerInfo>
  <UserName>123</UserName>
  <CompanyName/>
  <MachineID>WEIPENG1</MachineID>
  <ToolID>lyMoAAAAGgo=</ToolID>
  <Data><![CDATA[bHlNb0FBQUFHZ289]]></Data>
</CustomerInfo>
</file>

<file path=customXml/item18.xml><?xml version="1.0" encoding="utf-8"?>
<CustomerInfo>
  <UserName>123</UserName>
  <CompanyName/>
  <MachineID>WEIPENG1</MachineID>
  <ToolID>lyMoAAAAGgo=</ToolID>
  <Data><![CDATA[bHlNb0FBQUFHZ289]]></Data>
</CustomerInfo>
</file>

<file path=customXml/item19.xml><?xml version="1.0" encoding="utf-8"?>
<CustomerInfo>
  <UserName>123</UserName>
  <CompanyName/>
  <MachineID>WEIPENG1</MachineID>
  <ToolID>lyMoAAAAGgo=</ToolID>
  <Data><![CDATA[bHlNb0FBQUFHZ289]]></Data>
</CustomerInfo>
</file>

<file path=customXml/item2.xml><?xml version="1.0" encoding="utf-8"?>
<CustomerInfo>
  <UserName>123</UserName>
  <CompanyName/>
  <MachineID>WEIPENG1</MachineID>
  <ToolID>lyMoAAAAGgo=</ToolID>
  <Data><![CDATA[bHlNb0FBQUFHZ289]]></Data>
</CustomerInfo>
</file>

<file path=customXml/item20.xml><?xml version="1.0" encoding="utf-8"?>
<CustomerInfo>
  <UserName>123</UserName>
  <CompanyName/>
  <MachineID>WEIPENG1</MachineID>
  <ToolID>lyMoAAAAGgo=</ToolID>
  <Data><![CDATA[bHlNb0FBQUFHZ289]]></Data>
</CustomerInfo>
</file>

<file path=customXml/item3.xml><?xml version="1.0" encoding="utf-8"?>
<CustomerInfo>
  <UserName>123</UserName>
  <CompanyName/>
  <MachineID>WEIPENG1</MachineID>
  <ToolID>lyMoAAAAGgo=</ToolID>
  <Data><![CDATA[bHlNb0FBQUFHZ289]]></Data>
</CustomerInfo>
</file>

<file path=customXml/item4.xml><?xml version="1.0" encoding="utf-8"?>
<CustomerInfo>
  <UserName>123</UserName>
  <CompanyName/>
  <MachineID>WEIPENG1</MachineID>
  <ToolID>lyMoAAAAGgo=</ToolID>
  <Data><![CDATA[bHlNb0FBQUFHZ289]]></Data>
</CustomerInfo>
</file>

<file path=customXml/item5.xml><?xml version="1.0" encoding="utf-8"?>
<CustomerInfo>
  <UserName>123</UserName>
  <CompanyName/>
  <MachineID>WEIPENG1</MachineID>
  <ToolID>lyMoAAAAGgo=</ToolID>
  <Data><![CDATA[bHlNb0FBQUFHZ289]]></Data>
</CustomerInfo>
</file>

<file path=customXml/item6.xml><?xml version="1.0" encoding="utf-8"?>
<CustomerInfo>
  <UserName>123</UserName>
  <CompanyName/>
  <MachineID>WEIPENG1</MachineID>
  <ToolID>lyMoAAAAGgo=</ToolID>
  <Data><![CDATA[bHlNb0FBQUFHZ289]]></Data>
</CustomerInfo>
</file>

<file path=customXml/item7.xml><?xml version="1.0" encoding="utf-8"?>
<CustomerInfo>
  <UserName>123</UserName>
  <CompanyName/>
  <MachineID>WEIPENG1</MachineID>
  <ToolID>lyMoAAAAGgo=</ToolID>
  <Data><![CDATA[bHlNb0FBQUFHZ289]]></Data>
</CustomerInfo>
</file>

<file path=customXml/item8.xml><?xml version="1.0" encoding="utf-8"?>
<CustomerInfo>
  <UserName>123</UserName>
  <CompanyName/>
  <MachineID>WEIPENG1</MachineID>
  <ToolID>lyMoAAAAGgo=</ToolID>
  <Data><![CDATA[bHlNb0FBQUFHZ289]]></Data>
</CustomerInfo>
</file>

<file path=customXml/item9.xml><?xml version="1.0" encoding="utf-8"?>
<CustomerInfo>
  <UserName>123</UserName>
  <CompanyName/>
  <MachineID>WEIPENG1</MachineID>
  <ToolID>lyMoAAAAGgo=</ToolID>
  <Data><![CDATA[bHlNb0FBQUFHZ289]]></Data>
</CustomerInfo>
</file>

<file path=customXml/itemProps1.xml><?xml version="1.0" encoding="utf-8"?>
<ds:datastoreItem xmlns:ds="http://schemas.openxmlformats.org/officeDocument/2006/customXml" ds:itemID="{9E5ABC63-8CA4-41F0-8141-5CA9005AF470}">
  <ds:schemaRefs/>
</ds:datastoreItem>
</file>

<file path=customXml/itemProps10.xml><?xml version="1.0" encoding="utf-8"?>
<ds:datastoreItem xmlns:ds="http://schemas.openxmlformats.org/officeDocument/2006/customXml" ds:itemID="{5918AAB0-7638-4598-8FC7-01D4230B716B}">
  <ds:schemaRefs/>
</ds:datastoreItem>
</file>

<file path=customXml/itemProps11.xml><?xml version="1.0" encoding="utf-8"?>
<ds:datastoreItem xmlns:ds="http://schemas.openxmlformats.org/officeDocument/2006/customXml" ds:itemID="{76011A97-F04F-49EC-83E1-8D629B7CC11E}">
  <ds:schemaRefs/>
</ds:datastoreItem>
</file>

<file path=customXml/itemProps12.xml><?xml version="1.0" encoding="utf-8"?>
<ds:datastoreItem xmlns:ds="http://schemas.openxmlformats.org/officeDocument/2006/customXml" ds:itemID="{774A9EB3-C31E-4453-80C4-94B7A363A35A}">
  <ds:schemaRefs/>
</ds:datastoreItem>
</file>

<file path=customXml/itemProps13.xml><?xml version="1.0" encoding="utf-8"?>
<ds:datastoreItem xmlns:ds="http://schemas.openxmlformats.org/officeDocument/2006/customXml" ds:itemID="{75B73FF9-4D86-4030-B97D-1EB413066480}">
  <ds:schemaRefs/>
</ds:datastoreItem>
</file>

<file path=customXml/itemProps14.xml><?xml version="1.0" encoding="utf-8"?>
<ds:datastoreItem xmlns:ds="http://schemas.openxmlformats.org/officeDocument/2006/customXml" ds:itemID="{4D4F3F77-9DD4-420D-B084-44546048DD8A}">
  <ds:schemaRefs/>
</ds:datastoreItem>
</file>

<file path=customXml/itemProps15.xml><?xml version="1.0" encoding="utf-8"?>
<ds:datastoreItem xmlns:ds="http://schemas.openxmlformats.org/officeDocument/2006/customXml" ds:itemID="{1FCC0009-BD9B-4AAD-98FB-EC28E72B4DB8}">
  <ds:schemaRefs/>
</ds:datastoreItem>
</file>

<file path=customXml/itemProps16.xml><?xml version="1.0" encoding="utf-8"?>
<ds:datastoreItem xmlns:ds="http://schemas.openxmlformats.org/officeDocument/2006/customXml" ds:itemID="{9E0A2862-0971-4E29-8D85-18440141EFF6}">
  <ds:schemaRefs/>
</ds:datastoreItem>
</file>

<file path=customXml/itemProps17.xml><?xml version="1.0" encoding="utf-8"?>
<ds:datastoreItem xmlns:ds="http://schemas.openxmlformats.org/officeDocument/2006/customXml" ds:itemID="{6AD1BE73-A2C8-4A6B-8534-F3F9226B5B14}">
  <ds:schemaRefs/>
</ds:datastoreItem>
</file>

<file path=customXml/itemProps18.xml><?xml version="1.0" encoding="utf-8"?>
<ds:datastoreItem xmlns:ds="http://schemas.openxmlformats.org/officeDocument/2006/customXml" ds:itemID="{879ACE48-0933-4376-A579-E8418B209075}">
  <ds:schemaRefs/>
</ds:datastoreItem>
</file>

<file path=customXml/itemProps19.xml><?xml version="1.0" encoding="utf-8"?>
<ds:datastoreItem xmlns:ds="http://schemas.openxmlformats.org/officeDocument/2006/customXml" ds:itemID="{57B3DFB5-F74C-4767-91F4-641AEEC5E8D9}">
  <ds:schemaRefs/>
</ds:datastoreItem>
</file>

<file path=customXml/itemProps2.xml><?xml version="1.0" encoding="utf-8"?>
<ds:datastoreItem xmlns:ds="http://schemas.openxmlformats.org/officeDocument/2006/customXml" ds:itemID="{31AC408E-60C2-4F27-B1A7-C3599426C994}">
  <ds:schemaRefs/>
</ds:datastoreItem>
</file>

<file path=customXml/itemProps20.xml><?xml version="1.0" encoding="utf-8"?>
<ds:datastoreItem xmlns:ds="http://schemas.openxmlformats.org/officeDocument/2006/customXml" ds:itemID="{10B58119-650A-4FC6-8AED-3A794273879F}">
  <ds:schemaRefs/>
</ds:datastoreItem>
</file>

<file path=customXml/itemProps3.xml><?xml version="1.0" encoding="utf-8"?>
<ds:datastoreItem xmlns:ds="http://schemas.openxmlformats.org/officeDocument/2006/customXml" ds:itemID="{4E8596D6-2A42-4C7B-9C52-A0DE1BBFE4AF}">
  <ds:schemaRefs/>
</ds:datastoreItem>
</file>

<file path=customXml/itemProps4.xml><?xml version="1.0" encoding="utf-8"?>
<ds:datastoreItem xmlns:ds="http://schemas.openxmlformats.org/officeDocument/2006/customXml" ds:itemID="{FDFA1434-5433-42F8-B0A4-54F20414F0C3}">
  <ds:schemaRefs/>
</ds:datastoreItem>
</file>

<file path=customXml/itemProps5.xml><?xml version="1.0" encoding="utf-8"?>
<ds:datastoreItem xmlns:ds="http://schemas.openxmlformats.org/officeDocument/2006/customXml" ds:itemID="{D22E3AA2-1D02-4AB8-9FD8-163A1D033D80}">
  <ds:schemaRefs/>
</ds:datastoreItem>
</file>

<file path=customXml/itemProps6.xml><?xml version="1.0" encoding="utf-8"?>
<ds:datastoreItem xmlns:ds="http://schemas.openxmlformats.org/officeDocument/2006/customXml" ds:itemID="{92519DE0-3F21-414F-816D-F16099048508}">
  <ds:schemaRefs/>
</ds:datastoreItem>
</file>

<file path=customXml/itemProps7.xml><?xml version="1.0" encoding="utf-8"?>
<ds:datastoreItem xmlns:ds="http://schemas.openxmlformats.org/officeDocument/2006/customXml" ds:itemID="{5A7CF681-35E7-4F99-9CBA-CD6EEAE942C4}">
  <ds:schemaRefs/>
</ds:datastoreItem>
</file>

<file path=customXml/itemProps8.xml><?xml version="1.0" encoding="utf-8"?>
<ds:datastoreItem xmlns:ds="http://schemas.openxmlformats.org/officeDocument/2006/customXml" ds:itemID="{B63E1B60-AB21-4A16-8C79-E9731ABBE64F}">
  <ds:schemaRefs/>
</ds:datastoreItem>
</file>

<file path=customXml/itemProps9.xml><?xml version="1.0" encoding="utf-8"?>
<ds:datastoreItem xmlns:ds="http://schemas.openxmlformats.org/officeDocument/2006/customXml" ds:itemID="{C8FDF1D0-D0B5-4FC8-B273-C9CBA4F005A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8560</TotalTime>
  <Words>509</Words>
  <Application>Microsoft Office PowerPoint</Application>
  <PresentationFormat>全屏显示(16:9)</PresentationFormat>
  <Paragraphs>39</Paragraphs>
  <Slides>6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主题​​</vt:lpstr>
      <vt:lpstr>给排水科学与工程概论             </vt:lpstr>
      <vt:lpstr>PowerPoint 演示文稿</vt:lpstr>
      <vt:lpstr>本学科与水利工程相关的案例 -堤坝蓄水、灌溉、航运、防洪、管网、水资源</vt:lpstr>
      <vt:lpstr>本学科与土木工程相关的案例-各种土木建筑，如防水力冲刷、防洪泄洪、给水排水消防热水等</vt:lpstr>
      <vt:lpstr>本学科与环境工程相关的案例- 海绵城市建设、黑臭水体整治、生活/工业污水处理</vt:lpstr>
      <vt:lpstr>PowerPoint 演示文稿</vt:lpstr>
    </vt:vector>
  </TitlesOfParts>
  <Company>MS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专业导论</dc:title>
  <dc:creator>MS User</dc:creator>
  <cp:lastModifiedBy>xb21cn</cp:lastModifiedBy>
  <cp:revision>341</cp:revision>
  <dcterms:created xsi:type="dcterms:W3CDTF">2001-06-11T20:48:53Z</dcterms:created>
  <dcterms:modified xsi:type="dcterms:W3CDTF">2021-12-23T14:19:14Z</dcterms:modified>
</cp:coreProperties>
</file>