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41" r:id="rId2"/>
    <p:sldId id="342" r:id="rId3"/>
    <p:sldId id="257" r:id="rId4"/>
    <p:sldId id="258" r:id="rId5"/>
    <p:sldId id="336" r:id="rId6"/>
    <p:sldId id="337" r:id="rId7"/>
    <p:sldId id="338" r:id="rId8"/>
    <p:sldId id="339" r:id="rId9"/>
    <p:sldId id="340" r:id="rId10"/>
    <p:sldId id="259" r:id="rId11"/>
    <p:sldId id="261" r:id="rId12"/>
    <p:sldId id="260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32" r:id="rId79"/>
    <p:sldId id="333" r:id="rId80"/>
  </p:sldIdLst>
  <p:sldSz cx="12192000" cy="6858000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于 跃" initials="于" lastIdx="1" clrIdx="0"/>
  <p:cmAuthor id="2" name="未知用户1" initials="未知用户1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C88A"/>
    <a:srgbClr val="C88017"/>
    <a:srgbClr val="E89DFF"/>
    <a:srgbClr val="E6A130"/>
    <a:srgbClr val="FFA117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284" y="128"/>
      </p:cViewPr>
      <p:guideLst>
        <p:guide orient="horz" pos="2160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00" d="100"/>
        <a:sy n="100" d="100"/>
      </p:scale>
      <p:origin x="0" y="-4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7CBCD-B0A6-41FD-8BD4-F3A869F4EF5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等线" panose="02010600030101010101" pitchFamily="2" charset="-122"/>
              </a:rPr>
              <a:t>‹#›</a:t>
            </a:fld>
            <a:endParaRPr lang="zh-CN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7CBCD-B0A6-41FD-8BD4-F3A869F4EF5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等线" panose="02010600030101010101" pitchFamily="2" charset="-122"/>
              </a:rPr>
              <a:t>‹#›</a:t>
            </a:fld>
            <a:endParaRPr lang="zh-CN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7CBCD-B0A6-41FD-8BD4-F3A869F4EF5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等线" panose="02010600030101010101" pitchFamily="2" charset="-122"/>
              </a:rPr>
              <a:t>‹#›</a:t>
            </a:fld>
            <a:endParaRPr lang="zh-CN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7CBCD-B0A6-41FD-8BD4-F3A869F4EF5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等线" panose="02010600030101010101" pitchFamily="2" charset="-122"/>
              </a:rPr>
              <a:t>‹#›</a:t>
            </a:fld>
            <a:endParaRPr lang="zh-CN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7CBCD-B0A6-41FD-8BD4-F3A869F4EF5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等线" panose="02010600030101010101" pitchFamily="2" charset="-122"/>
              </a:rPr>
              <a:t>‹#›</a:t>
            </a:fld>
            <a:endParaRPr lang="zh-CN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7CBCD-B0A6-41FD-8BD4-F3A869F4EF5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等线" panose="02010600030101010101" pitchFamily="2" charset="-122"/>
              </a:rPr>
              <a:t>‹#›</a:t>
            </a:fld>
            <a:endParaRPr lang="zh-CN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7CBCD-B0A6-41FD-8BD4-F3A869F4EF5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等线" panose="02010600030101010101" pitchFamily="2" charset="-122"/>
              </a:rPr>
              <a:t>‹#›</a:t>
            </a:fld>
            <a:endParaRPr lang="zh-CN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7CBCD-B0A6-41FD-8BD4-F3A869F4EF5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等线" panose="02010600030101010101" pitchFamily="2" charset="-122"/>
              </a:rPr>
              <a:t>‹#›</a:t>
            </a:fld>
            <a:endParaRPr lang="zh-CN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7CBCD-B0A6-41FD-8BD4-F3A869F4EF5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等线" panose="02010600030101010101" pitchFamily="2" charset="-122"/>
              </a:rPr>
              <a:t>‹#›</a:t>
            </a:fld>
            <a:endParaRPr lang="zh-CN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7CBCD-B0A6-41FD-8BD4-F3A869F4EF5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等线" panose="02010600030101010101" pitchFamily="2" charset="-122"/>
              </a:rPr>
              <a:t>‹#›</a:t>
            </a:fld>
            <a:endParaRPr lang="zh-CN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7CBCD-B0A6-41FD-8BD4-F3A869F4EF5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等线" panose="02010600030101010101" pitchFamily="2" charset="-122"/>
              </a:rPr>
              <a:t>‹#›</a:t>
            </a:fld>
            <a:endParaRPr lang="zh-CN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7CBCD-B0A6-41FD-8BD4-F3A869F4EF5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等线" panose="02010600030101010101" pitchFamily="2" charset="-122"/>
              </a:rPr>
              <a:t>‹#›</a:t>
            </a:fld>
            <a:endParaRPr lang="zh-CN" altLang="en-US" dirty="0">
              <a:latin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2.xml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slide" Target="slide10.xml"/><Relationship Id="rId21" Type="http://schemas.openxmlformats.org/officeDocument/2006/relationships/slide" Target="slide21.xml"/><Relationship Id="rId7" Type="http://schemas.openxmlformats.org/officeDocument/2006/relationships/slide" Target="slide15.xml"/><Relationship Id="rId12" Type="http://schemas.openxmlformats.org/officeDocument/2006/relationships/image" Target="../media/image9.png"/><Relationship Id="rId17" Type="http://schemas.openxmlformats.org/officeDocument/2006/relationships/slide" Target="slide18.xml"/><Relationship Id="rId25" Type="http://schemas.openxmlformats.org/officeDocument/2006/relationships/slide" Target="slide16.xml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11.xml"/><Relationship Id="rId24" Type="http://schemas.openxmlformats.org/officeDocument/2006/relationships/image" Target="../media/image15.png"/><Relationship Id="rId5" Type="http://schemas.openxmlformats.org/officeDocument/2006/relationships/slide" Target="slide14.xml"/><Relationship Id="rId15" Type="http://schemas.openxmlformats.org/officeDocument/2006/relationships/slide" Target="slide13.xml"/><Relationship Id="rId23" Type="http://schemas.openxmlformats.org/officeDocument/2006/relationships/slide" Target="slide20.xml"/><Relationship Id="rId10" Type="http://schemas.openxmlformats.org/officeDocument/2006/relationships/image" Target="../media/image8.png"/><Relationship Id="rId19" Type="http://schemas.openxmlformats.org/officeDocument/2006/relationships/slide" Target="slide19.xml"/><Relationship Id="rId4" Type="http://schemas.openxmlformats.org/officeDocument/2006/relationships/image" Target="../media/image5.png"/><Relationship Id="rId9" Type="http://schemas.openxmlformats.org/officeDocument/2006/relationships/slide" Target="slide17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1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1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1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1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24.xml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slide" Target="slide22.xml"/><Relationship Id="rId21" Type="http://schemas.openxmlformats.org/officeDocument/2006/relationships/slide" Target="slide33.xml"/><Relationship Id="rId7" Type="http://schemas.openxmlformats.org/officeDocument/2006/relationships/slide" Target="slide27.xml"/><Relationship Id="rId12" Type="http://schemas.openxmlformats.org/officeDocument/2006/relationships/image" Target="../media/image21.png"/><Relationship Id="rId17" Type="http://schemas.openxmlformats.org/officeDocument/2006/relationships/slide" Target="slide30.xml"/><Relationship Id="rId25" Type="http://schemas.openxmlformats.org/officeDocument/2006/relationships/slide" Target="slide28.xml"/><Relationship Id="rId2" Type="http://schemas.openxmlformats.org/officeDocument/2006/relationships/image" Target="../media/image4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slide" Target="slide23.xml"/><Relationship Id="rId24" Type="http://schemas.openxmlformats.org/officeDocument/2006/relationships/image" Target="../media/image27.png"/><Relationship Id="rId5" Type="http://schemas.openxmlformats.org/officeDocument/2006/relationships/slide" Target="slide26.xml"/><Relationship Id="rId15" Type="http://schemas.openxmlformats.org/officeDocument/2006/relationships/slide" Target="slide25.xml"/><Relationship Id="rId23" Type="http://schemas.openxmlformats.org/officeDocument/2006/relationships/slide" Target="slide32.xml"/><Relationship Id="rId10" Type="http://schemas.openxmlformats.org/officeDocument/2006/relationships/image" Target="../media/image20.png"/><Relationship Id="rId19" Type="http://schemas.openxmlformats.org/officeDocument/2006/relationships/slide" Target="slide31.xml"/><Relationship Id="rId4" Type="http://schemas.openxmlformats.org/officeDocument/2006/relationships/image" Target="../media/image17.png"/><Relationship Id="rId9" Type="http://schemas.openxmlformats.org/officeDocument/2006/relationships/slide" Target="slide29.xml"/><Relationship Id="rId14" Type="http://schemas.openxmlformats.org/officeDocument/2006/relationships/image" Target="../media/image22.png"/><Relationship Id="rId22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1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1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1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1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17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1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1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1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18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18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36.xml"/><Relationship Id="rId18" Type="http://schemas.openxmlformats.org/officeDocument/2006/relationships/image" Target="../media/image36.png"/><Relationship Id="rId26" Type="http://schemas.openxmlformats.org/officeDocument/2006/relationships/image" Target="../media/image40.png"/><Relationship Id="rId3" Type="http://schemas.openxmlformats.org/officeDocument/2006/relationships/slide" Target="slide34.xml"/><Relationship Id="rId21" Type="http://schemas.openxmlformats.org/officeDocument/2006/relationships/slide" Target="slide45.xml"/><Relationship Id="rId7" Type="http://schemas.openxmlformats.org/officeDocument/2006/relationships/slide" Target="slide39.xml"/><Relationship Id="rId12" Type="http://schemas.openxmlformats.org/officeDocument/2006/relationships/image" Target="../media/image33.png"/><Relationship Id="rId17" Type="http://schemas.openxmlformats.org/officeDocument/2006/relationships/slide" Target="slide42.xml"/><Relationship Id="rId25" Type="http://schemas.openxmlformats.org/officeDocument/2006/relationships/slide" Target="slide40.xml"/><Relationship Id="rId2" Type="http://schemas.openxmlformats.org/officeDocument/2006/relationships/image" Target="../media/image4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slide" Target="slide35.xml"/><Relationship Id="rId24" Type="http://schemas.openxmlformats.org/officeDocument/2006/relationships/image" Target="../media/image39.png"/><Relationship Id="rId5" Type="http://schemas.openxmlformats.org/officeDocument/2006/relationships/slide" Target="slide38.xml"/><Relationship Id="rId15" Type="http://schemas.openxmlformats.org/officeDocument/2006/relationships/slide" Target="slide37.xml"/><Relationship Id="rId23" Type="http://schemas.openxmlformats.org/officeDocument/2006/relationships/slide" Target="slide44.xml"/><Relationship Id="rId10" Type="http://schemas.openxmlformats.org/officeDocument/2006/relationships/image" Target="../media/image32.png"/><Relationship Id="rId19" Type="http://schemas.openxmlformats.org/officeDocument/2006/relationships/slide" Target="slide43.xml"/><Relationship Id="rId4" Type="http://schemas.openxmlformats.org/officeDocument/2006/relationships/image" Target="../media/image29.png"/><Relationship Id="rId9" Type="http://schemas.openxmlformats.org/officeDocument/2006/relationships/slide" Target="slide41.xml"/><Relationship Id="rId14" Type="http://schemas.openxmlformats.org/officeDocument/2006/relationships/image" Target="../media/image34.png"/><Relationship Id="rId22" Type="http://schemas.openxmlformats.org/officeDocument/2006/relationships/image" Target="../media/image3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18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18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18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19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19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19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19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1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20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20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48.xml"/><Relationship Id="rId18" Type="http://schemas.openxmlformats.org/officeDocument/2006/relationships/image" Target="../media/image48.png"/><Relationship Id="rId26" Type="http://schemas.openxmlformats.org/officeDocument/2006/relationships/image" Target="../media/image52.png"/><Relationship Id="rId3" Type="http://schemas.openxmlformats.org/officeDocument/2006/relationships/slide" Target="slide46.xml"/><Relationship Id="rId21" Type="http://schemas.openxmlformats.org/officeDocument/2006/relationships/slide" Target="slide57.xml"/><Relationship Id="rId7" Type="http://schemas.openxmlformats.org/officeDocument/2006/relationships/slide" Target="slide51.xml"/><Relationship Id="rId12" Type="http://schemas.openxmlformats.org/officeDocument/2006/relationships/image" Target="../media/image45.png"/><Relationship Id="rId17" Type="http://schemas.openxmlformats.org/officeDocument/2006/relationships/slide" Target="slide54.xml"/><Relationship Id="rId25" Type="http://schemas.openxmlformats.org/officeDocument/2006/relationships/slide" Target="slide52.xml"/><Relationship Id="rId2" Type="http://schemas.openxmlformats.org/officeDocument/2006/relationships/image" Target="../media/image4.png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slide" Target="slide47.xml"/><Relationship Id="rId24" Type="http://schemas.openxmlformats.org/officeDocument/2006/relationships/image" Target="../media/image51.png"/><Relationship Id="rId5" Type="http://schemas.openxmlformats.org/officeDocument/2006/relationships/slide" Target="slide50.xml"/><Relationship Id="rId15" Type="http://schemas.openxmlformats.org/officeDocument/2006/relationships/slide" Target="slide49.xml"/><Relationship Id="rId23" Type="http://schemas.openxmlformats.org/officeDocument/2006/relationships/slide" Target="slide56.xml"/><Relationship Id="rId10" Type="http://schemas.openxmlformats.org/officeDocument/2006/relationships/image" Target="../media/image44.png"/><Relationship Id="rId19" Type="http://schemas.openxmlformats.org/officeDocument/2006/relationships/slide" Target="slide55.xml"/><Relationship Id="rId4" Type="http://schemas.openxmlformats.org/officeDocument/2006/relationships/image" Target="../media/image41.png"/><Relationship Id="rId9" Type="http://schemas.openxmlformats.org/officeDocument/2006/relationships/slide" Target="slide53.xml"/><Relationship Id="rId14" Type="http://schemas.openxmlformats.org/officeDocument/2006/relationships/image" Target="../media/image46.png"/><Relationship Id="rId22" Type="http://schemas.openxmlformats.org/officeDocument/2006/relationships/image" Target="../media/image5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20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20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20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2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2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21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21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21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22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2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60.xml"/><Relationship Id="rId18" Type="http://schemas.openxmlformats.org/officeDocument/2006/relationships/image" Target="../media/image60.png"/><Relationship Id="rId26" Type="http://schemas.openxmlformats.org/officeDocument/2006/relationships/image" Target="../media/image64.png"/><Relationship Id="rId3" Type="http://schemas.openxmlformats.org/officeDocument/2006/relationships/slide" Target="slide58.xml"/><Relationship Id="rId21" Type="http://schemas.openxmlformats.org/officeDocument/2006/relationships/slide" Target="slide69.xml"/><Relationship Id="rId7" Type="http://schemas.openxmlformats.org/officeDocument/2006/relationships/slide" Target="slide63.xml"/><Relationship Id="rId12" Type="http://schemas.openxmlformats.org/officeDocument/2006/relationships/image" Target="../media/image57.png"/><Relationship Id="rId17" Type="http://schemas.openxmlformats.org/officeDocument/2006/relationships/slide" Target="slide66.xml"/><Relationship Id="rId25" Type="http://schemas.openxmlformats.org/officeDocument/2006/relationships/slide" Target="slide64.xml"/><Relationship Id="rId2" Type="http://schemas.openxmlformats.org/officeDocument/2006/relationships/image" Target="../media/image4.png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slide" Target="slide59.xml"/><Relationship Id="rId24" Type="http://schemas.openxmlformats.org/officeDocument/2006/relationships/image" Target="../media/image63.png"/><Relationship Id="rId5" Type="http://schemas.openxmlformats.org/officeDocument/2006/relationships/slide" Target="slide62.xml"/><Relationship Id="rId15" Type="http://schemas.openxmlformats.org/officeDocument/2006/relationships/slide" Target="slide61.xml"/><Relationship Id="rId23" Type="http://schemas.openxmlformats.org/officeDocument/2006/relationships/slide" Target="slide68.xml"/><Relationship Id="rId10" Type="http://schemas.openxmlformats.org/officeDocument/2006/relationships/image" Target="../media/image56.png"/><Relationship Id="rId19" Type="http://schemas.openxmlformats.org/officeDocument/2006/relationships/slide" Target="slide67.xml"/><Relationship Id="rId4" Type="http://schemas.openxmlformats.org/officeDocument/2006/relationships/image" Target="../media/image53.png"/><Relationship Id="rId9" Type="http://schemas.openxmlformats.org/officeDocument/2006/relationships/slide" Target="slide65.xml"/><Relationship Id="rId14" Type="http://schemas.openxmlformats.org/officeDocument/2006/relationships/image" Target="../media/image58.png"/><Relationship Id="rId22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72.xml"/><Relationship Id="rId18" Type="http://schemas.openxmlformats.org/officeDocument/2006/relationships/image" Target="../media/image72.png"/><Relationship Id="rId3" Type="http://schemas.openxmlformats.org/officeDocument/2006/relationships/slide" Target="slide70.xml"/><Relationship Id="rId21" Type="http://schemas.openxmlformats.org/officeDocument/2006/relationships/slide" Target="slide76.xml"/><Relationship Id="rId7" Type="http://schemas.openxmlformats.org/officeDocument/2006/relationships/slide" Target="slide75.xml"/><Relationship Id="rId12" Type="http://schemas.openxmlformats.org/officeDocument/2006/relationships/image" Target="../media/image69.png"/><Relationship Id="rId17" Type="http://schemas.openxmlformats.org/officeDocument/2006/relationships/slide" Target="slide78.xml"/><Relationship Id="rId2" Type="http://schemas.openxmlformats.org/officeDocument/2006/relationships/image" Target="../media/image4.png"/><Relationship Id="rId16" Type="http://schemas.openxmlformats.org/officeDocument/2006/relationships/image" Target="../media/image71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slide" Target="slide71.xml"/><Relationship Id="rId5" Type="http://schemas.openxmlformats.org/officeDocument/2006/relationships/slide" Target="slide74.xml"/><Relationship Id="rId15" Type="http://schemas.openxmlformats.org/officeDocument/2006/relationships/slide" Target="slide73.xml"/><Relationship Id="rId10" Type="http://schemas.openxmlformats.org/officeDocument/2006/relationships/image" Target="../media/image68.png"/><Relationship Id="rId19" Type="http://schemas.openxmlformats.org/officeDocument/2006/relationships/slide" Target="slide79.xml"/><Relationship Id="rId4" Type="http://schemas.openxmlformats.org/officeDocument/2006/relationships/image" Target="../media/image65.png"/><Relationship Id="rId9" Type="http://schemas.openxmlformats.org/officeDocument/2006/relationships/slide" Target="slide77.xml"/><Relationship Id="rId14" Type="http://schemas.openxmlformats.org/officeDocument/2006/relationships/image" Target="../media/image70.png"/><Relationship Id="rId22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2" descr="文本&#10;&#10;中度可信度描述已自动生成">
            <a:extLst>
              <a:ext uri="{FF2B5EF4-FFF2-40B4-BE49-F238E27FC236}">
                <a16:creationId xmlns:a16="http://schemas.microsoft.com/office/drawing/2014/main" id="{1ED1C2A8-2980-BADF-F6A4-6C414E886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5515AC5-854C-697E-F81C-F909C0D46177}"/>
              </a:ext>
            </a:extLst>
          </p:cNvPr>
          <p:cNvSpPr txBox="1"/>
          <p:nvPr/>
        </p:nvSpPr>
        <p:spPr>
          <a:xfrm>
            <a:off x="7216775" y="2182813"/>
            <a:ext cx="386397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6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习题解答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95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2-1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依照立体图中点的位置，求作各点的两面投影。</a:t>
            </a:r>
          </a:p>
        </p:txBody>
      </p:sp>
      <p:sp>
        <p:nvSpPr>
          <p:cNvPr id="9220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9221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63" y="1590675"/>
            <a:ext cx="918686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" y="1562100"/>
            <a:ext cx="9186863" cy="5313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动作按钮: 空白 11">
            <a:hlinkClick r:id="rId5" action="ppaction://hlinksldjump" highlightClick="1"/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2" descr="图片包含 工程绘图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图片 2" descr="背景图案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38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2"/>
          <p:cNvSpPr txBox="1"/>
          <p:nvPr/>
        </p:nvSpPr>
        <p:spPr>
          <a:xfrm>
            <a:off x="279400" y="1071563"/>
            <a:ext cx="11855450" cy="4238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buNone/>
            </a:pPr>
            <a:r>
              <a:rPr lang="en-US" altLang="zh-CN" sz="2000" b="1" dirty="0">
                <a:latin typeface="Times New Roman" panose="02020603050405020304" pitchFamily="18" charset="0"/>
              </a:rPr>
              <a:t>2-2</a:t>
            </a:r>
            <a:r>
              <a:rPr lang="en-US" altLang="zh-CN" sz="2400" b="1" dirty="0">
                <a:latin typeface="Times New Roman" panose="02020603050405020304" pitchFamily="18" charset="0"/>
              </a:rPr>
              <a:t>  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已知点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在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V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面之前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25,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点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在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H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面之上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15,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点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在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H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面上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点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D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在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V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面上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点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E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在投影轴上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补全各点的投影。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245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10246" name="图片 7"/>
          <p:cNvPicPr>
            <a:picLocks noChangeAspect="1"/>
          </p:cNvPicPr>
          <p:nvPr/>
        </p:nvPicPr>
        <p:blipFill>
          <a:blip r:embed="rId4"/>
          <a:srcRect l="777" r="1015"/>
          <a:stretch>
            <a:fillRect/>
          </a:stretch>
        </p:blipFill>
        <p:spPr>
          <a:xfrm>
            <a:off x="1211263" y="1495425"/>
            <a:ext cx="8720137" cy="5341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l="1727" r="797"/>
          <a:stretch>
            <a:fillRect/>
          </a:stretch>
        </p:blipFill>
        <p:spPr>
          <a:xfrm>
            <a:off x="1213200" y="1548000"/>
            <a:ext cx="8720137" cy="53060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动作按钮: 空白 7">
            <a:hlinkClick r:id="rId6" action="ppaction://hlinksldjump" highlightClick="1"/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动作按钮: 空白 8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动作按钮: 空白 9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2" descr="手机屏幕的截图&#10;&#10;中度可信度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图片 2" descr="背景图案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2-3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按立体图作出各点的三面投影。</a:t>
            </a:r>
          </a:p>
        </p:txBody>
      </p:sp>
      <p:sp>
        <p:nvSpPr>
          <p:cNvPr id="11269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11270" name="图片 7"/>
          <p:cNvPicPr>
            <a:picLocks noChangeAspect="1"/>
          </p:cNvPicPr>
          <p:nvPr/>
        </p:nvPicPr>
        <p:blipFill>
          <a:blip r:embed="rId4"/>
          <a:srcRect l="322" r="-1727"/>
          <a:stretch>
            <a:fillRect/>
          </a:stretch>
        </p:blipFill>
        <p:spPr>
          <a:xfrm>
            <a:off x="485775" y="1558925"/>
            <a:ext cx="9605963" cy="5218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 noChangeArrowheads="1"/>
          </p:cNvPicPr>
          <p:nvPr/>
        </p:nvPicPr>
        <p:blipFill rotWithShape="1">
          <a:blip r:embed="rId5"/>
          <a:srcRect l="4399" r="678"/>
          <a:stretch>
            <a:fillRect/>
          </a:stretch>
        </p:blipFill>
        <p:spPr bwMode="auto">
          <a:xfrm>
            <a:off x="4835525" y="1578571"/>
            <a:ext cx="5104342" cy="49333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</p:pic>
      <p:sp>
        <p:nvSpPr>
          <p:cNvPr id="8" name="动作按钮: 空白 7">
            <a:hlinkClick r:id="rId6" action="ppaction://hlinksldjump" highlightClick="1"/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动作按钮: 空白 8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动作按钮: 空白 9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2" descr="手机屏幕的截图&#10;&#10;中度可信度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图片 2" descr="背景图案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2-4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补全各点的三面投影。</a:t>
            </a:r>
          </a:p>
        </p:txBody>
      </p:sp>
      <p:sp>
        <p:nvSpPr>
          <p:cNvPr id="12293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12294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100" y="1663700"/>
            <a:ext cx="7296150" cy="5194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6788" y="1653502"/>
            <a:ext cx="7256462" cy="51667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动作按钮: 空白 7">
            <a:hlinkClick r:id="rId6" action="ppaction://hlinksldjump" highlightClick="1"/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动作按钮: 空白 8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动作按钮: 空白 9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2" descr="手机屏幕的截图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1839913"/>
            <a:ext cx="9863138" cy="478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t="79556"/>
          <a:stretch>
            <a:fillRect/>
          </a:stretch>
        </p:blipFill>
        <p:spPr>
          <a:xfrm>
            <a:off x="279400" y="5616575"/>
            <a:ext cx="9850438" cy="977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2-5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判断下列直线对投影面的相对位置并填写它们的名称。</a:t>
            </a:r>
          </a:p>
        </p:txBody>
      </p:sp>
      <p:sp>
        <p:nvSpPr>
          <p:cNvPr id="13319" name="文本框 6"/>
          <p:cNvSpPr txBox="1"/>
          <p:nvPr/>
        </p:nvSpPr>
        <p:spPr>
          <a:xfrm>
            <a:off x="1371600" y="590550"/>
            <a:ext cx="6096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sym typeface="+mn-ea"/>
              </a:rPr>
              <a:t>第</a:t>
            </a:r>
            <a:r>
              <a:rPr lang="en-US" altLang="zh-CN" sz="1800" b="1" dirty="0">
                <a:sym typeface="+mn-ea"/>
              </a:rPr>
              <a:t>2</a:t>
            </a:r>
            <a:r>
              <a:rPr lang="zh-CN" altLang="en-US" sz="1800" b="1" dirty="0">
                <a:sym typeface="+mn-ea"/>
              </a:rPr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sp>
        <p:nvSpPr>
          <p:cNvPr id="8" name="动作按钮: 空白 7">
            <a:hlinkClick r:id="rId6" action="ppaction://hlinksldjump" highlightClick="1"/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动作按钮: 空白 8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动作按钮: 空白 9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图片 2" descr="背景图案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2"/>
          <p:cNvSpPr txBox="1"/>
          <p:nvPr/>
        </p:nvSpPr>
        <p:spPr>
          <a:xfrm>
            <a:off x="279400" y="1006475"/>
            <a:ext cx="11607800" cy="425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2-6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已知水平线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的实长为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50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，完成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的水平投影。</a:t>
            </a:r>
          </a:p>
        </p:txBody>
      </p:sp>
      <p:sp>
        <p:nvSpPr>
          <p:cNvPr id="14341" name="文本框 6"/>
          <p:cNvSpPr txBox="1"/>
          <p:nvPr/>
        </p:nvSpPr>
        <p:spPr>
          <a:xfrm>
            <a:off x="1371600" y="590550"/>
            <a:ext cx="6096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sym typeface="+mn-ea"/>
              </a:rPr>
              <a:t>第</a:t>
            </a:r>
            <a:r>
              <a:rPr lang="en-US" altLang="zh-CN" sz="1800" b="1" dirty="0">
                <a:sym typeface="+mn-ea"/>
              </a:rPr>
              <a:t>2</a:t>
            </a:r>
            <a:r>
              <a:rPr lang="zh-CN" altLang="en-US" sz="1800" b="1" dirty="0">
                <a:sym typeface="+mn-ea"/>
              </a:rPr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1434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825" y="1431925"/>
            <a:ext cx="6110288" cy="3235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b="1500"/>
          <a:stretch>
            <a:fillRect/>
          </a:stretch>
        </p:blipFill>
        <p:spPr>
          <a:xfrm>
            <a:off x="2707640" y="1457304"/>
            <a:ext cx="6166485" cy="53768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动作按钮: 空白 7">
            <a:hlinkClick r:id="rId6" action="ppaction://hlinksldjump" highlightClick="1"/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动作按钮: 空白 8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动作按钮: 空白 9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2" descr="手机屏幕的截图&#10;&#10;中度可信度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图片 2" descr="背景图案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2"/>
          <p:cNvSpPr txBox="1"/>
          <p:nvPr/>
        </p:nvSpPr>
        <p:spPr>
          <a:xfrm>
            <a:off x="279400" y="1006475"/>
            <a:ext cx="11607800" cy="425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2-7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判断两直线之间的相对位置（平行，相交或交叉）。</a:t>
            </a:r>
          </a:p>
        </p:txBody>
      </p:sp>
      <p:sp>
        <p:nvSpPr>
          <p:cNvPr id="15365" name="文本框 6"/>
          <p:cNvSpPr txBox="1"/>
          <p:nvPr/>
        </p:nvSpPr>
        <p:spPr>
          <a:xfrm>
            <a:off x="1371600" y="590550"/>
            <a:ext cx="6096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sym typeface="+mn-ea"/>
              </a:rPr>
              <a:t>第</a:t>
            </a:r>
            <a:r>
              <a:rPr lang="en-US" altLang="zh-CN" sz="1800" b="1" dirty="0">
                <a:sym typeface="+mn-ea"/>
              </a:rPr>
              <a:t>2</a:t>
            </a:r>
            <a:r>
              <a:rPr lang="zh-CN" altLang="en-US" sz="1800" b="1" dirty="0">
                <a:sym typeface="+mn-ea"/>
              </a:rPr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15366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1671638"/>
            <a:ext cx="8710613" cy="4773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" y="1598613"/>
            <a:ext cx="10414000" cy="48000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动作按钮: 空白 7">
            <a:hlinkClick r:id="rId6" action="ppaction://hlinksldjump" highlightClick="1"/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动作按钮: 空白 8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动作按钮: 空白 9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图片 2" descr="背景图案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2"/>
          <p:cNvSpPr txBox="1"/>
          <p:nvPr/>
        </p:nvSpPr>
        <p:spPr>
          <a:xfrm>
            <a:off x="279400" y="1006475"/>
            <a:ext cx="11833225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2-8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完成重影点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EF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MN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的投影。</a:t>
            </a:r>
          </a:p>
        </p:txBody>
      </p:sp>
      <p:sp>
        <p:nvSpPr>
          <p:cNvPr id="16389" name="文本框 6"/>
          <p:cNvSpPr txBox="1"/>
          <p:nvPr/>
        </p:nvSpPr>
        <p:spPr>
          <a:xfrm>
            <a:off x="1371600" y="590550"/>
            <a:ext cx="6096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sym typeface="+mn-ea"/>
              </a:rPr>
              <a:t>第</a:t>
            </a:r>
            <a:r>
              <a:rPr lang="en-US" altLang="zh-CN" sz="1800" b="1" dirty="0">
                <a:sym typeface="+mn-ea"/>
              </a:rPr>
              <a:t>2</a:t>
            </a:r>
            <a:r>
              <a:rPr lang="zh-CN" altLang="en-US" sz="1800" b="1" dirty="0">
                <a:sym typeface="+mn-ea"/>
              </a:rPr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16390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025" y="1533525"/>
            <a:ext cx="5311775" cy="532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8025" y="1599894"/>
            <a:ext cx="5320309" cy="52787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动作按钮: 空白 7">
            <a:hlinkClick r:id="rId6" action="ppaction://hlinksldjump" highlightClick="1"/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动作按钮: 空白 8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动作按钮: 空白 9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2-9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完成平行四边形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ABCD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的投影。</a:t>
            </a:r>
          </a:p>
        </p:txBody>
      </p:sp>
      <p:sp>
        <p:nvSpPr>
          <p:cNvPr id="17412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17413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250" y="1531938"/>
            <a:ext cx="4884738" cy="416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488" y="1460134"/>
            <a:ext cx="4837161" cy="53931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动作按钮: 空白 11">
            <a:hlinkClick r:id="rId5" action="ppaction://hlinksldjump" highlightClick="1"/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1909763"/>
            <a:ext cx="9964738" cy="4119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2-10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根据各平面的三面投影图，判断它们对投影面的相对位置。</a:t>
            </a:r>
          </a:p>
        </p:txBody>
      </p:sp>
      <p:sp>
        <p:nvSpPr>
          <p:cNvPr id="18437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t="86391"/>
          <a:stretch>
            <a:fillRect/>
          </a:stretch>
        </p:blipFill>
        <p:spPr>
          <a:xfrm>
            <a:off x="101600" y="5472113"/>
            <a:ext cx="9955213" cy="549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动作按钮: 空白 11">
            <a:hlinkClick r:id="rId5" action="ppaction://hlinksldjump" highlightClick="1"/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 descr="图片包含 表格&#10;&#10;描述已自动生成">
            <a:extLst>
              <a:ext uri="{FF2B5EF4-FFF2-40B4-BE49-F238E27FC236}">
                <a16:creationId xmlns:a16="http://schemas.microsoft.com/office/drawing/2014/main" id="{05A5D41A-9A3F-FFCC-604A-8B31DD61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425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2-11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已知点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水平投影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并且已知点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距水平面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20mm,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求作直线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，使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平行于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CD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19460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19461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888" y="2062163"/>
            <a:ext cx="5776912" cy="456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550" y="1431925"/>
            <a:ext cx="5842000" cy="5311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动作按钮: 空白 11">
            <a:hlinkClick r:id="rId5" action="ppaction://hlinksldjump" highlightClick="1"/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425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2-12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过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点（已知水平投影）作一条水平线与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CD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的中点相交。</a:t>
            </a:r>
          </a:p>
        </p:txBody>
      </p:sp>
      <p:sp>
        <p:nvSpPr>
          <p:cNvPr id="20484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20485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0" y="1590675"/>
            <a:ext cx="6135688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4874" t="2119" r="600"/>
          <a:stretch>
            <a:fillRect/>
          </a:stretch>
        </p:blipFill>
        <p:spPr>
          <a:xfrm>
            <a:off x="2408742" y="1541486"/>
            <a:ext cx="5816625" cy="52424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动作按钮: 空白 11">
            <a:hlinkClick r:id="rId5" action="ppaction://hlinksldjump" highlightClick="1"/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425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2-13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作直线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CD,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使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平行于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CE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并与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CD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相交。</a:t>
            </a:r>
          </a:p>
        </p:txBody>
      </p:sp>
      <p:sp>
        <p:nvSpPr>
          <p:cNvPr id="21508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21509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1331913"/>
            <a:ext cx="5332413" cy="5332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263" y="1440000"/>
            <a:ext cx="5351462" cy="5332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动作按钮: 空白 11">
            <a:hlinkClick r:id="rId5" action="ppaction://hlinksldjump" highlightClick="1"/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2-14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判断点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E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是否在平面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ABCD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上。</a:t>
            </a:r>
          </a:p>
        </p:txBody>
      </p:sp>
      <p:sp>
        <p:nvSpPr>
          <p:cNvPr id="22532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22533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738" y="1590675"/>
            <a:ext cx="707231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738" y="1558925"/>
            <a:ext cx="7128935" cy="5345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1D18E3D-23B2-1E5C-8CB8-02740E719D1A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425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2-15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在平面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ABC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内求作点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D,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使点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D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与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H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面距离为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15,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与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V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面距离为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20mm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3556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23557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125" y="1590675"/>
            <a:ext cx="5443538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363" y="1565275"/>
            <a:ext cx="5464175" cy="525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23309C7-2DBC-4B09-1C3D-664D720B1ED2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2-16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完成平面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ABCDE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的投影。</a:t>
            </a:r>
          </a:p>
        </p:txBody>
      </p:sp>
      <p:sp>
        <p:nvSpPr>
          <p:cNvPr id="24580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24581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663" y="1590675"/>
            <a:ext cx="598646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165" y="1447799"/>
            <a:ext cx="5877795" cy="53691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A9C92A1-5097-5A73-7472-10D7A55F07C7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2-17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作平面图形的正面投影。</a:t>
            </a:r>
          </a:p>
        </p:txBody>
      </p:sp>
      <p:sp>
        <p:nvSpPr>
          <p:cNvPr id="25604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25605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825" y="1590675"/>
            <a:ext cx="7196138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920" y="1608936"/>
            <a:ext cx="7030720" cy="52280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F57B1CA-6C26-62B1-183C-BC056D47C559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425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2-18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作平面图形的水平投影。</a:t>
            </a:r>
          </a:p>
        </p:txBody>
      </p:sp>
      <p:sp>
        <p:nvSpPr>
          <p:cNvPr id="26628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26629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913" y="1590675"/>
            <a:ext cx="630396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50" y="1584325"/>
            <a:ext cx="6448425" cy="5197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B63C421-5AEB-DEA2-BE07-2A4104F0E360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1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27652" name="图片 7"/>
          <p:cNvPicPr>
            <a:picLocks noChangeAspect="1"/>
          </p:cNvPicPr>
          <p:nvPr/>
        </p:nvPicPr>
        <p:blipFill>
          <a:blip r:embed="rId3"/>
          <a:srcRect t="719"/>
          <a:stretch>
            <a:fillRect/>
          </a:stretch>
        </p:blipFill>
        <p:spPr>
          <a:xfrm>
            <a:off x="271463" y="1900238"/>
            <a:ext cx="9942512" cy="455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3" y="5903913"/>
            <a:ext cx="9271000" cy="447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5" name="文本框 2"/>
          <p:cNvSpPr txBox="1"/>
          <p:nvPr/>
        </p:nvSpPr>
        <p:spPr>
          <a:xfrm>
            <a:off x="271463" y="1173163"/>
            <a:ext cx="11834812" cy="3825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buNone/>
            </a:pPr>
            <a:r>
              <a:rPr lang="en-US" altLang="zh-CN" sz="2100" b="1" dirty="0">
                <a:latin typeface="Times New Roman" panose="02020603050405020304" pitchFamily="18" charset="0"/>
              </a:rPr>
              <a:t>2-19  </a:t>
            </a: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</a:rPr>
              <a:t>根据下列投影图中各几何元素的相对位置分别在括号中填写“平行”、“垂直”或“倾斜”。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62654A2-5E7B-AA9E-D095-A7FDCFBB3A23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2-20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判断直线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是否平行于平面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DEF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8676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28677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8" y="1457325"/>
            <a:ext cx="5335587" cy="5151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033" y="1528209"/>
            <a:ext cx="5351992" cy="53297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6D673E7-D15F-DC86-4EED-D53A383BEE52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 descr="文本&#10;&#10;中度可信度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3781425" y="3140075"/>
            <a:ext cx="4918075" cy="1295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2" name="文本框 1"/>
          <p:cNvSpPr txBox="1"/>
          <p:nvPr/>
        </p:nvSpPr>
        <p:spPr>
          <a:xfrm>
            <a:off x="469900" y="3070225"/>
            <a:ext cx="113030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6000" b="1" dirty="0"/>
              <a:t>第</a:t>
            </a:r>
            <a:r>
              <a:rPr lang="en-US" altLang="zh-CN" sz="6000" b="1" dirty="0"/>
              <a:t>2</a:t>
            </a:r>
            <a:r>
              <a:rPr lang="zh-CN" altLang="en-US" sz="6000" b="1" dirty="0"/>
              <a:t>章 正投影法基础</a:t>
            </a:r>
            <a:r>
              <a:rPr lang="zh-CN" altLang="en-US" sz="6000" b="1" dirty="0">
                <a:solidFill>
                  <a:srgbClr val="C00000"/>
                </a:solidFill>
              </a:rPr>
              <a:t>习题解答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2-21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过点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作一条直线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，使之分别平行于平面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DEF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和平面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STUV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9700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29701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050" y="1590675"/>
            <a:ext cx="7405688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1173"/>
          <a:stretch>
            <a:fillRect/>
          </a:stretch>
        </p:blipFill>
        <p:spPr>
          <a:xfrm>
            <a:off x="1670051" y="1648352"/>
            <a:ext cx="7405687" cy="52096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EC5E5CE-A750-2D89-6511-53B56B9158DD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2-22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判断平面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ABC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是否平行于平面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DEF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30724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30725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590675"/>
            <a:ext cx="5792788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484" y="1634066"/>
            <a:ext cx="5788511" cy="5223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85A8304-C81E-C7B5-3FB2-1B7C824B4BAF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2-23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过点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作直线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与直线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CD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交于点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，且与平面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EFG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平行。</a:t>
            </a:r>
          </a:p>
        </p:txBody>
      </p:sp>
      <p:sp>
        <p:nvSpPr>
          <p:cNvPr id="31748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31749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1590675"/>
            <a:ext cx="6453188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633" y="1570352"/>
            <a:ext cx="6652427" cy="53892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48B7634-04D3-19CE-2E5C-324326B15EA0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2-24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过平面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ABCD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上的点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M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作与平面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ABEF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平行的水平线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MN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32772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32773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475" y="1590675"/>
            <a:ext cx="6224588" cy="5035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000" y="1571625"/>
            <a:ext cx="6224588" cy="5256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03A65B8-B51F-CBE6-0D5B-5F54691A7E98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2-25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过点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作平面平行于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MN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并垂直于平面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DEFG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33796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33797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88" y="1590675"/>
            <a:ext cx="622141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263" y="1641475"/>
            <a:ext cx="6200775" cy="5216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8546EC4-8E14-ABB7-9F25-A17DFA5A3D4C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2-26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作带有穿孔的平面图形的水平投影。</a:t>
            </a:r>
          </a:p>
        </p:txBody>
      </p:sp>
      <p:sp>
        <p:nvSpPr>
          <p:cNvPr id="34820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34821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338" y="1590675"/>
            <a:ext cx="737711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438" y="1562100"/>
            <a:ext cx="7339012" cy="5278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FFD220C-91FC-ABD0-8CD4-3F3900567859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2-27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求作直线与平面的交点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M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35844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35845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713" y="1590675"/>
            <a:ext cx="518636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933" y="1542543"/>
            <a:ext cx="5304374" cy="53154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FCECE9A-AB6F-0811-470A-BD931273B1B3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2-28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作侧垂线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与平行四边形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CDEF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的交点，并判断可见性。</a:t>
            </a:r>
          </a:p>
        </p:txBody>
      </p:sp>
      <p:sp>
        <p:nvSpPr>
          <p:cNvPr id="36868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36869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" y="1728788"/>
            <a:ext cx="9317038" cy="5060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76" y="1689101"/>
            <a:ext cx="9352492" cy="51516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6B8AEE6-24DB-403F-2274-C1DE96E3431B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425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2-29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作直线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与平行四边形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CDEF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的交点，并判断可见性。</a:t>
            </a:r>
          </a:p>
        </p:txBody>
      </p:sp>
      <p:sp>
        <p:nvSpPr>
          <p:cNvPr id="37892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37893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938" y="1590675"/>
            <a:ext cx="641191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442741"/>
            <a:ext cx="6595533" cy="5353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C2CA5D3-45DD-AFAA-341E-5C04DEA18A44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2-30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作三角形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ABC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与正平圆的交线，并判断可见性。</a:t>
            </a:r>
          </a:p>
        </p:txBody>
      </p:sp>
      <p:sp>
        <p:nvSpPr>
          <p:cNvPr id="38916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38917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0" y="1590675"/>
            <a:ext cx="5729288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363" y="1630363"/>
            <a:ext cx="5640387" cy="5267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663CFC0-4A1E-FCD7-0897-B92EFE6C75A0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2" descr="图片包含 表格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2459038" y="223838"/>
            <a:ext cx="3294063" cy="62753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6" name="文本框 2"/>
          <p:cNvSpPr txBox="1"/>
          <p:nvPr/>
        </p:nvSpPr>
        <p:spPr>
          <a:xfrm>
            <a:off x="2459038" y="455613"/>
            <a:ext cx="397986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/>
              <a:t>第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章 正投影法基础</a:t>
            </a:r>
            <a:r>
              <a:rPr lang="zh-CN" altLang="en-US" sz="2000" b="1" dirty="0">
                <a:solidFill>
                  <a:srgbClr val="FF0000"/>
                </a:solidFill>
              </a:rPr>
              <a:t>习题解答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515938" y="922338"/>
            <a:ext cx="2024063" cy="40005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习题目录</a:t>
            </a:r>
          </a:p>
        </p:txBody>
      </p:sp>
      <p:grpSp>
        <p:nvGrpSpPr>
          <p:cNvPr id="3078" name="组合 5"/>
          <p:cNvGrpSpPr/>
          <p:nvPr/>
        </p:nvGrpSpPr>
        <p:grpSpPr>
          <a:xfrm>
            <a:off x="617538" y="1603375"/>
            <a:ext cx="2171700" cy="1460500"/>
            <a:chOff x="351386" y="1779573"/>
            <a:chExt cx="2787796" cy="1769814"/>
          </a:xfrm>
        </p:grpSpPr>
        <p:pic>
          <p:nvPicPr>
            <p:cNvPr id="7" name="图片 6">
              <a:hlinkClick r:id="rId3" action="ppaction://hlinksldjump"/>
            </p:cNvPr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1386" y="1779573"/>
              <a:ext cx="2773530" cy="174480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39999"/>
                </a:srgbClr>
              </a:outerShdw>
            </a:effectLst>
          </p:spPr>
        </p:pic>
        <p:sp>
          <p:nvSpPr>
            <p:cNvPr id="8" name="文本框 7">
              <a:hlinkClick r:id="rId3" action="ppaction://hlinksldjump"/>
            </p:cNvPr>
            <p:cNvSpPr txBox="1"/>
            <p:nvPr/>
          </p:nvSpPr>
          <p:spPr>
            <a:xfrm>
              <a:off x="2223953" y="3164666"/>
              <a:ext cx="915229" cy="384721"/>
            </a:xfrm>
            <a:prstGeom prst="rect">
              <a:avLst/>
            </a:prstGeom>
            <a:solidFill>
              <a:srgbClr val="3556E3"/>
            </a:solidFill>
            <a:ln>
              <a:noFill/>
            </a:ln>
            <a:effectLst>
              <a:innerShdw blurRad="127000" dist="63500" dir="1800000">
                <a:prstClr val="black">
                  <a:alpha val="50000"/>
                </a:prstClr>
              </a:innerShdw>
              <a:softEdge rad="1270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2-1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9">
            <a:hlinkClick r:id="rId5" action="ppaction://hlinksldjump"/>
          </p:cNvPr>
          <p:cNvPicPr>
            <a:picLocks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617538" y="3387725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13" name="图片 12">
            <a:hlinkClick r:id="rId7" action="ppaction://hlinksldjump"/>
          </p:cNvPr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84563" y="338772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16" name="图片 1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345613" y="3371850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grpSp>
        <p:nvGrpSpPr>
          <p:cNvPr id="3082" name="组合 5"/>
          <p:cNvGrpSpPr/>
          <p:nvPr/>
        </p:nvGrpSpPr>
        <p:grpSpPr>
          <a:xfrm>
            <a:off x="3475038" y="1600200"/>
            <a:ext cx="2159000" cy="1477963"/>
            <a:chOff x="116645" y="1726409"/>
            <a:chExt cx="2946405" cy="1986479"/>
          </a:xfrm>
        </p:grpSpPr>
        <p:pic>
          <p:nvPicPr>
            <p:cNvPr id="22" name="图片 21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6645" y="1726409"/>
              <a:ext cx="2946405" cy="193527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39999"/>
                </a:srgbClr>
              </a:outerShdw>
            </a:effectLst>
          </p:spPr>
        </p:pic>
        <p:sp>
          <p:nvSpPr>
            <p:cNvPr id="23" name="文本框 22">
              <a:hlinkClick r:id="rId11" action="ppaction://hlinksldjump"/>
            </p:cNvPr>
            <p:cNvSpPr txBox="1"/>
            <p:nvPr/>
          </p:nvSpPr>
          <p:spPr>
            <a:xfrm>
              <a:off x="2147820" y="3328168"/>
              <a:ext cx="915230" cy="384720"/>
            </a:xfrm>
            <a:prstGeom prst="rect">
              <a:avLst/>
            </a:prstGeom>
            <a:solidFill>
              <a:srgbClr val="3556E3"/>
            </a:solidFill>
            <a:ln>
              <a:noFill/>
            </a:ln>
            <a:effectLst>
              <a:innerShdw blurRad="127000" dist="63500" dir="1800000">
                <a:prstClr val="black">
                  <a:alpha val="50000"/>
                </a:prstClr>
              </a:innerShdw>
              <a:softEdge rad="1270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2-2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24">
            <a:hlinkClick r:id="rId13" action="ppaction://hlinksldjump"/>
          </p:cNvPr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99213" y="160972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28" name="图片 27">
            <a:hlinkClick r:id="rId15" action="ppaction://hlinksldjump"/>
          </p:cNvPr>
          <p:cNvPicPr>
            <a:picLocks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345613" y="1600200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31" name="图片 3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17538" y="5113338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34" name="图片 3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482975" y="5110163"/>
            <a:ext cx="2160588" cy="1441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37" name="图片 36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9345613" y="5110163"/>
            <a:ext cx="2160588" cy="1441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40" name="图片 39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399213" y="5116513"/>
            <a:ext cx="2159000" cy="1441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43" name="图片 42">
            <a:hlinkClick r:id="rId25" action="ppaction://hlinksldjump"/>
          </p:cNvPr>
          <p:cNvPicPr>
            <a:picLocks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6411913" y="338137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sp>
        <p:nvSpPr>
          <p:cNvPr id="47" name="文本框 46">
            <a:hlinkClick r:id="rId5" action="ppaction://hlinksldjump"/>
          </p:cNvPr>
          <p:cNvSpPr txBox="1"/>
          <p:nvPr/>
        </p:nvSpPr>
        <p:spPr bwMode="auto">
          <a:xfrm>
            <a:off x="2114285" y="4549433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2-5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文本框 47">
            <a:hlinkClick r:id="rId19" action="ppaction://hlinksldjump"/>
          </p:cNvPr>
          <p:cNvSpPr txBox="1"/>
          <p:nvPr/>
        </p:nvSpPr>
        <p:spPr bwMode="auto">
          <a:xfrm>
            <a:off x="4978807" y="6276236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2-10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文本框 48">
            <a:hlinkClick r:id="rId7" action="ppaction://hlinksldjump"/>
          </p:cNvPr>
          <p:cNvSpPr txBox="1"/>
          <p:nvPr/>
        </p:nvSpPr>
        <p:spPr bwMode="auto">
          <a:xfrm>
            <a:off x="4963570" y="4569539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2-6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文本框 49">
            <a:hlinkClick r:id="rId23" action="ppaction://hlinksldjump"/>
          </p:cNvPr>
          <p:cNvSpPr txBox="1"/>
          <p:nvPr/>
        </p:nvSpPr>
        <p:spPr bwMode="auto">
          <a:xfrm>
            <a:off x="7909506" y="6264881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2-11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文本框 50">
            <a:hlinkClick r:id="rId13" action="ppaction://hlinksldjump"/>
          </p:cNvPr>
          <p:cNvSpPr txBox="1"/>
          <p:nvPr/>
        </p:nvSpPr>
        <p:spPr bwMode="auto">
          <a:xfrm>
            <a:off x="7909506" y="2774670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2-3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文本框 51">
            <a:hlinkClick r:id="rId25" action="ppaction://hlinksldjump"/>
          </p:cNvPr>
          <p:cNvSpPr txBox="1"/>
          <p:nvPr/>
        </p:nvSpPr>
        <p:spPr bwMode="auto">
          <a:xfrm>
            <a:off x="7909506" y="4536730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2-7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文本框 52">
            <a:hlinkClick r:id="rId21" action="ppaction://hlinksldjump"/>
          </p:cNvPr>
          <p:cNvSpPr txBox="1"/>
          <p:nvPr/>
        </p:nvSpPr>
        <p:spPr bwMode="auto">
          <a:xfrm>
            <a:off x="10834953" y="6258244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2-12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文本框 53">
            <a:hlinkClick r:id="rId9" action="ppaction://hlinksldjump"/>
          </p:cNvPr>
          <p:cNvSpPr txBox="1"/>
          <p:nvPr/>
        </p:nvSpPr>
        <p:spPr bwMode="auto">
          <a:xfrm>
            <a:off x="10834953" y="4535918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2-8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文本框 54">
            <a:hlinkClick r:id="rId15" action="ppaction://hlinksldjump"/>
          </p:cNvPr>
          <p:cNvSpPr txBox="1"/>
          <p:nvPr/>
        </p:nvSpPr>
        <p:spPr bwMode="auto">
          <a:xfrm>
            <a:off x="10834953" y="2770832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2-4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文本框 55">
            <a:hlinkClick r:id="rId17" action="ppaction://hlinksldjump"/>
          </p:cNvPr>
          <p:cNvSpPr txBox="1"/>
          <p:nvPr/>
        </p:nvSpPr>
        <p:spPr bwMode="auto">
          <a:xfrm>
            <a:off x="2107266" y="6283973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2-9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2-31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作平面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ABC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与平面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DEFG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的交线，并判断可见性。</a:t>
            </a:r>
          </a:p>
        </p:txBody>
      </p:sp>
      <p:sp>
        <p:nvSpPr>
          <p:cNvPr id="39940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39941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3" y="1590675"/>
            <a:ext cx="524986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33" y="1582738"/>
            <a:ext cx="5288492" cy="52758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0C57C3B-F0E1-083B-7417-CC13EDF0BD72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2-32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求作平面与平面的交线。</a:t>
            </a:r>
          </a:p>
        </p:txBody>
      </p:sp>
      <p:sp>
        <p:nvSpPr>
          <p:cNvPr id="40964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40965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788" y="1568450"/>
            <a:ext cx="5054600" cy="523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950" y="1568450"/>
            <a:ext cx="5024438" cy="5313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pic>
        <p:nvPicPr>
          <p:cNvPr id="40970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663" y="1671638"/>
            <a:ext cx="111125" cy="165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动作按钮: 空白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3D7F7C7-280A-33B7-9712-2FD335A10C68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2-33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画出五棱柱的侧面投影，并求立体表面上点的另外两个投影。</a:t>
            </a:r>
          </a:p>
        </p:txBody>
      </p:sp>
      <p:sp>
        <p:nvSpPr>
          <p:cNvPr id="41988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41989" name="图片 7"/>
          <p:cNvPicPr>
            <a:picLocks noChangeAspect="1"/>
          </p:cNvPicPr>
          <p:nvPr/>
        </p:nvPicPr>
        <p:blipFill>
          <a:blip r:embed="rId3"/>
          <a:srcRect l="7358"/>
          <a:stretch>
            <a:fillRect/>
          </a:stretch>
        </p:blipFill>
        <p:spPr>
          <a:xfrm>
            <a:off x="2476500" y="1627188"/>
            <a:ext cx="2713038" cy="5202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200" y="1562100"/>
            <a:ext cx="6319837" cy="5313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EB5BA06-8A49-CC1D-8864-8C6AFAECADB8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2-34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求四棱锥的侧面投影，并求立体表面上点的另外两面投影。</a:t>
            </a:r>
          </a:p>
        </p:txBody>
      </p:sp>
      <p:sp>
        <p:nvSpPr>
          <p:cNvPr id="43012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43013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613" y="1590675"/>
            <a:ext cx="704056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975" y="1590675"/>
            <a:ext cx="5795963" cy="5181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28831D2-6935-3131-14BC-3C1CDA86C15A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425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2-35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求三棱台的水平投影，并求其表面上点的另外两面投影。 </a:t>
            </a:r>
          </a:p>
        </p:txBody>
      </p:sp>
      <p:sp>
        <p:nvSpPr>
          <p:cNvPr id="44036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44037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25" y="1550988"/>
            <a:ext cx="6481763" cy="4916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363" y="1477963"/>
            <a:ext cx="6269038" cy="5380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5668D5F-62E1-B31F-150C-423AE3FFBC52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2-36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求立体的面正投影。</a:t>
            </a:r>
          </a:p>
        </p:txBody>
      </p:sp>
      <p:sp>
        <p:nvSpPr>
          <p:cNvPr id="45060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45061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0" y="1590675"/>
            <a:ext cx="6796088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r="45232" b="54667"/>
          <a:stretch/>
        </p:blipFill>
        <p:spPr>
          <a:xfrm>
            <a:off x="2136776" y="1744664"/>
            <a:ext cx="3633404" cy="22755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6DA564E-54AB-C405-911A-5513AF4A7A52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425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2-37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已知圆柱表面上的点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D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的一个投影，求它们的另外两面投影。</a:t>
            </a:r>
          </a:p>
        </p:txBody>
      </p:sp>
      <p:sp>
        <p:nvSpPr>
          <p:cNvPr id="46084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46085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38" y="1590675"/>
            <a:ext cx="697071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0" y="1543050"/>
            <a:ext cx="7161213" cy="5314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5889170-AE92-1BAF-B040-FEF993F2E168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2-38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求圆锥的水平投影，并求圆锥表面上点的另外两面投影。</a:t>
            </a:r>
          </a:p>
        </p:txBody>
      </p:sp>
      <p:sp>
        <p:nvSpPr>
          <p:cNvPr id="47108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47109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713" y="1590675"/>
            <a:ext cx="620236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600" y="1576446"/>
            <a:ext cx="6172201" cy="5076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A315767-4846-F15D-9807-0D4A98FD12F3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2-39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已知球面上点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D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的一个投影，求另外两个投影。</a:t>
            </a:r>
          </a:p>
        </p:txBody>
      </p:sp>
      <p:sp>
        <p:nvSpPr>
          <p:cNvPr id="48132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48133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688" y="1590675"/>
            <a:ext cx="558641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688" y="1592707"/>
            <a:ext cx="5564096" cy="52552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4BCFF4C-BED3-6195-8619-DDB2E26C4847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425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2-40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求立体的水平投影，并求立体表面上点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的另外两面投影。</a:t>
            </a:r>
          </a:p>
        </p:txBody>
      </p:sp>
      <p:sp>
        <p:nvSpPr>
          <p:cNvPr id="49156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49157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388" y="1590675"/>
            <a:ext cx="581501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13" y="1651000"/>
            <a:ext cx="5788025" cy="4976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EF24425-B684-40D4-2319-4342DC2BA7D9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2" descr="图片包含 表格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2459038" y="223838"/>
            <a:ext cx="3294063" cy="62753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00" name="文本框 2"/>
          <p:cNvSpPr txBox="1"/>
          <p:nvPr/>
        </p:nvSpPr>
        <p:spPr>
          <a:xfrm>
            <a:off x="2459038" y="455613"/>
            <a:ext cx="397986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/>
              <a:t>第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章 正投影法基础</a:t>
            </a:r>
            <a:r>
              <a:rPr lang="zh-CN" altLang="en-US" sz="2000" b="1" dirty="0">
                <a:solidFill>
                  <a:srgbClr val="FF0000"/>
                </a:solidFill>
              </a:rPr>
              <a:t>习题解答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515938" y="922338"/>
            <a:ext cx="2024063" cy="40005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习题目录</a:t>
            </a:r>
          </a:p>
        </p:txBody>
      </p:sp>
      <p:grpSp>
        <p:nvGrpSpPr>
          <p:cNvPr id="4102" name="组合 5"/>
          <p:cNvGrpSpPr/>
          <p:nvPr/>
        </p:nvGrpSpPr>
        <p:grpSpPr>
          <a:xfrm>
            <a:off x="617538" y="1603375"/>
            <a:ext cx="2171700" cy="1460500"/>
            <a:chOff x="351387" y="1779573"/>
            <a:chExt cx="2787795" cy="1769814"/>
          </a:xfrm>
        </p:grpSpPr>
        <p:pic>
          <p:nvPicPr>
            <p:cNvPr id="7" name="图片 6">
              <a:hlinkClick r:id="rId3" action="ppaction://hlinksldjump"/>
            </p:cNvPr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1387" y="1779573"/>
              <a:ext cx="2773529" cy="174480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39999"/>
                </a:srgbClr>
              </a:outerShdw>
            </a:effectLst>
          </p:spPr>
        </p:pic>
        <p:sp>
          <p:nvSpPr>
            <p:cNvPr id="8" name="文本框 7">
              <a:hlinkClick r:id="rId3" action="ppaction://hlinksldjump"/>
            </p:cNvPr>
            <p:cNvSpPr txBox="1"/>
            <p:nvPr/>
          </p:nvSpPr>
          <p:spPr>
            <a:xfrm>
              <a:off x="2223953" y="3164666"/>
              <a:ext cx="915229" cy="384721"/>
            </a:xfrm>
            <a:prstGeom prst="rect">
              <a:avLst/>
            </a:prstGeom>
            <a:solidFill>
              <a:srgbClr val="3556E3"/>
            </a:solidFill>
            <a:ln>
              <a:noFill/>
            </a:ln>
            <a:effectLst>
              <a:innerShdw blurRad="127000" dist="63500" dir="1800000">
                <a:prstClr val="black">
                  <a:alpha val="50000"/>
                </a:prstClr>
              </a:innerShdw>
              <a:softEdge rad="1270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2-13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9">
            <a:hlinkClick r:id="rId5" action="ppaction://hlinksldjump"/>
          </p:cNvPr>
          <p:cNvPicPr>
            <a:picLocks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617538" y="3387725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13" name="图片 12">
            <a:hlinkClick r:id="rId7" action="ppaction://hlinksldjump"/>
          </p:cNvPr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84563" y="338772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16" name="图片 1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345613" y="3371850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grpSp>
        <p:nvGrpSpPr>
          <p:cNvPr id="4106" name="组合 5"/>
          <p:cNvGrpSpPr/>
          <p:nvPr/>
        </p:nvGrpSpPr>
        <p:grpSpPr>
          <a:xfrm>
            <a:off x="3475038" y="1600200"/>
            <a:ext cx="2159000" cy="1500188"/>
            <a:chOff x="116645" y="1726409"/>
            <a:chExt cx="2946405" cy="2015383"/>
          </a:xfrm>
        </p:grpSpPr>
        <p:pic>
          <p:nvPicPr>
            <p:cNvPr id="22" name="图片 21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6645" y="1726409"/>
              <a:ext cx="2946405" cy="1934341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39999"/>
                </a:srgbClr>
              </a:outerShdw>
            </a:effectLst>
          </p:spPr>
        </p:pic>
        <p:sp>
          <p:nvSpPr>
            <p:cNvPr id="23" name="文本框 22">
              <a:hlinkClick r:id="rId11" action="ppaction://hlinksldjump"/>
            </p:cNvPr>
            <p:cNvSpPr txBox="1"/>
            <p:nvPr/>
          </p:nvSpPr>
          <p:spPr>
            <a:xfrm>
              <a:off x="2147820" y="3328168"/>
              <a:ext cx="915230" cy="413624"/>
            </a:xfrm>
            <a:prstGeom prst="rect">
              <a:avLst/>
            </a:prstGeom>
            <a:solidFill>
              <a:srgbClr val="3556E3"/>
            </a:solidFill>
            <a:ln>
              <a:noFill/>
            </a:ln>
            <a:effectLst>
              <a:innerShdw blurRad="127000" dist="63500" dir="1800000">
                <a:prstClr val="black">
                  <a:alpha val="50000"/>
                </a:prstClr>
              </a:innerShdw>
              <a:softEdge rad="1270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2-14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24">
            <a:hlinkClick r:id="rId13" action="ppaction://hlinksldjump"/>
          </p:cNvPr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99213" y="160972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28" name="图片 27">
            <a:hlinkClick r:id="rId15" action="ppaction://hlinksldjump"/>
          </p:cNvPr>
          <p:cNvPicPr>
            <a:picLocks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345613" y="1600200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31" name="图片 3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17538" y="5113338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34" name="图片 3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482975" y="5110163"/>
            <a:ext cx="2160588" cy="1441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37" name="图片 36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9345613" y="5110163"/>
            <a:ext cx="2160588" cy="1441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40" name="图片 39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399213" y="5116513"/>
            <a:ext cx="2159000" cy="1441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43" name="图片 42">
            <a:hlinkClick r:id="rId25" action="ppaction://hlinksldjump"/>
          </p:cNvPr>
          <p:cNvPicPr>
            <a:picLocks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6411913" y="338137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sp>
        <p:nvSpPr>
          <p:cNvPr id="47" name="文本框 46">
            <a:hlinkClick r:id="rId5" action="ppaction://hlinksldjump"/>
          </p:cNvPr>
          <p:cNvSpPr txBox="1"/>
          <p:nvPr/>
        </p:nvSpPr>
        <p:spPr bwMode="auto">
          <a:xfrm>
            <a:off x="2114285" y="4549433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2-17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文本框 47">
            <a:hlinkClick r:id="rId19" action="ppaction://hlinksldjump"/>
          </p:cNvPr>
          <p:cNvSpPr txBox="1"/>
          <p:nvPr/>
        </p:nvSpPr>
        <p:spPr bwMode="auto">
          <a:xfrm>
            <a:off x="4978807" y="6276236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2-22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文本框 48">
            <a:hlinkClick r:id="rId7" action="ppaction://hlinksldjump"/>
          </p:cNvPr>
          <p:cNvSpPr txBox="1"/>
          <p:nvPr/>
        </p:nvSpPr>
        <p:spPr bwMode="auto">
          <a:xfrm>
            <a:off x="4963570" y="4569539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2-18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文本框 49">
            <a:hlinkClick r:id="rId23" action="ppaction://hlinksldjump"/>
          </p:cNvPr>
          <p:cNvSpPr txBox="1"/>
          <p:nvPr/>
        </p:nvSpPr>
        <p:spPr bwMode="auto">
          <a:xfrm>
            <a:off x="7909506" y="6264881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2-23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文本框 50">
            <a:hlinkClick r:id="rId13" action="ppaction://hlinksldjump"/>
          </p:cNvPr>
          <p:cNvSpPr txBox="1"/>
          <p:nvPr/>
        </p:nvSpPr>
        <p:spPr bwMode="auto">
          <a:xfrm>
            <a:off x="7909506" y="2774670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2-15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文本框 51">
            <a:hlinkClick r:id="rId25" action="ppaction://hlinksldjump"/>
          </p:cNvPr>
          <p:cNvSpPr txBox="1"/>
          <p:nvPr/>
        </p:nvSpPr>
        <p:spPr bwMode="auto">
          <a:xfrm>
            <a:off x="7909506" y="4536730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2-19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文本框 52">
            <a:hlinkClick r:id="rId21" action="ppaction://hlinksldjump"/>
          </p:cNvPr>
          <p:cNvSpPr txBox="1"/>
          <p:nvPr/>
        </p:nvSpPr>
        <p:spPr bwMode="auto">
          <a:xfrm>
            <a:off x="10834953" y="6258244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2-24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文本框 53">
            <a:hlinkClick r:id="rId9" action="ppaction://hlinksldjump"/>
          </p:cNvPr>
          <p:cNvSpPr txBox="1"/>
          <p:nvPr/>
        </p:nvSpPr>
        <p:spPr bwMode="auto">
          <a:xfrm>
            <a:off x="10834953" y="4535918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2-20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文本框 54">
            <a:hlinkClick r:id="rId15" action="ppaction://hlinksldjump"/>
          </p:cNvPr>
          <p:cNvSpPr txBox="1"/>
          <p:nvPr/>
        </p:nvSpPr>
        <p:spPr bwMode="auto">
          <a:xfrm>
            <a:off x="10834953" y="2770832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2-16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文本框 55">
            <a:hlinkClick r:id="rId17" action="ppaction://hlinksldjump"/>
          </p:cNvPr>
          <p:cNvSpPr txBox="1"/>
          <p:nvPr/>
        </p:nvSpPr>
        <p:spPr bwMode="auto">
          <a:xfrm>
            <a:off x="2107266" y="6283973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2-21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2-41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已知圆柱表面上的曲线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ABC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的一个投影，求另外两面投影。</a:t>
            </a:r>
          </a:p>
        </p:txBody>
      </p:sp>
      <p:sp>
        <p:nvSpPr>
          <p:cNvPr id="50180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50181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3" y="1579563"/>
            <a:ext cx="6381750" cy="4970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463" y="1651000"/>
            <a:ext cx="6540500" cy="5146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AD2E6BF-20F6-32A1-C2B6-20C733E68309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2-42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根据圆台表面上的线的水平投影，画出其正面投影。</a:t>
            </a:r>
          </a:p>
        </p:txBody>
      </p:sp>
      <p:sp>
        <p:nvSpPr>
          <p:cNvPr id="51204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51205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163" y="1590675"/>
            <a:ext cx="306546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163" y="1490663"/>
            <a:ext cx="3098800" cy="5367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F598657-90B5-FACC-9DE5-599EBE5842A5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425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2-43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已知圆锥表面上曲线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ABCD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DEF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的一个投影，求另外两个投影。</a:t>
            </a:r>
          </a:p>
        </p:txBody>
      </p:sp>
      <p:pic>
        <p:nvPicPr>
          <p:cNvPr id="5222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388" y="1630363"/>
            <a:ext cx="6346825" cy="4624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875" y="1584325"/>
            <a:ext cx="6691313" cy="5319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30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EBA4F29-DF0E-5184-55D3-41D13FB35F0B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425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2-44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已知球面上曲线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和曲线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BCD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点的一个投影，求另外两个投影。</a:t>
            </a:r>
          </a:p>
        </p:txBody>
      </p:sp>
      <p:sp>
        <p:nvSpPr>
          <p:cNvPr id="53252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53253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288" y="1590675"/>
            <a:ext cx="563721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300" y="1519669"/>
            <a:ext cx="5664200" cy="53557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58D81B3-6289-9B87-D2CD-35830B824600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2-45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完成三棱锥截口的水平投影，并求作其侧面投影。</a:t>
            </a:r>
          </a:p>
        </p:txBody>
      </p:sp>
      <p:sp>
        <p:nvSpPr>
          <p:cNvPr id="54276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54277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75" y="1590675"/>
            <a:ext cx="5862638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325" y="1636713"/>
            <a:ext cx="5908675" cy="5267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7553935-D1E0-CC96-740C-CE81337DC676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2-46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完成五棱柱截口的水平投影，并求其侧面投影。</a:t>
            </a:r>
          </a:p>
        </p:txBody>
      </p:sp>
      <p:sp>
        <p:nvSpPr>
          <p:cNvPr id="55300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55301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388" y="1590675"/>
            <a:ext cx="6889750" cy="5313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375" y="1533524"/>
            <a:ext cx="6610350" cy="53705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1335768-59F4-F207-C0E2-9BC44CA8B244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2-47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求立体的水平投影。</a:t>
            </a:r>
          </a:p>
        </p:txBody>
      </p:sp>
      <p:sp>
        <p:nvSpPr>
          <p:cNvPr id="56324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56325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538" y="1943100"/>
            <a:ext cx="6115050" cy="4408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113" y="1539875"/>
            <a:ext cx="6015037" cy="5335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9528462-599C-7BCB-4B3A-1F83039717DA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2-48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求立体的侧面投影。</a:t>
            </a:r>
          </a:p>
        </p:txBody>
      </p:sp>
      <p:sp>
        <p:nvSpPr>
          <p:cNvPr id="57348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57349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025" y="1938338"/>
            <a:ext cx="6288088" cy="506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388" y="1557455"/>
            <a:ext cx="5434012" cy="5300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3" name="动作按钮: 空白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5158C2F-541B-E2CE-303F-D13E34F2F0AA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2-49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求立体的侧面投影。</a:t>
            </a:r>
          </a:p>
        </p:txBody>
      </p:sp>
      <p:sp>
        <p:nvSpPr>
          <p:cNvPr id="58372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58373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225" y="1590675"/>
            <a:ext cx="6129338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638" y="1580855"/>
            <a:ext cx="6659762" cy="5299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89A935A-B8DF-998D-26B0-97A5014E5B99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5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59396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513" y="1428750"/>
            <a:ext cx="7681912" cy="5337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138" y="1516063"/>
            <a:ext cx="8096250" cy="5313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2-50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求立体的侧面投影，并补全其水平投影。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983889A-061C-2C0D-5968-B6EC3DAB176A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 descr="图片包含 表格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2459038" y="223838"/>
            <a:ext cx="3294063" cy="62753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4" name="文本框 2"/>
          <p:cNvSpPr txBox="1"/>
          <p:nvPr/>
        </p:nvSpPr>
        <p:spPr>
          <a:xfrm>
            <a:off x="2459038" y="455613"/>
            <a:ext cx="397986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/>
              <a:t>第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章 正投影法基础</a:t>
            </a:r>
            <a:r>
              <a:rPr lang="zh-CN" altLang="en-US" sz="2000" b="1" dirty="0">
                <a:solidFill>
                  <a:srgbClr val="FF0000"/>
                </a:solidFill>
              </a:rPr>
              <a:t>习题解答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515938" y="922338"/>
            <a:ext cx="2024063" cy="40005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习题目录</a:t>
            </a:r>
          </a:p>
        </p:txBody>
      </p:sp>
      <p:grpSp>
        <p:nvGrpSpPr>
          <p:cNvPr id="5126" name="组合 5"/>
          <p:cNvGrpSpPr/>
          <p:nvPr/>
        </p:nvGrpSpPr>
        <p:grpSpPr>
          <a:xfrm>
            <a:off x="617538" y="1603375"/>
            <a:ext cx="2171700" cy="1460500"/>
            <a:chOff x="351387" y="1779573"/>
            <a:chExt cx="2787795" cy="1769814"/>
          </a:xfrm>
        </p:grpSpPr>
        <p:pic>
          <p:nvPicPr>
            <p:cNvPr id="7" name="图片 6">
              <a:hlinkClick r:id="rId3" action="ppaction://hlinksldjump"/>
            </p:cNvPr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1387" y="1779573"/>
              <a:ext cx="2773529" cy="174480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39999"/>
                </a:srgbClr>
              </a:outerShdw>
            </a:effectLst>
          </p:spPr>
        </p:pic>
        <p:sp>
          <p:nvSpPr>
            <p:cNvPr id="8" name="文本框 7">
              <a:hlinkClick r:id="rId3" action="ppaction://hlinksldjump"/>
            </p:cNvPr>
            <p:cNvSpPr txBox="1"/>
            <p:nvPr/>
          </p:nvSpPr>
          <p:spPr>
            <a:xfrm>
              <a:off x="2223953" y="3164666"/>
              <a:ext cx="915229" cy="384721"/>
            </a:xfrm>
            <a:prstGeom prst="rect">
              <a:avLst/>
            </a:prstGeom>
            <a:solidFill>
              <a:srgbClr val="3556E3"/>
            </a:solidFill>
            <a:ln>
              <a:noFill/>
            </a:ln>
            <a:effectLst>
              <a:innerShdw blurRad="127000" dist="63500" dir="1800000">
                <a:prstClr val="black">
                  <a:alpha val="50000"/>
                </a:prstClr>
              </a:innerShdw>
              <a:softEdge rad="1270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2-25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9">
            <a:hlinkClick r:id="rId5" action="ppaction://hlinksldjump"/>
          </p:cNvPr>
          <p:cNvPicPr>
            <a:picLocks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617538" y="3387725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13" name="图片 12">
            <a:hlinkClick r:id="rId7" action="ppaction://hlinksldjump"/>
          </p:cNvPr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84563" y="338772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16" name="图片 1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345613" y="3371850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grpSp>
        <p:nvGrpSpPr>
          <p:cNvPr id="5130" name="组合 5"/>
          <p:cNvGrpSpPr/>
          <p:nvPr/>
        </p:nvGrpSpPr>
        <p:grpSpPr>
          <a:xfrm>
            <a:off x="3475038" y="1600200"/>
            <a:ext cx="2159000" cy="1500188"/>
            <a:chOff x="116645" y="1726409"/>
            <a:chExt cx="2946405" cy="2015383"/>
          </a:xfrm>
        </p:grpSpPr>
        <p:pic>
          <p:nvPicPr>
            <p:cNvPr id="22" name="图片 21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6645" y="1726409"/>
              <a:ext cx="2946405" cy="1934341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39999"/>
                </a:srgbClr>
              </a:outerShdw>
            </a:effectLst>
          </p:spPr>
        </p:pic>
        <p:sp>
          <p:nvSpPr>
            <p:cNvPr id="23" name="文本框 22">
              <a:hlinkClick r:id="rId11" action="ppaction://hlinksldjump"/>
            </p:cNvPr>
            <p:cNvSpPr txBox="1"/>
            <p:nvPr/>
          </p:nvSpPr>
          <p:spPr>
            <a:xfrm>
              <a:off x="2147820" y="3328168"/>
              <a:ext cx="915230" cy="413624"/>
            </a:xfrm>
            <a:prstGeom prst="rect">
              <a:avLst/>
            </a:prstGeom>
            <a:solidFill>
              <a:srgbClr val="3556E3"/>
            </a:solidFill>
            <a:ln>
              <a:noFill/>
            </a:ln>
            <a:effectLst>
              <a:innerShdw blurRad="127000" dist="63500" dir="1800000">
                <a:prstClr val="black">
                  <a:alpha val="50000"/>
                </a:prstClr>
              </a:innerShdw>
              <a:softEdge rad="1270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2-26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24">
            <a:hlinkClick r:id="rId13" action="ppaction://hlinksldjump"/>
          </p:cNvPr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99213" y="160972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28" name="图片 27">
            <a:hlinkClick r:id="rId15" action="ppaction://hlinksldjump"/>
          </p:cNvPr>
          <p:cNvPicPr>
            <a:picLocks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345613" y="1600200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31" name="图片 3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17538" y="5113338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34" name="图片 3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482975" y="5110163"/>
            <a:ext cx="2160588" cy="1441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37" name="图片 36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9345613" y="5110163"/>
            <a:ext cx="2160588" cy="1441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40" name="图片 39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399213" y="5116513"/>
            <a:ext cx="2159000" cy="1441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43" name="图片 42">
            <a:hlinkClick r:id="rId25" action="ppaction://hlinksldjump"/>
          </p:cNvPr>
          <p:cNvPicPr>
            <a:picLocks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6411913" y="338137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sp>
        <p:nvSpPr>
          <p:cNvPr id="47" name="文本框 46">
            <a:hlinkClick r:id="rId5" action="ppaction://hlinksldjump"/>
          </p:cNvPr>
          <p:cNvSpPr txBox="1"/>
          <p:nvPr/>
        </p:nvSpPr>
        <p:spPr bwMode="auto">
          <a:xfrm>
            <a:off x="2114285" y="4549433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2-29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文本框 47">
            <a:hlinkClick r:id="rId19" action="ppaction://hlinksldjump"/>
          </p:cNvPr>
          <p:cNvSpPr txBox="1"/>
          <p:nvPr/>
        </p:nvSpPr>
        <p:spPr bwMode="auto">
          <a:xfrm>
            <a:off x="4978807" y="6276236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2-34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文本框 48">
            <a:hlinkClick r:id="rId7" action="ppaction://hlinksldjump"/>
          </p:cNvPr>
          <p:cNvSpPr txBox="1"/>
          <p:nvPr/>
        </p:nvSpPr>
        <p:spPr bwMode="auto">
          <a:xfrm>
            <a:off x="4963570" y="4569539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2-30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文本框 49">
            <a:hlinkClick r:id="rId23" action="ppaction://hlinksldjump"/>
          </p:cNvPr>
          <p:cNvSpPr txBox="1"/>
          <p:nvPr/>
        </p:nvSpPr>
        <p:spPr bwMode="auto">
          <a:xfrm>
            <a:off x="7909506" y="6264881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2-35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文本框 50">
            <a:hlinkClick r:id="rId13" action="ppaction://hlinksldjump"/>
          </p:cNvPr>
          <p:cNvSpPr txBox="1"/>
          <p:nvPr/>
        </p:nvSpPr>
        <p:spPr bwMode="auto">
          <a:xfrm>
            <a:off x="7909506" y="2774670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2-27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文本框 51">
            <a:hlinkClick r:id="rId25" action="ppaction://hlinksldjump"/>
          </p:cNvPr>
          <p:cNvSpPr txBox="1"/>
          <p:nvPr/>
        </p:nvSpPr>
        <p:spPr bwMode="auto">
          <a:xfrm>
            <a:off x="7909506" y="4536730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2-31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文本框 52">
            <a:hlinkClick r:id="rId21" action="ppaction://hlinksldjump"/>
          </p:cNvPr>
          <p:cNvSpPr txBox="1"/>
          <p:nvPr/>
        </p:nvSpPr>
        <p:spPr bwMode="auto">
          <a:xfrm>
            <a:off x="10834953" y="6258244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2-36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文本框 53">
            <a:hlinkClick r:id="rId9" action="ppaction://hlinksldjump"/>
          </p:cNvPr>
          <p:cNvSpPr txBox="1"/>
          <p:nvPr/>
        </p:nvSpPr>
        <p:spPr bwMode="auto">
          <a:xfrm>
            <a:off x="10834953" y="4535918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2-32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文本框 54">
            <a:hlinkClick r:id="rId15" action="ppaction://hlinksldjump"/>
          </p:cNvPr>
          <p:cNvSpPr txBox="1"/>
          <p:nvPr/>
        </p:nvSpPr>
        <p:spPr bwMode="auto">
          <a:xfrm>
            <a:off x="10834953" y="2770832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2-28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文本框 55">
            <a:hlinkClick r:id="rId17" action="ppaction://hlinksldjump"/>
          </p:cNvPr>
          <p:cNvSpPr txBox="1"/>
          <p:nvPr/>
        </p:nvSpPr>
        <p:spPr bwMode="auto">
          <a:xfrm>
            <a:off x="2107266" y="6283973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2-33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2-51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根据立体的两面投影，求其正面投影。</a:t>
            </a:r>
          </a:p>
        </p:txBody>
      </p:sp>
      <p:sp>
        <p:nvSpPr>
          <p:cNvPr id="60420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60421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313" y="1590675"/>
            <a:ext cx="599916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37" y="1596245"/>
            <a:ext cx="5999162" cy="5261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19CCC13-2352-27AF-3F89-65E32609C3ED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2-52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求立体的水平投影。</a:t>
            </a:r>
          </a:p>
        </p:txBody>
      </p:sp>
      <p:sp>
        <p:nvSpPr>
          <p:cNvPr id="61444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61445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388" y="1590675"/>
            <a:ext cx="708501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t="48784"/>
          <a:stretch/>
        </p:blipFill>
        <p:spPr>
          <a:xfrm>
            <a:off x="1997075" y="3989372"/>
            <a:ext cx="6831013" cy="24749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D3E681B-BB99-A607-6431-EB3F983A2BF8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2-53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补画水平投影所缺的图线，并求侧面投影。</a:t>
            </a:r>
          </a:p>
        </p:txBody>
      </p:sp>
      <p:sp>
        <p:nvSpPr>
          <p:cNvPr id="62468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62469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375" y="1547813"/>
            <a:ext cx="5688013" cy="5200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724" y="1547814"/>
            <a:ext cx="6260837" cy="5200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0C2D2D3-A39E-2A88-5EBA-B9435667AC63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2-54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求圆柱被穿孔后的侧投影，并补全水平投影。</a:t>
            </a:r>
          </a:p>
        </p:txBody>
      </p:sp>
      <p:sp>
        <p:nvSpPr>
          <p:cNvPr id="63492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63493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388" y="1609725"/>
            <a:ext cx="5891212" cy="5113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900" y="1562100"/>
            <a:ext cx="5927725" cy="5160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292383E-CF01-DEE2-88ED-F21ED6AFB10E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2-55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补全立体的水平投影和侧投影。</a:t>
            </a:r>
          </a:p>
        </p:txBody>
      </p:sp>
      <p:sp>
        <p:nvSpPr>
          <p:cNvPr id="64516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64517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213" y="1655763"/>
            <a:ext cx="6089650" cy="5045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288" y="1393825"/>
            <a:ext cx="6083300" cy="5337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AE12D2B-E4BF-843F-3EFB-69301F7CB381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2-56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求立体的水平投影。</a:t>
            </a:r>
          </a:p>
        </p:txBody>
      </p:sp>
      <p:sp>
        <p:nvSpPr>
          <p:cNvPr id="65540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65541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38" y="1590675"/>
            <a:ext cx="656431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725" y="1527175"/>
            <a:ext cx="6270625" cy="4841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4DD9F77-78B2-1C40-E61C-4B56A53C21FD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2-57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完成圆锥被截切后的水平投影和侧面投影。</a:t>
            </a:r>
          </a:p>
        </p:txBody>
      </p:sp>
      <p:sp>
        <p:nvSpPr>
          <p:cNvPr id="66564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66565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75" y="1546225"/>
            <a:ext cx="5713413" cy="5305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575" y="1562100"/>
            <a:ext cx="5713413" cy="5313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9A27AAF-17AD-39B8-8EA2-A7A4A69D48E4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2-58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求圆锥的截交线，完成其水平和侧面投影。</a:t>
            </a:r>
          </a:p>
        </p:txBody>
      </p:sp>
      <p:sp>
        <p:nvSpPr>
          <p:cNvPr id="67588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67589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963" y="1590675"/>
            <a:ext cx="5503862" cy="526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938" y="1758949"/>
            <a:ext cx="5604619" cy="5065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A8FACCD-25DF-15C3-A256-76B65C3BFF08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2-59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求圆锥截交线的水平投影和侧面投影，并完成侧面投影。</a:t>
            </a:r>
          </a:p>
        </p:txBody>
      </p:sp>
      <p:sp>
        <p:nvSpPr>
          <p:cNvPr id="68612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68613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888" y="1498600"/>
            <a:ext cx="5597525" cy="5326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875" y="1530350"/>
            <a:ext cx="5756275" cy="529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77C713D-6432-F6C8-3A9F-36E2B4BEB7B1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9635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69636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438" y="1344613"/>
            <a:ext cx="5802312" cy="5356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513" y="1422000"/>
            <a:ext cx="6427787" cy="5313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2-60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求圆锥的截交线，完成其水平和侧面投影。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1A4B819-9FFE-C92B-9FBB-A1A3B6B35519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2" descr="图片包含 表格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2459038" y="223838"/>
            <a:ext cx="3294063" cy="62753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8" name="文本框 2"/>
          <p:cNvSpPr txBox="1"/>
          <p:nvPr/>
        </p:nvSpPr>
        <p:spPr>
          <a:xfrm>
            <a:off x="2459038" y="455613"/>
            <a:ext cx="397986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/>
              <a:t>第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章 正投影法基础</a:t>
            </a:r>
            <a:r>
              <a:rPr lang="zh-CN" altLang="en-US" sz="2000" b="1" dirty="0">
                <a:solidFill>
                  <a:srgbClr val="FF0000"/>
                </a:solidFill>
              </a:rPr>
              <a:t>习题解答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515938" y="922338"/>
            <a:ext cx="2024063" cy="40005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习题目录</a:t>
            </a:r>
          </a:p>
        </p:txBody>
      </p:sp>
      <p:grpSp>
        <p:nvGrpSpPr>
          <p:cNvPr id="6150" name="组合 5"/>
          <p:cNvGrpSpPr/>
          <p:nvPr/>
        </p:nvGrpSpPr>
        <p:grpSpPr>
          <a:xfrm>
            <a:off x="617538" y="1603375"/>
            <a:ext cx="2171700" cy="1460500"/>
            <a:chOff x="351387" y="1779573"/>
            <a:chExt cx="2787795" cy="1769814"/>
          </a:xfrm>
        </p:grpSpPr>
        <p:pic>
          <p:nvPicPr>
            <p:cNvPr id="7" name="图片 6">
              <a:hlinkClick r:id="rId3" action="ppaction://hlinksldjump"/>
            </p:cNvPr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1387" y="1779573"/>
              <a:ext cx="2773529" cy="174480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39999"/>
                </a:srgbClr>
              </a:outerShdw>
            </a:effectLst>
          </p:spPr>
        </p:pic>
        <p:sp>
          <p:nvSpPr>
            <p:cNvPr id="8" name="文本框 7">
              <a:hlinkClick r:id="rId3" action="ppaction://hlinksldjump"/>
            </p:cNvPr>
            <p:cNvSpPr txBox="1"/>
            <p:nvPr/>
          </p:nvSpPr>
          <p:spPr>
            <a:xfrm>
              <a:off x="2223953" y="3164666"/>
              <a:ext cx="915229" cy="384721"/>
            </a:xfrm>
            <a:prstGeom prst="rect">
              <a:avLst/>
            </a:prstGeom>
            <a:solidFill>
              <a:srgbClr val="3556E3"/>
            </a:solidFill>
            <a:ln>
              <a:noFill/>
            </a:ln>
            <a:effectLst>
              <a:innerShdw blurRad="127000" dist="63500" dir="1800000">
                <a:prstClr val="black">
                  <a:alpha val="50000"/>
                </a:prstClr>
              </a:innerShdw>
              <a:softEdge rad="1270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2-37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9">
            <a:hlinkClick r:id="rId5" action="ppaction://hlinksldjump"/>
          </p:cNvPr>
          <p:cNvPicPr>
            <a:picLocks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617538" y="3387725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13" name="图片 12">
            <a:hlinkClick r:id="rId7" action="ppaction://hlinksldjump"/>
          </p:cNvPr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84563" y="338772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16" name="图片 1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345613" y="3371850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grpSp>
        <p:nvGrpSpPr>
          <p:cNvPr id="6154" name="组合 5"/>
          <p:cNvGrpSpPr/>
          <p:nvPr/>
        </p:nvGrpSpPr>
        <p:grpSpPr>
          <a:xfrm>
            <a:off x="3475038" y="1600200"/>
            <a:ext cx="2159000" cy="1500188"/>
            <a:chOff x="116645" y="1726409"/>
            <a:chExt cx="2946405" cy="2015383"/>
          </a:xfrm>
        </p:grpSpPr>
        <p:pic>
          <p:nvPicPr>
            <p:cNvPr id="22" name="图片 21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6645" y="1726409"/>
              <a:ext cx="2946405" cy="1934341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39999"/>
                </a:srgbClr>
              </a:outerShdw>
            </a:effectLst>
          </p:spPr>
        </p:pic>
        <p:sp>
          <p:nvSpPr>
            <p:cNvPr id="23" name="文本框 22">
              <a:hlinkClick r:id="rId11" action="ppaction://hlinksldjump"/>
            </p:cNvPr>
            <p:cNvSpPr txBox="1"/>
            <p:nvPr/>
          </p:nvSpPr>
          <p:spPr>
            <a:xfrm>
              <a:off x="2147820" y="3328168"/>
              <a:ext cx="915230" cy="413624"/>
            </a:xfrm>
            <a:prstGeom prst="rect">
              <a:avLst/>
            </a:prstGeom>
            <a:solidFill>
              <a:srgbClr val="3556E3"/>
            </a:solidFill>
            <a:ln>
              <a:noFill/>
            </a:ln>
            <a:effectLst>
              <a:innerShdw blurRad="127000" dist="63500" dir="1800000">
                <a:prstClr val="black">
                  <a:alpha val="50000"/>
                </a:prstClr>
              </a:innerShdw>
              <a:softEdge rad="1270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2-38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24">
            <a:hlinkClick r:id="rId13" action="ppaction://hlinksldjump"/>
          </p:cNvPr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99213" y="160972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28" name="图片 27">
            <a:hlinkClick r:id="rId15" action="ppaction://hlinksldjump"/>
          </p:cNvPr>
          <p:cNvPicPr>
            <a:picLocks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345613" y="1600200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31" name="图片 3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17538" y="5113338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34" name="图片 3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482975" y="5110163"/>
            <a:ext cx="2160588" cy="1441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37" name="图片 36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9345613" y="5110163"/>
            <a:ext cx="2160588" cy="1441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40" name="图片 39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399213" y="5116513"/>
            <a:ext cx="2159000" cy="1441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43" name="图片 42">
            <a:hlinkClick r:id="rId25" action="ppaction://hlinksldjump"/>
          </p:cNvPr>
          <p:cNvPicPr>
            <a:picLocks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6411913" y="338137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sp>
        <p:nvSpPr>
          <p:cNvPr id="47" name="文本框 46">
            <a:hlinkClick r:id="rId5" action="ppaction://hlinksldjump"/>
          </p:cNvPr>
          <p:cNvSpPr txBox="1"/>
          <p:nvPr/>
        </p:nvSpPr>
        <p:spPr bwMode="auto">
          <a:xfrm>
            <a:off x="2114285" y="4549433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2-41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文本框 47">
            <a:hlinkClick r:id="rId19" action="ppaction://hlinksldjump"/>
          </p:cNvPr>
          <p:cNvSpPr txBox="1"/>
          <p:nvPr/>
        </p:nvSpPr>
        <p:spPr bwMode="auto">
          <a:xfrm>
            <a:off x="4978807" y="6276236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2-46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文本框 48">
            <a:hlinkClick r:id="rId7" action="ppaction://hlinksldjump"/>
          </p:cNvPr>
          <p:cNvSpPr txBox="1"/>
          <p:nvPr/>
        </p:nvSpPr>
        <p:spPr bwMode="auto">
          <a:xfrm>
            <a:off x="4963570" y="4569539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2-42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文本框 49">
            <a:hlinkClick r:id="rId23" action="ppaction://hlinksldjump"/>
          </p:cNvPr>
          <p:cNvSpPr txBox="1"/>
          <p:nvPr/>
        </p:nvSpPr>
        <p:spPr bwMode="auto">
          <a:xfrm>
            <a:off x="7909506" y="6264881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2-47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文本框 50">
            <a:hlinkClick r:id="rId13" action="ppaction://hlinksldjump"/>
          </p:cNvPr>
          <p:cNvSpPr txBox="1"/>
          <p:nvPr/>
        </p:nvSpPr>
        <p:spPr bwMode="auto">
          <a:xfrm>
            <a:off x="7909506" y="2774670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2-39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文本框 51">
            <a:hlinkClick r:id="rId25" action="ppaction://hlinksldjump"/>
          </p:cNvPr>
          <p:cNvSpPr txBox="1"/>
          <p:nvPr/>
        </p:nvSpPr>
        <p:spPr bwMode="auto">
          <a:xfrm>
            <a:off x="7909506" y="4536730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2-43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文本框 52">
            <a:hlinkClick r:id="rId21" action="ppaction://hlinksldjump"/>
          </p:cNvPr>
          <p:cNvSpPr txBox="1"/>
          <p:nvPr/>
        </p:nvSpPr>
        <p:spPr bwMode="auto">
          <a:xfrm>
            <a:off x="10834953" y="6258244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2-48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文本框 53">
            <a:hlinkClick r:id="rId9" action="ppaction://hlinksldjump"/>
          </p:cNvPr>
          <p:cNvSpPr txBox="1"/>
          <p:nvPr/>
        </p:nvSpPr>
        <p:spPr bwMode="auto">
          <a:xfrm>
            <a:off x="10834953" y="4535918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2-44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文本框 54">
            <a:hlinkClick r:id="rId15" action="ppaction://hlinksldjump"/>
          </p:cNvPr>
          <p:cNvSpPr txBox="1"/>
          <p:nvPr/>
        </p:nvSpPr>
        <p:spPr bwMode="auto">
          <a:xfrm>
            <a:off x="10834953" y="2770832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2-40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文本框 55">
            <a:hlinkClick r:id="rId17" action="ppaction://hlinksldjump"/>
          </p:cNvPr>
          <p:cNvSpPr txBox="1"/>
          <p:nvPr/>
        </p:nvSpPr>
        <p:spPr bwMode="auto">
          <a:xfrm>
            <a:off x="2107266" y="6283973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2-45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59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70660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525" y="1390650"/>
            <a:ext cx="6538913" cy="5338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313" y="1403350"/>
            <a:ext cx="6411912" cy="5313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2-61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求立体被截切后的正面投影和水平投影。</a:t>
            </a: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561899-F8A8-7E61-CB16-EF9C00771DC3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5" grpId="0"/>
      <p:bldP spid="14" grpId="0" animBg="1"/>
      <p:bldP spid="14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3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71684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1382713"/>
            <a:ext cx="6705600" cy="5321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b="63529"/>
          <a:stretch/>
        </p:blipFill>
        <p:spPr>
          <a:xfrm>
            <a:off x="2106613" y="1389600"/>
            <a:ext cx="6751637" cy="1931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2-62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求立体被截切后的正面投影和侧面投影。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8D7288E-01D6-AD0F-B915-CD46B386E03A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07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7270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363" y="1455738"/>
            <a:ext cx="5705475" cy="5157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338" y="1416050"/>
            <a:ext cx="5982229" cy="5305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2-63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求做球被截切后的水平投影和侧面投影。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2A472F4-8453-150D-1036-F6E44C64347A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2-64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求两圆柱相贯线的投影。</a:t>
            </a:r>
          </a:p>
        </p:txBody>
      </p:sp>
      <p:sp>
        <p:nvSpPr>
          <p:cNvPr id="73732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73733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1450"/>
            <a:ext cx="6110288" cy="5297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0" y="1471613"/>
            <a:ext cx="6465888" cy="5305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887232A-B245-3193-25FF-68FF353A686C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2-65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求立体相贯线的正面投影。</a:t>
            </a:r>
          </a:p>
        </p:txBody>
      </p:sp>
      <p:sp>
        <p:nvSpPr>
          <p:cNvPr id="74756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74757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75" y="1441450"/>
            <a:ext cx="5595938" cy="5297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200" y="1462088"/>
            <a:ext cx="5965825" cy="5337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6710B2E-EA4D-52EA-4221-0E028C42E068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2-66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求立体相贯线的正面投影。</a:t>
            </a:r>
          </a:p>
        </p:txBody>
      </p:sp>
      <p:sp>
        <p:nvSpPr>
          <p:cNvPr id="75780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75781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49400"/>
            <a:ext cx="6110288" cy="508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b="43956"/>
          <a:stretch/>
        </p:blipFill>
        <p:spPr>
          <a:xfrm>
            <a:off x="2590800" y="1534290"/>
            <a:ext cx="6129489" cy="28218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3AE1D32-5454-50A0-5E7C-CB905B579323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2-67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完成立体的正面投影。</a:t>
            </a:r>
          </a:p>
        </p:txBody>
      </p:sp>
      <p:sp>
        <p:nvSpPr>
          <p:cNvPr id="76804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76805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50" y="1584325"/>
            <a:ext cx="6434138" cy="520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772" y="1574105"/>
            <a:ext cx="6413566" cy="516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EFC62D9-1004-C732-1F81-D8FE6493050A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2-68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求圆锥与圆球相贯线的三面投影。</a:t>
            </a:r>
          </a:p>
        </p:txBody>
      </p:sp>
      <p:sp>
        <p:nvSpPr>
          <p:cNvPr id="77828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77829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363" y="1490663"/>
            <a:ext cx="5494337" cy="525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974" y="1443568"/>
            <a:ext cx="5509285" cy="53198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F514AB5-A0ED-49ED-D142-DC045C6AF2A8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851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78852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113" y="1400175"/>
            <a:ext cx="5834062" cy="5337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533" y="1439863"/>
            <a:ext cx="5853642" cy="53232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2-69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求圆柱与半球的相贯线，完成立体的正面投影和水平投影。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4B0999B-AB71-ED94-E182-C8B23DB64825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图片 2" descr="背景图案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279400" y="1006475"/>
            <a:ext cx="116078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2-70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求带孔圆柱的相贯线，完成立体的正面投影。</a:t>
            </a:r>
          </a:p>
        </p:txBody>
      </p:sp>
      <p:sp>
        <p:nvSpPr>
          <p:cNvPr id="79876" name="文本框 6"/>
          <p:cNvSpPr txBox="1"/>
          <p:nvPr/>
        </p:nvSpPr>
        <p:spPr>
          <a:xfrm>
            <a:off x="1371600" y="590550"/>
            <a:ext cx="6096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章 正投影法基础</a:t>
            </a:r>
            <a:r>
              <a:rPr lang="zh-CN" altLang="en-US" sz="1800" b="1" dirty="0">
                <a:solidFill>
                  <a:srgbClr val="FF0000"/>
                </a:solidFill>
              </a:rPr>
              <a:t>习题解答</a:t>
            </a:r>
          </a:p>
        </p:txBody>
      </p:sp>
      <p:pic>
        <p:nvPicPr>
          <p:cNvPr id="79877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475" y="1441450"/>
            <a:ext cx="5468938" cy="5297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200" y="1422226"/>
            <a:ext cx="5496862" cy="53468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动作按钮: 空白 12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答案</a:t>
            </a:r>
            <a:endParaRPr kumimoji="0" lang="en-US" altLang="zh-CN" sz="1800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动作按钮: 空白 13"/>
          <p:cNvSpPr/>
          <p:nvPr/>
        </p:nvSpPr>
        <p:spPr>
          <a:xfrm>
            <a:off x="10212388" y="5214938"/>
            <a:ext cx="1250950" cy="401638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原题</a:t>
            </a:r>
          </a:p>
        </p:txBody>
      </p:sp>
      <p:sp>
        <p:nvSpPr>
          <p:cNvPr id="2" name="动作按钮: 空白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B04EC4C-EF37-15B2-B076-2C2E9723F6F8}"/>
              </a:ext>
            </a:extLst>
          </p:cNvPr>
          <p:cNvSpPr/>
          <p:nvPr/>
        </p:nvSpPr>
        <p:spPr>
          <a:xfrm>
            <a:off x="10212388" y="5851525"/>
            <a:ext cx="1250950" cy="403225"/>
          </a:xfrm>
          <a:prstGeom prst="actionButtonBlank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返回目录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2" descr="图片包含 表格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2459038" y="223838"/>
            <a:ext cx="3294063" cy="62753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2" name="文本框 2"/>
          <p:cNvSpPr txBox="1"/>
          <p:nvPr/>
        </p:nvSpPr>
        <p:spPr>
          <a:xfrm>
            <a:off x="2459038" y="455613"/>
            <a:ext cx="397986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/>
              <a:t>第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章 正投影法基础</a:t>
            </a:r>
            <a:r>
              <a:rPr lang="zh-CN" altLang="en-US" sz="2000" b="1" dirty="0">
                <a:solidFill>
                  <a:srgbClr val="FF0000"/>
                </a:solidFill>
              </a:rPr>
              <a:t>习题解答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515938" y="922338"/>
            <a:ext cx="2024063" cy="40005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习题目录</a:t>
            </a:r>
          </a:p>
        </p:txBody>
      </p:sp>
      <p:grpSp>
        <p:nvGrpSpPr>
          <p:cNvPr id="7174" name="组合 5"/>
          <p:cNvGrpSpPr/>
          <p:nvPr/>
        </p:nvGrpSpPr>
        <p:grpSpPr>
          <a:xfrm>
            <a:off x="617538" y="1603375"/>
            <a:ext cx="2171700" cy="1460500"/>
            <a:chOff x="351387" y="1779573"/>
            <a:chExt cx="2787795" cy="1769814"/>
          </a:xfrm>
        </p:grpSpPr>
        <p:pic>
          <p:nvPicPr>
            <p:cNvPr id="7" name="图片 6">
              <a:hlinkClick r:id="rId3" action="ppaction://hlinksldjump"/>
            </p:cNvPr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1387" y="1779573"/>
              <a:ext cx="2773529" cy="174480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39999"/>
                </a:srgbClr>
              </a:outerShdw>
            </a:effectLst>
          </p:spPr>
        </p:pic>
        <p:sp>
          <p:nvSpPr>
            <p:cNvPr id="8" name="文本框 7">
              <a:hlinkClick r:id="rId3" action="ppaction://hlinksldjump"/>
            </p:cNvPr>
            <p:cNvSpPr txBox="1"/>
            <p:nvPr/>
          </p:nvSpPr>
          <p:spPr>
            <a:xfrm>
              <a:off x="2223953" y="3164666"/>
              <a:ext cx="915229" cy="384721"/>
            </a:xfrm>
            <a:prstGeom prst="rect">
              <a:avLst/>
            </a:prstGeom>
            <a:solidFill>
              <a:srgbClr val="3556E3"/>
            </a:solidFill>
            <a:ln>
              <a:noFill/>
            </a:ln>
            <a:effectLst>
              <a:innerShdw blurRad="127000" dist="63500" dir="1800000">
                <a:prstClr val="black">
                  <a:alpha val="50000"/>
                </a:prstClr>
              </a:innerShdw>
              <a:softEdge rad="1270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2-49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9">
            <a:hlinkClick r:id="rId5" action="ppaction://hlinksldjump"/>
          </p:cNvPr>
          <p:cNvPicPr>
            <a:picLocks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617538" y="3387725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13" name="图片 12">
            <a:hlinkClick r:id="rId7" action="ppaction://hlinksldjump"/>
          </p:cNvPr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84563" y="338772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16" name="图片 1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345613" y="3371850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grpSp>
        <p:nvGrpSpPr>
          <p:cNvPr id="7178" name="组合 5"/>
          <p:cNvGrpSpPr/>
          <p:nvPr/>
        </p:nvGrpSpPr>
        <p:grpSpPr>
          <a:xfrm>
            <a:off x="3475038" y="1600200"/>
            <a:ext cx="2159000" cy="1500188"/>
            <a:chOff x="116645" y="1726409"/>
            <a:chExt cx="2946405" cy="2015383"/>
          </a:xfrm>
        </p:grpSpPr>
        <p:pic>
          <p:nvPicPr>
            <p:cNvPr id="22" name="图片 21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6645" y="1726409"/>
              <a:ext cx="2946405" cy="1934341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39999"/>
                </a:srgbClr>
              </a:outerShdw>
            </a:effectLst>
          </p:spPr>
        </p:pic>
        <p:sp>
          <p:nvSpPr>
            <p:cNvPr id="23" name="文本框 22">
              <a:hlinkClick r:id="rId11" action="ppaction://hlinksldjump"/>
            </p:cNvPr>
            <p:cNvSpPr txBox="1"/>
            <p:nvPr/>
          </p:nvSpPr>
          <p:spPr>
            <a:xfrm>
              <a:off x="2147820" y="3328168"/>
              <a:ext cx="915230" cy="413624"/>
            </a:xfrm>
            <a:prstGeom prst="rect">
              <a:avLst/>
            </a:prstGeom>
            <a:solidFill>
              <a:srgbClr val="3556E3"/>
            </a:solidFill>
            <a:ln>
              <a:noFill/>
            </a:ln>
            <a:effectLst>
              <a:innerShdw blurRad="127000" dist="63500" dir="1800000">
                <a:prstClr val="black">
                  <a:alpha val="50000"/>
                </a:prstClr>
              </a:innerShdw>
              <a:softEdge rad="1270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2-50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24">
            <a:hlinkClick r:id="rId13" action="ppaction://hlinksldjump"/>
          </p:cNvPr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99213" y="160972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28" name="图片 27">
            <a:hlinkClick r:id="rId15" action="ppaction://hlinksldjump"/>
          </p:cNvPr>
          <p:cNvPicPr>
            <a:picLocks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345613" y="1600200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31" name="图片 3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17538" y="5113338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34" name="图片 3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482975" y="5110163"/>
            <a:ext cx="2160588" cy="1441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37" name="图片 36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9345613" y="5110163"/>
            <a:ext cx="2160588" cy="1441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40" name="图片 39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399213" y="5116513"/>
            <a:ext cx="2159000" cy="1441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43" name="图片 42">
            <a:hlinkClick r:id="rId25" action="ppaction://hlinksldjump"/>
          </p:cNvPr>
          <p:cNvPicPr>
            <a:picLocks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6411913" y="338137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sp>
        <p:nvSpPr>
          <p:cNvPr id="47" name="文本框 46">
            <a:hlinkClick r:id="rId5" action="ppaction://hlinksldjump"/>
          </p:cNvPr>
          <p:cNvSpPr txBox="1"/>
          <p:nvPr/>
        </p:nvSpPr>
        <p:spPr bwMode="auto">
          <a:xfrm>
            <a:off x="2114285" y="4549433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2-53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文本框 47">
            <a:hlinkClick r:id="rId19" action="ppaction://hlinksldjump"/>
          </p:cNvPr>
          <p:cNvSpPr txBox="1"/>
          <p:nvPr/>
        </p:nvSpPr>
        <p:spPr bwMode="auto">
          <a:xfrm>
            <a:off x="4978807" y="6276236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2-58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文本框 48">
            <a:hlinkClick r:id="rId7" action="ppaction://hlinksldjump"/>
          </p:cNvPr>
          <p:cNvSpPr txBox="1"/>
          <p:nvPr/>
        </p:nvSpPr>
        <p:spPr bwMode="auto">
          <a:xfrm>
            <a:off x="4963570" y="4569539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2-54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文本框 49">
            <a:hlinkClick r:id="rId23" action="ppaction://hlinksldjump"/>
          </p:cNvPr>
          <p:cNvSpPr txBox="1"/>
          <p:nvPr/>
        </p:nvSpPr>
        <p:spPr bwMode="auto">
          <a:xfrm>
            <a:off x="7909506" y="6264881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2-59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文本框 50">
            <a:hlinkClick r:id="rId13" action="ppaction://hlinksldjump"/>
          </p:cNvPr>
          <p:cNvSpPr txBox="1"/>
          <p:nvPr/>
        </p:nvSpPr>
        <p:spPr bwMode="auto">
          <a:xfrm>
            <a:off x="7909506" y="2774670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2-51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文本框 51">
            <a:hlinkClick r:id="rId25" action="ppaction://hlinksldjump"/>
          </p:cNvPr>
          <p:cNvSpPr txBox="1"/>
          <p:nvPr/>
        </p:nvSpPr>
        <p:spPr bwMode="auto">
          <a:xfrm>
            <a:off x="7909506" y="4536730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2-55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文本框 52">
            <a:hlinkClick r:id="rId21" action="ppaction://hlinksldjump"/>
          </p:cNvPr>
          <p:cNvSpPr txBox="1"/>
          <p:nvPr/>
        </p:nvSpPr>
        <p:spPr bwMode="auto">
          <a:xfrm>
            <a:off x="10834953" y="6258244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2-60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文本框 53">
            <a:hlinkClick r:id="rId9" action="ppaction://hlinksldjump"/>
          </p:cNvPr>
          <p:cNvSpPr txBox="1"/>
          <p:nvPr/>
        </p:nvSpPr>
        <p:spPr bwMode="auto">
          <a:xfrm>
            <a:off x="10834953" y="4535918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2-56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文本框 54">
            <a:hlinkClick r:id="rId15" action="ppaction://hlinksldjump"/>
          </p:cNvPr>
          <p:cNvSpPr txBox="1"/>
          <p:nvPr/>
        </p:nvSpPr>
        <p:spPr bwMode="auto">
          <a:xfrm>
            <a:off x="10834953" y="2770832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2-52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文本框 55">
            <a:hlinkClick r:id="rId17" action="ppaction://hlinksldjump"/>
          </p:cNvPr>
          <p:cNvSpPr txBox="1"/>
          <p:nvPr/>
        </p:nvSpPr>
        <p:spPr bwMode="auto">
          <a:xfrm>
            <a:off x="2107266" y="6283973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2-57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2" descr="图片包含 表格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2459038" y="223838"/>
            <a:ext cx="3294063" cy="62753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96" name="文本框 2"/>
          <p:cNvSpPr txBox="1"/>
          <p:nvPr/>
        </p:nvSpPr>
        <p:spPr>
          <a:xfrm>
            <a:off x="2459038" y="455613"/>
            <a:ext cx="397986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/>
              <a:t>第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章 正投影法基础</a:t>
            </a:r>
            <a:r>
              <a:rPr lang="zh-CN" altLang="en-US" sz="2000" b="1" dirty="0">
                <a:solidFill>
                  <a:srgbClr val="FF0000"/>
                </a:solidFill>
              </a:rPr>
              <a:t>习题解答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515938" y="922338"/>
            <a:ext cx="2024063" cy="40005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习题目录</a:t>
            </a:r>
          </a:p>
        </p:txBody>
      </p:sp>
      <p:grpSp>
        <p:nvGrpSpPr>
          <p:cNvPr id="8198" name="组合 5"/>
          <p:cNvGrpSpPr/>
          <p:nvPr/>
        </p:nvGrpSpPr>
        <p:grpSpPr>
          <a:xfrm>
            <a:off x="617538" y="1603375"/>
            <a:ext cx="2171700" cy="1460500"/>
            <a:chOff x="351387" y="1779573"/>
            <a:chExt cx="2787795" cy="1769814"/>
          </a:xfrm>
        </p:grpSpPr>
        <p:pic>
          <p:nvPicPr>
            <p:cNvPr id="7" name="图片 6">
              <a:hlinkClick r:id="rId3" action="ppaction://hlinksldjump"/>
            </p:cNvPr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1387" y="1779573"/>
              <a:ext cx="2773529" cy="174480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39999"/>
                </a:srgbClr>
              </a:outerShdw>
            </a:effectLst>
          </p:spPr>
        </p:pic>
        <p:sp>
          <p:nvSpPr>
            <p:cNvPr id="8" name="文本框 7">
              <a:hlinkClick r:id="rId3" action="ppaction://hlinksldjump"/>
            </p:cNvPr>
            <p:cNvSpPr txBox="1"/>
            <p:nvPr/>
          </p:nvSpPr>
          <p:spPr>
            <a:xfrm>
              <a:off x="2223953" y="3164666"/>
              <a:ext cx="915229" cy="384721"/>
            </a:xfrm>
            <a:prstGeom prst="rect">
              <a:avLst/>
            </a:prstGeom>
            <a:solidFill>
              <a:srgbClr val="3556E3"/>
            </a:solidFill>
            <a:ln>
              <a:noFill/>
            </a:ln>
            <a:effectLst>
              <a:innerShdw blurRad="127000" dist="63500" dir="1800000">
                <a:prstClr val="black">
                  <a:alpha val="50000"/>
                </a:prstClr>
              </a:innerShdw>
              <a:softEdge rad="1270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2-61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9">
            <a:hlinkClick r:id="rId5" action="ppaction://hlinksldjump"/>
          </p:cNvPr>
          <p:cNvPicPr>
            <a:picLocks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617538" y="3387725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13" name="图片 12">
            <a:hlinkClick r:id="rId7" action="ppaction://hlinksldjump"/>
          </p:cNvPr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84563" y="338772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16" name="图片 1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345613" y="3381375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grpSp>
        <p:nvGrpSpPr>
          <p:cNvPr id="8202" name="组合 5"/>
          <p:cNvGrpSpPr/>
          <p:nvPr/>
        </p:nvGrpSpPr>
        <p:grpSpPr>
          <a:xfrm>
            <a:off x="3475038" y="1600200"/>
            <a:ext cx="2159000" cy="1500188"/>
            <a:chOff x="116645" y="1726409"/>
            <a:chExt cx="2946405" cy="2015383"/>
          </a:xfrm>
        </p:grpSpPr>
        <p:pic>
          <p:nvPicPr>
            <p:cNvPr id="22" name="图片 21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6645" y="1726409"/>
              <a:ext cx="2946405" cy="1934341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39999"/>
                </a:srgbClr>
              </a:outerShdw>
            </a:effectLst>
          </p:spPr>
        </p:pic>
        <p:sp>
          <p:nvSpPr>
            <p:cNvPr id="23" name="文本框 22">
              <a:hlinkClick r:id="rId11" action="ppaction://hlinksldjump"/>
            </p:cNvPr>
            <p:cNvSpPr txBox="1"/>
            <p:nvPr/>
          </p:nvSpPr>
          <p:spPr>
            <a:xfrm>
              <a:off x="2147820" y="3328168"/>
              <a:ext cx="915230" cy="413624"/>
            </a:xfrm>
            <a:prstGeom prst="rect">
              <a:avLst/>
            </a:prstGeom>
            <a:solidFill>
              <a:srgbClr val="3556E3"/>
            </a:solidFill>
            <a:ln>
              <a:noFill/>
            </a:ln>
            <a:effectLst>
              <a:innerShdw blurRad="127000" dist="63500" dir="1800000">
                <a:prstClr val="black">
                  <a:alpha val="50000"/>
                </a:prstClr>
              </a:innerShdw>
              <a:softEdge rad="1270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2-62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24">
            <a:hlinkClick r:id="rId13" action="ppaction://hlinksldjump"/>
          </p:cNvPr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99213" y="160972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28" name="图片 27">
            <a:hlinkClick r:id="rId15" action="ppaction://hlinksldjump"/>
          </p:cNvPr>
          <p:cNvPicPr>
            <a:picLocks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345613" y="1600200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31" name="图片 3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17538" y="5113338"/>
            <a:ext cx="2160588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34" name="图片 3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482975" y="5110163"/>
            <a:ext cx="2160588" cy="1441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43" name="图片 42">
            <a:hlinkClick r:id="rId21" action="ppaction://hlinksldjump"/>
          </p:cNvPr>
          <p:cNvPicPr>
            <a:picLocks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411913" y="3381375"/>
            <a:ext cx="2159000" cy="1439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pic>
      <p:sp>
        <p:nvSpPr>
          <p:cNvPr id="47" name="文本框 46">
            <a:hlinkClick r:id="rId5" action="ppaction://hlinksldjump"/>
          </p:cNvPr>
          <p:cNvSpPr txBox="1"/>
          <p:nvPr/>
        </p:nvSpPr>
        <p:spPr bwMode="auto">
          <a:xfrm>
            <a:off x="2114285" y="4549433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2-65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文本框 47">
            <a:hlinkClick r:id="rId19" action="ppaction://hlinksldjump"/>
          </p:cNvPr>
          <p:cNvSpPr txBox="1"/>
          <p:nvPr/>
        </p:nvSpPr>
        <p:spPr bwMode="auto">
          <a:xfrm>
            <a:off x="4978807" y="6276236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2-70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文本框 48">
            <a:hlinkClick r:id="rId7" action="ppaction://hlinksldjump"/>
          </p:cNvPr>
          <p:cNvSpPr txBox="1"/>
          <p:nvPr/>
        </p:nvSpPr>
        <p:spPr bwMode="auto">
          <a:xfrm>
            <a:off x="4963570" y="4569539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2-66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文本框 50">
            <a:hlinkClick r:id="rId13" action="ppaction://hlinksldjump"/>
          </p:cNvPr>
          <p:cNvSpPr txBox="1"/>
          <p:nvPr/>
        </p:nvSpPr>
        <p:spPr bwMode="auto">
          <a:xfrm>
            <a:off x="7909506" y="2774670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2-63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文本框 51">
            <a:hlinkClick r:id="rId21" action="ppaction://hlinksldjump"/>
          </p:cNvPr>
          <p:cNvSpPr txBox="1"/>
          <p:nvPr/>
        </p:nvSpPr>
        <p:spPr bwMode="auto">
          <a:xfrm>
            <a:off x="7909506" y="4536730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2-67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文本框 53">
            <a:hlinkClick r:id="rId9" action="ppaction://hlinksldjump"/>
          </p:cNvPr>
          <p:cNvSpPr txBox="1"/>
          <p:nvPr/>
        </p:nvSpPr>
        <p:spPr bwMode="auto">
          <a:xfrm>
            <a:off x="10834953" y="4535918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2-68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文本框 54">
            <a:hlinkClick r:id="rId15" action="ppaction://hlinksldjump"/>
          </p:cNvPr>
          <p:cNvSpPr txBox="1"/>
          <p:nvPr/>
        </p:nvSpPr>
        <p:spPr bwMode="auto">
          <a:xfrm>
            <a:off x="10834953" y="2770832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2-64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文本框 55">
            <a:hlinkClick r:id="rId17" action="ppaction://hlinksldjump"/>
          </p:cNvPr>
          <p:cNvSpPr txBox="1"/>
          <p:nvPr/>
        </p:nvSpPr>
        <p:spPr bwMode="auto">
          <a:xfrm>
            <a:off x="2107266" y="6283973"/>
            <a:ext cx="670952" cy="307777"/>
          </a:xfrm>
          <a:prstGeom prst="rect">
            <a:avLst/>
          </a:prstGeom>
          <a:solidFill>
            <a:srgbClr val="3556E3"/>
          </a:solidFill>
          <a:ln>
            <a:noFill/>
          </a:ln>
          <a:effectLst>
            <a:innerShdw blurRad="127000" dist="63500" dir="18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2-69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2009</Words>
  <Application>Microsoft Office PowerPoint</Application>
  <PresentationFormat>宽屏</PresentationFormat>
  <Paragraphs>434</Paragraphs>
  <Slides>79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79</vt:i4>
      </vt:variant>
    </vt:vector>
  </HeadingPairs>
  <TitlesOfParts>
    <vt:vector size="85" baseType="lpstr">
      <vt:lpstr>等线</vt:lpstr>
      <vt:lpstr>等线 Light</vt:lpstr>
      <vt:lpstr>宋体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61818</dc:creator>
  <cp:lastModifiedBy>于 跃</cp:lastModifiedBy>
  <cp:revision>189</cp:revision>
  <dcterms:created xsi:type="dcterms:W3CDTF">2021-02-24T01:22:37Z</dcterms:created>
  <dcterms:modified xsi:type="dcterms:W3CDTF">2022-08-13T09:06:51Z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6AEDFB8F9A6E4FF5BF9EF7E5019C047D</vt:lpwstr>
  </property>
  <property fmtid="{D5CDD505-2E9C-101B-9397-08002B2CF9AE}" pid="3" name="KSOProductBuildVer">
    <vt:lpwstr>2052-11.1.0.11365</vt:lpwstr>
  </property>
</Properties>
</file>