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338" r:id="rId2"/>
    <p:sldId id="339" r:id="rId3"/>
    <p:sldId id="340" r:id="rId4"/>
    <p:sldId id="348" r:id="rId5"/>
    <p:sldId id="349" r:id="rId6"/>
    <p:sldId id="350" r:id="rId7"/>
    <p:sldId id="353" r:id="rId8"/>
    <p:sldId id="354" r:id="rId9"/>
    <p:sldId id="355" r:id="rId10"/>
    <p:sldId id="367" r:id="rId11"/>
    <p:sldId id="368" r:id="rId12"/>
    <p:sldId id="270" r:id="rId13"/>
    <p:sldId id="356" r:id="rId14"/>
    <p:sldId id="357" r:id="rId15"/>
    <p:sldId id="358" r:id="rId16"/>
    <p:sldId id="359" r:id="rId17"/>
    <p:sldId id="360" r:id="rId18"/>
    <p:sldId id="361" r:id="rId19"/>
    <p:sldId id="362" r:id="rId20"/>
    <p:sldId id="363" r:id="rId21"/>
    <p:sldId id="364" r:id="rId22"/>
    <p:sldId id="365" r:id="rId23"/>
    <p:sldId id="366" r:id="rId24"/>
    <p:sldId id="347" r:id="rId25"/>
    <p:sldId id="341" r:id="rId26"/>
    <p:sldId id="342" r:id="rId27"/>
    <p:sldId id="343" r:id="rId28"/>
    <p:sldId id="344" r:id="rId29"/>
    <p:sldId id="345" r:id="rId30"/>
    <p:sldId id="346"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Garamond" pitchFamily="18" charset="0"/>
        <a:ea typeface="宋体" pitchFamily="2" charset="-122"/>
        <a:cs typeface="+mn-cs"/>
      </a:defRPr>
    </a:lvl1pPr>
    <a:lvl2pPr marL="457200" algn="l" rtl="0" fontAlgn="base">
      <a:spcBef>
        <a:spcPct val="0"/>
      </a:spcBef>
      <a:spcAft>
        <a:spcPct val="0"/>
      </a:spcAft>
      <a:defRPr kern="1200">
        <a:solidFill>
          <a:schemeClr val="tx1"/>
        </a:solidFill>
        <a:latin typeface="Garamond" pitchFamily="18" charset="0"/>
        <a:ea typeface="宋体" pitchFamily="2" charset="-122"/>
        <a:cs typeface="+mn-cs"/>
      </a:defRPr>
    </a:lvl2pPr>
    <a:lvl3pPr marL="914400" algn="l" rtl="0" fontAlgn="base">
      <a:spcBef>
        <a:spcPct val="0"/>
      </a:spcBef>
      <a:spcAft>
        <a:spcPct val="0"/>
      </a:spcAft>
      <a:defRPr kern="1200">
        <a:solidFill>
          <a:schemeClr val="tx1"/>
        </a:solidFill>
        <a:latin typeface="Garamond" pitchFamily="18" charset="0"/>
        <a:ea typeface="宋体" pitchFamily="2" charset="-122"/>
        <a:cs typeface="+mn-cs"/>
      </a:defRPr>
    </a:lvl3pPr>
    <a:lvl4pPr marL="1371600" algn="l" rtl="0" fontAlgn="base">
      <a:spcBef>
        <a:spcPct val="0"/>
      </a:spcBef>
      <a:spcAft>
        <a:spcPct val="0"/>
      </a:spcAft>
      <a:defRPr kern="1200">
        <a:solidFill>
          <a:schemeClr val="tx1"/>
        </a:solidFill>
        <a:latin typeface="Garamond" pitchFamily="18" charset="0"/>
        <a:ea typeface="宋体" pitchFamily="2" charset="-122"/>
        <a:cs typeface="+mn-cs"/>
      </a:defRPr>
    </a:lvl4pPr>
    <a:lvl5pPr marL="1828800" algn="l" rtl="0" fontAlgn="base">
      <a:spcBef>
        <a:spcPct val="0"/>
      </a:spcBef>
      <a:spcAft>
        <a:spcPct val="0"/>
      </a:spcAft>
      <a:defRPr kern="1200">
        <a:solidFill>
          <a:schemeClr val="tx1"/>
        </a:solidFill>
        <a:latin typeface="Garamond" pitchFamily="18" charset="0"/>
        <a:ea typeface="宋体" pitchFamily="2" charset="-122"/>
        <a:cs typeface="+mn-cs"/>
      </a:defRPr>
    </a:lvl5pPr>
    <a:lvl6pPr marL="2286000" algn="l" defTabSz="914400" rtl="0" eaLnBrk="1" latinLnBrk="0" hangingPunct="1">
      <a:defRPr kern="1200">
        <a:solidFill>
          <a:schemeClr val="tx1"/>
        </a:solidFill>
        <a:latin typeface="Garamond" pitchFamily="18" charset="0"/>
        <a:ea typeface="宋体" pitchFamily="2" charset="-122"/>
        <a:cs typeface="+mn-cs"/>
      </a:defRPr>
    </a:lvl6pPr>
    <a:lvl7pPr marL="2743200" algn="l" defTabSz="914400" rtl="0" eaLnBrk="1" latinLnBrk="0" hangingPunct="1">
      <a:defRPr kern="1200">
        <a:solidFill>
          <a:schemeClr val="tx1"/>
        </a:solidFill>
        <a:latin typeface="Garamond" pitchFamily="18" charset="0"/>
        <a:ea typeface="宋体" pitchFamily="2" charset="-122"/>
        <a:cs typeface="+mn-cs"/>
      </a:defRPr>
    </a:lvl7pPr>
    <a:lvl8pPr marL="3200400" algn="l" defTabSz="914400" rtl="0" eaLnBrk="1" latinLnBrk="0" hangingPunct="1">
      <a:defRPr kern="1200">
        <a:solidFill>
          <a:schemeClr val="tx1"/>
        </a:solidFill>
        <a:latin typeface="Garamond" pitchFamily="18" charset="0"/>
        <a:ea typeface="宋体" pitchFamily="2" charset="-122"/>
        <a:cs typeface="+mn-cs"/>
      </a:defRPr>
    </a:lvl8pPr>
    <a:lvl9pPr marL="3657600" algn="l" defTabSz="914400" rtl="0" eaLnBrk="1" latinLnBrk="0" hangingPunct="1">
      <a:defRPr kern="1200">
        <a:solidFill>
          <a:schemeClr val="tx1"/>
        </a:solidFill>
        <a:latin typeface="Garamond"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23" autoAdjust="0"/>
    <p:restoredTop sz="94660"/>
  </p:normalViewPr>
  <p:slideViewPr>
    <p:cSldViewPr>
      <p:cViewPr varScale="1">
        <p:scale>
          <a:sx n="122" d="100"/>
          <a:sy n="122" d="100"/>
        </p:scale>
        <p:origin x="-151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F5D5B-4B6E-4BA1-9F7D-CC89A045DF36}" type="datetimeFigureOut">
              <a:rPr lang="zh-CN" altLang="en-US" smtClean="0"/>
              <a:pPr/>
              <a:t>2020/10/25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5BBE1-3CC2-4E1E-9DCF-D84D9978993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zh-CN" alt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zh-CN" alt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zh-CN" alt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zh-CN" alt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zh-CN" alt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zh-CN" alt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zh-CN" alt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zh-CN" alt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zh-CN" alt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zh-CN" alt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zh-CN" alt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zh-CN" alt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zh-CN" alt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zh-CN" alt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zh-CN" altLang="en-US"/>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zh-CN" altLang="en-US"/>
              <a:t>单击此处编辑母版标题样式</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zh-CN"/>
          </a:p>
        </p:txBody>
      </p:sp>
      <p:sp>
        <p:nvSpPr>
          <p:cNvPr id="21" name="Rectangle 21"/>
          <p:cNvSpPr>
            <a:spLocks noGrp="1" noChangeArrowheads="1"/>
          </p:cNvSpPr>
          <p:nvPr>
            <p:ph type="ftr" sz="quarter" idx="11"/>
          </p:nvPr>
        </p:nvSpPr>
        <p:spPr/>
        <p:txBody>
          <a:bodyPr/>
          <a:lstStyle>
            <a:lvl1pPr>
              <a:defRPr/>
            </a:lvl1pPr>
          </a:lstStyle>
          <a:p>
            <a:pPr>
              <a:defRPr/>
            </a:pPr>
            <a:endParaRPr lang="en-US" altLang="zh-CN"/>
          </a:p>
        </p:txBody>
      </p:sp>
      <p:sp>
        <p:nvSpPr>
          <p:cNvPr id="22" name="Rectangle 22"/>
          <p:cNvSpPr>
            <a:spLocks noGrp="1" noChangeArrowheads="1"/>
          </p:cNvSpPr>
          <p:nvPr>
            <p:ph type="sldNum" sz="quarter" idx="12"/>
          </p:nvPr>
        </p:nvSpPr>
        <p:spPr/>
        <p:txBody>
          <a:bodyPr/>
          <a:lstStyle>
            <a:lvl1pPr>
              <a:defRPr/>
            </a:lvl1pPr>
          </a:lstStyle>
          <a:p>
            <a:pPr>
              <a:defRPr/>
            </a:pPr>
            <a:fld id="{9E08EEE3-D84F-412F-8538-C44F6FF0B9E7}"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1"/>
          <p:cNvSpPr>
            <a:spLocks noGrp="1" noChangeArrowheads="1"/>
          </p:cNvSpPr>
          <p:nvPr>
            <p:ph type="sldNum" sz="quarter" idx="12"/>
          </p:nvPr>
        </p:nvSpPr>
        <p:spPr>
          <a:ln/>
        </p:spPr>
        <p:txBody>
          <a:bodyPr/>
          <a:lstStyle>
            <a:lvl1pPr>
              <a:defRPr/>
            </a:lvl1pPr>
          </a:lstStyle>
          <a:p>
            <a:pPr>
              <a:defRPr/>
            </a:pPr>
            <a:fld id="{46A2C611-1B00-44C0-8F7E-C0B8B3C186E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213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213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1"/>
          <p:cNvSpPr>
            <a:spLocks noGrp="1" noChangeArrowheads="1"/>
          </p:cNvSpPr>
          <p:nvPr>
            <p:ph type="sldNum" sz="quarter" idx="12"/>
          </p:nvPr>
        </p:nvSpPr>
        <p:spPr>
          <a:ln/>
        </p:spPr>
        <p:txBody>
          <a:bodyPr/>
          <a:lstStyle>
            <a:lvl1pPr>
              <a:defRPr/>
            </a:lvl1pPr>
          </a:lstStyle>
          <a:p>
            <a:pPr>
              <a:defRPr/>
            </a:pPr>
            <a:fld id="{049D03FA-0660-44B8-A5F1-F89AA2B814C8}"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49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9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1"/>
          <p:cNvSpPr>
            <a:spLocks noGrp="1" noChangeArrowheads="1"/>
          </p:cNvSpPr>
          <p:nvPr>
            <p:ph type="sldNum" sz="quarter" idx="12"/>
          </p:nvPr>
        </p:nvSpPr>
        <p:spPr>
          <a:ln/>
        </p:spPr>
        <p:txBody>
          <a:bodyPr/>
          <a:lstStyle>
            <a:lvl1pPr>
              <a:defRPr/>
            </a:lvl1pPr>
          </a:lstStyle>
          <a:p>
            <a:pPr>
              <a:defRPr/>
            </a:pPr>
            <a:fld id="{379278B0-9851-41D3-A996-373B3A21EA11}"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49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71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24300"/>
            <a:ext cx="4038600" cy="21717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21"/>
          <p:cNvSpPr>
            <a:spLocks noGrp="1" noChangeArrowheads="1"/>
          </p:cNvSpPr>
          <p:nvPr>
            <p:ph type="sldNum" sz="quarter" idx="12"/>
          </p:nvPr>
        </p:nvSpPr>
        <p:spPr>
          <a:ln/>
        </p:spPr>
        <p:txBody>
          <a:bodyPr/>
          <a:lstStyle>
            <a:lvl1pPr>
              <a:defRPr/>
            </a:lvl1pPr>
          </a:lstStyle>
          <a:p>
            <a:pPr>
              <a:defRPr/>
            </a:pPr>
            <a:fld id="{1E111240-5991-4DCE-BD98-442BE5F58444}"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213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1"/>
          <p:cNvSpPr>
            <a:spLocks noGrp="1" noChangeArrowheads="1"/>
          </p:cNvSpPr>
          <p:nvPr>
            <p:ph type="sldNum" sz="quarter" idx="12"/>
          </p:nvPr>
        </p:nvSpPr>
        <p:spPr>
          <a:ln/>
        </p:spPr>
        <p:txBody>
          <a:bodyPr/>
          <a:lstStyle>
            <a:lvl1pPr>
              <a:defRPr/>
            </a:lvl1pPr>
          </a:lstStyle>
          <a:p>
            <a:pPr>
              <a:defRPr/>
            </a:pPr>
            <a:fld id="{57039F88-C443-4B1A-B22F-580C340F67DF}"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1"/>
          <p:cNvSpPr>
            <a:spLocks noGrp="1" noChangeArrowheads="1"/>
          </p:cNvSpPr>
          <p:nvPr>
            <p:ph type="sldNum" sz="quarter" idx="12"/>
          </p:nvPr>
        </p:nvSpPr>
        <p:spPr>
          <a:ln/>
        </p:spPr>
        <p:txBody>
          <a:bodyPr/>
          <a:lstStyle>
            <a:lvl1pPr>
              <a:defRPr/>
            </a:lvl1pPr>
          </a:lstStyle>
          <a:p>
            <a:pPr>
              <a:defRPr/>
            </a:pPr>
            <a:fld id="{606E4D21-41D1-493E-AC25-B499C9B0BA87}"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1"/>
          <p:cNvSpPr>
            <a:spLocks noGrp="1" noChangeArrowheads="1"/>
          </p:cNvSpPr>
          <p:nvPr>
            <p:ph type="sldNum" sz="quarter" idx="12"/>
          </p:nvPr>
        </p:nvSpPr>
        <p:spPr>
          <a:ln/>
        </p:spPr>
        <p:txBody>
          <a:bodyPr/>
          <a:lstStyle>
            <a:lvl1pPr>
              <a:defRPr/>
            </a:lvl1pPr>
          </a:lstStyle>
          <a:p>
            <a:pPr>
              <a:defRPr/>
            </a:pPr>
            <a:fld id="{10DE7A19-C8F1-40E3-AC36-FBF27EA99DB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1"/>
          <p:cNvSpPr>
            <a:spLocks noGrp="1" noChangeArrowheads="1"/>
          </p:cNvSpPr>
          <p:nvPr>
            <p:ph type="sldNum" sz="quarter" idx="12"/>
          </p:nvPr>
        </p:nvSpPr>
        <p:spPr>
          <a:ln/>
        </p:spPr>
        <p:txBody>
          <a:bodyPr/>
          <a:lstStyle>
            <a:lvl1pPr>
              <a:defRPr/>
            </a:lvl1pPr>
          </a:lstStyle>
          <a:p>
            <a:pPr>
              <a:defRPr/>
            </a:pPr>
            <a:fld id="{596A8B23-E6DD-4EEC-AB7E-BC496391EBDB}"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1"/>
          <p:cNvSpPr>
            <a:spLocks noGrp="1" noChangeArrowheads="1"/>
          </p:cNvSpPr>
          <p:nvPr>
            <p:ph type="sldNum" sz="quarter" idx="12"/>
          </p:nvPr>
        </p:nvSpPr>
        <p:spPr>
          <a:ln/>
        </p:spPr>
        <p:txBody>
          <a:bodyPr/>
          <a:lstStyle>
            <a:lvl1pPr>
              <a:defRPr/>
            </a:lvl1pPr>
          </a:lstStyle>
          <a:p>
            <a:pPr>
              <a:defRPr/>
            </a:pPr>
            <a:fld id="{4656A482-2138-4CE9-8B31-B3E8D95D78B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1"/>
          <p:cNvSpPr>
            <a:spLocks noGrp="1" noChangeArrowheads="1"/>
          </p:cNvSpPr>
          <p:nvPr>
            <p:ph type="sldNum" sz="quarter" idx="12"/>
          </p:nvPr>
        </p:nvSpPr>
        <p:spPr>
          <a:ln/>
        </p:spPr>
        <p:txBody>
          <a:bodyPr/>
          <a:lstStyle>
            <a:lvl1pPr>
              <a:defRPr/>
            </a:lvl1pPr>
          </a:lstStyle>
          <a:p>
            <a:pPr>
              <a:defRPr/>
            </a:pPr>
            <a:fld id="{8EB3C193-3D9A-44A1-91E3-5EA4C1161B66}"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1"/>
          <p:cNvSpPr>
            <a:spLocks noGrp="1" noChangeArrowheads="1"/>
          </p:cNvSpPr>
          <p:nvPr>
            <p:ph type="sldNum" sz="quarter" idx="12"/>
          </p:nvPr>
        </p:nvSpPr>
        <p:spPr>
          <a:ln/>
        </p:spPr>
        <p:txBody>
          <a:bodyPr/>
          <a:lstStyle>
            <a:lvl1pPr>
              <a:defRPr/>
            </a:lvl1pPr>
          </a:lstStyle>
          <a:p>
            <a:pPr>
              <a:defRPr/>
            </a:pPr>
            <a:fld id="{973B9C09-C27F-4EBE-A30F-416361465335}"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1"/>
          <p:cNvSpPr>
            <a:spLocks noGrp="1" noChangeArrowheads="1"/>
          </p:cNvSpPr>
          <p:nvPr>
            <p:ph type="sldNum" sz="quarter" idx="12"/>
          </p:nvPr>
        </p:nvSpPr>
        <p:spPr>
          <a:ln/>
        </p:spPr>
        <p:txBody>
          <a:bodyPr/>
          <a:lstStyle>
            <a:lvl1pPr>
              <a:defRPr/>
            </a:lvl1pPr>
          </a:lstStyle>
          <a:p>
            <a:pPr>
              <a:defRPr/>
            </a:pPr>
            <a:fld id="{3F3F4E83-74D5-4DDD-9B8D-0CA2215A879F}"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1"/>
          <p:cNvSpPr>
            <a:spLocks noGrp="1" noChangeArrowheads="1"/>
          </p:cNvSpPr>
          <p:nvPr>
            <p:ph type="sldNum" sz="quarter" idx="12"/>
          </p:nvPr>
        </p:nvSpPr>
        <p:spPr>
          <a:ln/>
        </p:spPr>
        <p:txBody>
          <a:bodyPr/>
          <a:lstStyle>
            <a:lvl1pPr>
              <a:defRPr/>
            </a:lvl1pPr>
          </a:lstStyle>
          <a:p>
            <a:pPr>
              <a:defRPr/>
            </a:pPr>
            <a:fld id="{66C05753-6CBD-48B9-A44E-D9C0E738DA86}"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zh-CN" altLang="en-US"/>
            </a:p>
          </p:txBody>
        </p:sp>
        <p:sp>
          <p:nvSpPr>
            <p:cNvPr id="410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zh-CN" altLang="en-US"/>
            </a:p>
          </p:txBody>
        </p:sp>
        <p:sp>
          <p:nvSpPr>
            <p:cNvPr id="410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zh-CN" altLang="en-US"/>
            </a:p>
          </p:txBody>
        </p:sp>
        <p:sp>
          <p:nvSpPr>
            <p:cNvPr id="410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zh-CN" altLang="en-US"/>
            </a:p>
          </p:txBody>
        </p:sp>
        <p:sp>
          <p:nvSpPr>
            <p:cNvPr id="410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zh-CN" altLang="en-US"/>
            </a:p>
          </p:txBody>
        </p:sp>
        <p:sp>
          <p:nvSpPr>
            <p:cNvPr id="410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zh-CN" altLang="en-US"/>
            </a:p>
          </p:txBody>
        </p:sp>
        <p:sp>
          <p:nvSpPr>
            <p:cNvPr id="410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zh-CN" altLang="en-US"/>
            </a:p>
          </p:txBody>
        </p:sp>
        <p:sp>
          <p:nvSpPr>
            <p:cNvPr id="410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zh-CN" altLang="en-US"/>
            </a:p>
          </p:txBody>
        </p:sp>
        <p:sp>
          <p:nvSpPr>
            <p:cNvPr id="410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zh-CN" altLang="en-US"/>
            </a:p>
          </p:txBody>
        </p:sp>
        <p:sp>
          <p:nvSpPr>
            <p:cNvPr id="410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zh-CN" altLang="en-US"/>
            </a:p>
          </p:txBody>
        </p:sp>
        <p:sp>
          <p:nvSpPr>
            <p:cNvPr id="410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zh-CN" altLang="en-US"/>
            </a:p>
          </p:txBody>
        </p:sp>
        <p:sp>
          <p:nvSpPr>
            <p:cNvPr id="411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zh-CN" altLang="en-US"/>
            </a:p>
          </p:txBody>
        </p:sp>
        <p:sp>
          <p:nvSpPr>
            <p:cNvPr id="411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zh-CN" altLang="en-US"/>
            </a:p>
          </p:txBody>
        </p:sp>
        <p:sp>
          <p:nvSpPr>
            <p:cNvPr id="411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zh-CN" altLang="en-US"/>
            </a:p>
          </p:txBody>
        </p:sp>
        <p:sp>
          <p:nvSpPr>
            <p:cNvPr id="411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zh-CN" altLang="en-US"/>
            </a:p>
          </p:txBody>
        </p:sp>
      </p:grpSp>
      <p:sp>
        <p:nvSpPr>
          <p:cNvPr id="411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zh-CN" altLang="en-US" smtClean="0"/>
              <a:t>单击此处编辑母版标题样式</a:t>
            </a:r>
          </a:p>
        </p:txBody>
      </p:sp>
      <p:sp>
        <p:nvSpPr>
          <p:cNvPr id="411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ltLang="zh-CN"/>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D3CCF7-9F15-48BF-B132-CA0201DBFBD5}" type="slidenum">
              <a:rPr lang="en-US" altLang="zh-CN"/>
              <a:pPr>
                <a:defRPr/>
              </a:pPr>
              <a:t>‹#›</a:t>
            </a:fld>
            <a:endParaRPr lang="en-US" altLang="zh-CN"/>
          </a:p>
        </p:txBody>
      </p:sp>
      <p:sp>
        <p:nvSpPr>
          <p:cNvPr id="411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dk2" tx1="lt1" bg2="dk1" tx2="lt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58775" y="476250"/>
            <a:ext cx="8785225" cy="873125"/>
          </a:xfrm>
        </p:spPr>
        <p:txBody>
          <a:bodyPr/>
          <a:lstStyle/>
          <a:p>
            <a:pPr eaLnBrk="1" hangingPunct="1">
              <a:defRPr/>
            </a:pPr>
            <a:r>
              <a:rPr lang="zh-CN" altLang="en-US" sz="4400" dirty="0" smtClean="0"/>
              <a:t>数字图像技术应用</a:t>
            </a:r>
          </a:p>
        </p:txBody>
      </p:sp>
      <p:sp>
        <p:nvSpPr>
          <p:cNvPr id="96259" name="Rectangle 3"/>
          <p:cNvSpPr>
            <a:spLocks noGrp="1" noChangeArrowheads="1"/>
          </p:cNvSpPr>
          <p:nvPr>
            <p:ph type="subTitle" idx="1"/>
          </p:nvPr>
        </p:nvSpPr>
        <p:spPr>
          <a:xfrm>
            <a:off x="2268538" y="1484313"/>
            <a:ext cx="5616575" cy="4968875"/>
          </a:xfrm>
        </p:spPr>
        <p:txBody>
          <a:bodyPr/>
          <a:lstStyle/>
          <a:p>
            <a:pPr algn="l" eaLnBrk="1" hangingPunct="1">
              <a:defRPr/>
            </a:pPr>
            <a:r>
              <a:rPr lang="en-US" altLang="zh-CN" dirty="0" smtClean="0"/>
              <a:t>1  </a:t>
            </a:r>
            <a:r>
              <a:rPr lang="zh-CN" altLang="en-US" dirty="0" smtClean="0"/>
              <a:t>图像检索</a:t>
            </a:r>
          </a:p>
          <a:p>
            <a:pPr algn="l" eaLnBrk="1" hangingPunct="1">
              <a:defRPr/>
            </a:pPr>
            <a:r>
              <a:rPr lang="en-US" altLang="zh-CN" dirty="0" smtClean="0"/>
              <a:t>2  </a:t>
            </a:r>
            <a:r>
              <a:rPr lang="zh-CN" altLang="en-US" dirty="0" smtClean="0"/>
              <a:t>图像识别</a:t>
            </a:r>
          </a:p>
          <a:p>
            <a:pPr algn="l" eaLnBrk="1" hangingPunct="1">
              <a:defRPr/>
            </a:pPr>
            <a:r>
              <a:rPr lang="en-US" altLang="zh-CN" dirty="0" smtClean="0">
                <a:solidFill>
                  <a:srgbClr val="FF3300"/>
                </a:solidFill>
              </a:rPr>
              <a:t>3  </a:t>
            </a:r>
            <a:r>
              <a:rPr lang="zh-CN" altLang="en-US" dirty="0" smtClean="0">
                <a:solidFill>
                  <a:srgbClr val="FF3300"/>
                </a:solidFill>
              </a:rPr>
              <a:t>生物特征识别</a:t>
            </a:r>
          </a:p>
          <a:p>
            <a:pPr algn="l" eaLnBrk="1" hangingPunct="1">
              <a:defRPr/>
            </a:pPr>
            <a:r>
              <a:rPr lang="en-US" altLang="zh-CN" dirty="0" smtClean="0"/>
              <a:t>4  </a:t>
            </a:r>
            <a:r>
              <a:rPr lang="zh-CN" altLang="en-US" dirty="0" smtClean="0"/>
              <a:t>缺陷检测</a:t>
            </a:r>
          </a:p>
          <a:p>
            <a:pPr algn="l" eaLnBrk="1" hangingPunct="1">
              <a:defRPr/>
            </a:pPr>
            <a:r>
              <a:rPr lang="en-US" altLang="zh-CN" dirty="0" smtClean="0"/>
              <a:t>5  </a:t>
            </a:r>
            <a:r>
              <a:rPr lang="zh-CN" altLang="en-US" dirty="0" smtClean="0"/>
              <a:t>运动目标检测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zh-CN" altLang="en-US" sz="4000" smtClean="0"/>
              <a:t>自动指纹识别系统</a:t>
            </a:r>
            <a:br>
              <a:rPr lang="zh-CN" altLang="en-US" sz="4000" smtClean="0"/>
            </a:br>
            <a:r>
              <a:rPr lang="zh-CN" altLang="en-US" sz="2600" smtClean="0"/>
              <a:t>（</a:t>
            </a:r>
            <a:r>
              <a:rPr lang="en-US" altLang="zh-CN" sz="2600" b="0" smtClean="0">
                <a:solidFill>
                  <a:srgbClr val="CC3300"/>
                </a:solidFill>
              </a:rPr>
              <a:t>A</a:t>
            </a:r>
            <a:r>
              <a:rPr lang="en-US" altLang="zh-CN" sz="2600" smtClean="0"/>
              <a:t>utomatic </a:t>
            </a:r>
            <a:r>
              <a:rPr lang="en-US" altLang="zh-CN" sz="2700" b="0" smtClean="0">
                <a:solidFill>
                  <a:srgbClr val="CC3300"/>
                </a:solidFill>
              </a:rPr>
              <a:t>F</a:t>
            </a:r>
            <a:r>
              <a:rPr lang="en-US" altLang="zh-CN" sz="2600" smtClean="0"/>
              <a:t>ingerprint </a:t>
            </a:r>
            <a:r>
              <a:rPr lang="en-US" altLang="zh-CN" sz="2700" b="0" smtClean="0">
                <a:solidFill>
                  <a:srgbClr val="CC3300"/>
                </a:solidFill>
              </a:rPr>
              <a:t>I</a:t>
            </a:r>
            <a:r>
              <a:rPr lang="en-US" altLang="zh-CN" sz="2600" smtClean="0"/>
              <a:t>dentification </a:t>
            </a:r>
            <a:r>
              <a:rPr lang="en-US" altLang="zh-CN" sz="2700" b="0" smtClean="0">
                <a:solidFill>
                  <a:srgbClr val="CC3300"/>
                </a:solidFill>
              </a:rPr>
              <a:t>S</a:t>
            </a:r>
            <a:r>
              <a:rPr lang="en-US" altLang="zh-CN" sz="2600" smtClean="0"/>
              <a:t>ystem</a:t>
            </a:r>
            <a:r>
              <a:rPr lang="zh-CN" altLang="en-US" sz="2600" smtClean="0"/>
              <a:t>）</a:t>
            </a:r>
          </a:p>
        </p:txBody>
      </p:sp>
      <p:sp>
        <p:nvSpPr>
          <p:cNvPr id="132099" name="Rectangle 3"/>
          <p:cNvSpPr>
            <a:spLocks noGrp="1" noChangeArrowheads="1"/>
          </p:cNvSpPr>
          <p:nvPr>
            <p:ph type="body" sz="half" idx="1"/>
          </p:nvPr>
        </p:nvSpPr>
        <p:spPr>
          <a:xfrm>
            <a:off x="457200" y="1600200"/>
            <a:ext cx="4037013" cy="4495800"/>
          </a:xfrm>
        </p:spPr>
        <p:txBody>
          <a:bodyPr/>
          <a:lstStyle/>
          <a:p>
            <a:pPr marL="469900" indent="-469900" eaLnBrk="1" hangingPunct="1">
              <a:defRPr/>
            </a:pPr>
            <a:r>
              <a:rPr lang="en-US" altLang="zh-CN" sz="2800" smtClean="0"/>
              <a:t> </a:t>
            </a:r>
          </a:p>
        </p:txBody>
      </p:sp>
      <p:pic>
        <p:nvPicPr>
          <p:cNvPr id="54276" name="Picture 4"/>
          <p:cNvPicPr>
            <a:picLocks noGrp="1" noChangeAspect="1" noChangeArrowheads="1"/>
          </p:cNvPicPr>
          <p:nvPr>
            <p:ph sz="half" idx="2"/>
          </p:nvPr>
        </p:nvPicPr>
        <p:blipFill>
          <a:blip r:embed="rId2"/>
          <a:srcRect/>
          <a:stretch>
            <a:fillRect/>
          </a:stretch>
        </p:blipFill>
        <p:spPr>
          <a:xfrm>
            <a:off x="179388" y="2205038"/>
            <a:ext cx="8964612" cy="2767012"/>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p:txBody>
          <a:bodyPr/>
          <a:lstStyle/>
          <a:p>
            <a:pPr marL="469900" indent="-469900" eaLnBrk="1" hangingPunct="1">
              <a:lnSpc>
                <a:spcPct val="90000"/>
              </a:lnSpc>
              <a:defRPr/>
            </a:pPr>
            <a:r>
              <a:rPr lang="zh-CN" altLang="en-US" sz="2800" dirty="0" smtClean="0"/>
              <a:t>离线部分</a:t>
            </a:r>
          </a:p>
          <a:p>
            <a:pPr marL="908050" lvl="1" indent="-436563" eaLnBrk="1" hangingPunct="1">
              <a:lnSpc>
                <a:spcPct val="90000"/>
              </a:lnSpc>
              <a:defRPr/>
            </a:pPr>
            <a:r>
              <a:rPr lang="zh-CN" altLang="en-US" sz="2400" dirty="0" smtClean="0"/>
              <a:t>用指纹采集仪采集指纹、</a:t>
            </a:r>
            <a:r>
              <a:rPr lang="zh-CN" altLang="en-US" sz="2400" b="1" dirty="0" smtClean="0"/>
              <a:t>提取出细节点。</a:t>
            </a:r>
          </a:p>
          <a:p>
            <a:pPr marL="908050" lvl="1" indent="-436563" eaLnBrk="1" hangingPunct="1">
              <a:lnSpc>
                <a:spcPct val="90000"/>
              </a:lnSpc>
              <a:defRPr/>
            </a:pPr>
            <a:r>
              <a:rPr lang="zh-CN" altLang="en-US" sz="2400" dirty="0" smtClean="0"/>
              <a:t>将</a:t>
            </a:r>
            <a:r>
              <a:rPr lang="zh-CN" altLang="en-US" sz="2400" b="1" dirty="0" smtClean="0"/>
              <a:t>细节点保存到数据库</a:t>
            </a:r>
            <a:r>
              <a:rPr lang="zh-CN" altLang="en-US" sz="2400" dirty="0" smtClean="0"/>
              <a:t>中形成</a:t>
            </a:r>
            <a:r>
              <a:rPr lang="zh-CN" altLang="en-US" sz="2400" b="1" dirty="0" smtClean="0"/>
              <a:t>指纹模板库</a:t>
            </a:r>
            <a:r>
              <a:rPr lang="zh-CN" altLang="en-US" sz="2400" dirty="0" smtClean="0"/>
              <a:t>等。</a:t>
            </a:r>
          </a:p>
          <a:p>
            <a:pPr marL="469900" indent="-469900" eaLnBrk="1" hangingPunct="1">
              <a:lnSpc>
                <a:spcPct val="90000"/>
              </a:lnSpc>
              <a:defRPr/>
            </a:pPr>
            <a:r>
              <a:rPr lang="zh-CN" altLang="en-US" sz="2800" dirty="0" smtClean="0"/>
              <a:t>在线部分</a:t>
            </a:r>
          </a:p>
          <a:p>
            <a:pPr marL="908050" lvl="1" indent="-436563" eaLnBrk="1" hangingPunct="1">
              <a:lnSpc>
                <a:spcPct val="90000"/>
              </a:lnSpc>
              <a:defRPr/>
            </a:pPr>
            <a:r>
              <a:rPr lang="zh-CN" altLang="en-US" sz="2400" dirty="0" smtClean="0"/>
              <a:t>用指纹采集仪采集指纹、提取出细节点。</a:t>
            </a:r>
          </a:p>
          <a:p>
            <a:pPr marL="908050" lvl="1" indent="-436563" eaLnBrk="1" hangingPunct="1">
              <a:lnSpc>
                <a:spcPct val="90000"/>
              </a:lnSpc>
              <a:defRPr/>
            </a:pPr>
            <a:r>
              <a:rPr lang="zh-CN" altLang="en-US" sz="2400" dirty="0" smtClean="0"/>
              <a:t>将这些细节点与保存在数据库中模板细节点进行匹配，判断输入细节点与模板细节点是否来自同一个手指的指纹。</a:t>
            </a:r>
          </a:p>
          <a:p>
            <a:pPr marL="469900" indent="-469900" eaLnBrk="1" hangingPunct="1">
              <a:lnSpc>
                <a:spcPct val="90000"/>
              </a:lnSpc>
              <a:defRPr/>
            </a:pPr>
            <a:r>
              <a:rPr lang="zh-CN" altLang="en-US" sz="2800" dirty="0" smtClean="0"/>
              <a:t>一般来说，离线处理允许人工因素介入，可根据需要手动调整系统参数，而在线处理应完全由系统自动完成所有操作。</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zh-CN" altLang="en-US" sz="3600" smtClean="0"/>
              <a:t>指纹图像获取</a:t>
            </a:r>
          </a:p>
        </p:txBody>
      </p:sp>
      <p:sp>
        <p:nvSpPr>
          <p:cNvPr id="22531" name="Rectangle 3"/>
          <p:cNvSpPr>
            <a:spLocks noGrp="1" noChangeArrowheads="1"/>
          </p:cNvSpPr>
          <p:nvPr>
            <p:ph type="body" idx="1"/>
          </p:nvPr>
        </p:nvSpPr>
        <p:spPr/>
        <p:txBody>
          <a:bodyPr/>
          <a:lstStyle/>
          <a:p>
            <a:pPr eaLnBrk="1" hangingPunct="1">
              <a:defRPr/>
            </a:pPr>
            <a:r>
              <a:rPr lang="zh-CN" altLang="en-US" dirty="0" smtClean="0"/>
              <a:t>按捺指纹</a:t>
            </a:r>
          </a:p>
          <a:p>
            <a:pPr lvl="1" eaLnBrk="1" hangingPunct="1">
              <a:defRPr/>
            </a:pPr>
            <a:r>
              <a:rPr lang="zh-CN" altLang="en-US" dirty="0" smtClean="0"/>
              <a:t>一种早期的获取指纹的方式。</a:t>
            </a:r>
          </a:p>
          <a:p>
            <a:pPr eaLnBrk="1" hangingPunct="1">
              <a:defRPr/>
            </a:pPr>
            <a:r>
              <a:rPr lang="zh-CN" altLang="en-US" dirty="0" smtClean="0"/>
              <a:t>活体扫描指纹</a:t>
            </a:r>
          </a:p>
          <a:p>
            <a:pPr lvl="1" eaLnBrk="1" hangingPunct="1">
              <a:defRPr/>
            </a:pPr>
            <a:r>
              <a:rPr lang="zh-CN" altLang="en-US" dirty="0" smtClean="0"/>
              <a:t>采用传感机制感知指纹的脊和沟的纹理。</a:t>
            </a:r>
          </a:p>
          <a:p>
            <a:pPr lvl="1" eaLnBrk="1" hangingPunct="1">
              <a:defRPr/>
            </a:pPr>
            <a:r>
              <a:rPr lang="zh-CN" altLang="en-US" dirty="0" smtClean="0"/>
              <a:t>目前方法：</a:t>
            </a:r>
          </a:p>
          <a:p>
            <a:pPr lvl="2" eaLnBrk="1" hangingPunct="1">
              <a:defRPr/>
            </a:pPr>
            <a:r>
              <a:rPr lang="zh-CN" altLang="en-US" dirty="0" smtClean="0"/>
              <a:t>光全反射</a:t>
            </a:r>
          </a:p>
          <a:p>
            <a:pPr lvl="2" eaLnBrk="1" hangingPunct="1">
              <a:defRPr/>
            </a:pPr>
            <a:r>
              <a:rPr lang="zh-CN" altLang="en-US" dirty="0" smtClean="0"/>
              <a:t>超声全反射</a:t>
            </a:r>
          </a:p>
          <a:p>
            <a:pPr lvl="2" eaLnBrk="1" hangingPunct="1">
              <a:defRPr/>
            </a:pPr>
            <a:r>
              <a:rPr lang="zh-CN" altLang="en-US" dirty="0" smtClean="0"/>
              <a:t>温差感应</a:t>
            </a:r>
          </a:p>
          <a:p>
            <a:pPr lvl="2" eaLnBrk="1" hangingPunct="1">
              <a:defRPr/>
            </a:pPr>
            <a:r>
              <a:rPr lang="zh-CN" altLang="en-US" dirty="0" smtClean="0"/>
              <a:t>电容感应</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zh-CN" altLang="en-US" smtClean="0"/>
              <a:t>指纹的特征</a:t>
            </a:r>
          </a:p>
        </p:txBody>
      </p:sp>
      <p:sp>
        <p:nvSpPr>
          <p:cNvPr id="118787" name="Rectangle 3"/>
          <p:cNvSpPr>
            <a:spLocks noGrp="1" noChangeArrowheads="1"/>
          </p:cNvSpPr>
          <p:nvPr>
            <p:ph type="body" idx="1"/>
          </p:nvPr>
        </p:nvSpPr>
        <p:spPr>
          <a:xfrm>
            <a:off x="457200" y="1341438"/>
            <a:ext cx="8229600" cy="5111750"/>
          </a:xfrm>
        </p:spPr>
        <p:txBody>
          <a:bodyPr/>
          <a:lstStyle/>
          <a:p>
            <a:pPr eaLnBrk="1" hangingPunct="1">
              <a:defRPr/>
            </a:pPr>
            <a:r>
              <a:rPr lang="zh-CN" altLang="en-US" sz="2800" dirty="0" smtClean="0"/>
              <a:t>指纹的两类特征</a:t>
            </a:r>
          </a:p>
          <a:p>
            <a:pPr lvl="1" eaLnBrk="1" hangingPunct="1">
              <a:defRPr/>
            </a:pPr>
            <a:r>
              <a:rPr lang="zh-CN" altLang="en-US" sz="2400" dirty="0" smtClean="0"/>
              <a:t>总体特征和局部特征。</a:t>
            </a:r>
          </a:p>
          <a:p>
            <a:pPr algn="just" eaLnBrk="1" hangingPunct="1">
              <a:defRPr/>
            </a:pPr>
            <a:r>
              <a:rPr lang="zh-CN" altLang="en-US" sz="2800" dirty="0" smtClean="0"/>
              <a:t>在考虑局部特征的情况下，英国学者</a:t>
            </a:r>
            <a:r>
              <a:rPr lang="en-US" altLang="zh-CN" sz="2800" dirty="0" err="1" smtClean="0"/>
              <a:t>E.R.Herry</a:t>
            </a:r>
            <a:r>
              <a:rPr lang="zh-CN" altLang="en-US" sz="2800" dirty="0" smtClean="0"/>
              <a:t>认为，只要比对</a:t>
            </a:r>
            <a:r>
              <a:rPr lang="en-US" altLang="zh-CN" sz="2800" dirty="0" smtClean="0"/>
              <a:t>13</a:t>
            </a:r>
            <a:r>
              <a:rPr lang="zh-CN" altLang="en-US" sz="2800" dirty="0" smtClean="0"/>
              <a:t>个特征点重合，就可以确认为是同一个指纹。</a:t>
            </a:r>
          </a:p>
          <a:p>
            <a:pPr eaLnBrk="1" hangingPunct="1">
              <a:defRPr/>
            </a:pPr>
            <a:r>
              <a:rPr lang="zh-CN" altLang="en-US" sz="2800" dirty="0" smtClean="0"/>
              <a:t>总体特征</a:t>
            </a:r>
          </a:p>
          <a:p>
            <a:pPr lvl="1" eaLnBrk="1" hangingPunct="1">
              <a:defRPr/>
            </a:pPr>
            <a:r>
              <a:rPr lang="zh-CN" altLang="en-US" sz="2400" dirty="0" smtClean="0"/>
              <a:t>指那些用肉眼直接就可以观察到的特征。</a:t>
            </a:r>
          </a:p>
          <a:p>
            <a:pPr lvl="2" eaLnBrk="1" hangingPunct="1">
              <a:defRPr/>
            </a:pPr>
            <a:r>
              <a:rPr lang="zh-CN" altLang="en-US" sz="2000" dirty="0" smtClean="0"/>
              <a:t>纹形</a:t>
            </a:r>
          </a:p>
          <a:p>
            <a:pPr lvl="2" eaLnBrk="1" hangingPunct="1">
              <a:defRPr/>
            </a:pPr>
            <a:r>
              <a:rPr lang="zh-CN" altLang="en-US" sz="2000" dirty="0" smtClean="0"/>
              <a:t>模式区</a:t>
            </a:r>
          </a:p>
          <a:p>
            <a:pPr lvl="2" eaLnBrk="1" hangingPunct="1">
              <a:defRPr/>
            </a:pPr>
            <a:r>
              <a:rPr lang="zh-CN" altLang="en-US" sz="2000" dirty="0" smtClean="0"/>
              <a:t>核心点</a:t>
            </a:r>
          </a:p>
          <a:p>
            <a:pPr lvl="2" eaLnBrk="1" hangingPunct="1">
              <a:defRPr/>
            </a:pPr>
            <a:r>
              <a:rPr lang="zh-CN" altLang="en-US" sz="2000" dirty="0" smtClean="0"/>
              <a:t>三角点</a:t>
            </a:r>
          </a:p>
          <a:p>
            <a:pPr lvl="2" eaLnBrk="1" hangingPunct="1">
              <a:defRPr/>
            </a:pPr>
            <a:r>
              <a:rPr lang="zh-CN" altLang="en-US" sz="2000" dirty="0" smtClean="0"/>
              <a:t>纹数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sz="half" idx="1"/>
          </p:nvPr>
        </p:nvSpPr>
        <p:spPr>
          <a:xfrm>
            <a:off x="566738" y="1752600"/>
            <a:ext cx="8397875" cy="1100138"/>
          </a:xfrm>
        </p:spPr>
        <p:txBody>
          <a:bodyPr/>
          <a:lstStyle/>
          <a:p>
            <a:pPr eaLnBrk="1" hangingPunct="1">
              <a:defRPr/>
            </a:pPr>
            <a:r>
              <a:rPr lang="zh-CN" altLang="en-US" sz="2800" smtClean="0"/>
              <a:t>纹形</a:t>
            </a:r>
          </a:p>
          <a:p>
            <a:pPr eaLnBrk="1" hangingPunct="1">
              <a:buFontTx/>
              <a:buNone/>
              <a:defRPr/>
            </a:pPr>
            <a:r>
              <a:rPr lang="zh-CN" altLang="en-US" sz="2800" smtClean="0"/>
              <a:t>环型（</a:t>
            </a:r>
            <a:r>
              <a:rPr lang="en-US" altLang="zh-CN" sz="2800" smtClean="0"/>
              <a:t>loop</a:t>
            </a:r>
            <a:r>
              <a:rPr lang="zh-CN" altLang="en-US" sz="2800" smtClean="0"/>
              <a:t>） 	弓型（</a:t>
            </a:r>
            <a:r>
              <a:rPr lang="en-US" altLang="zh-CN" sz="2800" smtClean="0"/>
              <a:t>arch</a:t>
            </a:r>
            <a:r>
              <a:rPr lang="zh-CN" altLang="en-US" sz="2800" smtClean="0"/>
              <a:t>） 	螺旋型（</a:t>
            </a:r>
            <a:r>
              <a:rPr lang="en-US" altLang="zh-CN" sz="2800" smtClean="0"/>
              <a:t>whorl</a:t>
            </a:r>
            <a:r>
              <a:rPr lang="zh-CN" altLang="en-US" sz="2800" smtClean="0"/>
              <a:t>）</a:t>
            </a:r>
          </a:p>
        </p:txBody>
      </p:sp>
      <p:pic>
        <p:nvPicPr>
          <p:cNvPr id="58371" name="Picture 4"/>
          <p:cNvPicPr>
            <a:picLocks noGrp="1" noChangeAspect="1" noChangeArrowheads="1"/>
          </p:cNvPicPr>
          <p:nvPr>
            <p:ph sz="quarter" idx="2"/>
          </p:nvPr>
        </p:nvPicPr>
        <p:blipFill>
          <a:blip r:embed="rId2"/>
          <a:srcRect/>
          <a:stretch>
            <a:fillRect/>
          </a:stretch>
        </p:blipFill>
        <p:spPr>
          <a:xfrm>
            <a:off x="468313" y="2771775"/>
            <a:ext cx="2447925" cy="2428875"/>
          </a:xfrm>
          <a:noFill/>
        </p:spPr>
      </p:pic>
      <p:pic>
        <p:nvPicPr>
          <p:cNvPr id="58372" name="Picture 5"/>
          <p:cNvPicPr>
            <a:picLocks noGrp="1" noChangeAspect="1" noChangeArrowheads="1"/>
          </p:cNvPicPr>
          <p:nvPr>
            <p:ph sz="quarter" idx="3"/>
          </p:nvPr>
        </p:nvPicPr>
        <p:blipFill>
          <a:blip r:embed="rId3"/>
          <a:srcRect/>
          <a:stretch>
            <a:fillRect/>
          </a:stretch>
        </p:blipFill>
        <p:spPr>
          <a:xfrm>
            <a:off x="3244850" y="2684463"/>
            <a:ext cx="2592388" cy="2655887"/>
          </a:xfrm>
          <a:noFill/>
        </p:spPr>
      </p:pic>
      <p:pic>
        <p:nvPicPr>
          <p:cNvPr id="58373" name="Picture 6"/>
          <p:cNvPicPr>
            <a:picLocks noChangeAspect="1" noChangeArrowheads="1"/>
          </p:cNvPicPr>
          <p:nvPr/>
        </p:nvPicPr>
        <p:blipFill>
          <a:blip r:embed="rId4"/>
          <a:srcRect/>
          <a:stretch>
            <a:fillRect/>
          </a:stretch>
        </p:blipFill>
        <p:spPr bwMode="auto">
          <a:xfrm>
            <a:off x="6084888" y="2781300"/>
            <a:ext cx="2374900" cy="2374900"/>
          </a:xfrm>
          <a:prstGeom prst="rect">
            <a:avLst/>
          </a:prstGeom>
          <a:noFill/>
          <a:ln w="9525">
            <a:noFill/>
            <a:miter lim="800000"/>
            <a:headEnd/>
            <a:tailEnd/>
          </a:ln>
        </p:spPr>
      </p:pic>
      <p:sp>
        <p:nvSpPr>
          <p:cNvPr id="58374" name="Rectangle 7"/>
          <p:cNvSpPr>
            <a:spLocks noChangeArrowheads="1"/>
          </p:cNvSpPr>
          <p:nvPr/>
        </p:nvSpPr>
        <p:spPr bwMode="auto">
          <a:xfrm>
            <a:off x="323850" y="5373688"/>
            <a:ext cx="8497888" cy="915987"/>
          </a:xfrm>
          <a:prstGeom prst="rect">
            <a:avLst/>
          </a:prstGeom>
          <a:noFill/>
          <a:ln w="9525">
            <a:noFill/>
            <a:miter lim="800000"/>
            <a:headEnd/>
            <a:tailEnd/>
          </a:ln>
        </p:spPr>
        <p:txBody>
          <a:bodyPr>
            <a:spAutoFit/>
          </a:bodyPr>
          <a:lstStyle/>
          <a:p>
            <a:r>
              <a:rPr lang="zh-CN" altLang="en-US">
                <a:latin typeface="Verdana" pitchFamily="34" charset="0"/>
              </a:rPr>
              <a:t>其他的指纹图案都基于这三种基本图案。仅仅依靠纹形来分辨指纹是远远不够的，这只是一个粗略的分类，通过更详细的分类使得在大数据库中搜寻指纹更为方便快捷。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zh-CN" altLang="en-US" smtClean="0"/>
              <a:t>模式区（</a:t>
            </a:r>
            <a:r>
              <a:rPr lang="en-US" altLang="zh-CN" smtClean="0"/>
              <a:t>Pattern Area</a:t>
            </a:r>
            <a:r>
              <a:rPr lang="zh-CN" altLang="en-US" smtClean="0"/>
              <a:t>）</a:t>
            </a:r>
          </a:p>
        </p:txBody>
      </p:sp>
      <p:sp>
        <p:nvSpPr>
          <p:cNvPr id="120835" name="Rectangle 3"/>
          <p:cNvSpPr>
            <a:spLocks noGrp="1" noChangeArrowheads="1"/>
          </p:cNvSpPr>
          <p:nvPr>
            <p:ph type="body" sz="half" idx="1"/>
          </p:nvPr>
        </p:nvSpPr>
        <p:spPr>
          <a:xfrm>
            <a:off x="457200" y="1600200"/>
            <a:ext cx="5822950" cy="4495800"/>
          </a:xfrm>
        </p:spPr>
        <p:txBody>
          <a:bodyPr/>
          <a:lstStyle/>
          <a:p>
            <a:pPr algn="just" eaLnBrk="1" hangingPunct="1">
              <a:defRPr/>
            </a:pPr>
            <a:r>
              <a:rPr lang="zh-CN" altLang="en-US" sz="2800" dirty="0" smtClean="0"/>
              <a:t>模式区是指指纹上包括了总体特征的区域，即从模式区就能够分辨出指纹是属于那一种类型的。有的指纹识别算法只使用模式区的数据。 </a:t>
            </a:r>
            <a:r>
              <a:rPr lang="en-US" altLang="zh-CN" sz="2800" dirty="0" err="1" smtClean="0"/>
              <a:t>SecureTouch</a:t>
            </a:r>
            <a:r>
              <a:rPr lang="zh-CN" altLang="en-US" sz="2800" dirty="0" smtClean="0"/>
              <a:t>的指纹识别算法使用了所取得的完整指纹而不仅仅是模式区进行分析和识别。</a:t>
            </a:r>
          </a:p>
        </p:txBody>
      </p:sp>
      <p:pic>
        <p:nvPicPr>
          <p:cNvPr id="59396" name="Picture 4"/>
          <p:cNvPicPr>
            <a:picLocks noGrp="1" noChangeAspect="1" noChangeArrowheads="1"/>
          </p:cNvPicPr>
          <p:nvPr>
            <p:ph sz="half" idx="2"/>
          </p:nvPr>
        </p:nvPicPr>
        <p:blipFill>
          <a:blip r:embed="rId2"/>
          <a:srcRect/>
          <a:stretch>
            <a:fillRect/>
          </a:stretch>
        </p:blipFill>
        <p:spPr>
          <a:xfrm>
            <a:off x="6443663" y="3357562"/>
            <a:ext cx="2700337" cy="2700337"/>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zh-CN" altLang="en-US" smtClean="0"/>
              <a:t>核心点（</a:t>
            </a:r>
            <a:r>
              <a:rPr lang="en-US" altLang="zh-CN" smtClean="0"/>
              <a:t>Core Point</a:t>
            </a:r>
            <a:r>
              <a:rPr lang="zh-CN" altLang="en-US" smtClean="0"/>
              <a:t>）</a:t>
            </a:r>
          </a:p>
        </p:txBody>
      </p:sp>
      <p:sp>
        <p:nvSpPr>
          <p:cNvPr id="121859" name="Rectangle 3"/>
          <p:cNvSpPr>
            <a:spLocks noGrp="1" noChangeArrowheads="1"/>
          </p:cNvSpPr>
          <p:nvPr>
            <p:ph type="body" sz="half" idx="1"/>
          </p:nvPr>
        </p:nvSpPr>
        <p:spPr>
          <a:xfrm>
            <a:off x="457200" y="1600200"/>
            <a:ext cx="8045450" cy="2298700"/>
          </a:xfrm>
        </p:spPr>
        <p:txBody>
          <a:bodyPr/>
          <a:lstStyle/>
          <a:p>
            <a:pPr eaLnBrk="1" hangingPunct="1">
              <a:defRPr/>
            </a:pPr>
            <a:r>
              <a:rPr lang="zh-CN" altLang="en-US" sz="2800" smtClean="0"/>
              <a:t>核心点位于指纹纹路的渐进中心，它在读取指纹和比对指纹时作为参考点。许多算法是基于核心点的，既只能处理和识别具有核心点的指纹。核心点对于</a:t>
            </a:r>
            <a:r>
              <a:rPr lang="en-US" altLang="zh-CN" sz="2800" smtClean="0"/>
              <a:t>SecureTouch</a:t>
            </a:r>
            <a:r>
              <a:rPr lang="zh-CN" altLang="en-US" sz="2800" smtClean="0"/>
              <a:t>的指纹识别算法很重要，但没有核心点的指纹它仍然能够处理。</a:t>
            </a:r>
          </a:p>
        </p:txBody>
      </p:sp>
      <p:pic>
        <p:nvPicPr>
          <p:cNvPr id="60420" name="Picture 4"/>
          <p:cNvPicPr>
            <a:picLocks noGrp="1" noChangeAspect="1" noChangeArrowheads="1"/>
          </p:cNvPicPr>
          <p:nvPr>
            <p:ph sz="half" idx="2"/>
          </p:nvPr>
        </p:nvPicPr>
        <p:blipFill>
          <a:blip r:embed="rId2"/>
          <a:srcRect/>
          <a:stretch>
            <a:fillRect/>
          </a:stretch>
        </p:blipFill>
        <p:spPr>
          <a:xfrm>
            <a:off x="3276600" y="3860800"/>
            <a:ext cx="2303463" cy="23034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zh-CN" altLang="en-US" smtClean="0"/>
              <a:t>三角点（</a:t>
            </a:r>
            <a:r>
              <a:rPr lang="en-US" altLang="zh-CN" smtClean="0"/>
              <a:t>Delta</a:t>
            </a:r>
            <a:r>
              <a:rPr lang="zh-CN" altLang="en-US" smtClean="0"/>
              <a:t>）</a:t>
            </a:r>
          </a:p>
        </p:txBody>
      </p:sp>
      <p:sp>
        <p:nvSpPr>
          <p:cNvPr id="122883" name="Rectangle 3"/>
          <p:cNvSpPr>
            <a:spLocks noGrp="1" noChangeArrowheads="1"/>
          </p:cNvSpPr>
          <p:nvPr>
            <p:ph type="body" sz="half" idx="1"/>
          </p:nvPr>
        </p:nvSpPr>
        <p:spPr>
          <a:xfrm>
            <a:off x="457200" y="1600200"/>
            <a:ext cx="8118475" cy="1993900"/>
          </a:xfrm>
        </p:spPr>
        <p:txBody>
          <a:bodyPr/>
          <a:lstStyle/>
          <a:p>
            <a:pPr eaLnBrk="1" hangingPunct="1">
              <a:defRPr/>
            </a:pPr>
            <a:r>
              <a:rPr lang="zh-CN" altLang="en-US" sz="2800" smtClean="0"/>
              <a:t>三角点位于从核心点开始的第一个分叉点或者断点、或者两条纹路会聚处、孤立点、折转处，或者指向这些奇异点。三角点提供了指纹纹路的计数跟踪的开始之处。</a:t>
            </a:r>
          </a:p>
        </p:txBody>
      </p:sp>
      <p:pic>
        <p:nvPicPr>
          <p:cNvPr id="61444" name="Picture 4"/>
          <p:cNvPicPr>
            <a:picLocks noGrp="1" noChangeAspect="1" noChangeArrowheads="1"/>
          </p:cNvPicPr>
          <p:nvPr>
            <p:ph sz="half" idx="2"/>
          </p:nvPr>
        </p:nvPicPr>
        <p:blipFill>
          <a:blip r:embed="rId2"/>
          <a:srcRect/>
          <a:stretch>
            <a:fillRect/>
          </a:stretch>
        </p:blipFill>
        <p:spPr>
          <a:xfrm>
            <a:off x="2576513" y="3441700"/>
            <a:ext cx="2592387" cy="2655888"/>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zh-CN" altLang="en-US" smtClean="0"/>
              <a:t>纹数（</a:t>
            </a:r>
            <a:r>
              <a:rPr lang="en-US" altLang="zh-CN" smtClean="0"/>
              <a:t>Ridge Count</a:t>
            </a:r>
            <a:r>
              <a:rPr lang="zh-CN" altLang="en-US" smtClean="0"/>
              <a:t>）</a:t>
            </a:r>
          </a:p>
        </p:txBody>
      </p:sp>
      <p:sp>
        <p:nvSpPr>
          <p:cNvPr id="123907" name="Rectangle 3"/>
          <p:cNvSpPr>
            <a:spLocks noGrp="1" noChangeArrowheads="1"/>
          </p:cNvSpPr>
          <p:nvPr>
            <p:ph type="body" sz="half" idx="1"/>
          </p:nvPr>
        </p:nvSpPr>
        <p:spPr>
          <a:xfrm>
            <a:off x="457200" y="1600200"/>
            <a:ext cx="8118475" cy="1463675"/>
          </a:xfrm>
        </p:spPr>
        <p:txBody>
          <a:bodyPr/>
          <a:lstStyle/>
          <a:p>
            <a:pPr eaLnBrk="1" hangingPunct="1">
              <a:defRPr/>
            </a:pPr>
            <a:r>
              <a:rPr lang="zh-CN" altLang="en-US" sz="2800" smtClean="0"/>
              <a:t>指模式区内指纹纹路的数量。在计算指纹的纹数时，一般先在连接核心点和三角点，这条连线与指纹纹路相交的数量即可认为是指纹的纹数。</a:t>
            </a:r>
          </a:p>
        </p:txBody>
      </p:sp>
      <p:pic>
        <p:nvPicPr>
          <p:cNvPr id="62468" name="Picture 4"/>
          <p:cNvPicPr>
            <a:picLocks noGrp="1" noChangeAspect="1" noChangeArrowheads="1"/>
          </p:cNvPicPr>
          <p:nvPr>
            <p:ph sz="half" idx="2"/>
          </p:nvPr>
        </p:nvPicPr>
        <p:blipFill>
          <a:blip r:embed="rId2"/>
          <a:srcRect/>
          <a:stretch>
            <a:fillRect/>
          </a:stretch>
        </p:blipFill>
        <p:spPr>
          <a:xfrm>
            <a:off x="2771775" y="3200400"/>
            <a:ext cx="2879725" cy="28575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zh-CN" altLang="en-US" smtClean="0"/>
              <a:t>局部特征</a:t>
            </a:r>
          </a:p>
        </p:txBody>
      </p:sp>
      <p:sp>
        <p:nvSpPr>
          <p:cNvPr id="124931" name="Rectangle 3"/>
          <p:cNvSpPr>
            <a:spLocks noGrp="1" noChangeArrowheads="1"/>
          </p:cNvSpPr>
          <p:nvPr>
            <p:ph type="body" idx="1"/>
          </p:nvPr>
        </p:nvSpPr>
        <p:spPr/>
        <p:txBody>
          <a:bodyPr/>
          <a:lstStyle/>
          <a:p>
            <a:pPr algn="just" eaLnBrk="1" hangingPunct="1">
              <a:lnSpc>
                <a:spcPct val="90000"/>
              </a:lnSpc>
              <a:defRPr/>
            </a:pPr>
            <a:r>
              <a:rPr lang="zh-CN" altLang="en-US" smtClean="0"/>
              <a:t>局部特征是指指纹上的节点的特征，这些具有某种特征的节点称为特征点。两枚指纹经常会具有相同的总体特征，但它们的局部特征，却不可能完全相同。 </a:t>
            </a:r>
          </a:p>
          <a:p>
            <a:pPr algn="just" eaLnBrk="1" hangingPunct="1">
              <a:lnSpc>
                <a:spcPct val="90000"/>
              </a:lnSpc>
              <a:defRPr/>
            </a:pPr>
            <a:r>
              <a:rPr lang="zh-CN" altLang="en-US" smtClean="0"/>
              <a:t>指纹纹路并不是连续的、平滑笔直的，而是经常出现中断、分叉或打折。这些断点、分叉点和转折点就称为</a:t>
            </a:r>
            <a:r>
              <a:rPr lang="zh-CN" altLang="en-US" smtClean="0">
                <a:latin typeface="Arial"/>
              </a:rPr>
              <a:t>“</a:t>
            </a:r>
            <a:r>
              <a:rPr lang="zh-CN" altLang="en-US" smtClean="0"/>
              <a:t>特征点</a:t>
            </a:r>
            <a:r>
              <a:rPr lang="zh-CN" altLang="en-US" smtClean="0">
                <a:latin typeface="Arial"/>
              </a:rPr>
              <a:t>”</a:t>
            </a:r>
            <a:r>
              <a:rPr lang="zh-CN" altLang="en-US" smtClean="0"/>
              <a:t>。就是这些特征点提供了指纹唯一性的确认信息。</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2400" y="228600"/>
            <a:ext cx="7620000" cy="579438"/>
          </a:xfrm>
          <a:prstGeom prst="rect">
            <a:avLst/>
          </a:prstGeom>
          <a:noFill/>
          <a:ln w="9525">
            <a:noFill/>
            <a:miter lim="800000"/>
            <a:headEnd/>
            <a:tailEnd/>
          </a:ln>
          <a:effectLst/>
        </p:spPr>
        <p:txBody>
          <a:bodyPr>
            <a:spAutoFit/>
          </a:bodyPr>
          <a:lstStyle/>
          <a:p>
            <a:pPr algn="ctr">
              <a:spcBef>
                <a:spcPct val="50000"/>
              </a:spcBef>
              <a:defRPr/>
            </a:pPr>
            <a:r>
              <a:rPr kumimoji="1" lang="zh-CN" altLang="en-US" sz="3200">
                <a:effectLst>
                  <a:outerShdw blurRad="38100" dist="38100" dir="2700000" algn="tl">
                    <a:srgbClr val="000000"/>
                  </a:outerShdw>
                </a:effectLst>
                <a:latin typeface="Palatino Linotype" pitchFamily="18" charset="0"/>
                <a:ea typeface="仿宋_GB2312" pitchFamily="49" charset="-122"/>
              </a:rPr>
              <a:t>生物特征识别</a:t>
            </a:r>
          </a:p>
        </p:txBody>
      </p:sp>
      <p:sp>
        <p:nvSpPr>
          <p:cNvPr id="46083" name="Text Box 3"/>
          <p:cNvSpPr txBox="1">
            <a:spLocks noChangeArrowheads="1"/>
          </p:cNvSpPr>
          <p:nvPr/>
        </p:nvSpPr>
        <p:spPr bwMode="auto">
          <a:xfrm>
            <a:off x="838200" y="5273675"/>
            <a:ext cx="7696200" cy="822325"/>
          </a:xfrm>
          <a:prstGeom prst="rect">
            <a:avLst/>
          </a:prstGeom>
          <a:noFill/>
          <a:ln w="9525">
            <a:noFill/>
            <a:miter lim="800000"/>
            <a:headEnd/>
            <a:tailEnd/>
          </a:ln>
        </p:spPr>
        <p:txBody>
          <a:bodyPr>
            <a:spAutoFit/>
          </a:bodyPr>
          <a:lstStyle/>
          <a:p>
            <a:pPr>
              <a:spcBef>
                <a:spcPct val="50000"/>
              </a:spcBef>
            </a:pPr>
            <a:r>
              <a:rPr kumimoji="1" lang="en-US" altLang="zh-CN" sz="2400">
                <a:latin typeface="Times New Roman" pitchFamily="18" charset="0"/>
                <a:ea typeface="黑体" pitchFamily="49" charset="-122"/>
              </a:rPr>
              <a:t>Bill Gates: </a:t>
            </a:r>
            <a:r>
              <a:rPr kumimoji="1" lang="zh-CN" altLang="en-US" sz="2400">
                <a:latin typeface="Times New Roman" pitchFamily="18" charset="0"/>
                <a:ea typeface="黑体" pitchFamily="49" charset="-122"/>
              </a:rPr>
              <a:t>以人类生物特征进行身份验证的生物识别技术，在今后数年内将成为</a:t>
            </a:r>
            <a:r>
              <a:rPr kumimoji="1" lang="en-US" altLang="zh-CN" sz="2400">
                <a:latin typeface="Times New Roman" pitchFamily="18" charset="0"/>
                <a:ea typeface="黑体" pitchFamily="49" charset="-122"/>
              </a:rPr>
              <a:t>IT</a:t>
            </a:r>
            <a:r>
              <a:rPr kumimoji="1" lang="zh-CN" altLang="en-US" sz="2400">
                <a:latin typeface="Times New Roman" pitchFamily="18" charset="0"/>
                <a:ea typeface="黑体" pitchFamily="49" charset="-122"/>
              </a:rPr>
              <a:t>产业最为重要的技术革命</a:t>
            </a:r>
            <a:endParaRPr kumimoji="1" lang="zh-CN" altLang="en-US" sz="2000">
              <a:latin typeface="Palatino Linotype" pitchFamily="18" charset="0"/>
            </a:endParaRPr>
          </a:p>
        </p:txBody>
      </p:sp>
      <p:pic>
        <p:nvPicPr>
          <p:cNvPr id="46084" name="Picture 4" descr="脸形"/>
          <p:cNvPicPr>
            <a:picLocks noChangeAspect="1" noChangeArrowheads="1"/>
          </p:cNvPicPr>
          <p:nvPr/>
        </p:nvPicPr>
        <p:blipFill>
          <a:blip r:embed="rId2"/>
          <a:srcRect/>
          <a:stretch>
            <a:fillRect/>
          </a:stretch>
        </p:blipFill>
        <p:spPr bwMode="auto">
          <a:xfrm>
            <a:off x="744538" y="1050925"/>
            <a:ext cx="1160462" cy="1439863"/>
          </a:xfrm>
          <a:prstGeom prst="rect">
            <a:avLst/>
          </a:prstGeom>
          <a:noFill/>
          <a:ln w="9525">
            <a:noFill/>
            <a:miter lim="800000"/>
            <a:headEnd/>
            <a:tailEnd/>
          </a:ln>
        </p:spPr>
      </p:pic>
      <p:pic>
        <p:nvPicPr>
          <p:cNvPr id="46085" name="Picture 5" descr="指纹"/>
          <p:cNvPicPr>
            <a:picLocks noChangeAspect="1" noChangeArrowheads="1"/>
          </p:cNvPicPr>
          <p:nvPr/>
        </p:nvPicPr>
        <p:blipFill>
          <a:blip r:embed="rId3"/>
          <a:srcRect/>
          <a:stretch>
            <a:fillRect/>
          </a:stretch>
        </p:blipFill>
        <p:spPr bwMode="auto">
          <a:xfrm>
            <a:off x="3976688" y="1050925"/>
            <a:ext cx="1204912" cy="1439863"/>
          </a:xfrm>
          <a:prstGeom prst="rect">
            <a:avLst/>
          </a:prstGeom>
          <a:noFill/>
          <a:ln w="9525">
            <a:noFill/>
            <a:miter lim="800000"/>
            <a:headEnd/>
            <a:tailEnd/>
          </a:ln>
        </p:spPr>
      </p:pic>
      <p:pic>
        <p:nvPicPr>
          <p:cNvPr id="46086" name="Picture 6" descr="手形"/>
          <p:cNvPicPr>
            <a:picLocks noChangeAspect="1" noChangeArrowheads="1"/>
          </p:cNvPicPr>
          <p:nvPr/>
        </p:nvPicPr>
        <p:blipFill>
          <a:blip r:embed="rId4"/>
          <a:srcRect/>
          <a:stretch>
            <a:fillRect/>
          </a:stretch>
        </p:blipFill>
        <p:spPr bwMode="auto">
          <a:xfrm>
            <a:off x="5562600" y="1050925"/>
            <a:ext cx="1141413" cy="1439863"/>
          </a:xfrm>
          <a:prstGeom prst="rect">
            <a:avLst/>
          </a:prstGeom>
          <a:noFill/>
          <a:ln w="9525">
            <a:noFill/>
            <a:miter lim="800000"/>
            <a:headEnd/>
            <a:tailEnd/>
          </a:ln>
        </p:spPr>
      </p:pic>
      <p:pic>
        <p:nvPicPr>
          <p:cNvPr id="46087" name="Picture 7" descr="瞳孔"/>
          <p:cNvPicPr>
            <a:picLocks noChangeAspect="1" noChangeArrowheads="1"/>
          </p:cNvPicPr>
          <p:nvPr/>
        </p:nvPicPr>
        <p:blipFill>
          <a:blip r:embed="rId5"/>
          <a:srcRect/>
          <a:stretch>
            <a:fillRect/>
          </a:stretch>
        </p:blipFill>
        <p:spPr bwMode="auto">
          <a:xfrm>
            <a:off x="1398588" y="3184525"/>
            <a:ext cx="1192212" cy="1439863"/>
          </a:xfrm>
          <a:prstGeom prst="rect">
            <a:avLst/>
          </a:prstGeom>
          <a:noFill/>
          <a:ln w="9525">
            <a:noFill/>
            <a:miter lim="800000"/>
            <a:headEnd/>
            <a:tailEnd/>
          </a:ln>
        </p:spPr>
      </p:pic>
      <p:pic>
        <p:nvPicPr>
          <p:cNvPr id="46088" name="Picture 8" descr="手写体签名"/>
          <p:cNvPicPr>
            <a:picLocks noChangeAspect="1" noChangeArrowheads="1"/>
          </p:cNvPicPr>
          <p:nvPr/>
        </p:nvPicPr>
        <p:blipFill>
          <a:blip r:embed="rId6"/>
          <a:srcRect/>
          <a:stretch>
            <a:fillRect/>
          </a:stretch>
        </p:blipFill>
        <p:spPr bwMode="auto">
          <a:xfrm>
            <a:off x="4821238" y="3184525"/>
            <a:ext cx="1198562" cy="1439863"/>
          </a:xfrm>
          <a:prstGeom prst="rect">
            <a:avLst/>
          </a:prstGeom>
          <a:noFill/>
          <a:ln w="9525">
            <a:noFill/>
            <a:miter lim="800000"/>
            <a:headEnd/>
            <a:tailEnd/>
          </a:ln>
        </p:spPr>
      </p:pic>
      <p:pic>
        <p:nvPicPr>
          <p:cNvPr id="46089" name="Picture 9" descr="声音"/>
          <p:cNvPicPr>
            <a:picLocks noChangeAspect="1" noChangeArrowheads="1"/>
          </p:cNvPicPr>
          <p:nvPr/>
        </p:nvPicPr>
        <p:blipFill>
          <a:blip r:embed="rId7"/>
          <a:srcRect/>
          <a:stretch>
            <a:fillRect/>
          </a:stretch>
        </p:blipFill>
        <p:spPr bwMode="auto">
          <a:xfrm>
            <a:off x="6400800" y="3184525"/>
            <a:ext cx="1160463" cy="1439863"/>
          </a:xfrm>
          <a:prstGeom prst="rect">
            <a:avLst/>
          </a:prstGeom>
          <a:noFill/>
          <a:ln w="9525">
            <a:noFill/>
            <a:miter lim="800000"/>
            <a:headEnd/>
            <a:tailEnd/>
          </a:ln>
        </p:spPr>
      </p:pic>
      <p:pic>
        <p:nvPicPr>
          <p:cNvPr id="46090" name="Picture 10" descr="脸部热量图"/>
          <p:cNvPicPr>
            <a:picLocks noChangeAspect="1" noChangeArrowheads="1"/>
          </p:cNvPicPr>
          <p:nvPr/>
        </p:nvPicPr>
        <p:blipFill>
          <a:blip r:embed="rId8"/>
          <a:srcRect/>
          <a:stretch>
            <a:fillRect/>
          </a:stretch>
        </p:blipFill>
        <p:spPr bwMode="auto">
          <a:xfrm>
            <a:off x="2286000" y="1050925"/>
            <a:ext cx="1204913" cy="1439863"/>
          </a:xfrm>
          <a:prstGeom prst="rect">
            <a:avLst/>
          </a:prstGeom>
          <a:noFill/>
          <a:ln w="9525">
            <a:noFill/>
            <a:miter lim="800000"/>
            <a:headEnd/>
            <a:tailEnd/>
          </a:ln>
        </p:spPr>
      </p:pic>
      <p:pic>
        <p:nvPicPr>
          <p:cNvPr id="46091" name="Picture 11" descr="手部血管分布"/>
          <p:cNvPicPr>
            <a:picLocks noChangeAspect="1" noChangeArrowheads="1"/>
          </p:cNvPicPr>
          <p:nvPr/>
        </p:nvPicPr>
        <p:blipFill>
          <a:blip r:embed="rId9"/>
          <a:srcRect/>
          <a:stretch>
            <a:fillRect/>
          </a:stretch>
        </p:blipFill>
        <p:spPr bwMode="auto">
          <a:xfrm>
            <a:off x="7162800" y="1050925"/>
            <a:ext cx="1185863" cy="1439863"/>
          </a:xfrm>
          <a:prstGeom prst="rect">
            <a:avLst/>
          </a:prstGeom>
          <a:noFill/>
          <a:ln w="9525">
            <a:noFill/>
            <a:miter lim="800000"/>
            <a:headEnd/>
            <a:tailEnd/>
          </a:ln>
        </p:spPr>
      </p:pic>
      <p:pic>
        <p:nvPicPr>
          <p:cNvPr id="46092" name="Picture 12" descr="视网膜"/>
          <p:cNvPicPr>
            <a:picLocks noChangeAspect="1" noChangeArrowheads="1"/>
          </p:cNvPicPr>
          <p:nvPr/>
        </p:nvPicPr>
        <p:blipFill>
          <a:blip r:embed="rId10"/>
          <a:srcRect/>
          <a:stretch>
            <a:fillRect/>
          </a:stretch>
        </p:blipFill>
        <p:spPr bwMode="auto">
          <a:xfrm>
            <a:off x="3163888" y="3184525"/>
            <a:ext cx="1179512" cy="1439863"/>
          </a:xfrm>
          <a:prstGeom prst="rect">
            <a:avLst/>
          </a:prstGeom>
          <a:noFill/>
          <a:ln w="9525">
            <a:noFill/>
            <a:miter lim="800000"/>
            <a:headEnd/>
            <a:tailEnd/>
          </a:ln>
        </p:spPr>
      </p:pic>
      <p:sp>
        <p:nvSpPr>
          <p:cNvPr id="46093" name="Text Box 13"/>
          <p:cNvSpPr txBox="1">
            <a:spLocks noChangeArrowheads="1"/>
          </p:cNvSpPr>
          <p:nvPr/>
        </p:nvSpPr>
        <p:spPr bwMode="auto">
          <a:xfrm>
            <a:off x="914400" y="2590800"/>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人脸  </a:t>
            </a:r>
          </a:p>
        </p:txBody>
      </p:sp>
      <p:sp>
        <p:nvSpPr>
          <p:cNvPr id="46094" name="Text Box 14"/>
          <p:cNvSpPr txBox="1">
            <a:spLocks noChangeArrowheads="1"/>
          </p:cNvSpPr>
          <p:nvPr/>
        </p:nvSpPr>
        <p:spPr bwMode="auto">
          <a:xfrm>
            <a:off x="2209800" y="2590800"/>
            <a:ext cx="15240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脸部热量图  </a:t>
            </a:r>
          </a:p>
        </p:txBody>
      </p:sp>
      <p:sp>
        <p:nvSpPr>
          <p:cNvPr id="46095" name="Text Box 15"/>
          <p:cNvSpPr txBox="1">
            <a:spLocks noChangeArrowheads="1"/>
          </p:cNvSpPr>
          <p:nvPr/>
        </p:nvSpPr>
        <p:spPr bwMode="auto">
          <a:xfrm>
            <a:off x="4191000" y="2590800"/>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指纹  </a:t>
            </a:r>
          </a:p>
        </p:txBody>
      </p:sp>
      <p:sp>
        <p:nvSpPr>
          <p:cNvPr id="46096" name="Text Box 16"/>
          <p:cNvSpPr txBox="1">
            <a:spLocks noChangeArrowheads="1"/>
          </p:cNvSpPr>
          <p:nvPr/>
        </p:nvSpPr>
        <p:spPr bwMode="auto">
          <a:xfrm>
            <a:off x="5791200" y="2574925"/>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手形  </a:t>
            </a:r>
          </a:p>
        </p:txBody>
      </p:sp>
      <p:sp>
        <p:nvSpPr>
          <p:cNvPr id="46097" name="Text Box 17"/>
          <p:cNvSpPr txBox="1">
            <a:spLocks noChangeArrowheads="1"/>
          </p:cNvSpPr>
          <p:nvPr/>
        </p:nvSpPr>
        <p:spPr bwMode="auto">
          <a:xfrm>
            <a:off x="6858000" y="2590800"/>
            <a:ext cx="18288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手部血管分布  </a:t>
            </a:r>
          </a:p>
        </p:txBody>
      </p:sp>
      <p:sp>
        <p:nvSpPr>
          <p:cNvPr id="46098" name="Text Box 18"/>
          <p:cNvSpPr txBox="1">
            <a:spLocks noChangeArrowheads="1"/>
          </p:cNvSpPr>
          <p:nvPr/>
        </p:nvSpPr>
        <p:spPr bwMode="auto">
          <a:xfrm>
            <a:off x="1600200" y="4708525"/>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虹膜  </a:t>
            </a:r>
          </a:p>
        </p:txBody>
      </p:sp>
      <p:sp>
        <p:nvSpPr>
          <p:cNvPr id="46099" name="Text Box 19"/>
          <p:cNvSpPr txBox="1">
            <a:spLocks noChangeArrowheads="1"/>
          </p:cNvSpPr>
          <p:nvPr/>
        </p:nvSpPr>
        <p:spPr bwMode="auto">
          <a:xfrm>
            <a:off x="3276600" y="4692650"/>
            <a:ext cx="11430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视网膜  </a:t>
            </a:r>
          </a:p>
        </p:txBody>
      </p:sp>
      <p:sp>
        <p:nvSpPr>
          <p:cNvPr id="46100" name="Text Box 20"/>
          <p:cNvSpPr txBox="1">
            <a:spLocks noChangeArrowheads="1"/>
          </p:cNvSpPr>
          <p:nvPr/>
        </p:nvSpPr>
        <p:spPr bwMode="auto">
          <a:xfrm>
            <a:off x="5029200" y="4708525"/>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签名  </a:t>
            </a:r>
          </a:p>
        </p:txBody>
      </p:sp>
      <p:sp>
        <p:nvSpPr>
          <p:cNvPr id="46101" name="Text Box 21"/>
          <p:cNvSpPr txBox="1">
            <a:spLocks noChangeArrowheads="1"/>
          </p:cNvSpPr>
          <p:nvPr/>
        </p:nvSpPr>
        <p:spPr bwMode="auto">
          <a:xfrm>
            <a:off x="6629400" y="4708525"/>
            <a:ext cx="914400" cy="396875"/>
          </a:xfrm>
          <a:prstGeom prst="rect">
            <a:avLst/>
          </a:prstGeom>
          <a:noFill/>
          <a:ln w="12700" cap="sq">
            <a:noFill/>
            <a:miter lim="800000"/>
            <a:headEnd type="none" w="sm" len="sm"/>
            <a:tailEnd type="none" w="sm" len="sm"/>
          </a:ln>
        </p:spPr>
        <p:txBody>
          <a:bodyPr>
            <a:spAutoFit/>
          </a:bodyPr>
          <a:lstStyle/>
          <a:p>
            <a:pPr>
              <a:spcBef>
                <a:spcPct val="50000"/>
              </a:spcBef>
            </a:pPr>
            <a:r>
              <a:rPr kumimoji="1" lang="zh-CN" altLang="en-US" sz="2000">
                <a:latin typeface="黑体" pitchFamily="49" charset="-122"/>
                <a:ea typeface="黑体" pitchFamily="49" charset="-122"/>
              </a:rPr>
              <a:t>语音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zh-CN" altLang="en-US" smtClean="0"/>
              <a:t>特征点的分类</a:t>
            </a:r>
          </a:p>
        </p:txBody>
      </p:sp>
      <p:sp>
        <p:nvSpPr>
          <p:cNvPr id="125955" name="Rectangle 3"/>
          <p:cNvSpPr>
            <a:spLocks noGrp="1" noChangeArrowheads="1"/>
          </p:cNvSpPr>
          <p:nvPr>
            <p:ph type="body" sz="half" idx="1"/>
          </p:nvPr>
        </p:nvSpPr>
        <p:spPr>
          <a:xfrm>
            <a:off x="539750" y="1771650"/>
            <a:ext cx="5976938" cy="4002088"/>
          </a:xfrm>
        </p:spPr>
        <p:txBody>
          <a:bodyPr/>
          <a:lstStyle/>
          <a:p>
            <a:pPr eaLnBrk="1" hangingPunct="1">
              <a:defRPr/>
            </a:pPr>
            <a:r>
              <a:rPr lang="zh-CN" altLang="en-US" sz="2800" smtClean="0"/>
              <a:t>有以下几种类型，最典型的是终结点和分叉点。 </a:t>
            </a:r>
          </a:p>
          <a:p>
            <a:pPr lvl="1" eaLnBrk="1" hangingPunct="1">
              <a:defRPr/>
            </a:pPr>
            <a:r>
              <a:rPr lang="zh-CN" altLang="en-US" sz="2600" smtClean="0"/>
              <a:t>终结点（</a:t>
            </a:r>
            <a:r>
              <a:rPr lang="en-US" altLang="zh-CN" sz="2600" smtClean="0"/>
              <a:t>Ending</a:t>
            </a:r>
            <a:r>
              <a:rPr lang="zh-CN" altLang="en-US" sz="2600" smtClean="0"/>
              <a:t>） </a:t>
            </a:r>
            <a:r>
              <a:rPr lang="en-US" altLang="zh-CN" sz="2600" smtClean="0"/>
              <a:t>-- </a:t>
            </a:r>
            <a:r>
              <a:rPr lang="zh-CN" altLang="en-US" sz="2600" smtClean="0"/>
              <a:t>一条纹路在此终结。</a:t>
            </a:r>
          </a:p>
          <a:p>
            <a:pPr lvl="4" eaLnBrk="1" hangingPunct="1">
              <a:buFontTx/>
              <a:buNone/>
              <a:defRPr/>
            </a:pPr>
            <a:r>
              <a:rPr lang="zh-CN" altLang="en-US" sz="1800" smtClean="0"/>
              <a:t> 	</a:t>
            </a:r>
          </a:p>
          <a:p>
            <a:pPr lvl="1" eaLnBrk="1" hangingPunct="1">
              <a:defRPr/>
            </a:pPr>
            <a:r>
              <a:rPr lang="zh-CN" altLang="en-US" sz="2600" smtClean="0"/>
              <a:t>分叉点（</a:t>
            </a:r>
            <a:r>
              <a:rPr lang="en-US" altLang="zh-CN" sz="2600" smtClean="0"/>
              <a:t>Bifurcation</a:t>
            </a:r>
            <a:r>
              <a:rPr lang="zh-CN" altLang="en-US" sz="2600" smtClean="0"/>
              <a:t>） </a:t>
            </a:r>
            <a:r>
              <a:rPr lang="en-US" altLang="zh-CN" sz="2600" smtClean="0"/>
              <a:t>-- </a:t>
            </a:r>
            <a:r>
              <a:rPr lang="zh-CN" altLang="en-US" sz="2600" smtClean="0"/>
              <a:t>一条纹路在此分开成为两条或更多的纹路。</a:t>
            </a:r>
          </a:p>
          <a:p>
            <a:pPr lvl="4" eaLnBrk="1" hangingPunct="1">
              <a:buFontTx/>
              <a:buNone/>
              <a:defRPr/>
            </a:pPr>
            <a:r>
              <a:rPr lang="zh-CN" altLang="en-US" sz="1800" smtClean="0"/>
              <a:t> </a:t>
            </a:r>
          </a:p>
          <a:p>
            <a:pPr lvl="1" eaLnBrk="1" hangingPunct="1">
              <a:defRPr/>
            </a:pPr>
            <a:r>
              <a:rPr lang="zh-CN" altLang="en-US" sz="2600" smtClean="0"/>
              <a:t>分歧点（</a:t>
            </a:r>
            <a:r>
              <a:rPr lang="en-US" altLang="zh-CN" sz="2600" smtClean="0"/>
              <a:t>Ridge Divergence</a:t>
            </a:r>
            <a:r>
              <a:rPr lang="zh-CN" altLang="en-US" sz="2600" smtClean="0"/>
              <a:t>） </a:t>
            </a:r>
            <a:r>
              <a:rPr lang="en-US" altLang="zh-CN" sz="2600" smtClean="0"/>
              <a:t>-- </a:t>
            </a:r>
            <a:r>
              <a:rPr lang="zh-CN" altLang="en-US" sz="2600" smtClean="0"/>
              <a:t>两条平行的纹路在此分开。 </a:t>
            </a:r>
          </a:p>
        </p:txBody>
      </p:sp>
      <p:pic>
        <p:nvPicPr>
          <p:cNvPr id="64516" name="Picture 4"/>
          <p:cNvPicPr>
            <a:picLocks noGrp="1" noChangeAspect="1" noChangeArrowheads="1"/>
          </p:cNvPicPr>
          <p:nvPr>
            <p:ph sz="quarter" idx="2"/>
          </p:nvPr>
        </p:nvPicPr>
        <p:blipFill>
          <a:blip r:embed="rId2"/>
          <a:srcRect/>
          <a:stretch>
            <a:fillRect/>
          </a:stretch>
        </p:blipFill>
        <p:spPr>
          <a:xfrm>
            <a:off x="6799263" y="2151063"/>
            <a:ext cx="1260475" cy="1292225"/>
          </a:xfrm>
          <a:noFill/>
        </p:spPr>
      </p:pic>
      <p:pic>
        <p:nvPicPr>
          <p:cNvPr id="64517" name="Picture 5"/>
          <p:cNvPicPr>
            <a:picLocks noGrp="1" noChangeAspect="1" noChangeArrowheads="1"/>
          </p:cNvPicPr>
          <p:nvPr>
            <p:ph sz="quarter" idx="3"/>
          </p:nvPr>
        </p:nvPicPr>
        <p:blipFill>
          <a:blip r:embed="rId3"/>
          <a:srcRect/>
          <a:stretch>
            <a:fillRect/>
          </a:stretch>
        </p:blipFill>
        <p:spPr>
          <a:xfrm>
            <a:off x="6724650" y="3519488"/>
            <a:ext cx="1333500" cy="1365250"/>
          </a:xfrm>
          <a:noFill/>
        </p:spPr>
      </p:pic>
      <p:pic>
        <p:nvPicPr>
          <p:cNvPr id="64518" name="Picture 6"/>
          <p:cNvPicPr>
            <a:picLocks noChangeAspect="1" noChangeArrowheads="1"/>
          </p:cNvPicPr>
          <p:nvPr/>
        </p:nvPicPr>
        <p:blipFill>
          <a:blip r:embed="rId4"/>
          <a:srcRect/>
          <a:stretch>
            <a:fillRect/>
          </a:stretch>
        </p:blipFill>
        <p:spPr bwMode="auto">
          <a:xfrm>
            <a:off x="6732588" y="4941888"/>
            <a:ext cx="1223962" cy="12239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endParaRPr lang="zh-CN" altLang="zh-CN" smtClean="0"/>
          </a:p>
        </p:txBody>
      </p:sp>
      <p:sp>
        <p:nvSpPr>
          <p:cNvPr id="126979" name="Rectangle 3"/>
          <p:cNvSpPr>
            <a:spLocks noGrp="1" noChangeArrowheads="1"/>
          </p:cNvSpPr>
          <p:nvPr>
            <p:ph type="body" idx="1"/>
          </p:nvPr>
        </p:nvSpPr>
        <p:spPr>
          <a:xfrm>
            <a:off x="457200" y="1600200"/>
            <a:ext cx="5970588" cy="4495800"/>
          </a:xfrm>
        </p:spPr>
        <p:txBody>
          <a:bodyPr/>
          <a:lstStyle/>
          <a:p>
            <a:pPr lvl="1" eaLnBrk="1" hangingPunct="1">
              <a:defRPr/>
            </a:pPr>
            <a:r>
              <a:rPr lang="zh-CN" altLang="en-US" smtClean="0"/>
              <a:t>孤立点（</a:t>
            </a:r>
            <a:r>
              <a:rPr lang="en-US" altLang="zh-CN" smtClean="0"/>
              <a:t>Dot or Island</a:t>
            </a:r>
            <a:r>
              <a:rPr lang="zh-CN" altLang="en-US" smtClean="0"/>
              <a:t>） </a:t>
            </a:r>
            <a:r>
              <a:rPr lang="en-US" altLang="zh-CN" smtClean="0"/>
              <a:t>-- </a:t>
            </a:r>
            <a:r>
              <a:rPr lang="zh-CN" altLang="en-US" smtClean="0"/>
              <a:t>一条特别短的纹路，以至于成为一点。 	 </a:t>
            </a:r>
          </a:p>
          <a:p>
            <a:pPr lvl="1" eaLnBrk="1" hangingPunct="1">
              <a:defRPr/>
            </a:pPr>
            <a:r>
              <a:rPr lang="zh-CN" altLang="en-US" smtClean="0"/>
              <a:t>环点（</a:t>
            </a:r>
            <a:r>
              <a:rPr lang="en-US" altLang="zh-CN" smtClean="0"/>
              <a:t>Enclosure</a:t>
            </a:r>
            <a:r>
              <a:rPr lang="zh-CN" altLang="en-US" smtClean="0"/>
              <a:t>） </a:t>
            </a:r>
            <a:r>
              <a:rPr lang="en-US" altLang="zh-CN" smtClean="0"/>
              <a:t>-- </a:t>
            </a:r>
            <a:r>
              <a:rPr lang="zh-CN" altLang="en-US" smtClean="0"/>
              <a:t>一条纹路分开成为两条之后，立即有合并成为一条，这样形成的一个小环称为环点。 </a:t>
            </a:r>
          </a:p>
          <a:p>
            <a:pPr lvl="1" eaLnBrk="1" hangingPunct="1">
              <a:defRPr/>
            </a:pPr>
            <a:r>
              <a:rPr lang="zh-CN" altLang="en-US" smtClean="0"/>
              <a:t>短纹（</a:t>
            </a:r>
            <a:r>
              <a:rPr lang="en-US" altLang="zh-CN" smtClean="0"/>
              <a:t>Short Ridge</a:t>
            </a:r>
            <a:r>
              <a:rPr lang="zh-CN" altLang="en-US" smtClean="0"/>
              <a:t>） </a:t>
            </a:r>
            <a:r>
              <a:rPr lang="en-US" altLang="zh-CN" smtClean="0"/>
              <a:t>-- </a:t>
            </a:r>
            <a:r>
              <a:rPr lang="zh-CN" altLang="en-US" smtClean="0"/>
              <a:t>一端较短但不至于成为一点的纹路。</a:t>
            </a:r>
          </a:p>
          <a:p>
            <a:pPr eaLnBrk="1" hangingPunct="1">
              <a:defRPr/>
            </a:pPr>
            <a:endParaRPr lang="en-US" altLang="zh-CN" smtClean="0"/>
          </a:p>
        </p:txBody>
      </p:sp>
      <p:pic>
        <p:nvPicPr>
          <p:cNvPr id="65540" name="Picture 4"/>
          <p:cNvPicPr>
            <a:picLocks noChangeAspect="1" noChangeArrowheads="1"/>
          </p:cNvPicPr>
          <p:nvPr/>
        </p:nvPicPr>
        <p:blipFill>
          <a:blip r:embed="rId2"/>
          <a:srcRect/>
          <a:stretch>
            <a:fillRect/>
          </a:stretch>
        </p:blipFill>
        <p:spPr bwMode="auto">
          <a:xfrm>
            <a:off x="7092950" y="1700213"/>
            <a:ext cx="1366838" cy="1366837"/>
          </a:xfrm>
          <a:prstGeom prst="rect">
            <a:avLst/>
          </a:prstGeom>
          <a:noFill/>
          <a:ln w="9525">
            <a:noFill/>
            <a:miter lim="800000"/>
            <a:headEnd/>
            <a:tailEnd/>
          </a:ln>
        </p:spPr>
      </p:pic>
      <p:pic>
        <p:nvPicPr>
          <p:cNvPr id="65541" name="Picture 5"/>
          <p:cNvPicPr>
            <a:picLocks noChangeAspect="1" noChangeArrowheads="1"/>
          </p:cNvPicPr>
          <p:nvPr/>
        </p:nvPicPr>
        <p:blipFill>
          <a:blip r:embed="rId3"/>
          <a:srcRect/>
          <a:stretch>
            <a:fillRect/>
          </a:stretch>
        </p:blipFill>
        <p:spPr bwMode="auto">
          <a:xfrm>
            <a:off x="7092950" y="3141663"/>
            <a:ext cx="1366838" cy="1366837"/>
          </a:xfrm>
          <a:prstGeom prst="rect">
            <a:avLst/>
          </a:prstGeom>
          <a:noFill/>
          <a:ln w="9525">
            <a:noFill/>
            <a:miter lim="800000"/>
            <a:headEnd/>
            <a:tailEnd/>
          </a:ln>
        </p:spPr>
      </p:pic>
      <p:pic>
        <p:nvPicPr>
          <p:cNvPr id="65542" name="Picture 6"/>
          <p:cNvPicPr>
            <a:picLocks noChangeAspect="1" noChangeArrowheads="1"/>
          </p:cNvPicPr>
          <p:nvPr/>
        </p:nvPicPr>
        <p:blipFill>
          <a:blip r:embed="rId4"/>
          <a:srcRect/>
          <a:stretch>
            <a:fillRect/>
          </a:stretch>
        </p:blipFill>
        <p:spPr bwMode="auto">
          <a:xfrm>
            <a:off x="7019925" y="4581525"/>
            <a:ext cx="1439863" cy="14398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endParaRPr lang="zh-CN" altLang="zh-CN" smtClean="0"/>
          </a:p>
        </p:txBody>
      </p:sp>
      <p:sp>
        <p:nvSpPr>
          <p:cNvPr id="128003" name="Rectangle 3"/>
          <p:cNvSpPr>
            <a:spLocks noGrp="1" noChangeArrowheads="1"/>
          </p:cNvSpPr>
          <p:nvPr>
            <p:ph type="body" idx="1"/>
          </p:nvPr>
        </p:nvSpPr>
        <p:spPr/>
        <p:txBody>
          <a:bodyPr/>
          <a:lstStyle/>
          <a:p>
            <a:pPr eaLnBrk="1" hangingPunct="1">
              <a:defRPr/>
            </a:pPr>
            <a:r>
              <a:rPr lang="zh-CN" altLang="en-US" smtClean="0"/>
              <a:t>方向（</a:t>
            </a:r>
            <a:r>
              <a:rPr lang="en-US" altLang="zh-CN" smtClean="0"/>
              <a:t>Orientation</a:t>
            </a:r>
            <a:r>
              <a:rPr lang="zh-CN" altLang="en-US" smtClean="0"/>
              <a:t>）</a:t>
            </a:r>
          </a:p>
          <a:p>
            <a:pPr lvl="1" eaLnBrk="1" hangingPunct="1">
              <a:defRPr/>
            </a:pPr>
            <a:r>
              <a:rPr lang="zh-CN" altLang="en-US" smtClean="0"/>
              <a:t>节点可以朝着一定的方向。 </a:t>
            </a:r>
          </a:p>
          <a:p>
            <a:pPr eaLnBrk="1" hangingPunct="1">
              <a:defRPr/>
            </a:pPr>
            <a:r>
              <a:rPr lang="zh-CN" altLang="en-US" smtClean="0"/>
              <a:t>曲率（</a:t>
            </a:r>
            <a:r>
              <a:rPr lang="en-US" altLang="zh-CN" smtClean="0"/>
              <a:t>Curvature</a:t>
            </a:r>
            <a:r>
              <a:rPr lang="zh-CN" altLang="en-US" smtClean="0"/>
              <a:t>）</a:t>
            </a:r>
          </a:p>
          <a:p>
            <a:pPr lvl="1" eaLnBrk="1" hangingPunct="1">
              <a:defRPr/>
            </a:pPr>
            <a:r>
              <a:rPr lang="zh-CN" altLang="en-US" smtClean="0"/>
              <a:t>描述纹路方向改变的速度。 </a:t>
            </a:r>
          </a:p>
          <a:p>
            <a:pPr eaLnBrk="1" hangingPunct="1">
              <a:defRPr/>
            </a:pPr>
            <a:r>
              <a:rPr lang="zh-CN" altLang="en-US" smtClean="0"/>
              <a:t>位置（</a:t>
            </a:r>
            <a:r>
              <a:rPr lang="en-US" altLang="zh-CN" smtClean="0"/>
              <a:t>Position</a:t>
            </a:r>
            <a:r>
              <a:rPr lang="zh-CN" altLang="en-US" smtClean="0"/>
              <a:t>）</a:t>
            </a:r>
          </a:p>
          <a:p>
            <a:pPr lvl="1" eaLnBrk="1" hangingPunct="1">
              <a:defRPr/>
            </a:pPr>
            <a:r>
              <a:rPr lang="zh-CN" altLang="en-US" smtClean="0"/>
              <a:t>节点的位置通过（</a:t>
            </a:r>
            <a:r>
              <a:rPr lang="en-US" altLang="zh-CN" smtClean="0"/>
              <a:t>x, y</a:t>
            </a:r>
            <a:r>
              <a:rPr lang="zh-CN" altLang="en-US" smtClean="0"/>
              <a:t>）坐标来描述，可以是绝对的，也可以是相对于三角点或特征点的。</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zh-CN" altLang="en-US" smtClean="0"/>
              <a:t>指纹识别技术</a:t>
            </a:r>
          </a:p>
        </p:txBody>
      </p:sp>
      <p:sp>
        <p:nvSpPr>
          <p:cNvPr id="129027" name="Rectangle 3"/>
          <p:cNvSpPr>
            <a:spLocks noGrp="1" noChangeArrowheads="1"/>
          </p:cNvSpPr>
          <p:nvPr>
            <p:ph type="body" idx="1"/>
          </p:nvPr>
        </p:nvSpPr>
        <p:spPr/>
        <p:txBody>
          <a:bodyPr/>
          <a:lstStyle/>
          <a:p>
            <a:pPr eaLnBrk="1" hangingPunct="1">
              <a:defRPr/>
            </a:pPr>
            <a:r>
              <a:rPr lang="zh-CN" altLang="en-US" dirty="0" smtClean="0"/>
              <a:t>指纹识别技术现在还不是十分的稳定，很多因素会影响到识别的准确性，</a:t>
            </a:r>
          </a:p>
          <a:p>
            <a:pPr lvl="1" eaLnBrk="1" hangingPunct="1">
              <a:defRPr/>
            </a:pPr>
            <a:r>
              <a:rPr lang="zh-CN" altLang="en-US" dirty="0" smtClean="0"/>
              <a:t>例如：手脏，出汗，手指割伤，甚至是有颜色的护肤品等等。 </a:t>
            </a:r>
          </a:p>
        </p:txBody>
      </p:sp>
      <p:pic>
        <p:nvPicPr>
          <p:cNvPr id="67588" name="Picture 4" descr="sg20"/>
          <p:cNvPicPr>
            <a:picLocks noChangeAspect="1" noChangeArrowheads="1"/>
          </p:cNvPicPr>
          <p:nvPr/>
        </p:nvPicPr>
        <p:blipFill>
          <a:blip r:embed="rId2"/>
          <a:srcRect l="28346" t="4724" r="29921" b="7086"/>
          <a:stretch>
            <a:fillRect/>
          </a:stretch>
        </p:blipFill>
        <p:spPr bwMode="auto">
          <a:xfrm>
            <a:off x="1187450" y="3500438"/>
            <a:ext cx="2351088" cy="2827337"/>
          </a:xfrm>
          <a:prstGeom prst="rect">
            <a:avLst/>
          </a:prstGeom>
          <a:noFill/>
          <a:ln w="9525">
            <a:noFill/>
            <a:miter lim="800000"/>
            <a:headEnd/>
            <a:tailEnd/>
          </a:ln>
        </p:spPr>
      </p:pic>
      <p:pic>
        <p:nvPicPr>
          <p:cNvPr id="67589" name="Picture 5" descr="mouse"/>
          <p:cNvPicPr>
            <a:picLocks noChangeAspect="1" noChangeArrowheads="1"/>
          </p:cNvPicPr>
          <p:nvPr/>
        </p:nvPicPr>
        <p:blipFill>
          <a:blip r:embed="rId3"/>
          <a:srcRect b="13721"/>
          <a:stretch>
            <a:fillRect/>
          </a:stretch>
        </p:blipFill>
        <p:spPr bwMode="auto">
          <a:xfrm>
            <a:off x="4067175" y="3573463"/>
            <a:ext cx="4221163" cy="2665412"/>
          </a:xfrm>
          <a:prstGeom prst="rect">
            <a:avLst/>
          </a:prstGeom>
          <a:noFill/>
          <a:ln w="9525">
            <a:noFill/>
            <a:miter lim="800000"/>
            <a:headEnd/>
            <a:tailEnd/>
          </a:ln>
        </p:spPr>
      </p:pic>
      <p:sp>
        <p:nvSpPr>
          <p:cNvPr id="67590" name="Text Box 6"/>
          <p:cNvSpPr txBox="1">
            <a:spLocks noChangeArrowheads="1"/>
          </p:cNvSpPr>
          <p:nvPr/>
        </p:nvSpPr>
        <p:spPr bwMode="auto">
          <a:xfrm>
            <a:off x="1547813" y="6381750"/>
            <a:ext cx="2449512" cy="366713"/>
          </a:xfrm>
          <a:prstGeom prst="rect">
            <a:avLst/>
          </a:prstGeom>
          <a:noFill/>
          <a:ln w="9525">
            <a:noFill/>
            <a:miter lim="800000"/>
            <a:headEnd/>
            <a:tailEnd/>
          </a:ln>
        </p:spPr>
        <p:txBody>
          <a:bodyPr>
            <a:spAutoFit/>
          </a:bodyPr>
          <a:lstStyle/>
          <a:p>
            <a:pPr>
              <a:spcBef>
                <a:spcPct val="50000"/>
              </a:spcBef>
            </a:pPr>
            <a:r>
              <a:rPr lang="zh-CN" altLang="en-US"/>
              <a:t>指纹考勤机</a:t>
            </a:r>
          </a:p>
        </p:txBody>
      </p:sp>
      <p:sp>
        <p:nvSpPr>
          <p:cNvPr id="67591" name="Text Box 7"/>
          <p:cNvSpPr txBox="1">
            <a:spLocks noChangeArrowheads="1"/>
          </p:cNvSpPr>
          <p:nvPr/>
        </p:nvSpPr>
        <p:spPr bwMode="auto">
          <a:xfrm>
            <a:off x="5292725" y="6308725"/>
            <a:ext cx="2233613" cy="366713"/>
          </a:xfrm>
          <a:prstGeom prst="rect">
            <a:avLst/>
          </a:prstGeom>
          <a:noFill/>
          <a:ln w="9525">
            <a:noFill/>
            <a:miter lim="800000"/>
            <a:headEnd/>
            <a:tailEnd/>
          </a:ln>
        </p:spPr>
        <p:txBody>
          <a:bodyPr>
            <a:spAutoFit/>
          </a:bodyPr>
          <a:lstStyle/>
          <a:p>
            <a:pPr>
              <a:spcBef>
                <a:spcPct val="50000"/>
              </a:spcBef>
            </a:pPr>
            <a:r>
              <a:rPr lang="zh-CN" altLang="en-US"/>
              <a:t>指纹鼠标</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58775" y="476250"/>
            <a:ext cx="8785225" cy="873125"/>
          </a:xfrm>
        </p:spPr>
        <p:txBody>
          <a:bodyPr/>
          <a:lstStyle/>
          <a:p>
            <a:pPr eaLnBrk="1" hangingPunct="1">
              <a:defRPr/>
            </a:pPr>
            <a:r>
              <a:rPr lang="zh-CN" altLang="en-US" sz="4400" dirty="0" smtClean="0"/>
              <a:t>数字图像技术应用</a:t>
            </a:r>
          </a:p>
        </p:txBody>
      </p:sp>
      <p:sp>
        <p:nvSpPr>
          <p:cNvPr id="105475" name="Rectangle 3"/>
          <p:cNvSpPr>
            <a:spLocks noGrp="1" noChangeArrowheads="1"/>
          </p:cNvSpPr>
          <p:nvPr>
            <p:ph type="subTitle" idx="1"/>
          </p:nvPr>
        </p:nvSpPr>
        <p:spPr>
          <a:xfrm>
            <a:off x="2268538" y="1484313"/>
            <a:ext cx="5616575" cy="4968875"/>
          </a:xfrm>
        </p:spPr>
        <p:txBody>
          <a:bodyPr/>
          <a:lstStyle/>
          <a:p>
            <a:pPr algn="l" eaLnBrk="1" hangingPunct="1">
              <a:defRPr/>
            </a:pPr>
            <a:r>
              <a:rPr lang="en-US" altLang="zh-CN" dirty="0" smtClean="0"/>
              <a:t>1  </a:t>
            </a:r>
            <a:r>
              <a:rPr lang="zh-CN" altLang="en-US" dirty="0" smtClean="0"/>
              <a:t>图像检索</a:t>
            </a:r>
          </a:p>
          <a:p>
            <a:pPr algn="l" eaLnBrk="1" hangingPunct="1">
              <a:defRPr/>
            </a:pPr>
            <a:r>
              <a:rPr lang="en-US" altLang="zh-CN" dirty="0" smtClean="0"/>
              <a:t>2  </a:t>
            </a:r>
            <a:r>
              <a:rPr lang="zh-CN" altLang="en-US" dirty="0" smtClean="0"/>
              <a:t>图像识别</a:t>
            </a:r>
          </a:p>
          <a:p>
            <a:pPr algn="l" eaLnBrk="1" hangingPunct="1">
              <a:defRPr/>
            </a:pPr>
            <a:r>
              <a:rPr lang="en-US" altLang="zh-CN" dirty="0" smtClean="0"/>
              <a:t>3  </a:t>
            </a:r>
            <a:r>
              <a:rPr lang="zh-CN" altLang="en-US" dirty="0" smtClean="0"/>
              <a:t>生物特征识别</a:t>
            </a:r>
          </a:p>
          <a:p>
            <a:pPr algn="l" eaLnBrk="1" hangingPunct="1">
              <a:defRPr/>
            </a:pPr>
            <a:r>
              <a:rPr lang="en-US" altLang="zh-CN" dirty="0" smtClean="0">
                <a:solidFill>
                  <a:srgbClr val="FF3300"/>
                </a:solidFill>
              </a:rPr>
              <a:t>4  </a:t>
            </a:r>
            <a:r>
              <a:rPr lang="zh-CN" altLang="en-US" dirty="0" smtClean="0">
                <a:solidFill>
                  <a:srgbClr val="FF3300"/>
                </a:solidFill>
              </a:rPr>
              <a:t>缺陷检测</a:t>
            </a:r>
          </a:p>
          <a:p>
            <a:pPr algn="l" eaLnBrk="1" hangingPunct="1">
              <a:defRPr/>
            </a:pPr>
            <a:r>
              <a:rPr lang="en-US" altLang="zh-CN" dirty="0" smtClean="0"/>
              <a:t>5  </a:t>
            </a:r>
            <a:r>
              <a:rPr lang="zh-CN" altLang="en-US" dirty="0" smtClean="0"/>
              <a:t>运动目标检测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5288" y="333375"/>
            <a:ext cx="8229600" cy="1157288"/>
          </a:xfrm>
        </p:spPr>
        <p:txBody>
          <a:bodyPr/>
          <a:lstStyle/>
          <a:p>
            <a:pPr eaLnBrk="1" hangingPunct="1">
              <a:defRPr/>
            </a:pPr>
            <a:r>
              <a:rPr lang="zh-CN" altLang="en-US" sz="3600" smtClean="0"/>
              <a:t>在线玻璃瓶口缺陷检测系统</a:t>
            </a:r>
          </a:p>
        </p:txBody>
      </p:sp>
      <p:sp>
        <p:nvSpPr>
          <p:cNvPr id="99331" name="Rectangle 3"/>
          <p:cNvSpPr>
            <a:spLocks noGrp="1" noChangeArrowheads="1"/>
          </p:cNvSpPr>
          <p:nvPr>
            <p:ph type="body" idx="1"/>
          </p:nvPr>
        </p:nvSpPr>
        <p:spPr>
          <a:xfrm>
            <a:off x="395288" y="1484313"/>
            <a:ext cx="8496300" cy="1900237"/>
          </a:xfrm>
        </p:spPr>
        <p:txBody>
          <a:bodyPr/>
          <a:lstStyle/>
          <a:p>
            <a:pPr eaLnBrk="1" hangingPunct="1">
              <a:lnSpc>
                <a:spcPct val="90000"/>
              </a:lnSpc>
              <a:defRPr/>
            </a:pPr>
            <a:r>
              <a:rPr lang="zh-CN" altLang="en-US" sz="2400" smtClean="0"/>
              <a:t>在线检测广泛用于草莓、大米、火腿肠塑料包装、玻璃瓶等的在线检测。玻璃瓶生产过程中，玻璃瓶会出现裂纹、缺损、气泡等缺陷。玻璃瓶生产流水线最大生产速率为</a:t>
            </a:r>
            <a:r>
              <a:rPr lang="en-US" altLang="zh-CN" sz="2400" smtClean="0"/>
              <a:t>200</a:t>
            </a:r>
            <a:r>
              <a:rPr lang="zh-CN" altLang="en-US" sz="2400" smtClean="0"/>
              <a:t>瓶</a:t>
            </a:r>
            <a:r>
              <a:rPr lang="en-US" altLang="zh-CN" sz="2400" smtClean="0"/>
              <a:t>/</a:t>
            </a:r>
            <a:r>
              <a:rPr lang="zh-CN" altLang="en-US" sz="2400" smtClean="0"/>
              <a:t>分钟，玻璃瓶在生产线上无旋转，呈近似匀速直线运动，瓶间距基本相等，允许有空缺位置（如倒瓶等）。  </a:t>
            </a:r>
          </a:p>
        </p:txBody>
      </p:sp>
      <p:sp>
        <p:nvSpPr>
          <p:cNvPr id="15365" name="Rectangle 4"/>
          <p:cNvSpPr>
            <a:spLocks noChangeArrowheads="1"/>
          </p:cNvSpPr>
          <p:nvPr/>
        </p:nvSpPr>
        <p:spPr bwMode="auto">
          <a:xfrm>
            <a:off x="0" y="2728913"/>
            <a:ext cx="9144000" cy="0"/>
          </a:xfrm>
          <a:prstGeom prst="rect">
            <a:avLst/>
          </a:prstGeom>
          <a:noFill/>
          <a:ln w="9525">
            <a:noFill/>
            <a:miter lim="800000"/>
            <a:headEnd/>
            <a:tailEnd/>
          </a:ln>
        </p:spPr>
        <p:txBody>
          <a:bodyPr wrap="none" anchor="ctr">
            <a:spAutoFit/>
          </a:bodyPr>
          <a:lstStyle/>
          <a:p>
            <a:endParaRPr lang="zh-CN" altLang="en-US"/>
          </a:p>
        </p:txBody>
      </p:sp>
      <p:grpSp>
        <p:nvGrpSpPr>
          <p:cNvPr id="15366" name="Group 5"/>
          <p:cNvGrpSpPr>
            <a:grpSpLocks/>
          </p:cNvGrpSpPr>
          <p:nvPr/>
        </p:nvGrpSpPr>
        <p:grpSpPr bwMode="auto">
          <a:xfrm>
            <a:off x="539750" y="3357563"/>
            <a:ext cx="7848600" cy="3262312"/>
            <a:chOff x="340" y="2115"/>
            <a:chExt cx="4944" cy="2055"/>
          </a:xfrm>
        </p:grpSpPr>
        <p:graphicFrame>
          <p:nvGraphicFramePr>
            <p:cNvPr id="15362" name="Object 6"/>
            <p:cNvGraphicFramePr>
              <a:graphicFrameLocks noChangeAspect="1"/>
            </p:cNvGraphicFramePr>
            <p:nvPr/>
          </p:nvGraphicFramePr>
          <p:xfrm>
            <a:off x="521" y="2115"/>
            <a:ext cx="4763" cy="1989"/>
          </p:xfrm>
          <a:graphic>
            <a:graphicData uri="http://schemas.openxmlformats.org/presentationml/2006/ole">
              <p:oleObj spid="_x0000_s15362" name="Microsoft Drawing" r:id="rId3" imgW="3035300" imgH="1408113" progId="">
                <p:embed/>
              </p:oleObj>
            </a:graphicData>
          </a:graphic>
        </p:graphicFrame>
        <p:sp>
          <p:nvSpPr>
            <p:cNvPr id="15367" name="Rectangle 7"/>
            <p:cNvSpPr>
              <a:spLocks noChangeArrowheads="1"/>
            </p:cNvSpPr>
            <p:nvPr/>
          </p:nvSpPr>
          <p:spPr bwMode="auto">
            <a:xfrm>
              <a:off x="340" y="3920"/>
              <a:ext cx="2621" cy="250"/>
            </a:xfrm>
            <a:prstGeom prst="rect">
              <a:avLst/>
            </a:prstGeom>
            <a:noFill/>
            <a:ln w="9525">
              <a:noFill/>
              <a:miter lim="800000"/>
              <a:headEnd/>
              <a:tailEnd/>
            </a:ln>
          </p:spPr>
          <p:txBody>
            <a:bodyPr anchor="ctr">
              <a:spAutoFit/>
            </a:bodyPr>
            <a:lstStyle/>
            <a:p>
              <a:r>
                <a:rPr lang="zh-CN" altLang="en-US" sz="2000"/>
                <a:t>在线玻璃瓶口缺陷检测系统组成图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zh-CN" altLang="en-US" sz="3600" smtClean="0"/>
              <a:t>基于视频的图像获取</a:t>
            </a:r>
          </a:p>
        </p:txBody>
      </p:sp>
      <p:sp>
        <p:nvSpPr>
          <p:cNvPr id="100355" name="Rectangle 3"/>
          <p:cNvSpPr>
            <a:spLocks noGrp="1" noChangeArrowheads="1"/>
          </p:cNvSpPr>
          <p:nvPr>
            <p:ph type="body" idx="1"/>
          </p:nvPr>
        </p:nvSpPr>
        <p:spPr>
          <a:xfrm>
            <a:off x="468313" y="1484313"/>
            <a:ext cx="8229600" cy="1368425"/>
          </a:xfrm>
        </p:spPr>
        <p:txBody>
          <a:bodyPr/>
          <a:lstStyle/>
          <a:p>
            <a:pPr eaLnBrk="1" hangingPunct="1">
              <a:defRPr/>
            </a:pPr>
            <a:r>
              <a:rPr lang="zh-CN" altLang="en-US" sz="2400" smtClean="0"/>
              <a:t>系统由位于流水线两端的两个顶拍摄像机（</a:t>
            </a:r>
            <a:r>
              <a:rPr lang="en-US" altLang="zh-CN" sz="2400" smtClean="0"/>
              <a:t>4</a:t>
            </a:r>
            <a:r>
              <a:rPr lang="zh-CN" altLang="en-US" sz="2400" smtClean="0"/>
              <a:t>）和遮光箱内的六个俯拍摄像机（</a:t>
            </a:r>
            <a:r>
              <a:rPr lang="en-US" altLang="zh-CN" sz="2400" smtClean="0"/>
              <a:t>1</a:t>
            </a:r>
            <a:r>
              <a:rPr lang="zh-CN" altLang="en-US" sz="2400" smtClean="0"/>
              <a:t>，</a:t>
            </a:r>
            <a:r>
              <a:rPr lang="en-US" altLang="zh-CN" sz="2400" smtClean="0"/>
              <a:t>2</a:t>
            </a:r>
            <a:r>
              <a:rPr lang="zh-CN" altLang="en-US" sz="2400" smtClean="0"/>
              <a:t>，</a:t>
            </a:r>
            <a:r>
              <a:rPr lang="en-US" altLang="zh-CN" sz="2400" smtClean="0"/>
              <a:t>3</a:t>
            </a:r>
            <a:r>
              <a:rPr lang="zh-CN" altLang="en-US" sz="2400" smtClean="0"/>
              <a:t>），两个剃瓶器和一个旋转电机构成，如下图所示。</a:t>
            </a:r>
          </a:p>
          <a:p>
            <a:pPr eaLnBrk="1" hangingPunct="1">
              <a:defRPr/>
            </a:pPr>
            <a:endParaRPr lang="en-US" altLang="zh-CN" sz="2400" smtClean="0"/>
          </a:p>
        </p:txBody>
      </p:sp>
      <p:sp>
        <p:nvSpPr>
          <p:cNvPr id="16389" name="Rectangle 4"/>
          <p:cNvSpPr>
            <a:spLocks noChangeArrowheads="1"/>
          </p:cNvSpPr>
          <p:nvPr/>
        </p:nvSpPr>
        <p:spPr bwMode="auto">
          <a:xfrm>
            <a:off x="0" y="2609850"/>
            <a:ext cx="9144000" cy="0"/>
          </a:xfrm>
          <a:prstGeom prst="rect">
            <a:avLst/>
          </a:prstGeom>
          <a:noFill/>
          <a:ln w="9525">
            <a:noFill/>
            <a:miter lim="800000"/>
            <a:headEnd/>
            <a:tailEnd/>
          </a:ln>
        </p:spPr>
        <p:txBody>
          <a:bodyPr wrap="none" anchor="ctr">
            <a:spAutoFit/>
          </a:bodyPr>
          <a:lstStyle/>
          <a:p>
            <a:endParaRPr lang="zh-CN" altLang="en-US"/>
          </a:p>
        </p:txBody>
      </p:sp>
      <p:grpSp>
        <p:nvGrpSpPr>
          <p:cNvPr id="16390" name="Group 5"/>
          <p:cNvGrpSpPr>
            <a:grpSpLocks/>
          </p:cNvGrpSpPr>
          <p:nvPr/>
        </p:nvGrpSpPr>
        <p:grpSpPr bwMode="auto">
          <a:xfrm>
            <a:off x="250825" y="3141663"/>
            <a:ext cx="8101013" cy="3579812"/>
            <a:chOff x="158" y="1979"/>
            <a:chExt cx="5103" cy="2255"/>
          </a:xfrm>
        </p:grpSpPr>
        <p:graphicFrame>
          <p:nvGraphicFramePr>
            <p:cNvPr id="16386" name="Object 6"/>
            <p:cNvGraphicFramePr>
              <a:graphicFrameLocks noChangeAspect="1"/>
            </p:cNvGraphicFramePr>
            <p:nvPr/>
          </p:nvGraphicFramePr>
          <p:xfrm>
            <a:off x="158" y="1979"/>
            <a:ext cx="5103" cy="1921"/>
          </p:xfrm>
          <a:graphic>
            <a:graphicData uri="http://schemas.openxmlformats.org/presentationml/2006/ole">
              <p:oleObj spid="_x0000_s16386" name="Microsoft Drawing" r:id="rId3" imgW="4662488" imgH="1816100" progId="">
                <p:embed/>
              </p:oleObj>
            </a:graphicData>
          </a:graphic>
        </p:graphicFrame>
        <p:sp>
          <p:nvSpPr>
            <p:cNvPr id="16391" name="Rectangle 7"/>
            <p:cNvSpPr>
              <a:spLocks noChangeArrowheads="1"/>
            </p:cNvSpPr>
            <p:nvPr/>
          </p:nvSpPr>
          <p:spPr bwMode="auto">
            <a:xfrm>
              <a:off x="1565" y="3946"/>
              <a:ext cx="2630" cy="288"/>
            </a:xfrm>
            <a:prstGeom prst="rect">
              <a:avLst/>
            </a:prstGeom>
            <a:noFill/>
            <a:ln w="9525">
              <a:noFill/>
              <a:miter lim="800000"/>
              <a:headEnd/>
              <a:tailEnd/>
            </a:ln>
          </p:spPr>
          <p:txBody>
            <a:bodyPr anchor="ctr">
              <a:spAutoFit/>
            </a:bodyPr>
            <a:lstStyle/>
            <a:p>
              <a:r>
                <a:rPr lang="zh-CN" altLang="en-US" sz="2400"/>
                <a:t>系统结构示意图 </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468313" y="1484313"/>
            <a:ext cx="7705725" cy="3795712"/>
            <a:chOff x="1965" y="4063"/>
            <a:chExt cx="8010" cy="2687"/>
          </a:xfrm>
        </p:grpSpPr>
        <p:grpSp>
          <p:nvGrpSpPr>
            <p:cNvPr id="69635" name="Group 3"/>
            <p:cNvGrpSpPr>
              <a:grpSpLocks/>
            </p:cNvGrpSpPr>
            <p:nvPr/>
          </p:nvGrpSpPr>
          <p:grpSpPr bwMode="auto">
            <a:xfrm>
              <a:off x="1965" y="4063"/>
              <a:ext cx="3555" cy="2687"/>
              <a:chOff x="1965" y="4003"/>
              <a:chExt cx="3555" cy="2687"/>
            </a:xfrm>
          </p:grpSpPr>
          <p:pic>
            <p:nvPicPr>
              <p:cNvPr id="69639" name="Picture 4"/>
              <p:cNvPicPr>
                <a:picLocks noChangeAspect="1" noChangeArrowheads="1"/>
              </p:cNvPicPr>
              <p:nvPr/>
            </p:nvPicPr>
            <p:blipFill>
              <a:blip r:embed="rId2"/>
              <a:srcRect/>
              <a:stretch>
                <a:fillRect/>
              </a:stretch>
            </p:blipFill>
            <p:spPr bwMode="auto">
              <a:xfrm>
                <a:off x="2338" y="4003"/>
                <a:ext cx="3075" cy="2115"/>
              </a:xfrm>
              <a:prstGeom prst="rect">
                <a:avLst/>
              </a:prstGeom>
              <a:noFill/>
              <a:ln w="9525">
                <a:noFill/>
                <a:miter lim="800000"/>
                <a:headEnd/>
                <a:tailEnd/>
              </a:ln>
            </p:spPr>
          </p:pic>
          <p:sp>
            <p:nvSpPr>
              <p:cNvPr id="69640" name="Rectangle 5"/>
              <p:cNvSpPr>
                <a:spLocks noChangeArrowheads="1"/>
              </p:cNvSpPr>
              <p:nvPr/>
            </p:nvSpPr>
            <p:spPr bwMode="auto">
              <a:xfrm>
                <a:off x="1965" y="6210"/>
                <a:ext cx="3555" cy="480"/>
              </a:xfrm>
              <a:prstGeom prst="rect">
                <a:avLst/>
              </a:prstGeom>
              <a:noFill/>
              <a:ln w="9525">
                <a:noFill/>
                <a:miter lim="800000"/>
                <a:headEnd/>
                <a:tailEnd/>
              </a:ln>
            </p:spPr>
            <p:txBody>
              <a:bodyPr/>
              <a:lstStyle/>
              <a:p>
                <a:pPr algn="ctr"/>
                <a:r>
                  <a:rPr lang="zh-CN" altLang="en-US" sz="2000">
                    <a:latin typeface="Times New Roman" pitchFamily="18" charset="0"/>
                  </a:rPr>
                  <a:t>俯拍照明灯箱示意图</a:t>
                </a:r>
                <a:endParaRPr lang="zh-CN" altLang="en-US" sz="2000"/>
              </a:p>
            </p:txBody>
          </p:sp>
        </p:grpSp>
        <p:grpSp>
          <p:nvGrpSpPr>
            <p:cNvPr id="69636" name="Group 6"/>
            <p:cNvGrpSpPr>
              <a:grpSpLocks/>
            </p:cNvGrpSpPr>
            <p:nvPr/>
          </p:nvGrpSpPr>
          <p:grpSpPr bwMode="auto">
            <a:xfrm>
              <a:off x="6300" y="4125"/>
              <a:ext cx="3675" cy="2610"/>
              <a:chOff x="6210" y="4785"/>
              <a:chExt cx="3675" cy="2610"/>
            </a:xfrm>
          </p:grpSpPr>
          <p:pic>
            <p:nvPicPr>
              <p:cNvPr id="69637" name="Picture 7"/>
              <p:cNvPicPr>
                <a:picLocks noChangeAspect="1" noChangeArrowheads="1"/>
              </p:cNvPicPr>
              <p:nvPr/>
            </p:nvPicPr>
            <p:blipFill>
              <a:blip r:embed="rId3"/>
              <a:srcRect/>
              <a:stretch>
                <a:fillRect/>
              </a:stretch>
            </p:blipFill>
            <p:spPr bwMode="auto">
              <a:xfrm>
                <a:off x="6479" y="4785"/>
                <a:ext cx="2805" cy="2085"/>
              </a:xfrm>
              <a:prstGeom prst="rect">
                <a:avLst/>
              </a:prstGeom>
              <a:noFill/>
              <a:ln w="9525">
                <a:noFill/>
                <a:miter lim="800000"/>
                <a:headEnd/>
                <a:tailEnd/>
              </a:ln>
            </p:spPr>
          </p:pic>
          <p:sp>
            <p:nvSpPr>
              <p:cNvPr id="69638" name="Rectangle 8"/>
              <p:cNvSpPr>
                <a:spLocks noChangeArrowheads="1"/>
              </p:cNvSpPr>
              <p:nvPr/>
            </p:nvSpPr>
            <p:spPr bwMode="auto">
              <a:xfrm>
                <a:off x="6210" y="6915"/>
                <a:ext cx="3675" cy="480"/>
              </a:xfrm>
              <a:prstGeom prst="rect">
                <a:avLst/>
              </a:prstGeom>
              <a:noFill/>
              <a:ln w="9525">
                <a:noFill/>
                <a:miter lim="800000"/>
                <a:headEnd/>
                <a:tailEnd/>
              </a:ln>
            </p:spPr>
            <p:txBody>
              <a:bodyPr/>
              <a:lstStyle/>
              <a:p>
                <a:pPr algn="ctr"/>
                <a:r>
                  <a:rPr lang="zh-CN" altLang="en-US" sz="2000">
                    <a:latin typeface="Times New Roman" pitchFamily="18" charset="0"/>
                  </a:rPr>
                  <a:t>顶拍照明灯箱示意图</a:t>
                </a:r>
                <a:endParaRPr lang="zh-CN" altLang="en-US" sz="2000"/>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79388" y="620713"/>
            <a:ext cx="3816350" cy="1143000"/>
          </a:xfrm>
        </p:spPr>
        <p:txBody>
          <a:bodyPr/>
          <a:lstStyle/>
          <a:p>
            <a:pPr eaLnBrk="1" hangingPunct="1">
              <a:defRPr/>
            </a:pPr>
            <a:r>
              <a:rPr lang="zh-CN" altLang="en-US" sz="3600" smtClean="0"/>
              <a:t>缺陷检测识别</a:t>
            </a:r>
          </a:p>
        </p:txBody>
      </p:sp>
      <p:sp>
        <p:nvSpPr>
          <p:cNvPr id="17412" name="Rectangle 3"/>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7410" name="Object 4"/>
          <p:cNvGraphicFramePr>
            <a:graphicFrameLocks noChangeAspect="1"/>
          </p:cNvGraphicFramePr>
          <p:nvPr/>
        </p:nvGraphicFramePr>
        <p:xfrm>
          <a:off x="4140200" y="188913"/>
          <a:ext cx="4679950" cy="6430962"/>
        </p:xfrm>
        <a:graphic>
          <a:graphicData uri="http://schemas.openxmlformats.org/presentationml/2006/ole">
            <p:oleObj spid="_x0000_s17410" name="Microsoft Drawing" r:id="rId3" imgW="3695700" imgH="6807200" progId="">
              <p:embed/>
            </p:oleObj>
          </a:graphicData>
        </a:graphic>
      </p:graphicFrame>
      <p:sp>
        <p:nvSpPr>
          <p:cNvPr id="17413" name="Rectangle 5"/>
          <p:cNvSpPr>
            <a:spLocks noChangeArrowheads="1"/>
          </p:cNvSpPr>
          <p:nvPr/>
        </p:nvSpPr>
        <p:spPr bwMode="auto">
          <a:xfrm>
            <a:off x="539750" y="2205038"/>
            <a:ext cx="3311525" cy="2282825"/>
          </a:xfrm>
          <a:prstGeom prst="rect">
            <a:avLst/>
          </a:prstGeom>
          <a:noFill/>
          <a:ln w="9525">
            <a:noFill/>
            <a:miter lim="800000"/>
            <a:headEnd/>
            <a:tailEnd/>
          </a:ln>
        </p:spPr>
        <p:txBody>
          <a:bodyPr anchor="ctr">
            <a:spAutoFit/>
          </a:bodyPr>
          <a:lstStyle/>
          <a:p>
            <a:r>
              <a:rPr lang="zh-CN" altLang="en-US"/>
              <a:t>　　</a:t>
            </a:r>
            <a:r>
              <a:rPr lang="zh-CN" altLang="en-US" sz="2400"/>
              <a:t>玻璃瓶口缺陷识别包括俯拍图像识别、顶拍图像识别两个部分，识别算法主要包括三部分：图像定位、缺陷提取和缺陷识别。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2"/>
          <p:cNvGrpSpPr>
            <a:grpSpLocks/>
          </p:cNvGrpSpPr>
          <p:nvPr/>
        </p:nvGrpSpPr>
        <p:grpSpPr bwMode="auto">
          <a:xfrm>
            <a:off x="1258888" y="260350"/>
            <a:ext cx="7129462" cy="2881313"/>
            <a:chOff x="1890" y="2653"/>
            <a:chExt cx="6675" cy="2624"/>
          </a:xfrm>
        </p:grpSpPr>
        <p:sp>
          <p:nvSpPr>
            <p:cNvPr id="70663" name="Rectangle 3"/>
            <p:cNvSpPr>
              <a:spLocks noChangeArrowheads="1"/>
            </p:cNvSpPr>
            <p:nvPr/>
          </p:nvSpPr>
          <p:spPr bwMode="auto">
            <a:xfrm>
              <a:off x="1890" y="4332"/>
              <a:ext cx="6675" cy="945"/>
            </a:xfrm>
            <a:prstGeom prst="rect">
              <a:avLst/>
            </a:prstGeom>
            <a:noFill/>
            <a:ln w="9525">
              <a:noFill/>
              <a:miter lim="800000"/>
              <a:headEnd/>
              <a:tailEnd/>
            </a:ln>
          </p:spPr>
          <p:txBody>
            <a:bodyPr/>
            <a:lstStyle/>
            <a:p>
              <a:pPr algn="just"/>
              <a:r>
                <a:rPr lang="zh-CN" altLang="en-US" sz="2000">
                  <a:latin typeface="Times New Roman" pitchFamily="18" charset="0"/>
                </a:rPr>
                <a:t>（</a:t>
              </a:r>
              <a:r>
                <a:rPr lang="en-US" altLang="zh-CN" sz="2000">
                  <a:latin typeface="Times New Roman" pitchFamily="18" charset="0"/>
                </a:rPr>
                <a:t>a</a:t>
              </a:r>
              <a:r>
                <a:rPr lang="zh-CN" altLang="en-US" sz="2000">
                  <a:latin typeface="Times New Roman" pitchFamily="18" charset="0"/>
                </a:rPr>
                <a:t>）好瓶  　　　（</a:t>
              </a:r>
              <a:r>
                <a:rPr lang="en-US" altLang="zh-CN" sz="2000">
                  <a:latin typeface="Times New Roman" pitchFamily="18" charset="0"/>
                </a:rPr>
                <a:t>b</a:t>
              </a:r>
              <a:r>
                <a:rPr lang="zh-CN" altLang="en-US" sz="2000">
                  <a:latin typeface="Times New Roman" pitchFamily="18" charset="0"/>
                </a:rPr>
                <a:t>）封锁环横裂纹    　（</a:t>
              </a:r>
              <a:r>
                <a:rPr lang="en-US" altLang="zh-CN" sz="2000">
                  <a:latin typeface="Times New Roman" pitchFamily="18" charset="0"/>
                </a:rPr>
                <a:t>c</a:t>
              </a:r>
              <a:r>
                <a:rPr lang="zh-CN" altLang="en-US" sz="2000">
                  <a:latin typeface="Times New Roman" pitchFamily="18" charset="0"/>
                </a:rPr>
                <a:t>）封锁环斜裂纹</a:t>
              </a:r>
            </a:p>
            <a:p>
              <a:pPr algn="just"/>
              <a:endParaRPr lang="zh-CN" altLang="en-US" sz="2000">
                <a:latin typeface="Times New Roman" pitchFamily="18" charset="0"/>
              </a:endParaRPr>
            </a:p>
            <a:p>
              <a:pPr algn="ctr"/>
              <a:r>
                <a:rPr lang="zh-CN" altLang="en-US" sz="2000"/>
                <a:t> </a:t>
              </a:r>
              <a:r>
                <a:rPr lang="zh-CN" altLang="en-US" sz="2000" b="1"/>
                <a:t>俯拍图像缺陷检测</a:t>
              </a:r>
            </a:p>
          </p:txBody>
        </p:sp>
        <p:pic>
          <p:nvPicPr>
            <p:cNvPr id="70664" name="Picture 4" descr="G16739935"/>
            <p:cNvPicPr>
              <a:picLocks noChangeAspect="1" noChangeArrowheads="1"/>
            </p:cNvPicPr>
            <p:nvPr/>
          </p:nvPicPr>
          <p:blipFill>
            <a:blip r:embed="rId2"/>
            <a:srcRect b="-81"/>
            <a:stretch>
              <a:fillRect/>
            </a:stretch>
          </p:blipFill>
          <p:spPr bwMode="auto">
            <a:xfrm>
              <a:off x="1997" y="2653"/>
              <a:ext cx="1590" cy="1500"/>
            </a:xfrm>
            <a:prstGeom prst="rect">
              <a:avLst/>
            </a:prstGeom>
            <a:noFill/>
            <a:ln w="9525">
              <a:noFill/>
              <a:miter lim="800000"/>
              <a:headEnd/>
              <a:tailEnd/>
            </a:ln>
          </p:spPr>
        </p:pic>
        <p:pic>
          <p:nvPicPr>
            <p:cNvPr id="70665" name="Picture 5" descr="B4962092"/>
            <p:cNvPicPr>
              <a:picLocks noChangeAspect="1" noChangeArrowheads="1"/>
            </p:cNvPicPr>
            <p:nvPr/>
          </p:nvPicPr>
          <p:blipFill>
            <a:blip r:embed="rId3"/>
            <a:srcRect r="64" b="-81"/>
            <a:stretch>
              <a:fillRect/>
            </a:stretch>
          </p:blipFill>
          <p:spPr bwMode="auto">
            <a:xfrm>
              <a:off x="4170" y="2668"/>
              <a:ext cx="1830" cy="1500"/>
            </a:xfrm>
            <a:prstGeom prst="rect">
              <a:avLst/>
            </a:prstGeom>
            <a:noFill/>
            <a:ln w="9525">
              <a:noFill/>
              <a:miter lim="800000"/>
              <a:headEnd/>
              <a:tailEnd/>
            </a:ln>
          </p:spPr>
        </p:pic>
        <p:pic>
          <p:nvPicPr>
            <p:cNvPr id="70666" name="Picture 6" descr="B3304418"/>
            <p:cNvPicPr>
              <a:picLocks noChangeAspect="1" noChangeArrowheads="1"/>
            </p:cNvPicPr>
            <p:nvPr/>
          </p:nvPicPr>
          <p:blipFill>
            <a:blip r:embed="rId4"/>
            <a:srcRect r="64" b="-81"/>
            <a:stretch>
              <a:fillRect/>
            </a:stretch>
          </p:blipFill>
          <p:spPr bwMode="auto">
            <a:xfrm>
              <a:off x="6657" y="2936"/>
              <a:ext cx="1515" cy="1230"/>
            </a:xfrm>
            <a:prstGeom prst="rect">
              <a:avLst/>
            </a:prstGeom>
            <a:noFill/>
            <a:ln w="9525">
              <a:noFill/>
              <a:miter lim="800000"/>
              <a:headEnd/>
              <a:tailEnd/>
            </a:ln>
          </p:spPr>
        </p:pic>
        <p:sp>
          <p:nvSpPr>
            <p:cNvPr id="70667" name="Line 7"/>
            <p:cNvSpPr>
              <a:spLocks noChangeShapeType="1"/>
            </p:cNvSpPr>
            <p:nvPr/>
          </p:nvSpPr>
          <p:spPr bwMode="auto">
            <a:xfrm flipV="1">
              <a:off x="4080" y="3549"/>
              <a:ext cx="495" cy="759"/>
            </a:xfrm>
            <a:prstGeom prst="line">
              <a:avLst/>
            </a:prstGeom>
            <a:noFill/>
            <a:ln w="9525">
              <a:solidFill>
                <a:srgbClr val="000000"/>
              </a:solidFill>
              <a:round/>
              <a:headEnd/>
              <a:tailEnd type="stealth" w="med" len="med"/>
            </a:ln>
          </p:spPr>
          <p:txBody>
            <a:bodyPr/>
            <a:lstStyle/>
            <a:p>
              <a:endParaRPr lang="zh-CN" altLang="en-US"/>
            </a:p>
          </p:txBody>
        </p:sp>
        <p:sp>
          <p:nvSpPr>
            <p:cNvPr id="70668" name="Line 8"/>
            <p:cNvSpPr>
              <a:spLocks noChangeShapeType="1"/>
            </p:cNvSpPr>
            <p:nvPr/>
          </p:nvSpPr>
          <p:spPr bwMode="auto">
            <a:xfrm flipV="1">
              <a:off x="6597" y="3192"/>
              <a:ext cx="450" cy="967"/>
            </a:xfrm>
            <a:prstGeom prst="line">
              <a:avLst/>
            </a:prstGeom>
            <a:noFill/>
            <a:ln w="9525">
              <a:solidFill>
                <a:srgbClr val="000000"/>
              </a:solidFill>
              <a:round/>
              <a:headEnd/>
              <a:tailEnd type="stealth" w="med" len="med"/>
            </a:ln>
          </p:spPr>
          <p:txBody>
            <a:bodyPr/>
            <a:lstStyle/>
            <a:p>
              <a:endParaRPr lang="zh-CN" altLang="en-US"/>
            </a:p>
          </p:txBody>
        </p:sp>
      </p:grpSp>
      <p:grpSp>
        <p:nvGrpSpPr>
          <p:cNvPr id="70659" name="Group 9"/>
          <p:cNvGrpSpPr>
            <a:grpSpLocks/>
          </p:cNvGrpSpPr>
          <p:nvPr/>
        </p:nvGrpSpPr>
        <p:grpSpPr bwMode="auto">
          <a:xfrm>
            <a:off x="1619250" y="3644900"/>
            <a:ext cx="6048375" cy="2328863"/>
            <a:chOff x="3524" y="3542"/>
            <a:chExt cx="5163" cy="2422"/>
          </a:xfrm>
        </p:grpSpPr>
        <p:pic>
          <p:nvPicPr>
            <p:cNvPr id="70660" name="Picture 10" descr="t2"/>
            <p:cNvPicPr>
              <a:picLocks noChangeAspect="1" noChangeArrowheads="1"/>
            </p:cNvPicPr>
            <p:nvPr/>
          </p:nvPicPr>
          <p:blipFill>
            <a:blip r:embed="rId5"/>
            <a:srcRect/>
            <a:stretch>
              <a:fillRect/>
            </a:stretch>
          </p:blipFill>
          <p:spPr bwMode="auto">
            <a:xfrm>
              <a:off x="3524" y="3542"/>
              <a:ext cx="2340" cy="1740"/>
            </a:xfrm>
            <a:prstGeom prst="rect">
              <a:avLst/>
            </a:prstGeom>
            <a:noFill/>
            <a:ln w="9525">
              <a:noFill/>
              <a:miter lim="800000"/>
              <a:headEnd/>
              <a:tailEnd/>
            </a:ln>
          </p:spPr>
        </p:pic>
        <p:pic>
          <p:nvPicPr>
            <p:cNvPr id="70661" name="Picture 11" descr="t1"/>
            <p:cNvPicPr>
              <a:picLocks noChangeAspect="1" noChangeArrowheads="1"/>
            </p:cNvPicPr>
            <p:nvPr/>
          </p:nvPicPr>
          <p:blipFill>
            <a:blip r:embed="rId6"/>
            <a:srcRect/>
            <a:stretch>
              <a:fillRect/>
            </a:stretch>
          </p:blipFill>
          <p:spPr bwMode="auto">
            <a:xfrm>
              <a:off x="6347" y="3632"/>
              <a:ext cx="2340" cy="1665"/>
            </a:xfrm>
            <a:prstGeom prst="rect">
              <a:avLst/>
            </a:prstGeom>
            <a:noFill/>
            <a:ln w="9525">
              <a:noFill/>
              <a:miter lim="800000"/>
              <a:headEnd/>
              <a:tailEnd/>
            </a:ln>
          </p:spPr>
        </p:pic>
        <p:sp>
          <p:nvSpPr>
            <p:cNvPr id="70662" name="Rectangle 12"/>
            <p:cNvSpPr>
              <a:spLocks noChangeArrowheads="1"/>
            </p:cNvSpPr>
            <p:nvPr/>
          </p:nvSpPr>
          <p:spPr bwMode="auto">
            <a:xfrm>
              <a:off x="4050" y="5484"/>
              <a:ext cx="4185" cy="480"/>
            </a:xfrm>
            <a:prstGeom prst="rect">
              <a:avLst/>
            </a:prstGeom>
            <a:noFill/>
            <a:ln w="9525">
              <a:noFill/>
              <a:miter lim="800000"/>
              <a:headEnd/>
              <a:tailEnd/>
            </a:ln>
          </p:spPr>
          <p:txBody>
            <a:bodyPr/>
            <a:lstStyle/>
            <a:p>
              <a:pPr algn="ctr"/>
              <a:r>
                <a:rPr lang="zh-CN" altLang="en-US" sz="2000">
                  <a:latin typeface="Times New Roman" pitchFamily="18" charset="0"/>
                </a:rPr>
                <a:t>封锁环横裂纹及处理后图像</a:t>
              </a:r>
            </a:p>
            <a:p>
              <a:endParaRPr lang="en-US" altLang="zh-CN" sz="20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ph/>
          </p:nvPr>
        </p:nvGraphicFramePr>
        <p:xfrm>
          <a:off x="323850" y="1268413"/>
          <a:ext cx="8496300" cy="4827588"/>
        </p:xfrm>
        <a:graphic>
          <a:graphicData uri="http://schemas.openxmlformats.org/drawingml/2006/table">
            <a:tbl>
              <a:tblPr/>
              <a:tblGrid>
                <a:gridCol w="1212850"/>
                <a:gridCol w="1212850"/>
                <a:gridCol w="1216025"/>
                <a:gridCol w="1212850"/>
                <a:gridCol w="1212850"/>
                <a:gridCol w="1216025"/>
                <a:gridCol w="1212850"/>
              </a:tblGrid>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生物特征</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普遍性</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唯一性</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持久性</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可采集性</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识别性能</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可接受性</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人脸</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指纹</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手型</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掌纹</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虹膜</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视网膜</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签名</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语音</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中</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低</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高</a:t>
                      </a:r>
                      <a:endParaRPr kumimoji="0" lang="zh-CN" altLang="en-US" sz="2000" b="0" i="0" u="none" strike="noStrike" cap="none" normalizeH="0" baseline="0" smtClean="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88" name="Rectangle 84"/>
          <p:cNvSpPr>
            <a:spLocks noChangeArrowheads="1"/>
          </p:cNvSpPr>
          <p:nvPr/>
        </p:nvSpPr>
        <p:spPr bwMode="auto">
          <a:xfrm>
            <a:off x="2843213" y="620713"/>
            <a:ext cx="3600450" cy="457200"/>
          </a:xfrm>
          <a:prstGeom prst="rect">
            <a:avLst/>
          </a:prstGeom>
          <a:noFill/>
          <a:ln w="9525">
            <a:noFill/>
            <a:miter lim="800000"/>
            <a:headEnd/>
            <a:tailEnd/>
          </a:ln>
        </p:spPr>
        <p:txBody>
          <a:bodyPr anchor="ctr">
            <a:spAutoFit/>
          </a:bodyPr>
          <a:lstStyle/>
          <a:p>
            <a:pPr algn="ctr"/>
            <a:r>
              <a:rPr lang="zh-CN" altLang="en-US" sz="2400"/>
              <a:t>生物识别技术比较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1547813" y="188913"/>
            <a:ext cx="6148387" cy="3579812"/>
            <a:chOff x="2115" y="3711"/>
            <a:chExt cx="5760" cy="2700"/>
          </a:xfrm>
        </p:grpSpPr>
        <p:sp>
          <p:nvSpPr>
            <p:cNvPr id="71690" name="Rectangle 3"/>
            <p:cNvSpPr>
              <a:spLocks noChangeArrowheads="1"/>
            </p:cNvSpPr>
            <p:nvPr/>
          </p:nvSpPr>
          <p:spPr bwMode="auto">
            <a:xfrm>
              <a:off x="2280" y="5406"/>
              <a:ext cx="5595" cy="1005"/>
            </a:xfrm>
            <a:prstGeom prst="rect">
              <a:avLst/>
            </a:prstGeom>
            <a:noFill/>
            <a:ln w="9525">
              <a:noFill/>
              <a:miter lim="800000"/>
              <a:headEnd/>
              <a:tailEnd/>
            </a:ln>
          </p:spPr>
          <p:txBody>
            <a:bodyPr/>
            <a:lstStyle/>
            <a:p>
              <a:pPr algn="just"/>
              <a:r>
                <a:rPr lang="zh-CN" altLang="en-US" sz="2000">
                  <a:latin typeface="Times New Roman" pitchFamily="18" charset="0"/>
                </a:rPr>
                <a:t>（</a:t>
              </a:r>
              <a:r>
                <a:rPr lang="en-US" altLang="zh-CN" sz="2000">
                  <a:latin typeface="Times New Roman" pitchFamily="18" charset="0"/>
                </a:rPr>
                <a:t>a</a:t>
              </a:r>
              <a:r>
                <a:rPr lang="zh-CN" altLang="en-US" sz="2000">
                  <a:latin typeface="Times New Roman" pitchFamily="18" charset="0"/>
                </a:rPr>
                <a:t>）原始图像        　　       （</a:t>
              </a:r>
              <a:r>
                <a:rPr lang="en-US" altLang="zh-CN" sz="2000">
                  <a:latin typeface="Times New Roman" pitchFamily="18" charset="0"/>
                </a:rPr>
                <a:t>b</a:t>
              </a:r>
              <a:r>
                <a:rPr lang="zh-CN" altLang="en-US" sz="2000">
                  <a:latin typeface="Times New Roman" pitchFamily="18" charset="0"/>
                </a:rPr>
                <a:t>）梯度二值化图像</a:t>
              </a:r>
            </a:p>
            <a:p>
              <a:pPr algn="just"/>
              <a:endParaRPr lang="zh-CN" altLang="en-US" sz="2000">
                <a:latin typeface="Times New Roman" pitchFamily="18" charset="0"/>
              </a:endParaRPr>
            </a:p>
            <a:p>
              <a:pPr algn="ctr"/>
              <a:r>
                <a:rPr lang="zh-CN" altLang="en-US" sz="2000"/>
                <a:t> </a:t>
              </a:r>
              <a:r>
                <a:rPr lang="zh-CN" altLang="en-US" sz="2000" b="1"/>
                <a:t>顶拍图像缺陷检测</a:t>
              </a:r>
            </a:p>
          </p:txBody>
        </p:sp>
        <p:pic>
          <p:nvPicPr>
            <p:cNvPr id="71691" name="Picture 4" descr="B5643734"/>
            <p:cNvPicPr>
              <a:picLocks noChangeAspect="1" noChangeArrowheads="1"/>
            </p:cNvPicPr>
            <p:nvPr/>
          </p:nvPicPr>
          <p:blipFill>
            <a:blip r:embed="rId2"/>
            <a:srcRect r="116" b="-194"/>
            <a:stretch>
              <a:fillRect/>
            </a:stretch>
          </p:blipFill>
          <p:spPr bwMode="auto">
            <a:xfrm>
              <a:off x="2115" y="3711"/>
              <a:ext cx="2430" cy="1485"/>
            </a:xfrm>
            <a:prstGeom prst="rect">
              <a:avLst/>
            </a:prstGeom>
            <a:noFill/>
            <a:ln w="9525">
              <a:noFill/>
              <a:miter lim="800000"/>
              <a:headEnd/>
              <a:tailEnd/>
            </a:ln>
          </p:spPr>
        </p:pic>
        <p:pic>
          <p:nvPicPr>
            <p:cNvPr id="71692" name="Picture 5" descr="t4"/>
            <p:cNvPicPr>
              <a:picLocks noChangeAspect="1" noChangeArrowheads="1"/>
            </p:cNvPicPr>
            <p:nvPr/>
          </p:nvPicPr>
          <p:blipFill>
            <a:blip r:embed="rId3"/>
            <a:srcRect/>
            <a:stretch>
              <a:fillRect/>
            </a:stretch>
          </p:blipFill>
          <p:spPr bwMode="auto">
            <a:xfrm>
              <a:off x="5442" y="4048"/>
              <a:ext cx="1995" cy="1065"/>
            </a:xfrm>
            <a:prstGeom prst="rect">
              <a:avLst/>
            </a:prstGeom>
            <a:noFill/>
            <a:ln w="9525">
              <a:noFill/>
              <a:miter lim="800000"/>
              <a:headEnd/>
              <a:tailEnd/>
            </a:ln>
          </p:spPr>
        </p:pic>
      </p:grpSp>
      <p:grpSp>
        <p:nvGrpSpPr>
          <p:cNvPr id="71683" name="Group 6"/>
          <p:cNvGrpSpPr>
            <a:grpSpLocks/>
          </p:cNvGrpSpPr>
          <p:nvPr/>
        </p:nvGrpSpPr>
        <p:grpSpPr bwMode="auto">
          <a:xfrm>
            <a:off x="2916238" y="3716338"/>
            <a:ext cx="3384550" cy="1166812"/>
            <a:chOff x="4155" y="747"/>
            <a:chExt cx="3480" cy="1155"/>
          </a:xfrm>
        </p:grpSpPr>
        <p:sp>
          <p:nvSpPr>
            <p:cNvPr id="71688" name="Rectangle 7"/>
            <p:cNvSpPr>
              <a:spLocks noChangeArrowheads="1"/>
            </p:cNvSpPr>
            <p:nvPr/>
          </p:nvSpPr>
          <p:spPr bwMode="auto">
            <a:xfrm>
              <a:off x="4155" y="1422"/>
              <a:ext cx="3480" cy="480"/>
            </a:xfrm>
            <a:prstGeom prst="rect">
              <a:avLst/>
            </a:prstGeom>
            <a:noFill/>
            <a:ln w="9525">
              <a:noFill/>
              <a:miter lim="800000"/>
              <a:headEnd/>
              <a:tailEnd/>
            </a:ln>
          </p:spPr>
          <p:txBody>
            <a:bodyPr/>
            <a:lstStyle/>
            <a:p>
              <a:pPr algn="ctr"/>
              <a:r>
                <a:rPr lang="zh-CN" altLang="en-US" sz="2000">
                  <a:latin typeface="Times New Roman" pitchFamily="18" charset="0"/>
                </a:rPr>
                <a:t>瓶口极坐标图像</a:t>
              </a:r>
              <a:endParaRPr lang="zh-CN" altLang="en-US" sz="2000"/>
            </a:p>
          </p:txBody>
        </p:sp>
        <p:pic>
          <p:nvPicPr>
            <p:cNvPr id="71689" name="Picture 8" descr="t5"/>
            <p:cNvPicPr>
              <a:picLocks noChangeAspect="1" noChangeArrowheads="1"/>
            </p:cNvPicPr>
            <p:nvPr/>
          </p:nvPicPr>
          <p:blipFill>
            <a:blip r:embed="rId4"/>
            <a:srcRect/>
            <a:stretch>
              <a:fillRect/>
            </a:stretch>
          </p:blipFill>
          <p:spPr bwMode="auto">
            <a:xfrm>
              <a:off x="4397" y="747"/>
              <a:ext cx="3120" cy="525"/>
            </a:xfrm>
            <a:prstGeom prst="rect">
              <a:avLst/>
            </a:prstGeom>
            <a:noFill/>
            <a:ln w="9525">
              <a:noFill/>
              <a:miter lim="800000"/>
              <a:headEnd/>
              <a:tailEnd/>
            </a:ln>
          </p:spPr>
        </p:pic>
      </p:grpSp>
      <p:grpSp>
        <p:nvGrpSpPr>
          <p:cNvPr id="71684" name="Group 9"/>
          <p:cNvGrpSpPr>
            <a:grpSpLocks/>
          </p:cNvGrpSpPr>
          <p:nvPr/>
        </p:nvGrpSpPr>
        <p:grpSpPr bwMode="auto">
          <a:xfrm>
            <a:off x="755650" y="5121275"/>
            <a:ext cx="7561263" cy="1736725"/>
            <a:chOff x="1710" y="715"/>
            <a:chExt cx="7483" cy="1148"/>
          </a:xfrm>
        </p:grpSpPr>
        <p:sp>
          <p:nvSpPr>
            <p:cNvPr id="71685" name="Rectangle 10"/>
            <p:cNvSpPr>
              <a:spLocks noChangeArrowheads="1"/>
            </p:cNvSpPr>
            <p:nvPr/>
          </p:nvSpPr>
          <p:spPr bwMode="auto">
            <a:xfrm>
              <a:off x="1710" y="1383"/>
              <a:ext cx="7305" cy="480"/>
            </a:xfrm>
            <a:prstGeom prst="rect">
              <a:avLst/>
            </a:prstGeom>
            <a:noFill/>
            <a:ln w="9525">
              <a:noFill/>
              <a:miter lim="800000"/>
              <a:headEnd/>
              <a:tailEnd/>
            </a:ln>
          </p:spPr>
          <p:txBody>
            <a:bodyPr/>
            <a:lstStyle/>
            <a:p>
              <a:pPr algn="ctr"/>
              <a:r>
                <a:rPr lang="zh-CN" altLang="en-US" sz="2000">
                  <a:latin typeface="Times New Roman" pitchFamily="18" charset="0"/>
                </a:rPr>
                <a:t>去直线后瓶口图像         　　　　　      缺陷识别结果</a:t>
              </a:r>
              <a:endParaRPr lang="zh-CN" altLang="en-US" sz="2000"/>
            </a:p>
          </p:txBody>
        </p:sp>
        <p:pic>
          <p:nvPicPr>
            <p:cNvPr id="71686" name="Picture 11" descr="t6"/>
            <p:cNvPicPr>
              <a:picLocks noChangeAspect="1" noChangeArrowheads="1"/>
            </p:cNvPicPr>
            <p:nvPr/>
          </p:nvPicPr>
          <p:blipFill>
            <a:blip r:embed="rId5"/>
            <a:srcRect/>
            <a:stretch>
              <a:fillRect/>
            </a:stretch>
          </p:blipFill>
          <p:spPr bwMode="auto">
            <a:xfrm>
              <a:off x="1727" y="719"/>
              <a:ext cx="3540" cy="600"/>
            </a:xfrm>
            <a:prstGeom prst="rect">
              <a:avLst/>
            </a:prstGeom>
            <a:noFill/>
            <a:ln w="9525">
              <a:noFill/>
              <a:miter lim="800000"/>
              <a:headEnd/>
              <a:tailEnd/>
            </a:ln>
          </p:spPr>
        </p:pic>
        <p:pic>
          <p:nvPicPr>
            <p:cNvPr id="71687" name="Picture 12" descr="t8"/>
            <p:cNvPicPr>
              <a:picLocks noChangeAspect="1" noChangeArrowheads="1"/>
            </p:cNvPicPr>
            <p:nvPr/>
          </p:nvPicPr>
          <p:blipFill>
            <a:blip r:embed="rId6"/>
            <a:srcRect r="142"/>
            <a:stretch>
              <a:fillRect/>
            </a:stretch>
          </p:blipFill>
          <p:spPr bwMode="auto">
            <a:xfrm>
              <a:off x="5608" y="715"/>
              <a:ext cx="3585" cy="600"/>
            </a:xfrm>
            <a:prstGeom prst="rect">
              <a:avLst/>
            </a:prstGeom>
            <a:noFill/>
            <a:ln w="9525">
              <a:noFill/>
              <a:miter lim="800000"/>
              <a:headEnd/>
              <a:tailEnd/>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358775" y="476250"/>
            <a:ext cx="8785225" cy="873125"/>
          </a:xfrm>
        </p:spPr>
        <p:txBody>
          <a:bodyPr/>
          <a:lstStyle/>
          <a:p>
            <a:pPr eaLnBrk="1" hangingPunct="1">
              <a:defRPr/>
            </a:pPr>
            <a:r>
              <a:rPr lang="zh-CN" altLang="en-US" sz="4400" dirty="0" smtClean="0"/>
              <a:t>数字图像技术应用</a:t>
            </a:r>
          </a:p>
        </p:txBody>
      </p:sp>
      <p:sp>
        <p:nvSpPr>
          <p:cNvPr id="134147" name="Rectangle 3"/>
          <p:cNvSpPr>
            <a:spLocks noGrp="1" noChangeArrowheads="1"/>
          </p:cNvSpPr>
          <p:nvPr>
            <p:ph type="subTitle" idx="1"/>
          </p:nvPr>
        </p:nvSpPr>
        <p:spPr>
          <a:xfrm>
            <a:off x="2268538" y="1484313"/>
            <a:ext cx="5616575" cy="4968875"/>
          </a:xfrm>
        </p:spPr>
        <p:txBody>
          <a:bodyPr/>
          <a:lstStyle/>
          <a:p>
            <a:pPr algn="l" eaLnBrk="1" hangingPunct="1">
              <a:defRPr/>
            </a:pPr>
            <a:r>
              <a:rPr lang="en-US" altLang="zh-CN" dirty="0" smtClean="0"/>
              <a:t>1  </a:t>
            </a:r>
            <a:r>
              <a:rPr lang="zh-CN" altLang="en-US" dirty="0" smtClean="0"/>
              <a:t>图像检索</a:t>
            </a:r>
          </a:p>
          <a:p>
            <a:pPr algn="l" eaLnBrk="1" hangingPunct="1">
              <a:defRPr/>
            </a:pPr>
            <a:r>
              <a:rPr lang="en-US" altLang="zh-CN" dirty="0" smtClean="0"/>
              <a:t>2  </a:t>
            </a:r>
            <a:r>
              <a:rPr lang="zh-CN" altLang="en-US" dirty="0" smtClean="0"/>
              <a:t>图像识别</a:t>
            </a:r>
          </a:p>
          <a:p>
            <a:pPr algn="l" eaLnBrk="1" hangingPunct="1">
              <a:defRPr/>
            </a:pPr>
            <a:r>
              <a:rPr lang="en-US" altLang="zh-CN" dirty="0" smtClean="0"/>
              <a:t>3  </a:t>
            </a:r>
            <a:r>
              <a:rPr lang="zh-CN" altLang="en-US" dirty="0" smtClean="0"/>
              <a:t>生物特征识别</a:t>
            </a:r>
          </a:p>
          <a:p>
            <a:pPr algn="l" eaLnBrk="1" hangingPunct="1">
              <a:defRPr/>
            </a:pPr>
            <a:r>
              <a:rPr lang="en-US" altLang="zh-CN" dirty="0" smtClean="0"/>
              <a:t>4  </a:t>
            </a:r>
            <a:r>
              <a:rPr lang="zh-CN" altLang="en-US" dirty="0" smtClean="0"/>
              <a:t>缺陷检测</a:t>
            </a:r>
          </a:p>
          <a:p>
            <a:pPr algn="l" eaLnBrk="1" hangingPunct="1">
              <a:defRPr/>
            </a:pPr>
            <a:r>
              <a:rPr lang="en-US" altLang="zh-CN" dirty="0" smtClean="0">
                <a:solidFill>
                  <a:srgbClr val="FF3300"/>
                </a:solidFill>
              </a:rPr>
              <a:t>5  </a:t>
            </a:r>
            <a:r>
              <a:rPr lang="zh-CN" altLang="en-US" dirty="0" smtClean="0">
                <a:solidFill>
                  <a:srgbClr val="FF3300"/>
                </a:solidFill>
              </a:rPr>
              <a:t>运动目标检测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2700338" y="692150"/>
            <a:ext cx="3673475" cy="457200"/>
          </a:xfrm>
          <a:prstGeom prst="rect">
            <a:avLst/>
          </a:prstGeom>
          <a:noFill/>
          <a:ln w="9525">
            <a:noFill/>
            <a:miter lim="800000"/>
            <a:headEnd/>
            <a:tailEnd/>
          </a:ln>
        </p:spPr>
        <p:txBody>
          <a:bodyPr>
            <a:spAutoFit/>
          </a:bodyPr>
          <a:lstStyle/>
          <a:p>
            <a:pPr>
              <a:spcBef>
                <a:spcPct val="50000"/>
              </a:spcBef>
            </a:pPr>
            <a:r>
              <a:rPr lang="zh-CN" altLang="en-US" sz="2400">
                <a:latin typeface="Arial" charset="0"/>
              </a:rPr>
              <a:t>运动目标检测简介</a:t>
            </a:r>
          </a:p>
        </p:txBody>
      </p:sp>
      <p:pic>
        <p:nvPicPr>
          <p:cNvPr id="135172" name="Picture 4"/>
          <p:cNvPicPr>
            <a:picLocks noChangeAspect="1" noChangeArrowheads="1"/>
          </p:cNvPicPr>
          <p:nvPr/>
        </p:nvPicPr>
        <p:blipFill>
          <a:blip r:embed="rId2"/>
          <a:srcRect/>
          <a:stretch>
            <a:fillRect/>
          </a:stretch>
        </p:blipFill>
        <p:spPr bwMode="auto">
          <a:xfrm>
            <a:off x="0" y="2060575"/>
            <a:ext cx="9144000" cy="38163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5172"/>
                                        </p:tgtEl>
                                      </p:cBhvr>
                                    </p:animEffect>
                                    <p:animScale>
                                      <p:cBhvr>
                                        <p:cTn id="7" dur="250" autoRev="1" fill="hold"/>
                                        <p:tgtEl>
                                          <p:spTgt spid="1351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srcRect/>
          <a:stretch>
            <a:fillRect/>
          </a:stretch>
        </p:blipFill>
        <p:spPr bwMode="auto">
          <a:xfrm>
            <a:off x="250825" y="1628775"/>
            <a:ext cx="8569325" cy="37782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1042988" y="836613"/>
            <a:ext cx="6121400" cy="519112"/>
          </a:xfrm>
          <a:prstGeom prst="rect">
            <a:avLst/>
          </a:prstGeom>
          <a:noFill/>
          <a:ln w="9525">
            <a:noFill/>
            <a:miter lim="800000"/>
            <a:headEnd/>
            <a:tailEnd/>
          </a:ln>
        </p:spPr>
        <p:txBody>
          <a:bodyPr>
            <a:spAutoFit/>
          </a:bodyPr>
          <a:lstStyle/>
          <a:p>
            <a:pPr>
              <a:spcBef>
                <a:spcPct val="50000"/>
              </a:spcBef>
            </a:pPr>
            <a:r>
              <a:rPr lang="zh-CN" altLang="fr-FR" sz="2800" b="1">
                <a:latin typeface="Arial" charset="0"/>
              </a:rPr>
              <a:t>基于模型化背景的背景差技术</a:t>
            </a:r>
            <a:endParaRPr lang="zh-CN" altLang="en-US" sz="2800">
              <a:latin typeface="Arial" charset="0"/>
            </a:endParaRPr>
          </a:p>
        </p:txBody>
      </p:sp>
      <p:sp>
        <p:nvSpPr>
          <p:cNvPr id="75779" name="Text Box 5"/>
          <p:cNvSpPr txBox="1">
            <a:spLocks noChangeArrowheads="1"/>
          </p:cNvSpPr>
          <p:nvPr/>
        </p:nvSpPr>
        <p:spPr bwMode="auto">
          <a:xfrm>
            <a:off x="468313" y="1700213"/>
            <a:ext cx="8353425" cy="3935412"/>
          </a:xfrm>
          <a:prstGeom prst="rect">
            <a:avLst/>
          </a:prstGeom>
          <a:noFill/>
          <a:ln w="9525">
            <a:noFill/>
            <a:miter lim="800000"/>
            <a:headEnd/>
            <a:tailEnd/>
          </a:ln>
        </p:spPr>
        <p:txBody>
          <a:bodyPr>
            <a:spAutoFit/>
          </a:bodyPr>
          <a:lstStyle/>
          <a:p>
            <a:pPr>
              <a:spcBef>
                <a:spcPct val="50000"/>
              </a:spcBef>
            </a:pPr>
            <a:r>
              <a:rPr lang="zh-CN" altLang="fr-FR" sz="2800" dirty="0">
                <a:latin typeface="宋体" pitchFamily="2" charset="-122"/>
              </a:rPr>
              <a:t>     基于背景模型的技术的基本思想</a:t>
            </a:r>
            <a:r>
              <a:rPr lang="zh-CN" altLang="fr-FR" sz="2800" dirty="0" smtClean="0">
                <a:latin typeface="宋体" pitchFamily="2" charset="-122"/>
              </a:rPr>
              <a:t>是</a:t>
            </a:r>
            <a:r>
              <a:rPr lang="fr-FR" altLang="zh-CN" sz="2800" dirty="0" smtClean="0">
                <a:latin typeface="宋体" pitchFamily="2" charset="-122"/>
              </a:rPr>
              <a:t>:</a:t>
            </a:r>
            <a:r>
              <a:rPr lang="zh-CN" altLang="en-US" sz="2800" dirty="0" smtClean="0">
                <a:latin typeface="宋体" pitchFamily="2" charset="-122"/>
              </a:rPr>
              <a:t> </a:t>
            </a:r>
            <a:r>
              <a:rPr lang="zh-CN" altLang="fr-FR" sz="2800" dirty="0" smtClean="0">
                <a:latin typeface="宋体" pitchFamily="2" charset="-122"/>
              </a:rPr>
              <a:t>首先</a:t>
            </a:r>
            <a:r>
              <a:rPr lang="zh-CN" altLang="fr-FR" sz="2800" dirty="0">
                <a:latin typeface="宋体" pitchFamily="2" charset="-122"/>
              </a:rPr>
              <a:t>创建一幅参考图像</a:t>
            </a:r>
            <a:r>
              <a:rPr lang="fr-FR" altLang="zh-CN" sz="2800" dirty="0">
                <a:latin typeface="宋体" pitchFamily="2" charset="-122"/>
              </a:rPr>
              <a:t>, </a:t>
            </a:r>
            <a:r>
              <a:rPr lang="zh-CN" altLang="fr-FR" sz="2800" dirty="0">
                <a:latin typeface="宋体" pitchFamily="2" charset="-122"/>
              </a:rPr>
              <a:t>这幅参考图像仅包含场景中的静态目标</a:t>
            </a:r>
            <a:r>
              <a:rPr lang="fr-FR" altLang="zh-CN" sz="2800" dirty="0">
                <a:latin typeface="宋体" pitchFamily="2" charset="-122"/>
              </a:rPr>
              <a:t>, </a:t>
            </a:r>
            <a:r>
              <a:rPr lang="zh-CN" altLang="fr-FR" sz="2800" dirty="0">
                <a:latin typeface="宋体" pitchFamily="2" charset="-122"/>
              </a:rPr>
              <a:t>这幅参考图像也叫背景图像</a:t>
            </a:r>
            <a:r>
              <a:rPr lang="fr-FR" altLang="zh-CN" sz="2800" dirty="0">
                <a:latin typeface="宋体" pitchFamily="2" charset="-122"/>
              </a:rPr>
              <a:t>. </a:t>
            </a:r>
            <a:r>
              <a:rPr lang="zh-CN" altLang="fr-FR" sz="2800" dirty="0">
                <a:latin typeface="宋体" pitchFamily="2" charset="-122"/>
              </a:rPr>
              <a:t>当图像中出现运动目标时</a:t>
            </a:r>
            <a:r>
              <a:rPr lang="fr-FR" altLang="zh-CN" sz="2800" dirty="0">
                <a:latin typeface="宋体" pitchFamily="2" charset="-122"/>
              </a:rPr>
              <a:t>, </a:t>
            </a:r>
            <a:r>
              <a:rPr lang="zh-CN" altLang="fr-FR" sz="2800" dirty="0">
                <a:latin typeface="宋体" pitchFamily="2" charset="-122"/>
              </a:rPr>
              <a:t>我们将会发现 </a:t>
            </a:r>
            <a:r>
              <a:rPr lang="fr-FR" altLang="zh-CN" sz="2800" dirty="0">
                <a:latin typeface="宋体" pitchFamily="2" charset="-122"/>
              </a:rPr>
              <a:t>:</a:t>
            </a:r>
            <a:r>
              <a:rPr lang="zh-CN" altLang="fr-FR" sz="2800" dirty="0">
                <a:latin typeface="宋体" pitchFamily="2" charset="-122"/>
              </a:rPr>
              <a:t>在出现运动目标的区城</a:t>
            </a:r>
            <a:r>
              <a:rPr lang="fr-FR" altLang="zh-CN" sz="2800" dirty="0">
                <a:latin typeface="宋体" pitchFamily="2" charset="-122"/>
              </a:rPr>
              <a:t>, </a:t>
            </a:r>
            <a:r>
              <a:rPr lang="zh-CN" altLang="fr-FR" sz="2800" dirty="0">
                <a:latin typeface="宋体" pitchFamily="2" charset="-122"/>
              </a:rPr>
              <a:t>当前图像的灰度与背景图像的灰度相比发生了明显的变化</a:t>
            </a:r>
            <a:r>
              <a:rPr lang="fr-FR" altLang="zh-CN" sz="2800" dirty="0">
                <a:latin typeface="宋体" pitchFamily="2" charset="-122"/>
              </a:rPr>
              <a:t>. </a:t>
            </a:r>
            <a:r>
              <a:rPr lang="zh-CN" altLang="fr-FR" sz="2800" dirty="0">
                <a:latin typeface="宋体" pitchFamily="2" charset="-122"/>
              </a:rPr>
              <a:t>运用这些变化信息</a:t>
            </a:r>
            <a:r>
              <a:rPr lang="fr-FR" altLang="zh-CN" sz="2800" dirty="0">
                <a:latin typeface="宋体" pitchFamily="2" charset="-122"/>
              </a:rPr>
              <a:t>, </a:t>
            </a:r>
            <a:r>
              <a:rPr lang="zh-CN" altLang="fr-FR" sz="2800" dirty="0">
                <a:latin typeface="宋体" pitchFamily="2" charset="-122"/>
              </a:rPr>
              <a:t>我们能检测和定位运动目标的位置</a:t>
            </a:r>
            <a:r>
              <a:rPr lang="fr-FR" altLang="zh-CN" sz="2800" dirty="0">
                <a:latin typeface="宋体" pitchFamily="2" charset="-122"/>
              </a:rPr>
              <a:t>. </a:t>
            </a:r>
            <a:r>
              <a:rPr lang="zh-CN" altLang="fr-FR" sz="2800" dirty="0">
                <a:latin typeface="宋体" pitchFamily="2" charset="-122"/>
              </a:rPr>
              <a:t>因此</a:t>
            </a:r>
            <a:r>
              <a:rPr lang="fr-FR" altLang="zh-CN" sz="2800" dirty="0">
                <a:latin typeface="宋体" pitchFamily="2" charset="-122"/>
              </a:rPr>
              <a:t>, </a:t>
            </a:r>
            <a:r>
              <a:rPr lang="zh-CN" altLang="fr-FR" sz="2800" dirty="0">
                <a:latin typeface="宋体" pitchFamily="2" charset="-122"/>
              </a:rPr>
              <a:t>将背景图像与图像序列中的所有图像比较</a:t>
            </a:r>
            <a:r>
              <a:rPr lang="fr-FR" altLang="zh-CN" sz="2800" dirty="0">
                <a:latin typeface="宋体" pitchFamily="2" charset="-122"/>
              </a:rPr>
              <a:t>, </a:t>
            </a:r>
            <a:r>
              <a:rPr lang="zh-CN" altLang="fr-FR" sz="2800" dirty="0">
                <a:latin typeface="宋体" pitchFamily="2" charset="-122"/>
              </a:rPr>
              <a:t>我们就能检测和跟踪此图像序列中的运动</a:t>
            </a:r>
            <a:r>
              <a:rPr lang="zh-CN" altLang="fr-FR" sz="2800" dirty="0" smtClean="0">
                <a:latin typeface="宋体" pitchFamily="2" charset="-122"/>
              </a:rPr>
              <a:t>目标</a:t>
            </a:r>
            <a:r>
              <a:rPr lang="zh-CN" altLang="en-US" sz="2800" dirty="0" smtClean="0">
                <a:latin typeface="宋体" pitchFamily="2" charset="-122"/>
              </a:rPr>
              <a:t>。</a:t>
            </a:r>
            <a:endParaRPr lang="en-US" altLang="zh-CN" sz="2800" dirty="0">
              <a:latin typeface="宋体" pitchFamily="2" charset="-122"/>
            </a:endParaRPr>
          </a:p>
        </p:txBody>
      </p:sp>
    </p:spTree>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74638"/>
            <a:ext cx="8229600" cy="703262"/>
          </a:xfrm>
        </p:spPr>
        <p:txBody>
          <a:bodyPr/>
          <a:lstStyle/>
          <a:p>
            <a:pPr algn="l" eaLnBrk="1" hangingPunct="1">
              <a:defRPr/>
            </a:pPr>
            <a:r>
              <a:rPr lang="en-US" altLang="zh-CN" sz="3200" b="0" smtClean="0"/>
              <a:t>(A) </a:t>
            </a:r>
            <a:r>
              <a:rPr lang="zh-CN" altLang="en-US" sz="3200" b="0" smtClean="0"/>
              <a:t>平均值背景</a:t>
            </a:r>
          </a:p>
        </p:txBody>
      </p:sp>
      <p:sp>
        <p:nvSpPr>
          <p:cNvPr id="18436" name="Rectangle 3"/>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8434" name="Object 4"/>
          <p:cNvGraphicFramePr>
            <a:graphicFrameLocks noChangeAspect="1"/>
          </p:cNvGraphicFramePr>
          <p:nvPr/>
        </p:nvGraphicFramePr>
        <p:xfrm>
          <a:off x="1835150" y="1052513"/>
          <a:ext cx="5184775" cy="863600"/>
        </p:xfrm>
        <a:graphic>
          <a:graphicData uri="http://schemas.openxmlformats.org/presentationml/2006/ole">
            <p:oleObj spid="_x0000_s18434" name="公式" r:id="rId3" imgW="1218671" imgH="406224" progId="Equation.3">
              <p:embed/>
            </p:oleObj>
          </a:graphicData>
        </a:graphic>
      </p:graphicFrame>
      <p:grpSp>
        <p:nvGrpSpPr>
          <p:cNvPr id="2" name="Group 5"/>
          <p:cNvGrpSpPr>
            <a:grpSpLocks/>
          </p:cNvGrpSpPr>
          <p:nvPr/>
        </p:nvGrpSpPr>
        <p:grpSpPr bwMode="auto">
          <a:xfrm>
            <a:off x="1258888" y="2060575"/>
            <a:ext cx="6696075" cy="4797425"/>
            <a:chOff x="2728" y="10484"/>
            <a:chExt cx="6762" cy="5050"/>
          </a:xfrm>
        </p:grpSpPr>
        <p:grpSp>
          <p:nvGrpSpPr>
            <p:cNvPr id="18438" name="Group 6"/>
            <p:cNvGrpSpPr>
              <a:grpSpLocks/>
            </p:cNvGrpSpPr>
            <p:nvPr/>
          </p:nvGrpSpPr>
          <p:grpSpPr bwMode="auto">
            <a:xfrm>
              <a:off x="2728" y="10484"/>
              <a:ext cx="6691" cy="2440"/>
              <a:chOff x="2728" y="10348"/>
              <a:chExt cx="6691" cy="2440"/>
            </a:xfrm>
          </p:grpSpPr>
          <p:pic>
            <p:nvPicPr>
              <p:cNvPr id="18445" name="Picture 7" descr="ls"/>
              <p:cNvPicPr>
                <a:picLocks noChangeAspect="1" noChangeArrowheads="1"/>
              </p:cNvPicPr>
              <p:nvPr/>
            </p:nvPicPr>
            <p:blipFill>
              <a:blip r:embed="rId4"/>
              <a:srcRect/>
              <a:stretch>
                <a:fillRect/>
              </a:stretch>
            </p:blipFill>
            <p:spPr bwMode="auto">
              <a:xfrm>
                <a:off x="2728" y="10348"/>
                <a:ext cx="3270" cy="2440"/>
              </a:xfrm>
              <a:prstGeom prst="rect">
                <a:avLst/>
              </a:prstGeom>
              <a:noFill/>
              <a:ln w="9525">
                <a:noFill/>
                <a:miter lim="800000"/>
                <a:headEnd/>
                <a:tailEnd/>
              </a:ln>
            </p:spPr>
          </p:pic>
          <p:pic>
            <p:nvPicPr>
              <p:cNvPr id="18446" name="Picture 8" descr="fond_gausse"/>
              <p:cNvPicPr>
                <a:picLocks noChangeAspect="1" noChangeArrowheads="1"/>
              </p:cNvPicPr>
              <p:nvPr/>
            </p:nvPicPr>
            <p:blipFill>
              <a:blip r:embed="rId5"/>
              <a:srcRect/>
              <a:stretch>
                <a:fillRect/>
              </a:stretch>
            </p:blipFill>
            <p:spPr bwMode="auto">
              <a:xfrm>
                <a:off x="6159" y="10348"/>
                <a:ext cx="3260" cy="2440"/>
              </a:xfrm>
              <a:prstGeom prst="rect">
                <a:avLst/>
              </a:prstGeom>
              <a:noFill/>
              <a:ln w="9525">
                <a:noFill/>
                <a:miter lim="800000"/>
                <a:headEnd/>
                <a:tailEnd/>
              </a:ln>
            </p:spPr>
          </p:pic>
        </p:grpSp>
        <p:pic>
          <p:nvPicPr>
            <p:cNvPr id="18439" name="Picture 9" descr="fifferent_b_c_1026"/>
            <p:cNvPicPr>
              <a:picLocks noChangeAspect="1" noChangeArrowheads="1"/>
            </p:cNvPicPr>
            <p:nvPr/>
          </p:nvPicPr>
          <p:blipFill>
            <a:blip r:embed="rId6"/>
            <a:srcRect/>
            <a:stretch>
              <a:fillRect/>
            </a:stretch>
          </p:blipFill>
          <p:spPr bwMode="auto">
            <a:xfrm>
              <a:off x="2728" y="13084"/>
              <a:ext cx="3270" cy="2450"/>
            </a:xfrm>
            <a:prstGeom prst="rect">
              <a:avLst/>
            </a:prstGeom>
            <a:noFill/>
            <a:ln w="9525">
              <a:noFill/>
              <a:miter lim="800000"/>
              <a:headEnd/>
              <a:tailEnd/>
            </a:ln>
          </p:spPr>
        </p:pic>
        <p:sp>
          <p:nvSpPr>
            <p:cNvPr id="18440" name="Text Box 10"/>
            <p:cNvSpPr txBox="1">
              <a:spLocks noChangeArrowheads="1"/>
            </p:cNvSpPr>
            <p:nvPr/>
          </p:nvSpPr>
          <p:spPr bwMode="auto">
            <a:xfrm>
              <a:off x="2830" y="12410"/>
              <a:ext cx="260" cy="273"/>
            </a:xfrm>
            <a:prstGeom prst="rect">
              <a:avLst/>
            </a:prstGeom>
            <a:noFill/>
            <a:ln w="9525">
              <a:noFill/>
              <a:miter lim="800000"/>
              <a:headEnd/>
              <a:tailEnd/>
            </a:ln>
          </p:spPr>
          <p:txBody>
            <a:bodyPr/>
            <a:lstStyle/>
            <a:p>
              <a:pPr algn="just"/>
              <a:r>
                <a:rPr lang="en-US" altLang="zh-CN" sz="1000">
                  <a:latin typeface="Times New Roman" pitchFamily="18" charset="0"/>
                </a:rPr>
                <a:t>(a)</a:t>
              </a:r>
              <a:endParaRPr lang="en-US" altLang="zh-CN">
                <a:latin typeface="Arial" charset="0"/>
              </a:endParaRPr>
            </a:p>
          </p:txBody>
        </p:sp>
        <p:sp>
          <p:nvSpPr>
            <p:cNvPr id="18441" name="Text Box 11"/>
            <p:cNvSpPr txBox="1">
              <a:spLocks noChangeArrowheads="1"/>
            </p:cNvSpPr>
            <p:nvPr/>
          </p:nvSpPr>
          <p:spPr bwMode="auto">
            <a:xfrm>
              <a:off x="2740" y="12540"/>
              <a:ext cx="550" cy="370"/>
            </a:xfrm>
            <a:prstGeom prst="rect">
              <a:avLst/>
            </a:prstGeom>
            <a:noFill/>
            <a:ln w="9525">
              <a:noFill/>
              <a:miter lim="800000"/>
              <a:headEnd/>
              <a:tailEnd/>
            </a:ln>
          </p:spPr>
          <p:txBody>
            <a:bodyPr/>
            <a:lstStyle/>
            <a:p>
              <a:pPr algn="just"/>
              <a:r>
                <a:rPr lang="en-US" altLang="zh-CN" sz="800" b="1">
                  <a:solidFill>
                    <a:srgbClr val="FFFFFF"/>
                  </a:solidFill>
                  <a:latin typeface="Times New Roman" pitchFamily="18" charset="0"/>
                </a:rPr>
                <a:t>(a)</a:t>
              </a:r>
              <a:endParaRPr lang="en-US" altLang="zh-CN">
                <a:latin typeface="Arial" charset="0"/>
              </a:endParaRPr>
            </a:p>
          </p:txBody>
        </p:sp>
        <p:sp>
          <p:nvSpPr>
            <p:cNvPr id="18442" name="Text Box 12"/>
            <p:cNvSpPr txBox="1">
              <a:spLocks noChangeArrowheads="1"/>
            </p:cNvSpPr>
            <p:nvPr/>
          </p:nvSpPr>
          <p:spPr bwMode="auto">
            <a:xfrm>
              <a:off x="6166" y="12540"/>
              <a:ext cx="530" cy="370"/>
            </a:xfrm>
            <a:prstGeom prst="rect">
              <a:avLst/>
            </a:prstGeom>
            <a:noFill/>
            <a:ln w="9525">
              <a:noFill/>
              <a:miter lim="800000"/>
              <a:headEnd/>
              <a:tailEnd/>
            </a:ln>
          </p:spPr>
          <p:txBody>
            <a:bodyPr/>
            <a:lstStyle/>
            <a:p>
              <a:pPr algn="just"/>
              <a:r>
                <a:rPr lang="en-US" altLang="zh-CN" sz="800" b="1">
                  <a:solidFill>
                    <a:srgbClr val="FFFFFF"/>
                  </a:solidFill>
                  <a:latin typeface="Times New Roman" pitchFamily="18" charset="0"/>
                </a:rPr>
                <a:t>(b)</a:t>
              </a:r>
              <a:endParaRPr lang="en-US" altLang="zh-CN">
                <a:latin typeface="Arial" charset="0"/>
              </a:endParaRPr>
            </a:p>
          </p:txBody>
        </p:sp>
        <p:sp>
          <p:nvSpPr>
            <p:cNvPr id="18443" name="Text Box 13"/>
            <p:cNvSpPr txBox="1">
              <a:spLocks noChangeArrowheads="1"/>
            </p:cNvSpPr>
            <p:nvPr/>
          </p:nvSpPr>
          <p:spPr bwMode="auto">
            <a:xfrm>
              <a:off x="2746" y="15140"/>
              <a:ext cx="540" cy="370"/>
            </a:xfrm>
            <a:prstGeom prst="rect">
              <a:avLst/>
            </a:prstGeom>
            <a:noFill/>
            <a:ln w="9525">
              <a:noFill/>
              <a:miter lim="800000"/>
              <a:headEnd/>
              <a:tailEnd/>
            </a:ln>
          </p:spPr>
          <p:txBody>
            <a:bodyPr/>
            <a:lstStyle/>
            <a:p>
              <a:pPr algn="just"/>
              <a:r>
                <a:rPr lang="en-US" altLang="zh-CN" sz="800" b="1">
                  <a:solidFill>
                    <a:srgbClr val="FFFFFF"/>
                  </a:solidFill>
                  <a:latin typeface="Times New Roman" pitchFamily="18" charset="0"/>
                </a:rPr>
                <a:t>(c)</a:t>
              </a:r>
              <a:endParaRPr lang="en-US" altLang="zh-CN">
                <a:latin typeface="Arial" charset="0"/>
              </a:endParaRPr>
            </a:p>
          </p:txBody>
        </p:sp>
        <p:sp>
          <p:nvSpPr>
            <p:cNvPr id="18444" name="Text Box 14"/>
            <p:cNvSpPr txBox="1">
              <a:spLocks noChangeArrowheads="1"/>
            </p:cNvSpPr>
            <p:nvPr/>
          </p:nvSpPr>
          <p:spPr bwMode="auto">
            <a:xfrm>
              <a:off x="6200" y="13500"/>
              <a:ext cx="3290" cy="1830"/>
            </a:xfrm>
            <a:prstGeom prst="rect">
              <a:avLst/>
            </a:prstGeom>
            <a:noFill/>
            <a:ln w="9525">
              <a:noFill/>
              <a:miter lim="800000"/>
              <a:headEnd/>
              <a:tailEnd/>
            </a:ln>
          </p:spPr>
          <p:txBody>
            <a:bodyPr/>
            <a:lstStyle/>
            <a:p>
              <a:endParaRPr lang="zh-CN" altLang="zh-CN">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68313" y="476250"/>
            <a:ext cx="3671887" cy="519113"/>
          </a:xfrm>
          <a:prstGeom prst="rect">
            <a:avLst/>
          </a:prstGeom>
          <a:noFill/>
          <a:ln w="9525">
            <a:noFill/>
            <a:miter lim="800000"/>
            <a:headEnd/>
            <a:tailEnd/>
          </a:ln>
        </p:spPr>
        <p:txBody>
          <a:bodyPr>
            <a:spAutoFit/>
          </a:bodyPr>
          <a:lstStyle/>
          <a:p>
            <a:pPr>
              <a:spcBef>
                <a:spcPct val="50000"/>
              </a:spcBef>
            </a:pPr>
            <a:r>
              <a:rPr lang="zh-CN" altLang="en-US" sz="2800">
                <a:latin typeface="Arial" charset="0"/>
              </a:rPr>
              <a:t>问题</a:t>
            </a:r>
            <a:r>
              <a:rPr lang="en-US" altLang="zh-CN" sz="2800">
                <a:latin typeface="Arial" charset="0"/>
              </a:rPr>
              <a:t>:</a:t>
            </a:r>
          </a:p>
        </p:txBody>
      </p:sp>
      <p:pic>
        <p:nvPicPr>
          <p:cNvPr id="76803" name="Picture 4" descr="fond_problem"/>
          <p:cNvPicPr>
            <a:picLocks noChangeAspect="1" noChangeArrowheads="1"/>
          </p:cNvPicPr>
          <p:nvPr/>
        </p:nvPicPr>
        <p:blipFill>
          <a:blip r:embed="rId2"/>
          <a:srcRect/>
          <a:stretch>
            <a:fillRect/>
          </a:stretch>
        </p:blipFill>
        <p:spPr bwMode="auto">
          <a:xfrm>
            <a:off x="1257300" y="1125538"/>
            <a:ext cx="6802438" cy="4618037"/>
          </a:xfrm>
          <a:prstGeom prst="rect">
            <a:avLst/>
          </a:prstGeom>
          <a:noFill/>
          <a:ln w="9525">
            <a:noFill/>
            <a:miter lim="800000"/>
            <a:headEnd/>
            <a:tailEnd/>
          </a:ln>
        </p:spPr>
      </p:pic>
      <p:grpSp>
        <p:nvGrpSpPr>
          <p:cNvPr id="76804" name="Group 5"/>
          <p:cNvGrpSpPr>
            <a:grpSpLocks/>
          </p:cNvGrpSpPr>
          <p:nvPr/>
        </p:nvGrpSpPr>
        <p:grpSpPr bwMode="auto">
          <a:xfrm>
            <a:off x="1562100" y="4202113"/>
            <a:ext cx="4132263" cy="1268412"/>
            <a:chOff x="4388" y="7310"/>
            <a:chExt cx="2399" cy="733"/>
          </a:xfrm>
        </p:grpSpPr>
        <p:sp>
          <p:nvSpPr>
            <p:cNvPr id="76805" name="Rectangle 6"/>
            <p:cNvSpPr>
              <a:spLocks noChangeArrowheads="1"/>
            </p:cNvSpPr>
            <p:nvPr/>
          </p:nvSpPr>
          <p:spPr bwMode="auto">
            <a:xfrm>
              <a:off x="4388" y="7673"/>
              <a:ext cx="2399" cy="370"/>
            </a:xfrm>
            <a:prstGeom prst="rect">
              <a:avLst/>
            </a:prstGeom>
            <a:solidFill>
              <a:srgbClr val="000000"/>
            </a:solidFill>
            <a:ln w="9525">
              <a:noFill/>
              <a:miter lim="800000"/>
              <a:headEnd/>
              <a:tailEnd/>
            </a:ln>
          </p:spPr>
          <p:txBody>
            <a:bodyPr lIns="18000" tIns="18000" rIns="18000" bIns="18000"/>
            <a:lstStyle/>
            <a:p>
              <a:pPr algn="ctr"/>
              <a:r>
                <a:rPr lang="zh-CN" altLang="en-US" sz="2000">
                  <a:solidFill>
                    <a:srgbClr val="FFFFFF"/>
                  </a:solidFill>
                  <a:latin typeface="Times New Roman" pitchFamily="18" charset="0"/>
                </a:rPr>
                <a:t>运动着的小汽车还有一个影子留在背景中</a:t>
              </a:r>
              <a:endParaRPr lang="zh-CN" altLang="en-US" sz="2000">
                <a:latin typeface="Arial" charset="0"/>
              </a:endParaRPr>
            </a:p>
          </p:txBody>
        </p:sp>
        <p:sp>
          <p:nvSpPr>
            <p:cNvPr id="76806" name="Line 7"/>
            <p:cNvSpPr>
              <a:spLocks noChangeShapeType="1"/>
            </p:cNvSpPr>
            <p:nvPr/>
          </p:nvSpPr>
          <p:spPr bwMode="auto">
            <a:xfrm flipV="1">
              <a:off x="5558" y="7310"/>
              <a:ext cx="190" cy="360"/>
            </a:xfrm>
            <a:prstGeom prst="line">
              <a:avLst/>
            </a:prstGeom>
            <a:noFill/>
            <a:ln w="9525">
              <a:solidFill>
                <a:srgbClr val="000000"/>
              </a:solidFill>
              <a:round/>
              <a:headEnd/>
              <a:tailEnd type="triangle" w="sm" len="sm"/>
            </a:ln>
          </p:spPr>
          <p:txBody>
            <a:bodyPr/>
            <a:lstStyle/>
            <a:p>
              <a:endParaRPr lang="zh-CN" alt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4638"/>
            <a:ext cx="8229600" cy="703262"/>
          </a:xfrm>
        </p:spPr>
        <p:txBody>
          <a:bodyPr/>
          <a:lstStyle/>
          <a:p>
            <a:pPr algn="l" eaLnBrk="1" hangingPunct="1">
              <a:defRPr/>
            </a:pPr>
            <a:r>
              <a:rPr lang="en-US" altLang="zh-CN" sz="2800" b="0" smtClean="0"/>
              <a:t>(B)</a:t>
            </a:r>
            <a:r>
              <a:rPr lang="zh-CN" altLang="fr-FR" sz="2800" b="0" smtClean="0"/>
              <a:t>均值循环算法</a:t>
            </a:r>
            <a:r>
              <a:rPr lang="zh-CN" altLang="fr-FR" sz="2800" smtClean="0"/>
              <a:t> </a:t>
            </a:r>
            <a:r>
              <a:rPr lang="fr-FR" altLang="zh-CN" sz="2800" smtClean="0"/>
              <a:t>(</a:t>
            </a:r>
            <a:r>
              <a:rPr lang="zh-CN" altLang="fr-FR" sz="2800" smtClean="0"/>
              <a:t>自适应方法</a:t>
            </a:r>
            <a:r>
              <a:rPr lang="fr-FR" altLang="zh-CN" sz="2800" smtClean="0"/>
              <a:t>)</a:t>
            </a:r>
            <a:endParaRPr lang="en-US" altLang="zh-CN" sz="2800" smtClean="0"/>
          </a:p>
        </p:txBody>
      </p:sp>
      <p:sp>
        <p:nvSpPr>
          <p:cNvPr id="77827" name="Rectangle 3"/>
          <p:cNvSpPr>
            <a:spLocks noChangeArrowheads="1"/>
          </p:cNvSpPr>
          <p:nvPr/>
        </p:nvSpPr>
        <p:spPr bwMode="auto">
          <a:xfrm>
            <a:off x="0" y="3324225"/>
            <a:ext cx="9144000" cy="0"/>
          </a:xfrm>
          <a:prstGeom prst="rect">
            <a:avLst/>
          </a:prstGeom>
          <a:noFill/>
          <a:ln w="9525">
            <a:noFill/>
            <a:miter lim="800000"/>
            <a:headEnd/>
            <a:tailEnd/>
          </a:ln>
        </p:spPr>
        <p:txBody>
          <a:bodyPr wrap="none" anchor="ctr">
            <a:spAutoFit/>
          </a:bodyPr>
          <a:lstStyle/>
          <a:p>
            <a:endParaRPr lang="zh-CN" altLang="en-US"/>
          </a:p>
        </p:txBody>
      </p:sp>
      <p:sp>
        <p:nvSpPr>
          <p:cNvPr id="77828" name="Text Box 4"/>
          <p:cNvSpPr txBox="1">
            <a:spLocks noChangeArrowheads="1"/>
          </p:cNvSpPr>
          <p:nvPr/>
        </p:nvSpPr>
        <p:spPr bwMode="auto">
          <a:xfrm>
            <a:off x="323850" y="1268413"/>
            <a:ext cx="4824413" cy="457200"/>
          </a:xfrm>
          <a:prstGeom prst="rect">
            <a:avLst/>
          </a:prstGeom>
          <a:noFill/>
          <a:ln w="9525">
            <a:noFill/>
            <a:miter lim="800000"/>
            <a:headEnd/>
            <a:tailEnd/>
          </a:ln>
        </p:spPr>
        <p:txBody>
          <a:bodyPr>
            <a:spAutoFit/>
          </a:bodyPr>
          <a:lstStyle/>
          <a:p>
            <a:pPr>
              <a:spcBef>
                <a:spcPct val="50000"/>
              </a:spcBef>
            </a:pPr>
            <a:r>
              <a:rPr lang="zh-CN" altLang="en-US" sz="2400">
                <a:latin typeface="Arial" charset="0"/>
              </a:rPr>
              <a:t>改变均值背景的计算公式</a:t>
            </a:r>
            <a:r>
              <a:rPr lang="en-US" altLang="zh-CN" sz="2400">
                <a:latin typeface="Arial" charset="0"/>
              </a:rPr>
              <a:t>:</a:t>
            </a:r>
          </a:p>
        </p:txBody>
      </p:sp>
      <p:sp>
        <p:nvSpPr>
          <p:cNvPr id="140293" name="Text Box 5"/>
          <p:cNvSpPr txBox="1">
            <a:spLocks noChangeArrowheads="1"/>
          </p:cNvSpPr>
          <p:nvPr/>
        </p:nvSpPr>
        <p:spPr bwMode="auto">
          <a:xfrm>
            <a:off x="2843213" y="5661025"/>
            <a:ext cx="3311525" cy="519113"/>
          </a:xfrm>
          <a:prstGeom prst="rect">
            <a:avLst/>
          </a:prstGeom>
          <a:noFill/>
          <a:ln w="9525">
            <a:noFill/>
            <a:miter lim="800000"/>
            <a:headEnd/>
            <a:tailEnd/>
          </a:ln>
        </p:spPr>
        <p:txBody>
          <a:bodyPr>
            <a:spAutoFit/>
          </a:bodyPr>
          <a:lstStyle/>
          <a:p>
            <a:pPr>
              <a:spcBef>
                <a:spcPct val="50000"/>
              </a:spcBef>
            </a:pPr>
            <a:r>
              <a:rPr lang="zh-CN" altLang="en-US" sz="2800">
                <a:latin typeface="Arial" charset="0"/>
              </a:rPr>
              <a:t>检测目标</a:t>
            </a:r>
            <a:r>
              <a:rPr lang="en-US" altLang="zh-CN" sz="2800">
                <a:latin typeface="Arial" charset="0"/>
              </a:rPr>
              <a:t>:|</a:t>
            </a:r>
            <a:r>
              <a:rPr lang="en-US" altLang="zh-CN" sz="2800">
                <a:solidFill>
                  <a:srgbClr val="FF3399"/>
                </a:solidFill>
                <a:latin typeface="Arial" charset="0"/>
              </a:rPr>
              <a:t> I-B</a:t>
            </a:r>
            <a:r>
              <a:rPr lang="en-US" altLang="zh-CN" sz="2800">
                <a:latin typeface="Arial" charset="0"/>
              </a:rPr>
              <a:t> |&gt;T</a:t>
            </a:r>
          </a:p>
        </p:txBody>
      </p:sp>
      <p:pic>
        <p:nvPicPr>
          <p:cNvPr id="77830" name="Picture 6"/>
          <p:cNvPicPr>
            <a:picLocks noChangeAspect="1" noChangeArrowheads="1"/>
          </p:cNvPicPr>
          <p:nvPr/>
        </p:nvPicPr>
        <p:blipFill>
          <a:blip r:embed="rId2"/>
          <a:srcRect/>
          <a:stretch>
            <a:fillRect/>
          </a:stretch>
        </p:blipFill>
        <p:spPr bwMode="auto">
          <a:xfrm>
            <a:off x="468313" y="2205038"/>
            <a:ext cx="8424862" cy="311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diamond(in)">
                                      <p:cBhvr>
                                        <p:cTn id="7" dur="20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23850" y="260350"/>
            <a:ext cx="4619625" cy="908050"/>
          </a:xfrm>
        </p:spPr>
        <p:txBody>
          <a:bodyPr/>
          <a:lstStyle/>
          <a:p>
            <a:pPr algn="l" eaLnBrk="1" hangingPunct="1">
              <a:defRPr/>
            </a:pPr>
            <a:r>
              <a:rPr lang="fr-FR" altLang="zh-CN" b="0" smtClean="0"/>
              <a:t>c) </a:t>
            </a:r>
            <a:r>
              <a:rPr lang="zh-CN" altLang="fr-FR" b="0" smtClean="0"/>
              <a:t>高斯循环算法</a:t>
            </a:r>
            <a:endParaRPr lang="zh-CN" altLang="en-US" b="0" smtClean="0"/>
          </a:p>
        </p:txBody>
      </p:sp>
      <p:sp>
        <p:nvSpPr>
          <p:cNvPr id="78851" name="Text Box 3"/>
          <p:cNvSpPr txBox="1">
            <a:spLocks noChangeArrowheads="1"/>
          </p:cNvSpPr>
          <p:nvPr/>
        </p:nvSpPr>
        <p:spPr bwMode="auto">
          <a:xfrm>
            <a:off x="323850" y="1052513"/>
            <a:ext cx="8569325" cy="1552575"/>
          </a:xfrm>
          <a:prstGeom prst="rect">
            <a:avLst/>
          </a:prstGeom>
          <a:noFill/>
          <a:ln w="9525">
            <a:noFill/>
            <a:miter lim="800000"/>
            <a:headEnd/>
            <a:tailEnd/>
          </a:ln>
        </p:spPr>
        <p:txBody>
          <a:bodyPr>
            <a:spAutoFit/>
          </a:bodyPr>
          <a:lstStyle/>
          <a:p>
            <a:pPr>
              <a:spcBef>
                <a:spcPct val="50000"/>
              </a:spcBef>
            </a:pPr>
            <a:r>
              <a:rPr lang="zh-CN" altLang="fr-FR" sz="2400">
                <a:latin typeface="宋体" pitchFamily="2" charset="-122"/>
              </a:rPr>
              <a:t>如下假设应该是合理</a:t>
            </a:r>
            <a:r>
              <a:rPr lang="fr-FR" altLang="zh-CN" sz="2400">
                <a:latin typeface="宋体" pitchFamily="2" charset="-122"/>
              </a:rPr>
              <a:t>: </a:t>
            </a:r>
            <a:r>
              <a:rPr lang="zh-CN" altLang="fr-FR" sz="2400">
                <a:latin typeface="宋体" pitchFamily="2" charset="-122"/>
              </a:rPr>
              <a:t>对于一个固定点，沿着时间轴，每一个时刻它的灰度出现的概率是服从高斯分布的</a:t>
            </a:r>
            <a:r>
              <a:rPr lang="fr-FR" altLang="zh-CN" sz="2400">
                <a:latin typeface="宋体" pitchFamily="2" charset="-122"/>
              </a:rPr>
              <a:t>. </a:t>
            </a:r>
            <a:r>
              <a:rPr lang="zh-CN" altLang="fr-FR" sz="2400">
                <a:latin typeface="宋体" pitchFamily="2" charset="-122"/>
              </a:rPr>
              <a:t>因此，每一个固定点的背景模型可用高斯分布的均值 </a:t>
            </a:r>
            <a:r>
              <a:rPr lang="fr-FR" altLang="zh-CN" sz="2400" i="1">
                <a:latin typeface="宋体" pitchFamily="2" charset="-122"/>
              </a:rPr>
              <a:t>μ </a:t>
            </a:r>
            <a:r>
              <a:rPr lang="zh-CN" altLang="fr-FR" sz="2400">
                <a:latin typeface="宋体" pitchFamily="2" charset="-122"/>
              </a:rPr>
              <a:t>来实现</a:t>
            </a:r>
            <a:r>
              <a:rPr lang="fr-FR" altLang="zh-CN" sz="2400">
                <a:latin typeface="宋体" pitchFamily="2" charset="-122"/>
              </a:rPr>
              <a:t>. </a:t>
            </a:r>
            <a:r>
              <a:rPr lang="zh-CN" altLang="fr-FR" sz="2400">
                <a:latin typeface="宋体" pitchFamily="2" charset="-122"/>
              </a:rPr>
              <a:t>正如循环平均技术一样</a:t>
            </a:r>
            <a:r>
              <a:rPr lang="fr-FR" altLang="zh-CN" sz="2400">
                <a:latin typeface="宋体" pitchFamily="2" charset="-122"/>
              </a:rPr>
              <a:t>, </a:t>
            </a:r>
            <a:r>
              <a:rPr lang="zh-CN" altLang="fr-FR" sz="2400">
                <a:latin typeface="宋体" pitchFamily="2" charset="-122"/>
              </a:rPr>
              <a:t>我们能通过循环算法来估计它的参数 </a:t>
            </a:r>
            <a:r>
              <a:rPr lang="fr-FR" altLang="zh-CN" sz="2400" i="1">
                <a:latin typeface="宋体" pitchFamily="2" charset="-122"/>
              </a:rPr>
              <a:t>μ </a:t>
            </a:r>
            <a:r>
              <a:rPr lang="zh-CN" altLang="fr-FR" sz="2400">
                <a:latin typeface="宋体" pitchFamily="2" charset="-122"/>
              </a:rPr>
              <a:t>和</a:t>
            </a:r>
            <a:r>
              <a:rPr lang="fr-FR" altLang="zh-CN" sz="2400" i="1">
                <a:latin typeface="宋体" pitchFamily="2" charset="-122"/>
              </a:rPr>
              <a:t>σ</a:t>
            </a:r>
            <a:r>
              <a:rPr lang="fr-FR" altLang="zh-CN" sz="2400">
                <a:latin typeface="宋体" pitchFamily="2" charset="-122"/>
              </a:rPr>
              <a:t> </a:t>
            </a:r>
            <a:endParaRPr lang="en-US" altLang="zh-CN" sz="2400">
              <a:latin typeface="宋体" pitchFamily="2" charset="-122"/>
            </a:endParaRPr>
          </a:p>
        </p:txBody>
      </p:sp>
      <p:pic>
        <p:nvPicPr>
          <p:cNvPr id="141316" name="Picture 4"/>
          <p:cNvPicPr>
            <a:picLocks noChangeAspect="1" noChangeArrowheads="1"/>
          </p:cNvPicPr>
          <p:nvPr/>
        </p:nvPicPr>
        <p:blipFill>
          <a:blip r:embed="rId2"/>
          <a:srcRect/>
          <a:stretch>
            <a:fillRect/>
          </a:stretch>
        </p:blipFill>
        <p:spPr bwMode="auto">
          <a:xfrm>
            <a:off x="539750" y="2924175"/>
            <a:ext cx="835342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 calcmode="lin" valueType="num">
                                      <p:cBhvr additive="base">
                                        <p:cTn id="7" dur="500" fill="hold"/>
                                        <p:tgtEl>
                                          <p:spTgt spid="141316"/>
                                        </p:tgtEl>
                                        <p:attrNameLst>
                                          <p:attrName>ppt_x</p:attrName>
                                        </p:attrNameLst>
                                      </p:cBhvr>
                                      <p:tavLst>
                                        <p:tav tm="0">
                                          <p:val>
                                            <p:strVal val="#ppt_x"/>
                                          </p:val>
                                        </p:tav>
                                        <p:tav tm="100000">
                                          <p:val>
                                            <p:strVal val="#ppt_x"/>
                                          </p:val>
                                        </p:tav>
                                      </p:tavLst>
                                    </p:anim>
                                    <p:anim calcmode="lin" valueType="num">
                                      <p:cBhvr additive="base">
                                        <p:cTn id="8"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468313" y="3357563"/>
            <a:ext cx="8280400" cy="3097212"/>
            <a:chOff x="3793" y="4212"/>
            <a:chExt cx="4390" cy="2730"/>
          </a:xfrm>
        </p:grpSpPr>
        <p:pic>
          <p:nvPicPr>
            <p:cNvPr id="79878" name="Picture 3"/>
            <p:cNvPicPr>
              <a:picLocks noChangeAspect="1" noChangeArrowheads="1"/>
            </p:cNvPicPr>
            <p:nvPr/>
          </p:nvPicPr>
          <p:blipFill>
            <a:blip r:embed="rId2"/>
            <a:srcRect/>
            <a:stretch>
              <a:fillRect/>
            </a:stretch>
          </p:blipFill>
          <p:spPr bwMode="auto">
            <a:xfrm>
              <a:off x="3793" y="4212"/>
              <a:ext cx="4390" cy="2730"/>
            </a:xfrm>
            <a:prstGeom prst="rect">
              <a:avLst/>
            </a:prstGeom>
            <a:noFill/>
            <a:ln w="9525">
              <a:noFill/>
              <a:miter lim="800000"/>
              <a:headEnd/>
              <a:tailEnd/>
            </a:ln>
          </p:spPr>
        </p:pic>
        <p:sp>
          <p:nvSpPr>
            <p:cNvPr id="79879" name="Line 4"/>
            <p:cNvSpPr>
              <a:spLocks noChangeShapeType="1"/>
            </p:cNvSpPr>
            <p:nvPr/>
          </p:nvSpPr>
          <p:spPr bwMode="auto">
            <a:xfrm>
              <a:off x="4883" y="5110"/>
              <a:ext cx="0" cy="1750"/>
            </a:xfrm>
            <a:prstGeom prst="line">
              <a:avLst/>
            </a:prstGeom>
            <a:noFill/>
            <a:ln w="9525">
              <a:solidFill>
                <a:srgbClr val="000000"/>
              </a:solidFill>
              <a:prstDash val="dash"/>
              <a:round/>
              <a:headEnd/>
              <a:tailEnd/>
            </a:ln>
          </p:spPr>
          <p:txBody>
            <a:bodyPr lIns="36000" tIns="36000" rIns="0" bIns="0"/>
            <a:lstStyle/>
            <a:p>
              <a:endParaRPr lang="zh-CN" altLang="en-US"/>
            </a:p>
          </p:txBody>
        </p:sp>
        <p:sp>
          <p:nvSpPr>
            <p:cNvPr id="79880" name="Line 5"/>
            <p:cNvSpPr>
              <a:spLocks noChangeShapeType="1"/>
            </p:cNvSpPr>
            <p:nvPr/>
          </p:nvSpPr>
          <p:spPr bwMode="auto">
            <a:xfrm>
              <a:off x="7023" y="4570"/>
              <a:ext cx="0" cy="2300"/>
            </a:xfrm>
            <a:prstGeom prst="line">
              <a:avLst/>
            </a:prstGeom>
            <a:noFill/>
            <a:ln w="9525">
              <a:solidFill>
                <a:srgbClr val="FFFFFF"/>
              </a:solidFill>
              <a:prstDash val="dash"/>
              <a:round/>
              <a:headEnd/>
              <a:tailEnd/>
            </a:ln>
          </p:spPr>
          <p:txBody>
            <a:bodyPr lIns="36000" tIns="36000" rIns="0" bIns="0"/>
            <a:lstStyle/>
            <a:p>
              <a:endParaRPr lang="zh-CN" altLang="en-US"/>
            </a:p>
          </p:txBody>
        </p:sp>
      </p:grpSp>
      <p:sp>
        <p:nvSpPr>
          <p:cNvPr id="79875" name="Text Box 6"/>
          <p:cNvSpPr txBox="1">
            <a:spLocks noChangeArrowheads="1"/>
          </p:cNvSpPr>
          <p:nvPr/>
        </p:nvSpPr>
        <p:spPr bwMode="auto">
          <a:xfrm>
            <a:off x="539750" y="620713"/>
            <a:ext cx="5940425" cy="457200"/>
          </a:xfrm>
          <a:prstGeom prst="rect">
            <a:avLst/>
          </a:prstGeom>
          <a:noFill/>
          <a:ln w="9525">
            <a:noFill/>
            <a:miter lim="800000"/>
            <a:headEnd/>
            <a:tailEnd/>
          </a:ln>
        </p:spPr>
        <p:txBody>
          <a:bodyPr>
            <a:spAutoFit/>
          </a:bodyPr>
          <a:lstStyle/>
          <a:p>
            <a:pPr>
              <a:spcBef>
                <a:spcPct val="50000"/>
              </a:spcBef>
            </a:pPr>
            <a:r>
              <a:rPr lang="fr-FR" altLang="zh-CN" sz="2400">
                <a:latin typeface="黑体" pitchFamily="49" charset="-122"/>
                <a:ea typeface="黑体" pitchFamily="49" charset="-122"/>
              </a:rPr>
              <a:t>d) </a:t>
            </a:r>
            <a:r>
              <a:rPr lang="zh-CN" altLang="fr-FR" sz="2400">
                <a:latin typeface="黑体" pitchFamily="49" charset="-122"/>
                <a:ea typeface="黑体" pitchFamily="49" charset="-122"/>
              </a:rPr>
              <a:t>多高斯背景模型 </a:t>
            </a:r>
            <a:endParaRPr lang="zh-CN" altLang="en-US" sz="2400">
              <a:latin typeface="黑体" pitchFamily="49" charset="-122"/>
              <a:ea typeface="黑体" pitchFamily="49" charset="-122"/>
            </a:endParaRPr>
          </a:p>
        </p:txBody>
      </p:sp>
      <p:sp>
        <p:nvSpPr>
          <p:cNvPr id="79876" name="Text Box 7"/>
          <p:cNvSpPr txBox="1">
            <a:spLocks noChangeArrowheads="1"/>
          </p:cNvSpPr>
          <p:nvPr/>
        </p:nvSpPr>
        <p:spPr bwMode="auto">
          <a:xfrm>
            <a:off x="900113" y="549275"/>
            <a:ext cx="3816350" cy="457200"/>
          </a:xfrm>
          <a:prstGeom prst="rect">
            <a:avLst/>
          </a:prstGeom>
          <a:noFill/>
          <a:ln w="9525">
            <a:noFill/>
            <a:miter lim="800000"/>
            <a:headEnd/>
            <a:tailEnd/>
          </a:ln>
        </p:spPr>
        <p:txBody>
          <a:bodyPr>
            <a:spAutoFit/>
          </a:bodyPr>
          <a:lstStyle/>
          <a:p>
            <a:pPr>
              <a:spcBef>
                <a:spcPct val="50000"/>
              </a:spcBef>
            </a:pPr>
            <a:endParaRPr lang="zh-CN" altLang="zh-CN" sz="2400">
              <a:latin typeface="Arial" charset="0"/>
            </a:endParaRPr>
          </a:p>
        </p:txBody>
      </p:sp>
      <p:sp>
        <p:nvSpPr>
          <p:cNvPr id="79877" name="Text Box 8"/>
          <p:cNvSpPr txBox="1">
            <a:spLocks noChangeArrowheads="1"/>
          </p:cNvSpPr>
          <p:nvPr/>
        </p:nvSpPr>
        <p:spPr bwMode="auto">
          <a:xfrm>
            <a:off x="468313" y="1268413"/>
            <a:ext cx="8424862" cy="1917700"/>
          </a:xfrm>
          <a:prstGeom prst="rect">
            <a:avLst/>
          </a:prstGeom>
          <a:noFill/>
          <a:ln w="9525">
            <a:noFill/>
            <a:miter lim="800000"/>
            <a:headEnd/>
            <a:tailEnd/>
          </a:ln>
        </p:spPr>
        <p:txBody>
          <a:bodyPr>
            <a:spAutoFit/>
          </a:bodyPr>
          <a:lstStyle/>
          <a:p>
            <a:pPr>
              <a:spcBef>
                <a:spcPct val="50000"/>
              </a:spcBef>
            </a:pPr>
            <a:r>
              <a:rPr lang="zh-CN" altLang="fr-FR" sz="2400">
                <a:latin typeface="Arial" charset="0"/>
              </a:rPr>
              <a:t>      一个图像序列可划分成几个子序列</a:t>
            </a:r>
            <a:r>
              <a:rPr lang="fr-FR" altLang="zh-CN" sz="2400">
                <a:latin typeface="Arial" charset="0"/>
              </a:rPr>
              <a:t>. </a:t>
            </a:r>
            <a:r>
              <a:rPr lang="zh-CN" altLang="fr-FR" sz="2400">
                <a:latin typeface="Arial" charset="0"/>
              </a:rPr>
              <a:t>在每一个子序列中，每一个点的灰度出现的概率在时间上比较接近于同一个分布</a:t>
            </a:r>
            <a:r>
              <a:rPr lang="fr-FR" altLang="zh-CN" sz="2400">
                <a:latin typeface="Arial" charset="0"/>
              </a:rPr>
              <a:t>. </a:t>
            </a:r>
            <a:r>
              <a:rPr lang="zh-CN" altLang="fr-FR" sz="2400">
                <a:latin typeface="Arial" charset="0"/>
              </a:rPr>
              <a:t>因此，在背景中同一位置中的灰度出现概率可用一个高斯分布模型来刻画</a:t>
            </a:r>
            <a:r>
              <a:rPr lang="fr-FR" altLang="zh-CN" sz="2400">
                <a:latin typeface="Arial" charset="0"/>
              </a:rPr>
              <a:t>. </a:t>
            </a:r>
            <a:r>
              <a:rPr lang="zh-CN" altLang="fr-FR" sz="2400">
                <a:latin typeface="Arial" charset="0"/>
              </a:rPr>
              <a:t>所以，我们可以用多个高斯分布来分别模拟不同的子序列</a:t>
            </a:r>
            <a:r>
              <a:rPr lang="fr-FR" altLang="zh-CN" sz="2400">
                <a:latin typeface="Arial" charset="0"/>
              </a:rPr>
              <a:t>. </a:t>
            </a:r>
            <a:r>
              <a:rPr lang="zh-CN" altLang="fr-FR" sz="2400">
                <a:latin typeface="Arial" charset="0"/>
              </a:rPr>
              <a:t>这就是我们提出的多高斯模型</a:t>
            </a:r>
            <a:r>
              <a:rPr lang="fr-FR" altLang="zh-CN" sz="2400">
                <a:latin typeface="Arial" charset="0"/>
              </a:rPr>
              <a:t>.</a:t>
            </a:r>
            <a:endParaRPr lang="en-US" altLang="zh-CN" sz="240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051050" y="260350"/>
            <a:ext cx="4038600" cy="579438"/>
          </a:xfrm>
          <a:prstGeom prst="rect">
            <a:avLst/>
          </a:prstGeom>
          <a:noFill/>
          <a:ln w="9525">
            <a:noFill/>
            <a:miter lim="800000"/>
            <a:headEnd/>
            <a:tailEnd/>
          </a:ln>
          <a:effectLst/>
        </p:spPr>
        <p:txBody>
          <a:bodyPr>
            <a:spAutoFit/>
          </a:bodyPr>
          <a:lstStyle/>
          <a:p>
            <a:pPr algn="ctr">
              <a:spcBef>
                <a:spcPct val="50000"/>
              </a:spcBef>
              <a:defRPr/>
            </a:pPr>
            <a:r>
              <a:rPr kumimoji="1" lang="zh-CN" altLang="en-US" sz="3200">
                <a:effectLst>
                  <a:outerShdw blurRad="38100" dist="38100" dir="2700000" algn="tl">
                    <a:srgbClr val="000000"/>
                  </a:outerShdw>
                </a:effectLst>
                <a:latin typeface="Palatino Linotype" pitchFamily="18" charset="0"/>
                <a:ea typeface="仿宋_GB2312" pitchFamily="49" charset="-122"/>
              </a:rPr>
              <a:t>人脸识别</a:t>
            </a:r>
          </a:p>
        </p:txBody>
      </p:sp>
      <p:sp>
        <p:nvSpPr>
          <p:cNvPr id="48131" name="Text Box 3"/>
          <p:cNvSpPr txBox="1">
            <a:spLocks noChangeArrowheads="1"/>
          </p:cNvSpPr>
          <p:nvPr/>
        </p:nvSpPr>
        <p:spPr bwMode="auto">
          <a:xfrm>
            <a:off x="838200" y="1066800"/>
            <a:ext cx="7696200" cy="822325"/>
          </a:xfrm>
          <a:prstGeom prst="rect">
            <a:avLst/>
          </a:prstGeom>
          <a:noFill/>
          <a:ln w="9525">
            <a:noFill/>
            <a:miter lim="800000"/>
            <a:headEnd/>
            <a:tailEnd/>
          </a:ln>
        </p:spPr>
        <p:txBody>
          <a:bodyPr>
            <a:spAutoFit/>
          </a:bodyPr>
          <a:lstStyle/>
          <a:p>
            <a:pPr>
              <a:spcBef>
                <a:spcPct val="50000"/>
              </a:spcBef>
            </a:pPr>
            <a:r>
              <a:rPr kumimoji="1" lang="zh-CN" altLang="en-US" sz="2400">
                <a:latin typeface="Times New Roman" pitchFamily="18" charset="0"/>
                <a:ea typeface="黑体" pitchFamily="49" charset="-122"/>
              </a:rPr>
              <a:t>人脸识别因识别方式友好、可隐蔽而备受学术界和工业界关注</a:t>
            </a:r>
            <a:r>
              <a:rPr kumimoji="1" lang="zh-CN" altLang="en-US" sz="2000">
                <a:solidFill>
                  <a:srgbClr val="FF3300"/>
                </a:solidFill>
                <a:latin typeface="Times New Roman" pitchFamily="18" charset="0"/>
                <a:ea typeface="黑体" pitchFamily="49" charset="-122"/>
              </a:rPr>
              <a:t>（</a:t>
            </a:r>
            <a:r>
              <a:rPr kumimoji="1" lang="zh-CN" altLang="en-US" sz="2000">
                <a:solidFill>
                  <a:srgbClr val="FF3300"/>
                </a:solidFill>
                <a:latin typeface="黑体" pitchFamily="49" charset="-122"/>
                <a:ea typeface="黑体" pitchFamily="49" charset="-122"/>
              </a:rPr>
              <a:t>但人脸识别不是万能的</a:t>
            </a:r>
            <a:r>
              <a:rPr kumimoji="1" lang="zh-CN" altLang="en-US" sz="2000">
                <a:solidFill>
                  <a:srgbClr val="FF3300"/>
                </a:solidFill>
                <a:latin typeface="Times New Roman" pitchFamily="18" charset="0"/>
                <a:ea typeface="黑体" pitchFamily="49" charset="-122"/>
              </a:rPr>
              <a:t>）</a:t>
            </a:r>
          </a:p>
        </p:txBody>
      </p:sp>
      <p:pic>
        <p:nvPicPr>
          <p:cNvPr id="106500" name="Picture 4"/>
          <p:cNvPicPr>
            <a:picLocks noChangeAspect="1" noChangeArrowheads="1"/>
          </p:cNvPicPr>
          <p:nvPr/>
        </p:nvPicPr>
        <p:blipFill>
          <a:blip r:embed="rId2"/>
          <a:srcRect/>
          <a:stretch>
            <a:fillRect/>
          </a:stretch>
        </p:blipFill>
        <p:spPr bwMode="auto">
          <a:xfrm>
            <a:off x="838200" y="2070100"/>
            <a:ext cx="7543800" cy="456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arn(outHorizontal)">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95288" y="765175"/>
            <a:ext cx="7561262" cy="2677656"/>
          </a:xfrm>
          <a:prstGeom prst="rect">
            <a:avLst/>
          </a:prstGeom>
          <a:noFill/>
          <a:ln w="9525">
            <a:noFill/>
            <a:miter lim="800000"/>
            <a:headEnd/>
            <a:tailEnd/>
          </a:ln>
        </p:spPr>
        <p:txBody>
          <a:bodyPr>
            <a:spAutoFit/>
          </a:bodyPr>
          <a:lstStyle/>
          <a:p>
            <a:pPr marL="342900" indent="-342900">
              <a:buFontTx/>
              <a:buAutoNum type="arabicPeriod"/>
            </a:pPr>
            <a:r>
              <a:rPr lang="zh-CN" altLang="fr-FR" sz="2400" dirty="0">
                <a:latin typeface="Arial" charset="0"/>
              </a:rPr>
              <a:t> 对场景中的所有点，沿时间轴计算灰度出现的概率，即计算时间轴上的每一点的灰度直方图 </a:t>
            </a:r>
            <a:r>
              <a:rPr lang="zh-CN" altLang="en-US" sz="2400" dirty="0" smtClean="0">
                <a:latin typeface="Arial" charset="0"/>
              </a:rPr>
              <a:t>；</a:t>
            </a:r>
            <a:endParaRPr lang="fr-FR" altLang="zh-CN" sz="2400" dirty="0">
              <a:latin typeface="Arial" charset="0"/>
            </a:endParaRPr>
          </a:p>
          <a:p>
            <a:pPr marL="342900" indent="-342900">
              <a:buFontTx/>
              <a:buAutoNum type="arabicPeriod"/>
            </a:pPr>
            <a:r>
              <a:rPr lang="zh-CN" altLang="fr-FR" sz="2400" dirty="0">
                <a:latin typeface="Arial" charset="0"/>
              </a:rPr>
              <a:t> 在直方图上寻找主峰</a:t>
            </a:r>
            <a:r>
              <a:rPr lang="zh-CN" altLang="fr-FR" sz="2400" dirty="0" smtClean="0">
                <a:latin typeface="Arial" charset="0"/>
              </a:rPr>
              <a:t>点</a:t>
            </a:r>
            <a:r>
              <a:rPr lang="zh-CN" altLang="en-US" sz="2400" dirty="0" smtClean="0">
                <a:latin typeface="Arial" charset="0"/>
              </a:rPr>
              <a:t>；</a:t>
            </a:r>
            <a:endParaRPr lang="fr-FR" altLang="zh-CN" sz="2400" dirty="0">
              <a:latin typeface="Arial" charset="0"/>
            </a:endParaRPr>
          </a:p>
          <a:p>
            <a:pPr marL="342900" indent="-342900">
              <a:buFontTx/>
              <a:buAutoNum type="arabicPeriod"/>
            </a:pPr>
            <a:r>
              <a:rPr lang="zh-CN" altLang="fr-FR" sz="2400" dirty="0">
                <a:latin typeface="Arial" charset="0"/>
              </a:rPr>
              <a:t> 对每一个主峰，寻找一个与之接近的高斯分布</a:t>
            </a:r>
            <a:r>
              <a:rPr lang="fr-FR" altLang="zh-CN" sz="2400" dirty="0">
                <a:latin typeface="Arial" charset="0"/>
              </a:rPr>
              <a:t>. </a:t>
            </a:r>
            <a:r>
              <a:rPr lang="zh-CN" altLang="fr-FR" sz="2400" dirty="0">
                <a:latin typeface="Arial" charset="0"/>
              </a:rPr>
              <a:t>因此，对一个固定的场景，背景能由多个高斯分布来模</a:t>
            </a:r>
            <a:r>
              <a:rPr lang="fr-FR" altLang="zh-CN" sz="2400" dirty="0">
                <a:latin typeface="Arial" charset="0"/>
              </a:rPr>
              <a:t>. </a:t>
            </a:r>
            <a:r>
              <a:rPr lang="zh-CN" altLang="fr-FR" sz="2400" dirty="0">
                <a:latin typeface="Arial" charset="0"/>
              </a:rPr>
              <a:t>每一个这样的高斯分布能刻画一个时间周期中的场景的</a:t>
            </a:r>
            <a:r>
              <a:rPr lang="zh-CN" altLang="fr-FR" sz="2400" dirty="0" smtClean="0">
                <a:latin typeface="Arial" charset="0"/>
              </a:rPr>
              <a:t>背景</a:t>
            </a:r>
            <a:r>
              <a:rPr lang="zh-CN" altLang="en-US" sz="2400" dirty="0" smtClean="0">
                <a:latin typeface="Arial" charset="0"/>
              </a:rPr>
              <a:t>。</a:t>
            </a:r>
            <a:endParaRPr lang="en-US" altLang="zh-CN" sz="2400" dirty="0">
              <a:latin typeface="Arial" charset="0"/>
            </a:endParaRPr>
          </a:p>
        </p:txBody>
      </p:sp>
      <p:pic>
        <p:nvPicPr>
          <p:cNvPr id="80899" name="Picture 3" descr="ww22"/>
          <p:cNvPicPr>
            <a:picLocks noChangeAspect="1" noChangeArrowheads="1"/>
          </p:cNvPicPr>
          <p:nvPr/>
        </p:nvPicPr>
        <p:blipFill>
          <a:blip r:embed="rId2"/>
          <a:srcRect/>
          <a:stretch>
            <a:fillRect/>
          </a:stretch>
        </p:blipFill>
        <p:spPr bwMode="auto">
          <a:xfrm>
            <a:off x="395288" y="3573463"/>
            <a:ext cx="7524750" cy="29225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250825" y="1052513"/>
            <a:ext cx="7777163" cy="1433512"/>
          </a:xfrm>
          <a:prstGeom prst="rect">
            <a:avLst/>
          </a:prstGeom>
          <a:noFill/>
          <a:ln w="9525">
            <a:noFill/>
            <a:miter lim="800000"/>
            <a:headEnd/>
            <a:tailEnd/>
          </a:ln>
        </p:spPr>
      </p:pic>
      <p:sp>
        <p:nvSpPr>
          <p:cNvPr id="81923" name="Text Box 3"/>
          <p:cNvSpPr txBox="1">
            <a:spLocks noChangeArrowheads="1"/>
          </p:cNvSpPr>
          <p:nvPr/>
        </p:nvSpPr>
        <p:spPr bwMode="auto">
          <a:xfrm>
            <a:off x="323850" y="1052513"/>
            <a:ext cx="4751388" cy="366712"/>
          </a:xfrm>
          <a:prstGeom prst="rect">
            <a:avLst/>
          </a:prstGeom>
          <a:noFill/>
          <a:ln w="9525">
            <a:noFill/>
            <a:miter lim="800000"/>
            <a:headEnd/>
            <a:tailEnd/>
          </a:ln>
        </p:spPr>
        <p:txBody>
          <a:bodyPr>
            <a:spAutoFit/>
          </a:bodyPr>
          <a:lstStyle/>
          <a:p>
            <a:pPr>
              <a:spcBef>
                <a:spcPct val="50000"/>
              </a:spcBef>
            </a:pPr>
            <a:endParaRPr lang="zh-CN" altLang="zh-CN">
              <a:latin typeface="Arial" charset="0"/>
            </a:endParaRPr>
          </a:p>
        </p:txBody>
      </p:sp>
      <p:sp>
        <p:nvSpPr>
          <p:cNvPr id="81924" name="Text Box 4"/>
          <p:cNvSpPr txBox="1">
            <a:spLocks noChangeArrowheads="1"/>
          </p:cNvSpPr>
          <p:nvPr/>
        </p:nvSpPr>
        <p:spPr bwMode="auto">
          <a:xfrm>
            <a:off x="323850" y="260350"/>
            <a:ext cx="4248150" cy="457200"/>
          </a:xfrm>
          <a:prstGeom prst="rect">
            <a:avLst/>
          </a:prstGeom>
          <a:noFill/>
          <a:ln w="9525">
            <a:noFill/>
            <a:miter lim="800000"/>
            <a:headEnd/>
            <a:tailEnd/>
          </a:ln>
        </p:spPr>
        <p:txBody>
          <a:bodyPr>
            <a:spAutoFit/>
          </a:bodyPr>
          <a:lstStyle/>
          <a:p>
            <a:pPr>
              <a:spcBef>
                <a:spcPct val="50000"/>
              </a:spcBef>
            </a:pPr>
            <a:r>
              <a:rPr lang="zh-CN" altLang="en-US" sz="2400">
                <a:latin typeface="Arial" charset="0"/>
              </a:rPr>
              <a:t>用</a:t>
            </a:r>
            <a:r>
              <a:rPr lang="en-US" altLang="zh-CN" sz="2400">
                <a:latin typeface="Arial" charset="0"/>
              </a:rPr>
              <a:t>GAUSSIAN</a:t>
            </a:r>
            <a:r>
              <a:rPr lang="zh-CN" altLang="en-US" sz="2400">
                <a:latin typeface="Arial" charset="0"/>
              </a:rPr>
              <a:t>分布逼近直方图</a:t>
            </a:r>
          </a:p>
        </p:txBody>
      </p:sp>
      <p:sp>
        <p:nvSpPr>
          <p:cNvPr id="81925" name="Text Box 5"/>
          <p:cNvSpPr txBox="1">
            <a:spLocks noChangeArrowheads="1"/>
          </p:cNvSpPr>
          <p:nvPr/>
        </p:nvSpPr>
        <p:spPr bwMode="auto">
          <a:xfrm>
            <a:off x="250825" y="2924175"/>
            <a:ext cx="7850188" cy="1004888"/>
          </a:xfrm>
          <a:prstGeom prst="rect">
            <a:avLst/>
          </a:prstGeom>
          <a:noFill/>
          <a:ln w="9525">
            <a:noFill/>
            <a:miter lim="800000"/>
            <a:headEnd/>
            <a:tailEnd/>
          </a:ln>
        </p:spPr>
        <p:txBody>
          <a:bodyPr>
            <a:spAutoFit/>
          </a:bodyPr>
          <a:lstStyle/>
          <a:p>
            <a:pPr>
              <a:spcBef>
                <a:spcPct val="50000"/>
              </a:spcBef>
            </a:pPr>
            <a:r>
              <a:rPr lang="zh-CN" altLang="en-US" sz="2400">
                <a:latin typeface="Arial" charset="0"/>
              </a:rPr>
              <a:t>产生多背景</a:t>
            </a:r>
            <a:r>
              <a:rPr lang="en-US" altLang="zh-CN" sz="2400">
                <a:latin typeface="Arial" charset="0"/>
              </a:rPr>
              <a:t>:</a:t>
            </a:r>
          </a:p>
          <a:p>
            <a:pPr>
              <a:spcBef>
                <a:spcPct val="50000"/>
              </a:spcBef>
            </a:pPr>
            <a:r>
              <a:rPr lang="fr-FR" altLang="zh-CN" sz="2400" i="1">
                <a:latin typeface="Arial" charset="0"/>
              </a:rPr>
              <a:t>B={µ</a:t>
            </a:r>
            <a:r>
              <a:rPr lang="fr-FR" altLang="zh-CN" sz="2400">
                <a:latin typeface="Arial" charset="0"/>
              </a:rPr>
              <a:t>1(</a:t>
            </a:r>
            <a:r>
              <a:rPr lang="fr-FR" altLang="zh-CN" sz="2400" i="1">
                <a:latin typeface="Arial" charset="0"/>
              </a:rPr>
              <a:t>x, y</a:t>
            </a:r>
            <a:r>
              <a:rPr lang="fr-FR" altLang="zh-CN" sz="2400">
                <a:latin typeface="Arial" charset="0"/>
              </a:rPr>
              <a:t>)</a:t>
            </a:r>
            <a:r>
              <a:rPr lang="fr-FR" altLang="zh-CN" sz="2400" i="1">
                <a:latin typeface="Arial" charset="0"/>
              </a:rPr>
              <a:t> </a:t>
            </a:r>
            <a:r>
              <a:rPr lang="fr-FR" altLang="zh-CN" sz="2400">
                <a:latin typeface="Arial" charset="0"/>
              </a:rPr>
              <a:t>, </a:t>
            </a:r>
            <a:r>
              <a:rPr lang="fr-FR" altLang="zh-CN" sz="2400" i="1">
                <a:latin typeface="Arial" charset="0"/>
              </a:rPr>
              <a:t>µ</a:t>
            </a:r>
            <a:r>
              <a:rPr lang="fr-FR" altLang="zh-CN" sz="2400">
                <a:latin typeface="Arial" charset="0"/>
              </a:rPr>
              <a:t>2(</a:t>
            </a:r>
            <a:r>
              <a:rPr lang="fr-FR" altLang="zh-CN" sz="2400" i="1">
                <a:latin typeface="Arial" charset="0"/>
              </a:rPr>
              <a:t>x, y</a:t>
            </a:r>
            <a:r>
              <a:rPr lang="fr-FR" altLang="zh-CN" sz="2400">
                <a:latin typeface="Arial" charset="0"/>
              </a:rPr>
              <a:t>) ,..., </a:t>
            </a:r>
            <a:r>
              <a:rPr lang="fr-FR" altLang="zh-CN" sz="2400" i="1">
                <a:latin typeface="Arial" charset="0"/>
              </a:rPr>
              <a:t>µ</a:t>
            </a:r>
            <a:r>
              <a:rPr lang="fr-FR" altLang="zh-CN" sz="2400">
                <a:latin typeface="Arial" charset="0"/>
              </a:rPr>
              <a:t>n(</a:t>
            </a:r>
            <a:r>
              <a:rPr lang="fr-FR" altLang="zh-CN" sz="2400" i="1">
                <a:latin typeface="Arial" charset="0"/>
              </a:rPr>
              <a:t>x, y</a:t>
            </a:r>
            <a:r>
              <a:rPr lang="fr-FR" altLang="zh-CN" sz="2400">
                <a:latin typeface="Arial" charset="0"/>
              </a:rPr>
              <a:t>) }</a:t>
            </a:r>
            <a:endParaRPr lang="en-US" altLang="zh-CN" sz="2400">
              <a:latin typeface="Arial" charset="0"/>
            </a:endParaRPr>
          </a:p>
        </p:txBody>
      </p:sp>
      <p:pic>
        <p:nvPicPr>
          <p:cNvPr id="81926" name="Picture 6"/>
          <p:cNvPicPr>
            <a:picLocks noChangeAspect="1" noChangeArrowheads="1"/>
          </p:cNvPicPr>
          <p:nvPr/>
        </p:nvPicPr>
        <p:blipFill>
          <a:blip r:embed="rId3"/>
          <a:srcRect/>
          <a:stretch>
            <a:fillRect/>
          </a:stretch>
        </p:blipFill>
        <p:spPr bwMode="auto">
          <a:xfrm>
            <a:off x="250825" y="4437063"/>
            <a:ext cx="7848600" cy="7254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395288" y="1412875"/>
            <a:ext cx="7326312" cy="5013325"/>
            <a:chOff x="431" y="1162"/>
            <a:chExt cx="4388" cy="2336"/>
          </a:xfrm>
        </p:grpSpPr>
        <p:grpSp>
          <p:nvGrpSpPr>
            <p:cNvPr id="82947" name="Group 3"/>
            <p:cNvGrpSpPr>
              <a:grpSpLocks/>
            </p:cNvGrpSpPr>
            <p:nvPr/>
          </p:nvGrpSpPr>
          <p:grpSpPr bwMode="auto">
            <a:xfrm>
              <a:off x="1973" y="1162"/>
              <a:ext cx="1308" cy="980"/>
              <a:chOff x="3078" y="5208"/>
              <a:chExt cx="3270" cy="2450"/>
            </a:xfrm>
          </p:grpSpPr>
          <p:pic>
            <p:nvPicPr>
              <p:cNvPr id="82953" name="Picture 4" descr="1140_mg"/>
              <p:cNvPicPr>
                <a:picLocks noChangeAspect="1" noChangeArrowheads="1"/>
              </p:cNvPicPr>
              <p:nvPr/>
            </p:nvPicPr>
            <p:blipFill>
              <a:blip r:embed="rId2"/>
              <a:srcRect/>
              <a:stretch>
                <a:fillRect/>
              </a:stretch>
            </p:blipFill>
            <p:spPr bwMode="auto">
              <a:xfrm>
                <a:off x="3078" y="5208"/>
                <a:ext cx="3270" cy="2450"/>
              </a:xfrm>
              <a:prstGeom prst="rect">
                <a:avLst/>
              </a:prstGeom>
              <a:noFill/>
              <a:ln w="9525">
                <a:noFill/>
                <a:miter lim="800000"/>
                <a:headEnd/>
                <a:tailEnd/>
              </a:ln>
            </p:spPr>
          </p:pic>
          <p:sp>
            <p:nvSpPr>
              <p:cNvPr id="82954" name="Rectangle 5"/>
              <p:cNvSpPr>
                <a:spLocks noChangeArrowheads="1"/>
              </p:cNvSpPr>
              <p:nvPr/>
            </p:nvSpPr>
            <p:spPr bwMode="auto">
              <a:xfrm>
                <a:off x="4260" y="6030"/>
                <a:ext cx="980" cy="180"/>
              </a:xfrm>
              <a:prstGeom prst="rect">
                <a:avLst/>
              </a:prstGeom>
              <a:solidFill>
                <a:srgbClr val="000000"/>
              </a:solidFill>
              <a:ln w="9525">
                <a:solidFill>
                  <a:srgbClr val="000000"/>
                </a:solidFill>
                <a:miter lim="800000"/>
                <a:headEnd/>
                <a:tailEnd/>
              </a:ln>
            </p:spPr>
            <p:txBody>
              <a:bodyPr/>
              <a:lstStyle/>
              <a:p>
                <a:endParaRPr lang="zh-CN" altLang="en-US"/>
              </a:p>
            </p:txBody>
          </p:sp>
          <p:sp>
            <p:nvSpPr>
              <p:cNvPr id="82955" name="Text Box 6"/>
              <p:cNvSpPr txBox="1">
                <a:spLocks noChangeArrowheads="1"/>
              </p:cNvSpPr>
              <p:nvPr/>
            </p:nvSpPr>
            <p:spPr bwMode="auto">
              <a:xfrm>
                <a:off x="3790" y="5980"/>
                <a:ext cx="2080" cy="320"/>
              </a:xfrm>
              <a:prstGeom prst="rect">
                <a:avLst/>
              </a:prstGeom>
              <a:solidFill>
                <a:srgbClr val="000000"/>
              </a:solidFill>
              <a:ln w="9525">
                <a:solidFill>
                  <a:srgbClr val="000000"/>
                </a:solidFill>
                <a:miter lim="800000"/>
                <a:headEnd/>
                <a:tailEnd/>
              </a:ln>
            </p:spPr>
            <p:txBody>
              <a:bodyPr/>
              <a:lstStyle/>
              <a:p>
                <a:endParaRPr lang="zh-CN" altLang="zh-CN">
                  <a:latin typeface="Arial" charset="0"/>
                </a:endParaRPr>
              </a:p>
            </p:txBody>
          </p:sp>
          <p:sp>
            <p:nvSpPr>
              <p:cNvPr id="82956" name="Line 7"/>
              <p:cNvSpPr>
                <a:spLocks noChangeShapeType="1"/>
              </p:cNvSpPr>
              <p:nvPr/>
            </p:nvSpPr>
            <p:spPr bwMode="auto">
              <a:xfrm flipH="1">
                <a:off x="4440" y="6250"/>
                <a:ext cx="200" cy="470"/>
              </a:xfrm>
              <a:prstGeom prst="line">
                <a:avLst/>
              </a:prstGeom>
              <a:noFill/>
              <a:ln w="9525">
                <a:solidFill>
                  <a:srgbClr val="FFFFFF"/>
                </a:solidFill>
                <a:round/>
                <a:headEnd/>
                <a:tailEnd type="triangle" w="sm" len="sm"/>
              </a:ln>
            </p:spPr>
            <p:txBody>
              <a:bodyPr/>
              <a:lstStyle/>
              <a:p>
                <a:endParaRPr lang="zh-CN" altLang="en-US"/>
              </a:p>
            </p:txBody>
          </p:sp>
        </p:grpSp>
        <p:pic>
          <p:nvPicPr>
            <p:cNvPr id="82948" name="Picture 8" descr="1140_our"/>
            <p:cNvPicPr>
              <a:picLocks noChangeAspect="1" noChangeArrowheads="1"/>
            </p:cNvPicPr>
            <p:nvPr/>
          </p:nvPicPr>
          <p:blipFill>
            <a:blip r:embed="rId3"/>
            <a:srcRect/>
            <a:stretch>
              <a:fillRect/>
            </a:stretch>
          </p:blipFill>
          <p:spPr bwMode="auto">
            <a:xfrm>
              <a:off x="3515" y="1162"/>
              <a:ext cx="1304" cy="976"/>
            </a:xfrm>
            <a:prstGeom prst="rect">
              <a:avLst/>
            </a:prstGeom>
            <a:noFill/>
            <a:ln w="9525">
              <a:noFill/>
              <a:miter lim="800000"/>
              <a:headEnd/>
              <a:tailEnd/>
            </a:ln>
          </p:spPr>
        </p:pic>
        <p:pic>
          <p:nvPicPr>
            <p:cNvPr id="82949" name="Picture 9" descr="1140_i"/>
            <p:cNvPicPr>
              <a:picLocks noChangeAspect="1" noChangeArrowheads="1"/>
            </p:cNvPicPr>
            <p:nvPr/>
          </p:nvPicPr>
          <p:blipFill>
            <a:blip r:embed="rId4"/>
            <a:srcRect/>
            <a:stretch>
              <a:fillRect/>
            </a:stretch>
          </p:blipFill>
          <p:spPr bwMode="auto">
            <a:xfrm>
              <a:off x="431" y="1162"/>
              <a:ext cx="1304" cy="972"/>
            </a:xfrm>
            <a:prstGeom prst="rect">
              <a:avLst/>
            </a:prstGeom>
            <a:noFill/>
            <a:ln w="9525">
              <a:noFill/>
              <a:miter lim="800000"/>
              <a:headEnd/>
              <a:tailEnd/>
            </a:ln>
          </p:spPr>
        </p:pic>
        <p:sp>
          <p:nvSpPr>
            <p:cNvPr id="82950" name="Text Box 10"/>
            <p:cNvSpPr txBox="1">
              <a:spLocks noChangeArrowheads="1"/>
            </p:cNvSpPr>
            <p:nvPr/>
          </p:nvSpPr>
          <p:spPr bwMode="auto">
            <a:xfrm>
              <a:off x="794" y="1492"/>
              <a:ext cx="216" cy="136"/>
            </a:xfrm>
            <a:prstGeom prst="rect">
              <a:avLst/>
            </a:prstGeom>
            <a:noFill/>
            <a:ln w="9525">
              <a:noFill/>
              <a:miter lim="800000"/>
              <a:headEnd/>
              <a:tailEnd/>
            </a:ln>
          </p:spPr>
          <p:txBody>
            <a:bodyPr/>
            <a:lstStyle/>
            <a:p>
              <a:pPr algn="just"/>
              <a:r>
                <a:rPr lang="en-US" altLang="zh-CN" sz="800" b="1">
                  <a:solidFill>
                    <a:srgbClr val="FFFFFF"/>
                  </a:solidFill>
                  <a:latin typeface="Times New Roman" pitchFamily="18" charset="0"/>
                </a:rPr>
                <a:t>(a)</a:t>
              </a:r>
              <a:endParaRPr lang="en-US" altLang="zh-CN">
                <a:latin typeface="Arial" charset="0"/>
              </a:endParaRPr>
            </a:p>
          </p:txBody>
        </p:sp>
        <p:pic>
          <p:nvPicPr>
            <p:cNvPr id="82951" name="Picture 11" descr="1026_Gaussian_a"/>
            <p:cNvPicPr>
              <a:picLocks noChangeArrowheads="1"/>
            </p:cNvPicPr>
            <p:nvPr/>
          </p:nvPicPr>
          <p:blipFill>
            <a:blip r:embed="rId5"/>
            <a:srcRect/>
            <a:stretch>
              <a:fillRect/>
            </a:stretch>
          </p:blipFill>
          <p:spPr bwMode="auto">
            <a:xfrm>
              <a:off x="1020" y="2523"/>
              <a:ext cx="1308" cy="975"/>
            </a:xfrm>
            <a:prstGeom prst="rect">
              <a:avLst/>
            </a:prstGeom>
            <a:noFill/>
            <a:ln w="9525">
              <a:noFill/>
              <a:miter lim="800000"/>
              <a:headEnd/>
              <a:tailEnd/>
            </a:ln>
          </p:spPr>
        </p:pic>
        <p:pic>
          <p:nvPicPr>
            <p:cNvPr id="82952" name="Picture 12" descr="1026_Kalman_a"/>
            <p:cNvPicPr>
              <a:picLocks noChangeArrowheads="1"/>
            </p:cNvPicPr>
            <p:nvPr/>
          </p:nvPicPr>
          <p:blipFill>
            <a:blip r:embed="rId6"/>
            <a:srcRect/>
            <a:stretch>
              <a:fillRect/>
            </a:stretch>
          </p:blipFill>
          <p:spPr bwMode="auto">
            <a:xfrm>
              <a:off x="2835" y="2523"/>
              <a:ext cx="1308" cy="975"/>
            </a:xfrm>
            <a:prstGeom prst="rect">
              <a:avLst/>
            </a:prstGeom>
            <a:noFill/>
            <a:ln w="9525">
              <a:noFill/>
              <a:miter lim="800000"/>
              <a:headEnd/>
              <a:tailEnd/>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50825" y="692150"/>
            <a:ext cx="3600450" cy="457200"/>
          </a:xfrm>
          <a:prstGeom prst="rect">
            <a:avLst/>
          </a:prstGeom>
          <a:noFill/>
          <a:ln w="9525">
            <a:noFill/>
            <a:miter lim="800000"/>
            <a:headEnd/>
            <a:tailEnd/>
          </a:ln>
        </p:spPr>
        <p:txBody>
          <a:bodyPr>
            <a:spAutoFit/>
          </a:bodyPr>
          <a:lstStyle/>
          <a:p>
            <a:pPr>
              <a:spcBef>
                <a:spcPct val="50000"/>
              </a:spcBef>
            </a:pPr>
            <a:r>
              <a:rPr lang="zh-CN" altLang="fr-FR" sz="2400" b="1">
                <a:latin typeface="Arial" charset="0"/>
              </a:rPr>
              <a:t>基于差分的技术</a:t>
            </a:r>
            <a:endParaRPr lang="zh-CN" altLang="en-US" sz="2400">
              <a:latin typeface="Arial" charset="0"/>
            </a:endParaRPr>
          </a:p>
        </p:txBody>
      </p:sp>
      <p:pic>
        <p:nvPicPr>
          <p:cNvPr id="83971" name="Picture 3"/>
          <p:cNvPicPr>
            <a:picLocks noChangeAspect="1" noChangeArrowheads="1"/>
          </p:cNvPicPr>
          <p:nvPr/>
        </p:nvPicPr>
        <p:blipFill>
          <a:blip r:embed="rId2"/>
          <a:srcRect/>
          <a:stretch>
            <a:fillRect/>
          </a:stretch>
        </p:blipFill>
        <p:spPr bwMode="auto">
          <a:xfrm>
            <a:off x="468313" y="1916113"/>
            <a:ext cx="6767512" cy="38242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50825" y="692150"/>
            <a:ext cx="3600450" cy="457200"/>
          </a:xfrm>
          <a:prstGeom prst="rect">
            <a:avLst/>
          </a:prstGeom>
          <a:noFill/>
          <a:ln w="9525">
            <a:noFill/>
            <a:miter lim="800000"/>
            <a:headEnd/>
            <a:tailEnd/>
          </a:ln>
        </p:spPr>
        <p:txBody>
          <a:bodyPr>
            <a:spAutoFit/>
          </a:bodyPr>
          <a:lstStyle/>
          <a:p>
            <a:pPr>
              <a:spcBef>
                <a:spcPct val="50000"/>
              </a:spcBef>
            </a:pPr>
            <a:r>
              <a:rPr lang="zh-CN" altLang="fr-FR" sz="2400" b="1">
                <a:latin typeface="Arial" charset="0"/>
              </a:rPr>
              <a:t>光流的技术</a:t>
            </a:r>
            <a:endParaRPr lang="zh-CN" altLang="en-US" sz="2400">
              <a:latin typeface="Arial" charset="0"/>
            </a:endParaRPr>
          </a:p>
        </p:txBody>
      </p:sp>
      <p:pic>
        <p:nvPicPr>
          <p:cNvPr id="84995" name="Picture 3"/>
          <p:cNvPicPr>
            <a:picLocks noChangeAspect="1" noChangeArrowheads="1"/>
          </p:cNvPicPr>
          <p:nvPr/>
        </p:nvPicPr>
        <p:blipFill>
          <a:blip r:embed="rId2"/>
          <a:srcRect/>
          <a:stretch>
            <a:fillRect/>
          </a:stretch>
        </p:blipFill>
        <p:spPr bwMode="auto">
          <a:xfrm>
            <a:off x="323850" y="2060575"/>
            <a:ext cx="8135938" cy="803275"/>
          </a:xfrm>
          <a:prstGeom prst="rect">
            <a:avLst/>
          </a:prstGeom>
          <a:noFill/>
          <a:ln w="9525">
            <a:noFill/>
            <a:miter lim="800000"/>
            <a:headEnd/>
            <a:tailEnd/>
          </a:ln>
        </p:spPr>
      </p:pic>
      <p:sp>
        <p:nvSpPr>
          <p:cNvPr id="84996" name="Text Box 4"/>
          <p:cNvSpPr txBox="1">
            <a:spLocks noChangeArrowheads="1"/>
          </p:cNvSpPr>
          <p:nvPr/>
        </p:nvSpPr>
        <p:spPr bwMode="auto">
          <a:xfrm>
            <a:off x="323850" y="1412875"/>
            <a:ext cx="5688013" cy="457200"/>
          </a:xfrm>
          <a:prstGeom prst="rect">
            <a:avLst/>
          </a:prstGeom>
          <a:noFill/>
          <a:ln w="9525">
            <a:noFill/>
            <a:miter lim="800000"/>
            <a:headEnd/>
            <a:tailEnd/>
          </a:ln>
        </p:spPr>
        <p:txBody>
          <a:bodyPr>
            <a:spAutoFit/>
          </a:bodyPr>
          <a:lstStyle/>
          <a:p>
            <a:pPr>
              <a:spcBef>
                <a:spcPct val="50000"/>
              </a:spcBef>
            </a:pPr>
            <a:r>
              <a:rPr lang="zh-CN" altLang="en-US" sz="2400" dirty="0">
                <a:latin typeface="Arial" charset="0"/>
              </a:rPr>
              <a:t>基本假设：目标在运动过程中灰度</a:t>
            </a:r>
            <a:r>
              <a:rPr lang="zh-CN" altLang="en-US" sz="2400" dirty="0" smtClean="0">
                <a:latin typeface="Arial" charset="0"/>
              </a:rPr>
              <a:t>不变。</a:t>
            </a:r>
            <a:endParaRPr lang="zh-CN" altLang="en-US" sz="2400" dirty="0">
              <a:latin typeface="Arial" charset="0"/>
            </a:endParaRPr>
          </a:p>
        </p:txBody>
      </p:sp>
      <p:pic>
        <p:nvPicPr>
          <p:cNvPr id="147461" name="Picture 5"/>
          <p:cNvPicPr>
            <a:picLocks noChangeAspect="1" noChangeArrowheads="1"/>
          </p:cNvPicPr>
          <p:nvPr/>
        </p:nvPicPr>
        <p:blipFill>
          <a:blip r:embed="rId3"/>
          <a:srcRect/>
          <a:stretch>
            <a:fillRect/>
          </a:stretch>
        </p:blipFill>
        <p:spPr bwMode="auto">
          <a:xfrm>
            <a:off x="395288" y="4365625"/>
            <a:ext cx="7923212" cy="1992313"/>
          </a:xfrm>
          <a:prstGeom prst="rect">
            <a:avLst/>
          </a:prstGeom>
          <a:noFill/>
          <a:ln w="9525">
            <a:noFill/>
            <a:miter lim="800000"/>
            <a:headEnd/>
            <a:tailEnd/>
          </a:ln>
        </p:spPr>
      </p:pic>
      <p:sp>
        <p:nvSpPr>
          <p:cNvPr id="84998" name="Text Box 6"/>
          <p:cNvSpPr txBox="1">
            <a:spLocks noChangeArrowheads="1"/>
          </p:cNvSpPr>
          <p:nvPr/>
        </p:nvSpPr>
        <p:spPr bwMode="auto">
          <a:xfrm>
            <a:off x="250825" y="3213100"/>
            <a:ext cx="8569325" cy="830997"/>
          </a:xfrm>
          <a:prstGeom prst="rect">
            <a:avLst/>
          </a:prstGeom>
          <a:noFill/>
          <a:ln w="9525">
            <a:noFill/>
            <a:miter lim="800000"/>
            <a:headEnd/>
            <a:tailEnd/>
          </a:ln>
        </p:spPr>
        <p:txBody>
          <a:bodyPr>
            <a:spAutoFit/>
          </a:bodyPr>
          <a:lstStyle/>
          <a:p>
            <a:pPr>
              <a:spcBef>
                <a:spcPct val="50000"/>
              </a:spcBef>
            </a:pPr>
            <a:r>
              <a:rPr lang="zh-CN" altLang="fr-FR" sz="2400" dirty="0">
                <a:latin typeface="Arial" charset="0"/>
              </a:rPr>
              <a:t>运用泰勒级数在</a:t>
            </a:r>
            <a:r>
              <a:rPr lang="fr-FR" altLang="zh-CN" sz="2400" dirty="0">
                <a:latin typeface="Arial" charset="0"/>
              </a:rPr>
              <a:t>(</a:t>
            </a:r>
            <a:r>
              <a:rPr lang="fr-FR" altLang="zh-CN" sz="2400" i="1" dirty="0">
                <a:latin typeface="Arial" charset="0"/>
              </a:rPr>
              <a:t>x, y, t</a:t>
            </a:r>
            <a:r>
              <a:rPr lang="fr-FR" altLang="zh-CN" sz="2400" dirty="0">
                <a:latin typeface="Arial" charset="0"/>
              </a:rPr>
              <a:t>)</a:t>
            </a:r>
            <a:r>
              <a:rPr lang="zh-CN" altLang="fr-FR" sz="2400" dirty="0">
                <a:latin typeface="Arial" charset="0"/>
              </a:rPr>
              <a:t>点的一阶展开</a:t>
            </a:r>
            <a:r>
              <a:rPr lang="fr-FR" altLang="zh-CN" sz="2400" dirty="0">
                <a:latin typeface="Arial" charset="0"/>
              </a:rPr>
              <a:t>, </a:t>
            </a:r>
            <a:r>
              <a:rPr lang="zh-CN" altLang="fr-FR" sz="2400" dirty="0">
                <a:latin typeface="Arial" charset="0"/>
              </a:rPr>
              <a:t>我们能获如下的光流方程</a:t>
            </a:r>
            <a:r>
              <a:rPr lang="zh-CN" altLang="fr-FR" dirty="0">
                <a:latin typeface="Arial" charset="0"/>
              </a:rPr>
              <a:t> </a:t>
            </a:r>
            <a:r>
              <a:rPr lang="zh-CN" altLang="en-US" dirty="0" smtClean="0">
                <a:latin typeface="Arial" charset="0"/>
              </a:rPr>
              <a:t>。</a:t>
            </a:r>
            <a:endParaRPr lang="zh-CN" alt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914400" y="685800"/>
            <a:ext cx="7391400" cy="2057400"/>
          </a:xfrm>
          <a:prstGeom prst="rect">
            <a:avLst/>
          </a:prstGeom>
        </p:spPr>
        <p:txBody>
          <a:bodyPr/>
          <a:lstStyle/>
          <a:p>
            <a:pPr algn="ctr">
              <a:defRPr/>
            </a:pPr>
            <a:r>
              <a:rPr lang="zh-CN" altLang="en-US" sz="8000" b="1" kern="0" dirty="0">
                <a:solidFill>
                  <a:srgbClr val="FF00FF"/>
                </a:solidFill>
                <a:latin typeface="方正舒体" pitchFamily="2" charset="-122"/>
                <a:ea typeface="方正舒体" pitchFamily="2" charset="-122"/>
                <a:cs typeface="+mj-cs"/>
              </a:rPr>
              <a:t>休 息 一 下</a:t>
            </a:r>
          </a:p>
        </p:txBody>
      </p:sp>
      <p:pic>
        <p:nvPicPr>
          <p:cNvPr id="86019" name="Picture 3" descr="http://www.cqcyxx.com/scjpw/gif2/105/gif332.gif"/>
          <p:cNvPicPr>
            <a:picLocks noChangeAspect="1" noChangeArrowheads="1" noCrop="1"/>
          </p:cNvPicPr>
          <p:nvPr/>
        </p:nvPicPr>
        <p:blipFill>
          <a:blip r:embed="rId2"/>
          <a:srcRect/>
          <a:stretch>
            <a:fillRect/>
          </a:stretch>
        </p:blipFill>
        <p:spPr bwMode="auto">
          <a:xfrm>
            <a:off x="3200400" y="3124200"/>
            <a:ext cx="2408238"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 y="228600"/>
            <a:ext cx="4038600" cy="579438"/>
          </a:xfrm>
          <a:prstGeom prst="rect">
            <a:avLst/>
          </a:prstGeom>
          <a:noFill/>
          <a:ln w="9525">
            <a:noFill/>
            <a:miter lim="800000"/>
            <a:headEnd/>
            <a:tailEnd/>
          </a:ln>
          <a:effectLst/>
        </p:spPr>
        <p:txBody>
          <a:bodyPr>
            <a:spAutoFit/>
          </a:bodyPr>
          <a:lstStyle/>
          <a:p>
            <a:pPr>
              <a:spcBef>
                <a:spcPct val="50000"/>
              </a:spcBef>
              <a:defRPr/>
            </a:pPr>
            <a:r>
              <a:rPr kumimoji="1" lang="zh-CN" altLang="en-US" sz="3200">
                <a:effectLst>
                  <a:outerShdw blurRad="38100" dist="38100" dir="2700000" algn="tl">
                    <a:srgbClr val="000000"/>
                  </a:outerShdw>
                </a:effectLst>
                <a:latin typeface="Palatino Linotype" pitchFamily="18" charset="0"/>
                <a:ea typeface="仿宋_GB2312" pitchFamily="49" charset="-122"/>
              </a:rPr>
              <a:t>自动人脸识别系统</a:t>
            </a:r>
          </a:p>
        </p:txBody>
      </p:sp>
      <p:sp>
        <p:nvSpPr>
          <p:cNvPr id="49155" name="Rectangle 3"/>
          <p:cNvSpPr>
            <a:spLocks noChangeArrowheads="1"/>
          </p:cNvSpPr>
          <p:nvPr/>
        </p:nvSpPr>
        <p:spPr bwMode="auto">
          <a:xfrm>
            <a:off x="457200" y="3505200"/>
            <a:ext cx="8229600" cy="2362200"/>
          </a:xfrm>
          <a:prstGeom prst="rect">
            <a:avLst/>
          </a:prstGeom>
          <a:noFill/>
          <a:ln w="9525">
            <a:noFill/>
            <a:miter lim="800000"/>
            <a:headEnd/>
            <a:tailEnd/>
          </a:ln>
        </p:spPr>
        <p:txBody>
          <a:bodyPr/>
          <a:lstStyle/>
          <a:p>
            <a:pPr marL="357188" indent="-357188">
              <a:spcBef>
                <a:spcPct val="20000"/>
              </a:spcBef>
              <a:buClr>
                <a:schemeClr val="tx2"/>
              </a:buClr>
              <a:buFontTx/>
              <a:buChar char="•"/>
            </a:pPr>
            <a:r>
              <a:rPr lang="zh-CN" altLang="en-US" sz="2400" dirty="0">
                <a:latin typeface="Times New Roman" pitchFamily="18" charset="0"/>
                <a:ea typeface="黑体" pitchFamily="49" charset="-122"/>
              </a:rPr>
              <a:t>所谓自动人脸识别系统，是指不需要人为干预，能够自动获取人脸图像并且辨别出其身份的系统 </a:t>
            </a:r>
            <a:r>
              <a:rPr lang="zh-CN" altLang="en-US" sz="2400" dirty="0" smtClean="0">
                <a:latin typeface="Times New Roman" pitchFamily="18" charset="0"/>
                <a:ea typeface="黑体" pitchFamily="49" charset="-122"/>
              </a:rPr>
              <a:t>。</a:t>
            </a:r>
            <a:endParaRPr lang="zh-CN" altLang="en-US" sz="2400" dirty="0">
              <a:latin typeface="Times New Roman" pitchFamily="18" charset="0"/>
              <a:ea typeface="黑体" pitchFamily="49" charset="-122"/>
            </a:endParaRPr>
          </a:p>
          <a:p>
            <a:pPr marL="357188" indent="-357188">
              <a:spcBef>
                <a:spcPct val="20000"/>
              </a:spcBef>
              <a:buClr>
                <a:schemeClr val="tx2"/>
              </a:buClr>
              <a:buFontTx/>
              <a:buChar char="•"/>
            </a:pPr>
            <a:r>
              <a:rPr lang="zh-CN" altLang="en-US" sz="2400" dirty="0">
                <a:latin typeface="Times New Roman" pitchFamily="18" charset="0"/>
                <a:ea typeface="黑体" pitchFamily="49" charset="-122"/>
              </a:rPr>
              <a:t>一个自动人脸识别系统至少要包含三个部分，即数据采集子系统、人脸检测子系统和人脸识别子系统 </a:t>
            </a:r>
            <a:r>
              <a:rPr lang="zh-CN" altLang="en-US" sz="2400" dirty="0" smtClean="0">
                <a:latin typeface="Times New Roman" pitchFamily="18" charset="0"/>
                <a:ea typeface="黑体" pitchFamily="49" charset="-122"/>
              </a:rPr>
              <a:t>。</a:t>
            </a:r>
            <a:endParaRPr lang="zh-CN" altLang="en-US" sz="2400" dirty="0">
              <a:latin typeface="Times New Roman" pitchFamily="18" charset="0"/>
              <a:ea typeface="黑体" pitchFamily="49" charset="-122"/>
            </a:endParaRPr>
          </a:p>
          <a:p>
            <a:pPr marL="914400" lvl="1" indent="-285750">
              <a:spcBef>
                <a:spcPct val="20000"/>
              </a:spcBef>
              <a:buClr>
                <a:schemeClr val="tx2"/>
              </a:buClr>
            </a:pPr>
            <a:r>
              <a:rPr lang="zh-CN" altLang="en-US" sz="2000" dirty="0">
                <a:solidFill>
                  <a:srgbClr val="FF3300"/>
                </a:solidFill>
                <a:latin typeface="Times New Roman" pitchFamily="18" charset="0"/>
                <a:ea typeface="黑体" pitchFamily="49" charset="-122"/>
              </a:rPr>
              <a:t>“人脸识别”有时是指整个自动人脸识别系统所做的工作，有时是指人脸识别子系统所做的</a:t>
            </a:r>
            <a:r>
              <a:rPr lang="zh-CN" altLang="en-US" sz="2000" dirty="0" smtClean="0">
                <a:solidFill>
                  <a:srgbClr val="FF3300"/>
                </a:solidFill>
                <a:latin typeface="Times New Roman" pitchFamily="18" charset="0"/>
                <a:ea typeface="黑体" pitchFamily="49" charset="-122"/>
              </a:rPr>
              <a:t>工作。</a:t>
            </a:r>
            <a:endParaRPr lang="zh-CN" altLang="en-US" sz="2000" dirty="0">
              <a:solidFill>
                <a:srgbClr val="FF3300"/>
              </a:solidFill>
              <a:latin typeface="Times New Roman" pitchFamily="18" charset="0"/>
              <a:ea typeface="黑体" pitchFamily="49" charset="-122"/>
            </a:endParaRPr>
          </a:p>
        </p:txBody>
      </p:sp>
      <p:grpSp>
        <p:nvGrpSpPr>
          <p:cNvPr id="49156" name="Group 4"/>
          <p:cNvGrpSpPr>
            <a:grpSpLocks/>
          </p:cNvGrpSpPr>
          <p:nvPr/>
        </p:nvGrpSpPr>
        <p:grpSpPr bwMode="auto">
          <a:xfrm>
            <a:off x="685800" y="1447800"/>
            <a:ext cx="7945438" cy="1597025"/>
            <a:chOff x="384" y="964"/>
            <a:chExt cx="5005" cy="1006"/>
          </a:xfrm>
        </p:grpSpPr>
        <p:sp>
          <p:nvSpPr>
            <p:cNvPr id="49157" name="AutoShape 5"/>
            <p:cNvSpPr>
              <a:spLocks noChangeArrowheads="1"/>
            </p:cNvSpPr>
            <p:nvPr/>
          </p:nvSpPr>
          <p:spPr bwMode="auto">
            <a:xfrm>
              <a:off x="4122" y="1459"/>
              <a:ext cx="303" cy="175"/>
            </a:xfrm>
            <a:prstGeom prst="rightArrow">
              <a:avLst>
                <a:gd name="adj1" fmla="val 50000"/>
                <a:gd name="adj2" fmla="val 43286"/>
              </a:avLst>
            </a:prstGeom>
            <a:solidFill>
              <a:srgbClr val="FFFFFF"/>
            </a:solidFill>
            <a:ln w="9525">
              <a:solidFill>
                <a:srgbClr val="000000"/>
              </a:solidFill>
              <a:miter lim="800000"/>
              <a:headEnd/>
              <a:tailEnd/>
            </a:ln>
          </p:spPr>
          <p:txBody>
            <a:bodyPr/>
            <a:lstStyle/>
            <a:p>
              <a:endParaRPr lang="zh-CN" altLang="en-US"/>
            </a:p>
          </p:txBody>
        </p:sp>
        <p:sp>
          <p:nvSpPr>
            <p:cNvPr id="107526" name="Rectangle 6"/>
            <p:cNvSpPr>
              <a:spLocks noChangeArrowheads="1"/>
            </p:cNvSpPr>
            <p:nvPr/>
          </p:nvSpPr>
          <p:spPr bwMode="auto">
            <a:xfrm>
              <a:off x="1126" y="1317"/>
              <a:ext cx="707" cy="438"/>
            </a:xfrm>
            <a:prstGeom prst="rect">
              <a:avLst/>
            </a:prstGeom>
            <a:noFill/>
            <a:ln w="25400">
              <a:solidFill>
                <a:srgbClr val="000000"/>
              </a:solidFill>
              <a:miter lim="800000"/>
              <a:headEnd/>
              <a:tailEnd/>
            </a:ln>
            <a:effectLst>
              <a:outerShdw dist="107763" dir="2700000" algn="ctr" rotWithShape="0">
                <a:srgbClr val="808080">
                  <a:alpha val="50000"/>
                </a:srgbClr>
              </a:outerShdw>
            </a:effectLst>
          </p:spPr>
          <p:txBody>
            <a:bodyPr lIns="18000" tIns="46800" rIns="18000" bIns="10800"/>
            <a:lstStyle/>
            <a:p>
              <a:pPr algn="ctr">
                <a:defRPr/>
              </a:pPr>
              <a:r>
                <a:rPr kumimoji="1" lang="zh-CN" altLang="en-US">
                  <a:latin typeface="Times New Roman" pitchFamily="18" charset="0"/>
                  <a:ea typeface="黑体" pitchFamily="49" charset="-122"/>
                </a:rPr>
                <a:t>数据采集子系统</a:t>
              </a:r>
            </a:p>
          </p:txBody>
        </p:sp>
        <p:sp>
          <p:nvSpPr>
            <p:cNvPr id="107527" name="Rectangle 7"/>
            <p:cNvSpPr>
              <a:spLocks noChangeArrowheads="1"/>
            </p:cNvSpPr>
            <p:nvPr/>
          </p:nvSpPr>
          <p:spPr bwMode="auto">
            <a:xfrm>
              <a:off x="3347" y="1317"/>
              <a:ext cx="707" cy="438"/>
            </a:xfrm>
            <a:prstGeom prst="rect">
              <a:avLst/>
            </a:prstGeom>
            <a:noFill/>
            <a:ln w="25400">
              <a:solidFill>
                <a:srgbClr val="000000"/>
              </a:solidFill>
              <a:miter lim="800000"/>
              <a:headEnd/>
              <a:tailEnd/>
            </a:ln>
            <a:effectLst>
              <a:outerShdw dist="107763" dir="2700000" algn="ctr" rotWithShape="0">
                <a:srgbClr val="808080">
                  <a:alpha val="50000"/>
                </a:srgbClr>
              </a:outerShdw>
            </a:effectLst>
          </p:spPr>
          <p:txBody>
            <a:bodyPr lIns="18000" tIns="46800" rIns="18000" bIns="10800"/>
            <a:lstStyle/>
            <a:p>
              <a:pPr algn="ctr">
                <a:defRPr/>
              </a:pPr>
              <a:r>
                <a:rPr kumimoji="1" lang="zh-CN" altLang="en-US">
                  <a:latin typeface="Times New Roman" pitchFamily="18" charset="0"/>
                  <a:ea typeface="黑体" pitchFamily="49" charset="-122"/>
                </a:rPr>
                <a:t>人脸识别子系统</a:t>
              </a:r>
            </a:p>
          </p:txBody>
        </p:sp>
        <p:sp>
          <p:nvSpPr>
            <p:cNvPr id="107528" name="Rectangle 8"/>
            <p:cNvSpPr>
              <a:spLocks noChangeArrowheads="1"/>
            </p:cNvSpPr>
            <p:nvPr/>
          </p:nvSpPr>
          <p:spPr bwMode="auto">
            <a:xfrm>
              <a:off x="2237" y="1317"/>
              <a:ext cx="707" cy="438"/>
            </a:xfrm>
            <a:prstGeom prst="rect">
              <a:avLst/>
            </a:prstGeom>
            <a:noFill/>
            <a:ln w="25400">
              <a:solidFill>
                <a:srgbClr val="000000"/>
              </a:solidFill>
              <a:miter lim="800000"/>
              <a:headEnd/>
              <a:tailEnd/>
            </a:ln>
            <a:effectLst>
              <a:outerShdw dist="107763" dir="2700000" algn="ctr" rotWithShape="0">
                <a:srgbClr val="808080">
                  <a:alpha val="50000"/>
                </a:srgbClr>
              </a:outerShdw>
            </a:effectLst>
          </p:spPr>
          <p:txBody>
            <a:bodyPr lIns="18000" tIns="46800" rIns="18000" bIns="10800"/>
            <a:lstStyle/>
            <a:p>
              <a:pPr algn="ctr">
                <a:defRPr/>
              </a:pPr>
              <a:r>
                <a:rPr kumimoji="1" lang="zh-CN" altLang="en-US">
                  <a:latin typeface="Times New Roman" pitchFamily="18" charset="0"/>
                  <a:ea typeface="黑体" pitchFamily="49" charset="-122"/>
                </a:rPr>
                <a:t>人脸检测子系统</a:t>
              </a:r>
            </a:p>
          </p:txBody>
        </p:sp>
        <p:sp>
          <p:nvSpPr>
            <p:cNvPr id="49161" name="AutoShape 9"/>
            <p:cNvSpPr>
              <a:spLocks noChangeArrowheads="1"/>
            </p:cNvSpPr>
            <p:nvPr/>
          </p:nvSpPr>
          <p:spPr bwMode="auto">
            <a:xfrm>
              <a:off x="1888" y="1461"/>
              <a:ext cx="303" cy="175"/>
            </a:xfrm>
            <a:prstGeom prst="rightArrow">
              <a:avLst>
                <a:gd name="adj1" fmla="val 50000"/>
                <a:gd name="adj2" fmla="val 43286"/>
              </a:avLst>
            </a:prstGeom>
            <a:solidFill>
              <a:srgbClr val="FFFFFF"/>
            </a:solidFill>
            <a:ln w="9525">
              <a:solidFill>
                <a:srgbClr val="000000"/>
              </a:solidFill>
              <a:miter lim="800000"/>
              <a:headEnd/>
              <a:tailEnd/>
            </a:ln>
          </p:spPr>
          <p:txBody>
            <a:bodyPr/>
            <a:lstStyle/>
            <a:p>
              <a:endParaRPr lang="zh-CN" altLang="en-US"/>
            </a:p>
          </p:txBody>
        </p:sp>
        <p:sp>
          <p:nvSpPr>
            <p:cNvPr id="49162" name="AutoShape 10"/>
            <p:cNvSpPr>
              <a:spLocks noChangeArrowheads="1"/>
            </p:cNvSpPr>
            <p:nvPr/>
          </p:nvSpPr>
          <p:spPr bwMode="auto">
            <a:xfrm>
              <a:off x="3006" y="1460"/>
              <a:ext cx="303" cy="175"/>
            </a:xfrm>
            <a:prstGeom prst="rightArrow">
              <a:avLst>
                <a:gd name="adj1" fmla="val 50000"/>
                <a:gd name="adj2" fmla="val 43286"/>
              </a:avLst>
            </a:prstGeom>
            <a:solidFill>
              <a:srgbClr val="FFFFFF"/>
            </a:solidFill>
            <a:ln w="9525">
              <a:solidFill>
                <a:srgbClr val="000000"/>
              </a:solidFill>
              <a:miter lim="800000"/>
              <a:headEnd/>
              <a:tailEnd/>
            </a:ln>
          </p:spPr>
          <p:txBody>
            <a:bodyPr/>
            <a:lstStyle/>
            <a:p>
              <a:endParaRPr lang="zh-CN" altLang="en-US"/>
            </a:p>
          </p:txBody>
        </p:sp>
        <p:sp>
          <p:nvSpPr>
            <p:cNvPr id="49163" name="AutoShape 11"/>
            <p:cNvSpPr>
              <a:spLocks noChangeArrowheads="1"/>
            </p:cNvSpPr>
            <p:nvPr/>
          </p:nvSpPr>
          <p:spPr bwMode="auto">
            <a:xfrm>
              <a:off x="753" y="1461"/>
              <a:ext cx="303" cy="175"/>
            </a:xfrm>
            <a:prstGeom prst="rightArrow">
              <a:avLst>
                <a:gd name="adj1" fmla="val 50000"/>
                <a:gd name="adj2" fmla="val 43286"/>
              </a:avLst>
            </a:prstGeom>
            <a:solidFill>
              <a:srgbClr val="FFFFFF"/>
            </a:solidFill>
            <a:ln w="9525">
              <a:solidFill>
                <a:srgbClr val="000000"/>
              </a:solidFill>
              <a:miter lim="800000"/>
              <a:headEnd/>
              <a:tailEnd/>
            </a:ln>
          </p:spPr>
          <p:txBody>
            <a:bodyPr/>
            <a:lstStyle/>
            <a:p>
              <a:endParaRPr lang="zh-CN" altLang="en-US"/>
            </a:p>
          </p:txBody>
        </p:sp>
        <p:sp>
          <p:nvSpPr>
            <p:cNvPr id="49164" name="Rectangle 12"/>
            <p:cNvSpPr>
              <a:spLocks noChangeArrowheads="1"/>
            </p:cNvSpPr>
            <p:nvPr/>
          </p:nvSpPr>
          <p:spPr bwMode="auto">
            <a:xfrm>
              <a:off x="897" y="964"/>
              <a:ext cx="3333" cy="935"/>
            </a:xfrm>
            <a:prstGeom prst="rect">
              <a:avLst/>
            </a:prstGeom>
            <a:noFill/>
            <a:ln w="12700">
              <a:solidFill>
                <a:srgbClr val="000000"/>
              </a:solidFill>
              <a:prstDash val="dash"/>
              <a:miter lim="800000"/>
              <a:headEnd/>
              <a:tailEnd/>
            </a:ln>
          </p:spPr>
          <p:txBody>
            <a:bodyPr/>
            <a:lstStyle/>
            <a:p>
              <a:endParaRPr lang="zh-CN" altLang="en-US"/>
            </a:p>
          </p:txBody>
        </p:sp>
        <p:pic>
          <p:nvPicPr>
            <p:cNvPr id="49165" name="Picture 13" descr="BS01327_[1]"/>
            <p:cNvPicPr>
              <a:picLocks noChangeAspect="1" noChangeArrowheads="1"/>
            </p:cNvPicPr>
            <p:nvPr/>
          </p:nvPicPr>
          <p:blipFill>
            <a:blip r:embed="rId2"/>
            <a:srcRect/>
            <a:stretch>
              <a:fillRect/>
            </a:stretch>
          </p:blipFill>
          <p:spPr bwMode="auto">
            <a:xfrm>
              <a:off x="384" y="1139"/>
              <a:ext cx="236" cy="831"/>
            </a:xfrm>
            <a:prstGeom prst="rect">
              <a:avLst/>
            </a:prstGeom>
            <a:noFill/>
            <a:ln w="9525">
              <a:noFill/>
              <a:miter lim="800000"/>
              <a:headEnd/>
              <a:tailEnd/>
            </a:ln>
          </p:spPr>
        </p:pic>
        <p:sp>
          <p:nvSpPr>
            <p:cNvPr id="49166" name="Text Box 14"/>
            <p:cNvSpPr txBox="1">
              <a:spLocks noChangeArrowheads="1"/>
            </p:cNvSpPr>
            <p:nvPr/>
          </p:nvSpPr>
          <p:spPr bwMode="auto">
            <a:xfrm>
              <a:off x="1377" y="964"/>
              <a:ext cx="2424" cy="262"/>
            </a:xfrm>
            <a:prstGeom prst="rect">
              <a:avLst/>
            </a:prstGeom>
            <a:noFill/>
            <a:ln w="9525" algn="ctr">
              <a:noFill/>
              <a:miter lim="800000"/>
              <a:headEnd/>
              <a:tailEnd/>
            </a:ln>
          </p:spPr>
          <p:txBody>
            <a:bodyPr/>
            <a:lstStyle/>
            <a:p>
              <a:pPr algn="ctr"/>
              <a:r>
                <a:rPr kumimoji="1" lang="zh-CN" altLang="en-US">
                  <a:latin typeface="Times New Roman" pitchFamily="18" charset="0"/>
                  <a:ea typeface="黑体" pitchFamily="49" charset="-122"/>
                </a:rPr>
                <a:t>自动人脸识别系统</a:t>
              </a:r>
            </a:p>
          </p:txBody>
        </p:sp>
        <p:sp>
          <p:nvSpPr>
            <p:cNvPr id="49167" name="AutoShape 15"/>
            <p:cNvSpPr>
              <a:spLocks noChangeArrowheads="1"/>
            </p:cNvSpPr>
            <p:nvPr/>
          </p:nvSpPr>
          <p:spPr bwMode="auto">
            <a:xfrm>
              <a:off x="4581" y="1138"/>
              <a:ext cx="808" cy="524"/>
            </a:xfrm>
            <a:prstGeom prst="wedgeRoundRectCallout">
              <a:avLst>
                <a:gd name="adj1" fmla="val -62431"/>
                <a:gd name="adj2" fmla="val 29463"/>
                <a:gd name="adj3" fmla="val 16667"/>
              </a:avLst>
            </a:prstGeom>
            <a:noFill/>
            <a:ln w="25400" algn="ctr">
              <a:solidFill>
                <a:srgbClr val="000000"/>
              </a:solidFill>
              <a:miter lim="800000"/>
              <a:headEnd/>
              <a:tailEnd/>
            </a:ln>
          </p:spPr>
          <p:txBody>
            <a:bodyPr lIns="0" tIns="72000" rIns="0" bIns="0"/>
            <a:lstStyle/>
            <a:p>
              <a:pPr algn="ctr"/>
              <a:r>
                <a:rPr kumimoji="1" lang="zh-CN" altLang="en-US">
                  <a:latin typeface="Times New Roman" pitchFamily="18" charset="0"/>
                  <a:ea typeface="黑体" pitchFamily="49" charset="-122"/>
                </a:rPr>
                <a:t>识别结果：</a:t>
              </a:r>
            </a:p>
            <a:p>
              <a:pPr algn="ctr"/>
              <a:r>
                <a:rPr kumimoji="1" lang="en-US" altLang="zh-CN" b="1">
                  <a:latin typeface="Times New Roman" pitchFamily="18" charset="0"/>
                  <a:ea typeface="黑体" pitchFamily="49" charset="-122"/>
                </a:rPr>
                <a:t>He is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52400" y="228600"/>
            <a:ext cx="4572000" cy="579438"/>
          </a:xfrm>
          <a:prstGeom prst="rect">
            <a:avLst/>
          </a:prstGeom>
          <a:noFill/>
          <a:ln w="9525">
            <a:noFill/>
            <a:miter lim="800000"/>
            <a:headEnd/>
            <a:tailEnd/>
          </a:ln>
          <a:effectLst/>
        </p:spPr>
        <p:txBody>
          <a:bodyPr>
            <a:spAutoFit/>
          </a:bodyPr>
          <a:lstStyle/>
          <a:p>
            <a:pPr>
              <a:spcBef>
                <a:spcPct val="50000"/>
              </a:spcBef>
              <a:defRPr/>
            </a:pPr>
            <a:r>
              <a:rPr kumimoji="1" lang="zh-CN" altLang="en-US" sz="3200" dirty="0">
                <a:effectLst>
                  <a:outerShdw blurRad="38100" dist="38100" dir="2700000" algn="tl">
                    <a:srgbClr val="000000"/>
                  </a:outerShdw>
                </a:effectLst>
                <a:latin typeface="Palatino Linotype" pitchFamily="18" charset="0"/>
                <a:ea typeface="仿宋_GB2312" pitchFamily="49" charset="-122"/>
              </a:rPr>
              <a:t>本征脸</a:t>
            </a:r>
            <a:r>
              <a:rPr kumimoji="1" lang="zh-CN" altLang="en-US" sz="2400" dirty="0">
                <a:effectLst>
                  <a:outerShdw blurRad="38100" dist="38100" dir="2700000" algn="tl">
                    <a:srgbClr val="000000"/>
                  </a:outerShdw>
                </a:effectLst>
                <a:latin typeface="Palatino Linotype" pitchFamily="18" charset="0"/>
                <a:ea typeface="仿宋_GB2312" pitchFamily="49" charset="-122"/>
              </a:rPr>
              <a:t>（</a:t>
            </a:r>
            <a:r>
              <a:rPr kumimoji="1" lang="en-US" altLang="zh-CN" sz="2400" dirty="0" err="1">
                <a:effectLst>
                  <a:outerShdw blurRad="38100" dist="38100" dir="2700000" algn="tl">
                    <a:srgbClr val="000000"/>
                  </a:outerShdw>
                </a:effectLst>
                <a:latin typeface="Palatino Linotype" pitchFamily="18" charset="0"/>
                <a:ea typeface="仿宋_GB2312" pitchFamily="49" charset="-122"/>
              </a:rPr>
              <a:t>eigenface</a:t>
            </a:r>
            <a:r>
              <a:rPr kumimoji="1" lang="zh-CN" altLang="en-US" sz="2400" dirty="0">
                <a:effectLst>
                  <a:outerShdw blurRad="38100" dist="38100" dir="2700000" algn="tl">
                    <a:srgbClr val="000000"/>
                  </a:outerShdw>
                </a:effectLst>
                <a:latin typeface="Palatino Linotype" pitchFamily="18" charset="0"/>
                <a:ea typeface="仿宋_GB2312" pitchFamily="49" charset="-122"/>
              </a:rPr>
              <a:t>）</a:t>
            </a:r>
            <a:r>
              <a:rPr kumimoji="1" lang="zh-CN" altLang="en-US" sz="3200" dirty="0">
                <a:effectLst>
                  <a:outerShdw blurRad="38100" dist="38100" dir="2700000" algn="tl">
                    <a:srgbClr val="000000"/>
                  </a:outerShdw>
                </a:effectLst>
                <a:latin typeface="Palatino Linotype" pitchFamily="18" charset="0"/>
                <a:ea typeface="仿宋_GB2312" pitchFamily="49" charset="-122"/>
              </a:rPr>
              <a:t>方法</a:t>
            </a:r>
          </a:p>
        </p:txBody>
      </p:sp>
      <p:sp>
        <p:nvSpPr>
          <p:cNvPr id="50179" name="Text Box 3"/>
          <p:cNvSpPr txBox="1">
            <a:spLocks noChangeArrowheads="1"/>
          </p:cNvSpPr>
          <p:nvPr/>
        </p:nvSpPr>
        <p:spPr bwMode="auto">
          <a:xfrm>
            <a:off x="838200" y="1066800"/>
            <a:ext cx="7696200" cy="457200"/>
          </a:xfrm>
          <a:prstGeom prst="rect">
            <a:avLst/>
          </a:prstGeom>
          <a:noFill/>
          <a:ln w="9525">
            <a:noFill/>
            <a:miter lim="800000"/>
            <a:headEnd/>
            <a:tailEnd/>
          </a:ln>
        </p:spPr>
        <p:txBody>
          <a:bodyPr>
            <a:spAutoFit/>
          </a:bodyPr>
          <a:lstStyle/>
          <a:p>
            <a:pPr>
              <a:spcBef>
                <a:spcPct val="50000"/>
              </a:spcBef>
            </a:pPr>
            <a:r>
              <a:rPr kumimoji="1" lang="zh-CN" altLang="en-US" sz="2400" dirty="0">
                <a:latin typeface="Times New Roman" pitchFamily="18" charset="0"/>
                <a:ea typeface="黑体" pitchFamily="49" charset="-122"/>
              </a:rPr>
              <a:t>是人脸识别的基准技术，并已成为事实上的工业</a:t>
            </a:r>
            <a:r>
              <a:rPr kumimoji="1" lang="zh-CN" altLang="en-US" sz="2400" dirty="0" smtClean="0">
                <a:latin typeface="Times New Roman" pitchFamily="18" charset="0"/>
                <a:ea typeface="黑体" pitchFamily="49" charset="-122"/>
              </a:rPr>
              <a:t>标准。</a:t>
            </a:r>
            <a:endParaRPr kumimoji="1" lang="zh-CN" altLang="en-US" sz="2000" dirty="0">
              <a:latin typeface="Palatino Linotype" pitchFamily="18" charset="0"/>
            </a:endParaRPr>
          </a:p>
        </p:txBody>
      </p:sp>
      <p:sp>
        <p:nvSpPr>
          <p:cNvPr id="50180" name="Text Box 4"/>
          <p:cNvSpPr txBox="1">
            <a:spLocks noChangeArrowheads="1"/>
          </p:cNvSpPr>
          <p:nvPr/>
        </p:nvSpPr>
        <p:spPr bwMode="auto">
          <a:xfrm>
            <a:off x="838200" y="1720850"/>
            <a:ext cx="7543800" cy="1754326"/>
          </a:xfrm>
          <a:prstGeom prst="rect">
            <a:avLst/>
          </a:prstGeom>
          <a:noFill/>
          <a:ln w="9525">
            <a:noFill/>
            <a:miter lim="800000"/>
            <a:headEnd/>
            <a:tailEnd/>
          </a:ln>
        </p:spPr>
        <p:txBody>
          <a:bodyPr>
            <a:spAutoFit/>
          </a:bodyPr>
          <a:lstStyle/>
          <a:p>
            <a:pPr>
              <a:spcBef>
                <a:spcPct val="50000"/>
              </a:spcBef>
            </a:pPr>
            <a:r>
              <a:rPr kumimoji="1" lang="zh-CN" altLang="en-US" sz="2400" dirty="0">
                <a:latin typeface="Times New Roman" pitchFamily="18" charset="0"/>
                <a:ea typeface="黑体" pitchFamily="49" charset="-122"/>
              </a:rPr>
              <a:t>该方法基于主成分分析（</a:t>
            </a:r>
            <a:r>
              <a:rPr kumimoji="1" lang="en-US" altLang="zh-CN" sz="2400" dirty="0">
                <a:latin typeface="Times New Roman" pitchFamily="18" charset="0"/>
                <a:ea typeface="黑体" pitchFamily="49" charset="-122"/>
              </a:rPr>
              <a:t>PCA</a:t>
            </a:r>
            <a:r>
              <a:rPr kumimoji="1" lang="zh-CN" altLang="en-US" sz="2400" dirty="0" smtClean="0">
                <a:latin typeface="Times New Roman" pitchFamily="18" charset="0"/>
                <a:ea typeface="黑体" pitchFamily="49" charset="-122"/>
              </a:rPr>
              <a:t>）。</a:t>
            </a:r>
            <a:endParaRPr kumimoji="1" lang="zh-CN" altLang="en-US" sz="2400" dirty="0">
              <a:latin typeface="Times New Roman" pitchFamily="18" charset="0"/>
              <a:ea typeface="黑体" pitchFamily="49" charset="-122"/>
            </a:endParaRPr>
          </a:p>
          <a:p>
            <a:pPr>
              <a:spcBef>
                <a:spcPct val="50000"/>
              </a:spcBef>
            </a:pPr>
            <a:r>
              <a:rPr lang="en-US" altLang="zh-CN" sz="2400" dirty="0">
                <a:latin typeface="Times New Roman" pitchFamily="18" charset="0"/>
                <a:ea typeface="黑体" pitchFamily="49" charset="-122"/>
              </a:rPr>
              <a:t>PCA</a:t>
            </a:r>
            <a:r>
              <a:rPr lang="zh-CN" altLang="en-US" sz="2400" dirty="0">
                <a:latin typeface="Times New Roman" pitchFamily="18" charset="0"/>
                <a:ea typeface="黑体" pitchFamily="49" charset="-122"/>
              </a:rPr>
              <a:t>是将分散在一组变量上的信息集中到某几个综合指标（主成分）上的数学方法，实际上起着</a:t>
            </a:r>
            <a:r>
              <a:rPr lang="zh-CN" altLang="en-US" sz="2400" dirty="0">
                <a:solidFill>
                  <a:srgbClr val="FF3300"/>
                </a:solidFill>
                <a:latin typeface="Times New Roman" pitchFamily="18" charset="0"/>
                <a:ea typeface="黑体" pitchFamily="49" charset="-122"/>
              </a:rPr>
              <a:t>数据降维</a:t>
            </a:r>
            <a:r>
              <a:rPr lang="zh-CN" altLang="en-US" sz="2400" dirty="0">
                <a:latin typeface="Times New Roman" pitchFamily="18" charset="0"/>
                <a:ea typeface="黑体" pitchFamily="49" charset="-122"/>
              </a:rPr>
              <a:t>的作用，并保证降维过程最大化保留原数据的</a:t>
            </a:r>
            <a:r>
              <a:rPr lang="zh-CN" altLang="en-US" sz="2400" dirty="0" smtClean="0">
                <a:latin typeface="Times New Roman" pitchFamily="18" charset="0"/>
                <a:ea typeface="黑体" pitchFamily="49" charset="-122"/>
              </a:rPr>
              <a:t>差异。</a:t>
            </a:r>
            <a:endParaRPr lang="zh-CN" altLang="en-US" sz="2400" dirty="0">
              <a:latin typeface="Times New Roman" pitchFamily="18" charset="0"/>
              <a:ea typeface="黑体" pitchFamily="49" charset="-122"/>
            </a:endParaRPr>
          </a:p>
        </p:txBody>
      </p:sp>
      <p:pic>
        <p:nvPicPr>
          <p:cNvPr id="50181" name="Picture 8"/>
          <p:cNvPicPr>
            <a:picLocks noChangeAspect="1" noChangeArrowheads="1"/>
          </p:cNvPicPr>
          <p:nvPr/>
        </p:nvPicPr>
        <p:blipFill>
          <a:blip r:embed="rId2"/>
          <a:srcRect/>
          <a:stretch>
            <a:fillRect/>
          </a:stretch>
        </p:blipFill>
        <p:spPr bwMode="auto">
          <a:xfrm>
            <a:off x="1042988" y="3716338"/>
            <a:ext cx="6934200" cy="1644650"/>
          </a:xfrm>
          <a:prstGeom prst="rect">
            <a:avLst/>
          </a:prstGeom>
          <a:noFill/>
          <a:ln w="9525">
            <a:noFill/>
            <a:miter lim="800000"/>
            <a:headEnd/>
            <a:tailEnd/>
          </a:ln>
        </p:spPr>
      </p:pic>
      <p:sp>
        <p:nvSpPr>
          <p:cNvPr id="50182" name="Text Box 9"/>
          <p:cNvSpPr txBox="1">
            <a:spLocks noChangeArrowheads="1"/>
          </p:cNvSpPr>
          <p:nvPr/>
        </p:nvSpPr>
        <p:spPr bwMode="auto">
          <a:xfrm>
            <a:off x="900113" y="5661025"/>
            <a:ext cx="7772400" cy="830997"/>
          </a:xfrm>
          <a:prstGeom prst="rect">
            <a:avLst/>
          </a:prstGeom>
          <a:noFill/>
          <a:ln w="9525">
            <a:noFill/>
            <a:miter lim="800000"/>
            <a:headEnd/>
            <a:tailEnd/>
          </a:ln>
        </p:spPr>
        <p:txBody>
          <a:bodyPr>
            <a:spAutoFit/>
          </a:bodyPr>
          <a:lstStyle/>
          <a:p>
            <a:pPr>
              <a:spcBef>
                <a:spcPct val="50000"/>
              </a:spcBef>
            </a:pPr>
            <a:r>
              <a:rPr lang="zh-CN" altLang="en-US" sz="2400" dirty="0">
                <a:latin typeface="Times New Roman" pitchFamily="18" charset="0"/>
                <a:ea typeface="黑体" pitchFamily="49" charset="-122"/>
              </a:rPr>
              <a:t>如果将本征向量恢复成图像，这些图像很像人脸，因此称为</a:t>
            </a:r>
            <a:r>
              <a:rPr lang="zh-CN" altLang="en-US" sz="2400" dirty="0" smtClean="0">
                <a:latin typeface="Times New Roman" pitchFamily="18" charset="0"/>
                <a:ea typeface="黑体" pitchFamily="49" charset="-122"/>
              </a:rPr>
              <a:t>“本征脸”。</a:t>
            </a:r>
            <a:endParaRPr lang="zh-CN" altLang="en-US" sz="2400" dirty="0">
              <a:latin typeface="Times New Roman" pitchFamily="18" charset="0"/>
              <a:ea typeface="黑体" pitchFamily="49" charset="-122"/>
            </a:endParaRPr>
          </a:p>
        </p:txBody>
      </p:sp>
    </p:spTree>
  </p:cSld>
  <p:clrMapOvr>
    <a:masterClrMapping/>
  </p:clrMapOvr>
  <p:transition advTm="6993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52400" y="228600"/>
            <a:ext cx="4953000" cy="579438"/>
          </a:xfrm>
          <a:prstGeom prst="rect">
            <a:avLst/>
          </a:prstGeom>
          <a:noFill/>
          <a:ln w="9525">
            <a:noFill/>
            <a:miter lim="800000"/>
            <a:headEnd/>
            <a:tailEnd/>
          </a:ln>
          <a:effectLst/>
        </p:spPr>
        <p:txBody>
          <a:bodyPr>
            <a:spAutoFit/>
          </a:bodyPr>
          <a:lstStyle/>
          <a:p>
            <a:pPr>
              <a:spcBef>
                <a:spcPct val="50000"/>
              </a:spcBef>
              <a:defRPr/>
            </a:pPr>
            <a:r>
              <a:rPr kumimoji="1" lang="zh-CN" altLang="en-US" sz="3200">
                <a:effectLst>
                  <a:outerShdw blurRad="38100" dist="38100" dir="2700000" algn="tl">
                    <a:srgbClr val="000000"/>
                  </a:outerShdw>
                </a:effectLst>
                <a:latin typeface="Palatino Linotype" pitchFamily="18" charset="0"/>
                <a:ea typeface="仿宋_GB2312" pitchFamily="49" charset="-122"/>
              </a:rPr>
              <a:t>本征特征</a:t>
            </a:r>
            <a:r>
              <a:rPr kumimoji="1" lang="zh-CN" altLang="en-US" sz="2400">
                <a:effectLst>
                  <a:outerShdw blurRad="38100" dist="38100" dir="2700000" algn="tl">
                    <a:srgbClr val="000000"/>
                  </a:outerShdw>
                </a:effectLst>
                <a:latin typeface="Palatino Linotype" pitchFamily="18" charset="0"/>
                <a:ea typeface="仿宋_GB2312" pitchFamily="49" charset="-122"/>
              </a:rPr>
              <a:t>（</a:t>
            </a:r>
            <a:r>
              <a:rPr kumimoji="1" lang="en-US" altLang="zh-CN" sz="2400">
                <a:effectLst>
                  <a:outerShdw blurRad="38100" dist="38100" dir="2700000" algn="tl">
                    <a:srgbClr val="000000"/>
                  </a:outerShdw>
                </a:effectLst>
                <a:latin typeface="Palatino Linotype" pitchFamily="18" charset="0"/>
                <a:ea typeface="仿宋_GB2312" pitchFamily="49" charset="-122"/>
              </a:rPr>
              <a:t>eigenfeature</a:t>
            </a:r>
            <a:r>
              <a:rPr kumimoji="1" lang="zh-CN" altLang="en-US" sz="2400">
                <a:effectLst>
                  <a:outerShdw blurRad="38100" dist="38100" dir="2700000" algn="tl">
                    <a:srgbClr val="000000"/>
                  </a:outerShdw>
                </a:effectLst>
                <a:latin typeface="Palatino Linotype" pitchFamily="18" charset="0"/>
                <a:ea typeface="仿宋_GB2312" pitchFamily="49" charset="-122"/>
              </a:rPr>
              <a:t>）</a:t>
            </a:r>
            <a:r>
              <a:rPr kumimoji="1" lang="zh-CN" altLang="en-US" sz="3200">
                <a:effectLst>
                  <a:outerShdw blurRad="38100" dist="38100" dir="2700000" algn="tl">
                    <a:srgbClr val="000000"/>
                  </a:outerShdw>
                </a:effectLst>
                <a:latin typeface="Palatino Linotype" pitchFamily="18" charset="0"/>
                <a:ea typeface="仿宋_GB2312" pitchFamily="49" charset="-122"/>
              </a:rPr>
              <a:t>方法</a:t>
            </a:r>
          </a:p>
        </p:txBody>
      </p:sp>
      <p:sp>
        <p:nvSpPr>
          <p:cNvPr id="51203" name="Text Box 3"/>
          <p:cNvSpPr txBox="1">
            <a:spLocks noChangeArrowheads="1"/>
          </p:cNvSpPr>
          <p:nvPr/>
        </p:nvSpPr>
        <p:spPr bwMode="auto">
          <a:xfrm>
            <a:off x="838200" y="1219200"/>
            <a:ext cx="7696200" cy="457200"/>
          </a:xfrm>
          <a:prstGeom prst="rect">
            <a:avLst/>
          </a:prstGeom>
          <a:noFill/>
          <a:ln w="9525">
            <a:noFill/>
            <a:miter lim="800000"/>
            <a:headEnd/>
            <a:tailEnd/>
          </a:ln>
        </p:spPr>
        <p:txBody>
          <a:bodyPr>
            <a:spAutoFit/>
          </a:bodyPr>
          <a:lstStyle/>
          <a:p>
            <a:pPr>
              <a:spcBef>
                <a:spcPct val="50000"/>
              </a:spcBef>
            </a:pPr>
            <a:r>
              <a:rPr kumimoji="1" lang="zh-CN" altLang="en-US" sz="2400" dirty="0">
                <a:latin typeface="Times New Roman" pitchFamily="18" charset="0"/>
                <a:ea typeface="黑体" pitchFamily="49" charset="-122"/>
              </a:rPr>
              <a:t>利用</a:t>
            </a:r>
            <a:r>
              <a:rPr kumimoji="1" lang="en-US" altLang="zh-CN" sz="2400" dirty="0">
                <a:latin typeface="Times New Roman" pitchFamily="18" charset="0"/>
                <a:ea typeface="黑体" pitchFamily="49" charset="-122"/>
              </a:rPr>
              <a:t>PCA</a:t>
            </a:r>
            <a:r>
              <a:rPr kumimoji="1" lang="zh-CN" altLang="en-US" sz="2400" dirty="0">
                <a:latin typeface="Times New Roman" pitchFamily="18" charset="0"/>
                <a:ea typeface="黑体" pitchFamily="49" charset="-122"/>
              </a:rPr>
              <a:t>分析眼、鼻、嘴等局部特征，即本征特征</a:t>
            </a:r>
            <a:r>
              <a:rPr kumimoji="1" lang="zh-CN" altLang="en-US" sz="2400" dirty="0" smtClean="0">
                <a:latin typeface="Times New Roman" pitchFamily="18" charset="0"/>
                <a:ea typeface="黑体" pitchFamily="49" charset="-122"/>
              </a:rPr>
              <a:t>方法。</a:t>
            </a:r>
            <a:endParaRPr kumimoji="1" lang="zh-CN" altLang="en-US" sz="2000" dirty="0">
              <a:latin typeface="Palatino Linotype" pitchFamily="18" charset="0"/>
            </a:endParaRPr>
          </a:p>
        </p:txBody>
      </p:sp>
      <p:pic>
        <p:nvPicPr>
          <p:cNvPr id="51204" name="Picture 4" descr="templates"/>
          <p:cNvPicPr>
            <a:picLocks noChangeAspect="1" noChangeArrowheads="1"/>
          </p:cNvPicPr>
          <p:nvPr/>
        </p:nvPicPr>
        <p:blipFill>
          <a:blip r:embed="rId2"/>
          <a:srcRect/>
          <a:stretch>
            <a:fillRect/>
          </a:stretch>
        </p:blipFill>
        <p:spPr bwMode="auto">
          <a:xfrm>
            <a:off x="5435600" y="2420938"/>
            <a:ext cx="1992313" cy="2159000"/>
          </a:xfrm>
          <a:prstGeom prst="rect">
            <a:avLst/>
          </a:prstGeom>
          <a:noFill/>
          <a:ln w="9525">
            <a:noFill/>
            <a:miter lim="800000"/>
            <a:headEnd/>
            <a:tailEnd/>
          </a:ln>
        </p:spPr>
      </p:pic>
      <p:pic>
        <p:nvPicPr>
          <p:cNvPr id="51205" name="Picture 5"/>
          <p:cNvPicPr>
            <a:picLocks noChangeAspect="1" noChangeArrowheads="1"/>
          </p:cNvPicPr>
          <p:nvPr/>
        </p:nvPicPr>
        <p:blipFill>
          <a:blip r:embed="rId3"/>
          <a:srcRect/>
          <a:stretch>
            <a:fillRect/>
          </a:stretch>
        </p:blipFill>
        <p:spPr bwMode="auto">
          <a:xfrm>
            <a:off x="1835150" y="2276475"/>
            <a:ext cx="2051050" cy="2159000"/>
          </a:xfrm>
          <a:prstGeom prst="rect">
            <a:avLst/>
          </a:prstGeom>
          <a:noFill/>
          <a:ln w="9525">
            <a:noFill/>
            <a:miter lim="800000"/>
            <a:headEnd/>
            <a:tailEnd/>
          </a:ln>
        </p:spPr>
      </p:pic>
      <p:sp>
        <p:nvSpPr>
          <p:cNvPr id="51206" name="Text Box 8"/>
          <p:cNvSpPr txBox="1">
            <a:spLocks noChangeArrowheads="1"/>
          </p:cNvSpPr>
          <p:nvPr/>
        </p:nvSpPr>
        <p:spPr bwMode="auto">
          <a:xfrm>
            <a:off x="914400" y="5089525"/>
            <a:ext cx="7391400" cy="701675"/>
          </a:xfrm>
          <a:prstGeom prst="rect">
            <a:avLst/>
          </a:prstGeom>
          <a:noFill/>
          <a:ln w="9525">
            <a:noFill/>
            <a:miter lim="800000"/>
            <a:headEnd/>
            <a:tailEnd/>
          </a:ln>
        </p:spPr>
        <p:txBody>
          <a:bodyPr>
            <a:spAutoFit/>
          </a:bodyPr>
          <a:lstStyle/>
          <a:p>
            <a:pPr>
              <a:spcBef>
                <a:spcPct val="50000"/>
              </a:spcBef>
            </a:pPr>
            <a:r>
              <a:rPr kumimoji="1" lang="zh-CN" altLang="en-US" sz="2000" dirty="0">
                <a:latin typeface="Times New Roman" pitchFamily="18" charset="0"/>
                <a:ea typeface="黑体" pitchFamily="49" charset="-122"/>
              </a:rPr>
              <a:t>这实际上相当于：为若干重要的特征建立本征空间，然后将多个本征空间集成</a:t>
            </a:r>
            <a:r>
              <a:rPr kumimoji="1" lang="zh-CN" altLang="en-US" sz="2000" dirty="0" smtClean="0">
                <a:latin typeface="Times New Roman" pitchFamily="18" charset="0"/>
                <a:ea typeface="黑体" pitchFamily="49" charset="-122"/>
              </a:rPr>
              <a:t>起来。</a:t>
            </a:r>
            <a:endParaRPr kumimoji="1" lang="zh-CN" altLang="en-US" sz="2000" dirty="0">
              <a:latin typeface="Times New Roman" pitchFamily="18" charset="0"/>
              <a:ea typeface="黑体"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152400" y="228600"/>
            <a:ext cx="4038600" cy="579438"/>
          </a:xfrm>
          <a:prstGeom prst="rect">
            <a:avLst/>
          </a:prstGeom>
          <a:noFill/>
          <a:ln w="9525">
            <a:noFill/>
            <a:miter lim="800000"/>
            <a:headEnd/>
            <a:tailEnd/>
          </a:ln>
          <a:effectLst/>
        </p:spPr>
        <p:txBody>
          <a:bodyPr>
            <a:spAutoFit/>
          </a:bodyPr>
          <a:lstStyle/>
          <a:p>
            <a:pPr>
              <a:spcBef>
                <a:spcPct val="50000"/>
              </a:spcBef>
              <a:defRPr/>
            </a:pPr>
            <a:r>
              <a:rPr kumimoji="1" lang="zh-CN" altLang="en-US" sz="3200">
                <a:effectLst>
                  <a:outerShdw blurRad="38100" dist="38100" dir="2700000" algn="tl">
                    <a:srgbClr val="000000"/>
                  </a:outerShdw>
                </a:effectLst>
                <a:latin typeface="Palatino Linotype" pitchFamily="18" charset="0"/>
                <a:ea typeface="仿宋_GB2312" pitchFamily="49" charset="-122"/>
              </a:rPr>
              <a:t>本征脸 </a:t>
            </a:r>
            <a:r>
              <a:rPr kumimoji="1" lang="en-US" altLang="zh-CN" sz="3200">
                <a:effectLst>
                  <a:outerShdw blurRad="38100" dist="38100" dir="2700000" algn="tl">
                    <a:srgbClr val="000000"/>
                  </a:outerShdw>
                </a:effectLst>
                <a:latin typeface="Palatino Linotype" pitchFamily="18" charset="0"/>
                <a:ea typeface="仿宋_GB2312" pitchFamily="49" charset="-122"/>
              </a:rPr>
              <a:t>vs. </a:t>
            </a:r>
            <a:r>
              <a:rPr kumimoji="1" lang="zh-CN" altLang="en-US" sz="3200">
                <a:effectLst>
                  <a:outerShdw blurRad="38100" dist="38100" dir="2700000" algn="tl">
                    <a:srgbClr val="000000"/>
                  </a:outerShdw>
                </a:effectLst>
                <a:latin typeface="Palatino Linotype" pitchFamily="18" charset="0"/>
                <a:ea typeface="仿宋_GB2312" pitchFamily="49" charset="-122"/>
              </a:rPr>
              <a:t>本征特征</a:t>
            </a:r>
          </a:p>
        </p:txBody>
      </p:sp>
      <p:sp>
        <p:nvSpPr>
          <p:cNvPr id="52227" name="Text Box 3"/>
          <p:cNvSpPr txBox="1">
            <a:spLocks noChangeArrowheads="1"/>
          </p:cNvSpPr>
          <p:nvPr/>
        </p:nvSpPr>
        <p:spPr bwMode="auto">
          <a:xfrm>
            <a:off x="990600" y="990600"/>
            <a:ext cx="7315200" cy="396875"/>
          </a:xfrm>
          <a:prstGeom prst="rect">
            <a:avLst/>
          </a:prstGeom>
          <a:noFill/>
          <a:ln w="9525">
            <a:noFill/>
            <a:miter lim="800000"/>
            <a:headEnd/>
            <a:tailEnd/>
          </a:ln>
        </p:spPr>
        <p:txBody>
          <a:bodyPr>
            <a:spAutoFit/>
          </a:bodyPr>
          <a:lstStyle/>
          <a:p>
            <a:pPr>
              <a:spcBef>
                <a:spcPct val="20000"/>
              </a:spcBef>
            </a:pPr>
            <a:r>
              <a:rPr kumimoji="1" lang="zh-CN" altLang="en-US" sz="2000" dirty="0">
                <a:latin typeface="Times New Roman" pitchFamily="18" charset="0"/>
                <a:ea typeface="黑体" pitchFamily="49" charset="-122"/>
              </a:rPr>
              <a:t>本征脸利用全局特征，本征特征利用局部特征，二者各有</a:t>
            </a:r>
            <a:r>
              <a:rPr kumimoji="1" lang="zh-CN" altLang="en-US" sz="2000" dirty="0" smtClean="0">
                <a:latin typeface="Times New Roman" pitchFamily="18" charset="0"/>
                <a:ea typeface="黑体" pitchFamily="49" charset="-122"/>
              </a:rPr>
              <a:t>优势。</a:t>
            </a:r>
            <a:endParaRPr kumimoji="1" lang="zh-CN" altLang="en-US" sz="2000" dirty="0">
              <a:solidFill>
                <a:srgbClr val="009900"/>
              </a:solidFill>
              <a:latin typeface="Palatino Linotype" pitchFamily="18" charset="0"/>
            </a:endParaRPr>
          </a:p>
        </p:txBody>
      </p:sp>
      <p:pic>
        <p:nvPicPr>
          <p:cNvPr id="52228" name="Picture 4"/>
          <p:cNvPicPr>
            <a:picLocks noChangeArrowheads="1"/>
          </p:cNvPicPr>
          <p:nvPr/>
        </p:nvPicPr>
        <p:blipFill>
          <a:blip r:embed="rId2"/>
          <a:srcRect/>
          <a:stretch>
            <a:fillRect/>
          </a:stretch>
        </p:blipFill>
        <p:spPr bwMode="auto">
          <a:xfrm>
            <a:off x="1354138" y="1600200"/>
            <a:ext cx="3598862" cy="1439863"/>
          </a:xfrm>
          <a:prstGeom prst="rect">
            <a:avLst/>
          </a:prstGeom>
          <a:noFill/>
          <a:ln w="9525">
            <a:noFill/>
            <a:miter lim="800000"/>
            <a:headEnd/>
            <a:tailEnd/>
          </a:ln>
        </p:spPr>
      </p:pic>
      <p:pic>
        <p:nvPicPr>
          <p:cNvPr id="52229" name="Picture 5"/>
          <p:cNvPicPr>
            <a:picLocks noChangeArrowheads="1"/>
          </p:cNvPicPr>
          <p:nvPr/>
        </p:nvPicPr>
        <p:blipFill>
          <a:blip r:embed="rId3"/>
          <a:srcRect/>
          <a:stretch>
            <a:fillRect/>
          </a:stretch>
        </p:blipFill>
        <p:spPr bwMode="auto">
          <a:xfrm>
            <a:off x="1352550" y="3208338"/>
            <a:ext cx="3598863" cy="1439862"/>
          </a:xfrm>
          <a:prstGeom prst="rect">
            <a:avLst/>
          </a:prstGeom>
          <a:noFill/>
          <a:ln w="9525">
            <a:noFill/>
            <a:miter lim="800000"/>
            <a:headEnd/>
            <a:tailEnd/>
          </a:ln>
        </p:spPr>
      </p:pic>
      <p:pic>
        <p:nvPicPr>
          <p:cNvPr id="52230" name="Picture 6"/>
          <p:cNvPicPr>
            <a:picLocks noChangeArrowheads="1"/>
          </p:cNvPicPr>
          <p:nvPr/>
        </p:nvPicPr>
        <p:blipFill>
          <a:blip r:embed="rId4"/>
          <a:srcRect/>
          <a:stretch>
            <a:fillRect/>
          </a:stretch>
        </p:blipFill>
        <p:spPr bwMode="auto">
          <a:xfrm>
            <a:off x="1346200" y="4808538"/>
            <a:ext cx="3598863" cy="1439862"/>
          </a:xfrm>
          <a:prstGeom prst="rect">
            <a:avLst/>
          </a:prstGeom>
          <a:noFill/>
          <a:ln w="9525">
            <a:noFill/>
            <a:miter lim="800000"/>
            <a:headEnd/>
            <a:tailEnd/>
          </a:ln>
        </p:spPr>
      </p:pic>
      <p:sp>
        <p:nvSpPr>
          <p:cNvPr id="52231" name="Text Box 7"/>
          <p:cNvSpPr txBox="1">
            <a:spLocks noChangeArrowheads="1"/>
          </p:cNvSpPr>
          <p:nvPr/>
        </p:nvSpPr>
        <p:spPr bwMode="auto">
          <a:xfrm>
            <a:off x="5181600" y="2057400"/>
            <a:ext cx="1828800" cy="457200"/>
          </a:xfrm>
          <a:prstGeom prst="rect">
            <a:avLst/>
          </a:prstGeom>
          <a:noFill/>
          <a:ln w="9525">
            <a:noFill/>
            <a:miter lim="800000"/>
            <a:headEnd/>
            <a:tailEnd/>
          </a:ln>
        </p:spPr>
        <p:txBody>
          <a:bodyPr>
            <a:spAutoFit/>
          </a:bodyPr>
          <a:lstStyle/>
          <a:p>
            <a:pPr>
              <a:spcBef>
                <a:spcPct val="20000"/>
              </a:spcBef>
            </a:pPr>
            <a:r>
              <a:rPr kumimoji="1" lang="zh-CN" altLang="en-US" sz="2400">
                <a:latin typeface="Times New Roman" pitchFamily="18" charset="0"/>
                <a:ea typeface="黑体" pitchFamily="49" charset="-122"/>
              </a:rPr>
              <a:t>待识别图像</a:t>
            </a:r>
            <a:endParaRPr kumimoji="1" lang="zh-CN" altLang="en-US" sz="2000">
              <a:solidFill>
                <a:srgbClr val="009900"/>
              </a:solidFill>
              <a:latin typeface="Palatino Linotype" pitchFamily="18" charset="0"/>
            </a:endParaRPr>
          </a:p>
        </p:txBody>
      </p:sp>
      <p:sp>
        <p:nvSpPr>
          <p:cNvPr id="52232" name="Text Box 8"/>
          <p:cNvSpPr txBox="1">
            <a:spLocks noChangeArrowheads="1"/>
          </p:cNvSpPr>
          <p:nvPr/>
        </p:nvSpPr>
        <p:spPr bwMode="auto">
          <a:xfrm>
            <a:off x="5181600" y="3657600"/>
            <a:ext cx="3505200" cy="457200"/>
          </a:xfrm>
          <a:prstGeom prst="rect">
            <a:avLst/>
          </a:prstGeom>
          <a:noFill/>
          <a:ln w="9525">
            <a:noFill/>
            <a:miter lim="800000"/>
            <a:headEnd/>
            <a:tailEnd/>
          </a:ln>
        </p:spPr>
        <p:txBody>
          <a:bodyPr>
            <a:spAutoFit/>
          </a:bodyPr>
          <a:lstStyle/>
          <a:p>
            <a:pPr>
              <a:spcBef>
                <a:spcPct val="20000"/>
              </a:spcBef>
            </a:pPr>
            <a:r>
              <a:rPr kumimoji="1" lang="zh-CN" altLang="en-US" sz="2400">
                <a:latin typeface="Times New Roman" pitchFamily="18" charset="0"/>
                <a:ea typeface="黑体" pitchFamily="49" charset="-122"/>
              </a:rPr>
              <a:t>本征脸识别结果</a:t>
            </a:r>
            <a:endParaRPr kumimoji="1" lang="zh-CN" altLang="en-US" sz="2000">
              <a:solidFill>
                <a:srgbClr val="009900"/>
              </a:solidFill>
              <a:latin typeface="Palatino Linotype" pitchFamily="18" charset="0"/>
            </a:endParaRPr>
          </a:p>
        </p:txBody>
      </p:sp>
      <p:sp>
        <p:nvSpPr>
          <p:cNvPr id="52233" name="Text Box 9"/>
          <p:cNvSpPr txBox="1">
            <a:spLocks noChangeArrowheads="1"/>
          </p:cNvSpPr>
          <p:nvPr/>
        </p:nvSpPr>
        <p:spPr bwMode="auto">
          <a:xfrm>
            <a:off x="5181600" y="5334000"/>
            <a:ext cx="3505200" cy="457200"/>
          </a:xfrm>
          <a:prstGeom prst="rect">
            <a:avLst/>
          </a:prstGeom>
          <a:noFill/>
          <a:ln w="9525">
            <a:noFill/>
            <a:miter lim="800000"/>
            <a:headEnd/>
            <a:tailEnd/>
          </a:ln>
        </p:spPr>
        <p:txBody>
          <a:bodyPr>
            <a:spAutoFit/>
          </a:bodyPr>
          <a:lstStyle/>
          <a:p>
            <a:pPr>
              <a:spcBef>
                <a:spcPct val="20000"/>
              </a:spcBef>
            </a:pPr>
            <a:r>
              <a:rPr kumimoji="1" lang="zh-CN" altLang="en-US" sz="2400">
                <a:latin typeface="Times New Roman" pitchFamily="18" charset="0"/>
                <a:ea typeface="黑体" pitchFamily="49" charset="-122"/>
              </a:rPr>
              <a:t>本征特征识别结果</a:t>
            </a:r>
            <a:endParaRPr kumimoji="1" lang="zh-CN" altLang="en-US" sz="2000">
              <a:solidFill>
                <a:srgbClr val="009900"/>
              </a:solidFill>
              <a:latin typeface="Palatino Linotyp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52400" y="228600"/>
            <a:ext cx="4038600" cy="579438"/>
          </a:xfrm>
          <a:prstGeom prst="rect">
            <a:avLst/>
          </a:prstGeom>
          <a:noFill/>
          <a:ln w="9525">
            <a:noFill/>
            <a:miter lim="800000"/>
            <a:headEnd/>
            <a:tailEnd/>
          </a:ln>
          <a:effectLst/>
        </p:spPr>
        <p:txBody>
          <a:bodyPr>
            <a:spAutoFit/>
          </a:bodyPr>
          <a:lstStyle/>
          <a:p>
            <a:pPr>
              <a:spcBef>
                <a:spcPct val="50000"/>
              </a:spcBef>
              <a:defRPr/>
            </a:pPr>
            <a:r>
              <a:rPr kumimoji="1" lang="zh-CN" altLang="en-US" sz="3200">
                <a:effectLst>
                  <a:outerShdw blurRad="38100" dist="38100" dir="2700000" algn="tl">
                    <a:srgbClr val="000000"/>
                  </a:outerShdw>
                </a:effectLst>
                <a:latin typeface="Palatino Linotype" pitchFamily="18" charset="0"/>
                <a:ea typeface="仿宋_GB2312" pitchFamily="49" charset="-122"/>
              </a:rPr>
              <a:t>本征脸 </a:t>
            </a:r>
            <a:r>
              <a:rPr kumimoji="1" lang="en-US" altLang="zh-CN" sz="3200">
                <a:effectLst>
                  <a:outerShdw blurRad="38100" dist="38100" dir="2700000" algn="tl">
                    <a:srgbClr val="000000"/>
                  </a:outerShdw>
                </a:effectLst>
                <a:latin typeface="Palatino Linotype" pitchFamily="18" charset="0"/>
                <a:ea typeface="仿宋_GB2312" pitchFamily="49" charset="-122"/>
              </a:rPr>
              <a:t>vs. </a:t>
            </a:r>
            <a:r>
              <a:rPr kumimoji="1" lang="zh-CN" altLang="en-US" sz="3200">
                <a:effectLst>
                  <a:outerShdw blurRad="38100" dist="38100" dir="2700000" algn="tl">
                    <a:srgbClr val="000000"/>
                  </a:outerShdw>
                </a:effectLst>
                <a:latin typeface="Palatino Linotype" pitchFamily="18" charset="0"/>
                <a:ea typeface="仿宋_GB2312" pitchFamily="49" charset="-122"/>
              </a:rPr>
              <a:t>本征特征</a:t>
            </a:r>
          </a:p>
        </p:txBody>
      </p:sp>
      <p:grpSp>
        <p:nvGrpSpPr>
          <p:cNvPr id="53251" name="Group 3"/>
          <p:cNvGrpSpPr>
            <a:grpSpLocks noChangeAspect="1"/>
          </p:cNvGrpSpPr>
          <p:nvPr/>
        </p:nvGrpSpPr>
        <p:grpSpPr bwMode="auto">
          <a:xfrm>
            <a:off x="3533775" y="2438400"/>
            <a:ext cx="1800225" cy="1800225"/>
            <a:chOff x="3240" y="1714"/>
            <a:chExt cx="1980" cy="2050"/>
          </a:xfrm>
        </p:grpSpPr>
        <p:pic>
          <p:nvPicPr>
            <p:cNvPr id="53255" name="Picture 4" descr="eigenfeature+eigenface"/>
            <p:cNvPicPr>
              <a:picLocks noChangeAspect="1" noChangeArrowheads="1"/>
            </p:cNvPicPr>
            <p:nvPr/>
          </p:nvPicPr>
          <p:blipFill>
            <a:blip r:embed="rId2"/>
            <a:srcRect/>
            <a:stretch>
              <a:fillRect/>
            </a:stretch>
          </p:blipFill>
          <p:spPr bwMode="auto">
            <a:xfrm>
              <a:off x="3240" y="1714"/>
              <a:ext cx="1980" cy="2050"/>
            </a:xfrm>
            <a:prstGeom prst="rect">
              <a:avLst/>
            </a:prstGeom>
            <a:solidFill>
              <a:srgbClr val="FFFFFF"/>
            </a:solidFill>
            <a:ln w="9525">
              <a:noFill/>
              <a:miter lim="800000"/>
              <a:headEnd/>
              <a:tailEnd/>
            </a:ln>
          </p:spPr>
        </p:pic>
        <p:sp>
          <p:nvSpPr>
            <p:cNvPr id="53256" name="Text Box 5"/>
            <p:cNvSpPr txBox="1">
              <a:spLocks noChangeAspect="1" noChangeArrowheads="1"/>
            </p:cNvSpPr>
            <p:nvPr/>
          </p:nvSpPr>
          <p:spPr bwMode="auto">
            <a:xfrm>
              <a:off x="3518" y="1936"/>
              <a:ext cx="191" cy="232"/>
            </a:xfrm>
            <a:prstGeom prst="rect">
              <a:avLst/>
            </a:prstGeom>
            <a:solidFill>
              <a:srgbClr val="FFFFFF"/>
            </a:solidFill>
            <a:ln w="9525">
              <a:noFill/>
              <a:miter lim="800000"/>
              <a:headEnd/>
              <a:tailEnd/>
            </a:ln>
          </p:spPr>
          <p:txBody>
            <a:bodyPr lIns="0" tIns="0" rIns="0" bIns="0"/>
            <a:lstStyle/>
            <a:p>
              <a:pPr algn="ctr" eaLnBrk="0" hangingPunct="0"/>
              <a:r>
                <a:rPr lang="en-US" altLang="zh-CN" sz="800" b="1">
                  <a:solidFill>
                    <a:srgbClr val="000000"/>
                  </a:solidFill>
                  <a:latin typeface="Times New Roman" pitchFamily="18" charset="0"/>
                </a:rPr>
                <a:t>(2)</a:t>
              </a:r>
            </a:p>
          </p:txBody>
        </p:sp>
        <p:sp>
          <p:nvSpPr>
            <p:cNvPr id="53257" name="Text Box 6"/>
            <p:cNvSpPr txBox="1">
              <a:spLocks noChangeAspect="1" noChangeArrowheads="1"/>
            </p:cNvSpPr>
            <p:nvPr/>
          </p:nvSpPr>
          <p:spPr bwMode="auto">
            <a:xfrm>
              <a:off x="4956" y="3482"/>
              <a:ext cx="191" cy="232"/>
            </a:xfrm>
            <a:prstGeom prst="rect">
              <a:avLst/>
            </a:prstGeom>
            <a:solidFill>
              <a:srgbClr val="FFFFFF"/>
            </a:solidFill>
            <a:ln w="9525">
              <a:noFill/>
              <a:miter lim="800000"/>
              <a:headEnd/>
              <a:tailEnd/>
            </a:ln>
          </p:spPr>
          <p:txBody>
            <a:bodyPr lIns="0" tIns="0" rIns="0" bIns="0"/>
            <a:lstStyle/>
            <a:p>
              <a:pPr algn="ctr" eaLnBrk="0" hangingPunct="0"/>
              <a:r>
                <a:rPr lang="en-US" altLang="zh-CN" sz="800" b="1">
                  <a:solidFill>
                    <a:srgbClr val="000000"/>
                  </a:solidFill>
                  <a:latin typeface="Times New Roman" pitchFamily="18" charset="0"/>
                </a:rPr>
                <a:t>(1)</a:t>
              </a:r>
            </a:p>
          </p:txBody>
        </p:sp>
        <p:sp>
          <p:nvSpPr>
            <p:cNvPr id="53258" name="Text Box 7"/>
            <p:cNvSpPr txBox="1">
              <a:spLocks noChangeAspect="1" noChangeArrowheads="1"/>
            </p:cNvSpPr>
            <p:nvPr/>
          </p:nvSpPr>
          <p:spPr bwMode="auto">
            <a:xfrm>
              <a:off x="4391" y="1922"/>
              <a:ext cx="191" cy="232"/>
            </a:xfrm>
            <a:prstGeom prst="rect">
              <a:avLst/>
            </a:prstGeom>
            <a:solidFill>
              <a:srgbClr val="FFFFFF"/>
            </a:solidFill>
            <a:ln w="9525">
              <a:noFill/>
              <a:miter lim="800000"/>
              <a:headEnd/>
              <a:tailEnd/>
            </a:ln>
          </p:spPr>
          <p:txBody>
            <a:bodyPr lIns="0" tIns="0" rIns="0" bIns="0"/>
            <a:lstStyle/>
            <a:p>
              <a:pPr algn="ctr" eaLnBrk="0" hangingPunct="0"/>
              <a:r>
                <a:rPr lang="en-US" altLang="zh-CN" sz="800" b="1">
                  <a:solidFill>
                    <a:srgbClr val="000000"/>
                  </a:solidFill>
                  <a:latin typeface="Times New Roman" pitchFamily="18" charset="0"/>
                </a:rPr>
                <a:t>(3)</a:t>
              </a:r>
            </a:p>
          </p:txBody>
        </p:sp>
        <p:sp>
          <p:nvSpPr>
            <p:cNvPr id="53259" name="Text Box 8"/>
            <p:cNvSpPr txBox="1">
              <a:spLocks noChangeAspect="1" noChangeArrowheads="1"/>
            </p:cNvSpPr>
            <p:nvPr/>
          </p:nvSpPr>
          <p:spPr bwMode="auto">
            <a:xfrm>
              <a:off x="3960" y="2410"/>
              <a:ext cx="191" cy="232"/>
            </a:xfrm>
            <a:prstGeom prst="rect">
              <a:avLst/>
            </a:prstGeom>
            <a:solidFill>
              <a:srgbClr val="FFFFFF"/>
            </a:solidFill>
            <a:ln w="9525">
              <a:noFill/>
              <a:miter lim="800000"/>
              <a:headEnd/>
              <a:tailEnd/>
            </a:ln>
          </p:spPr>
          <p:txBody>
            <a:bodyPr lIns="0" tIns="0" rIns="0" bIns="0"/>
            <a:lstStyle/>
            <a:p>
              <a:pPr algn="ctr" eaLnBrk="0" hangingPunct="0"/>
              <a:r>
                <a:rPr lang="en-US" altLang="zh-CN" sz="800" b="1">
                  <a:solidFill>
                    <a:srgbClr val="000000"/>
                  </a:solidFill>
                  <a:latin typeface="Times New Roman" pitchFamily="18" charset="0"/>
                </a:rPr>
                <a:t>(4)</a:t>
              </a:r>
            </a:p>
          </p:txBody>
        </p:sp>
      </p:grpSp>
      <p:sp>
        <p:nvSpPr>
          <p:cNvPr id="53252" name="Text Box 9"/>
          <p:cNvSpPr txBox="1">
            <a:spLocks noChangeArrowheads="1"/>
          </p:cNvSpPr>
          <p:nvPr/>
        </p:nvSpPr>
        <p:spPr bwMode="auto">
          <a:xfrm>
            <a:off x="914400" y="4384675"/>
            <a:ext cx="7772400" cy="1406525"/>
          </a:xfrm>
          <a:prstGeom prst="rect">
            <a:avLst/>
          </a:prstGeom>
          <a:noFill/>
          <a:ln w="9525">
            <a:noFill/>
            <a:miter lim="800000"/>
            <a:headEnd/>
            <a:tailEnd/>
          </a:ln>
        </p:spPr>
        <p:txBody>
          <a:bodyPr>
            <a:spAutoFit/>
          </a:bodyPr>
          <a:lstStyle/>
          <a:p>
            <a:pPr>
              <a:spcBef>
                <a:spcPct val="50000"/>
              </a:spcBef>
            </a:pPr>
            <a:r>
              <a:rPr kumimoji="1" lang="zh-CN" altLang="en-US" sz="2400" dirty="0">
                <a:latin typeface="Times New Roman" pitchFamily="18" charset="0"/>
                <a:ea typeface="黑体" pitchFamily="49" charset="-122"/>
              </a:rPr>
              <a:t>难题</a:t>
            </a:r>
            <a:r>
              <a:rPr kumimoji="1" lang="en-US" altLang="zh-CN" sz="2400" dirty="0">
                <a:latin typeface="Times New Roman" pitchFamily="18" charset="0"/>
                <a:ea typeface="黑体" pitchFamily="49" charset="-122"/>
              </a:rPr>
              <a:t>——</a:t>
            </a:r>
            <a:r>
              <a:rPr kumimoji="1" lang="zh-CN" altLang="en-US" sz="2400" dirty="0">
                <a:latin typeface="Times New Roman" pitchFamily="18" charset="0"/>
                <a:ea typeface="黑体" pitchFamily="49" charset="-122"/>
              </a:rPr>
              <a:t>能否自动确定：</a:t>
            </a:r>
          </a:p>
          <a:p>
            <a:pPr lvl="1">
              <a:spcBef>
                <a:spcPct val="30000"/>
              </a:spcBef>
            </a:pPr>
            <a:r>
              <a:rPr kumimoji="1" lang="zh-CN" altLang="en-US" sz="2400" dirty="0">
                <a:latin typeface="Times New Roman" pitchFamily="18" charset="0"/>
                <a:ea typeface="黑体" pitchFamily="49" charset="-122"/>
              </a:rPr>
              <a:t>该用哪些特征？</a:t>
            </a:r>
            <a:r>
              <a:rPr kumimoji="1" lang="zh-CN" altLang="en-US" sz="2000" dirty="0">
                <a:latin typeface="Times New Roman" pitchFamily="18" charset="0"/>
                <a:ea typeface="黑体" pitchFamily="49" charset="-122"/>
              </a:rPr>
              <a:t>（眼睛？鼻子？嘴？</a:t>
            </a:r>
            <a:r>
              <a:rPr kumimoji="1" lang="en-US" altLang="zh-CN" sz="2000" dirty="0">
                <a:latin typeface="Times New Roman" pitchFamily="18" charset="0"/>
                <a:ea typeface="黑体" pitchFamily="49" charset="-122"/>
              </a:rPr>
              <a:t>……</a:t>
            </a:r>
            <a:r>
              <a:rPr kumimoji="1" lang="zh-CN" altLang="en-US" sz="2000" dirty="0">
                <a:latin typeface="Times New Roman" pitchFamily="18" charset="0"/>
                <a:ea typeface="黑体" pitchFamily="49" charset="-122"/>
              </a:rPr>
              <a:t>）</a:t>
            </a:r>
          </a:p>
          <a:p>
            <a:pPr lvl="1">
              <a:spcBef>
                <a:spcPct val="30000"/>
              </a:spcBef>
            </a:pPr>
            <a:r>
              <a:rPr kumimoji="1" lang="zh-CN" altLang="en-US" sz="2400" dirty="0">
                <a:latin typeface="Times New Roman" pitchFamily="18" charset="0"/>
                <a:ea typeface="黑体" pitchFamily="49" charset="-122"/>
              </a:rPr>
              <a:t>特征的确切位置在哪儿？</a:t>
            </a:r>
            <a:r>
              <a:rPr kumimoji="1" lang="zh-CN" altLang="en-US" sz="2000" dirty="0">
                <a:latin typeface="Times New Roman" pitchFamily="18" charset="0"/>
                <a:ea typeface="黑体" pitchFamily="49" charset="-122"/>
              </a:rPr>
              <a:t>（从哪儿到哪儿算眼睛？</a:t>
            </a:r>
            <a:r>
              <a:rPr kumimoji="1" lang="en-US" altLang="zh-CN" sz="2000" dirty="0">
                <a:latin typeface="Times New Roman" pitchFamily="18" charset="0"/>
                <a:ea typeface="黑体" pitchFamily="49" charset="-122"/>
              </a:rPr>
              <a:t>……</a:t>
            </a:r>
            <a:r>
              <a:rPr kumimoji="1" lang="zh-CN" altLang="en-US" sz="2000" dirty="0">
                <a:latin typeface="Times New Roman" pitchFamily="18" charset="0"/>
                <a:ea typeface="黑体" pitchFamily="49" charset="-122"/>
              </a:rPr>
              <a:t>）</a:t>
            </a:r>
          </a:p>
        </p:txBody>
      </p:sp>
      <p:sp>
        <p:nvSpPr>
          <p:cNvPr id="53253" name="Text Box 10"/>
          <p:cNvSpPr txBox="1">
            <a:spLocks noChangeArrowheads="1"/>
          </p:cNvSpPr>
          <p:nvPr/>
        </p:nvSpPr>
        <p:spPr bwMode="auto">
          <a:xfrm>
            <a:off x="914400" y="1066800"/>
            <a:ext cx="7620000" cy="1138773"/>
          </a:xfrm>
          <a:prstGeom prst="rect">
            <a:avLst/>
          </a:prstGeom>
          <a:noFill/>
          <a:ln w="9525">
            <a:noFill/>
            <a:miter lim="800000"/>
            <a:headEnd/>
            <a:tailEnd/>
          </a:ln>
        </p:spPr>
        <p:txBody>
          <a:bodyPr>
            <a:spAutoFit/>
          </a:bodyPr>
          <a:lstStyle/>
          <a:p>
            <a:pPr>
              <a:spcBef>
                <a:spcPct val="20000"/>
              </a:spcBef>
            </a:pPr>
            <a:r>
              <a:rPr kumimoji="1" lang="zh-CN" altLang="en-US" sz="2400" dirty="0">
                <a:latin typeface="Times New Roman" pitchFamily="18" charset="0"/>
                <a:ea typeface="黑体" pitchFamily="49" charset="-122"/>
              </a:rPr>
              <a:t>将二者结合，可以得到更好的识别</a:t>
            </a:r>
            <a:r>
              <a:rPr kumimoji="1" lang="zh-CN" altLang="en-US" sz="2400" dirty="0" smtClean="0">
                <a:latin typeface="Times New Roman" pitchFamily="18" charset="0"/>
                <a:ea typeface="黑体" pitchFamily="49" charset="-122"/>
              </a:rPr>
              <a:t>效果。</a:t>
            </a:r>
            <a:endParaRPr kumimoji="1" lang="zh-CN" altLang="en-US" sz="2400" dirty="0">
              <a:latin typeface="Times New Roman" pitchFamily="18" charset="0"/>
              <a:ea typeface="黑体" pitchFamily="49" charset="-122"/>
            </a:endParaRPr>
          </a:p>
          <a:p>
            <a:pPr lvl="1">
              <a:spcBef>
                <a:spcPct val="20000"/>
              </a:spcBef>
            </a:pPr>
            <a:r>
              <a:rPr kumimoji="1" lang="zh-CN" altLang="en-US" sz="2000" dirty="0">
                <a:latin typeface="Times New Roman" pitchFamily="18" charset="0"/>
                <a:ea typeface="黑体" pitchFamily="49" charset="-122"/>
              </a:rPr>
              <a:t>同样，这实际上相当于：为若干重要的特征建立本征空间，然后将多个本征空间集成</a:t>
            </a:r>
            <a:r>
              <a:rPr kumimoji="1" lang="zh-CN" altLang="en-US" sz="2000" dirty="0" smtClean="0">
                <a:latin typeface="Times New Roman" pitchFamily="18" charset="0"/>
                <a:ea typeface="黑体" pitchFamily="49" charset="-122"/>
              </a:rPr>
              <a:t>起来。</a:t>
            </a:r>
            <a:endParaRPr kumimoji="1" lang="zh-CN" altLang="en-US" sz="2000" dirty="0">
              <a:latin typeface="Palatino Linotype" pitchFamily="18" charset="0"/>
            </a:endParaRPr>
          </a:p>
        </p:txBody>
      </p:sp>
      <p:sp>
        <p:nvSpPr>
          <p:cNvPr id="53254" name="Text Box 11"/>
          <p:cNvSpPr txBox="1">
            <a:spLocks noChangeArrowheads="1"/>
          </p:cNvSpPr>
          <p:nvPr/>
        </p:nvSpPr>
        <p:spPr bwMode="auto">
          <a:xfrm>
            <a:off x="5638800" y="2727325"/>
            <a:ext cx="2514600" cy="1006475"/>
          </a:xfrm>
          <a:prstGeom prst="rect">
            <a:avLst/>
          </a:prstGeom>
          <a:noFill/>
          <a:ln w="9525">
            <a:noFill/>
            <a:miter lim="800000"/>
            <a:headEnd/>
            <a:tailEnd/>
          </a:ln>
        </p:spPr>
        <p:txBody>
          <a:bodyPr>
            <a:spAutoFit/>
          </a:bodyPr>
          <a:lstStyle/>
          <a:p>
            <a:pPr>
              <a:spcBef>
                <a:spcPct val="20000"/>
              </a:spcBef>
            </a:pPr>
            <a:r>
              <a:rPr kumimoji="1" lang="zh-CN" altLang="en-US" sz="2000" dirty="0">
                <a:latin typeface="Times New Roman" pitchFamily="18" charset="0"/>
                <a:ea typeface="黑体" pitchFamily="49" charset="-122"/>
              </a:rPr>
              <a:t>由于嘴部受表情影响很严重，因此未考虑嘴部</a:t>
            </a:r>
            <a:r>
              <a:rPr kumimoji="1" lang="zh-CN" altLang="en-US" sz="2000" dirty="0" smtClean="0">
                <a:latin typeface="Times New Roman" pitchFamily="18" charset="0"/>
                <a:ea typeface="黑体" pitchFamily="49" charset="-122"/>
              </a:rPr>
              <a:t>特征。</a:t>
            </a:r>
            <a:endParaRPr kumimoji="1" lang="zh-CN" altLang="en-US" sz="2000" dirty="0">
              <a:latin typeface="Palatino Linotype" pitchFamily="18" charset="0"/>
            </a:endParaRPr>
          </a:p>
        </p:txBody>
      </p:sp>
    </p:spTree>
  </p:cSld>
  <p:clrMapOvr>
    <a:masterClrMapping/>
  </p:clrMapOvr>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宋体"/>
        <a:cs typeface=""/>
      </a:majorFont>
      <a:minorFont>
        <a:latin typeface="Garamond"/>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899</TotalTime>
  <Words>1973</Words>
  <Application>Microsoft Office PowerPoint</Application>
  <PresentationFormat>全屏显示(4:3)</PresentationFormat>
  <Paragraphs>242</Paragraphs>
  <Slides>45</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45</vt:i4>
      </vt:variant>
    </vt:vector>
  </HeadingPairs>
  <TitlesOfParts>
    <vt:vector size="48" baseType="lpstr">
      <vt:lpstr>Teamwork</vt:lpstr>
      <vt:lpstr>Microsoft Drawing</vt:lpstr>
      <vt:lpstr>公式</vt:lpstr>
      <vt:lpstr>数字图像技术应用</vt:lpstr>
      <vt:lpstr>幻灯片 2</vt:lpstr>
      <vt:lpstr>幻灯片 3</vt:lpstr>
      <vt:lpstr>幻灯片 4</vt:lpstr>
      <vt:lpstr>幻灯片 5</vt:lpstr>
      <vt:lpstr>幻灯片 6</vt:lpstr>
      <vt:lpstr>幻灯片 7</vt:lpstr>
      <vt:lpstr>幻灯片 8</vt:lpstr>
      <vt:lpstr>幻灯片 9</vt:lpstr>
      <vt:lpstr>自动指纹识别系统 （Automatic Fingerprint Identification System）</vt:lpstr>
      <vt:lpstr>幻灯片 11</vt:lpstr>
      <vt:lpstr>指纹图像获取</vt:lpstr>
      <vt:lpstr>指纹的特征</vt:lpstr>
      <vt:lpstr>幻灯片 14</vt:lpstr>
      <vt:lpstr>模式区（Pattern Area）</vt:lpstr>
      <vt:lpstr>核心点（Core Point）</vt:lpstr>
      <vt:lpstr>三角点（Delta）</vt:lpstr>
      <vt:lpstr>纹数（Ridge Count）</vt:lpstr>
      <vt:lpstr>局部特征</vt:lpstr>
      <vt:lpstr>特征点的分类</vt:lpstr>
      <vt:lpstr>幻灯片 21</vt:lpstr>
      <vt:lpstr>幻灯片 22</vt:lpstr>
      <vt:lpstr>指纹识别技术</vt:lpstr>
      <vt:lpstr>数字图像技术应用</vt:lpstr>
      <vt:lpstr>在线玻璃瓶口缺陷检测系统</vt:lpstr>
      <vt:lpstr>基于视频的图像获取</vt:lpstr>
      <vt:lpstr>幻灯片 27</vt:lpstr>
      <vt:lpstr>缺陷检测识别</vt:lpstr>
      <vt:lpstr>幻灯片 29</vt:lpstr>
      <vt:lpstr>幻灯片 30</vt:lpstr>
      <vt:lpstr>数字图像技术应用</vt:lpstr>
      <vt:lpstr>幻灯片 32</vt:lpstr>
      <vt:lpstr>幻灯片 33</vt:lpstr>
      <vt:lpstr>幻灯片 34</vt:lpstr>
      <vt:lpstr>(A) 平均值背景</vt:lpstr>
      <vt:lpstr>幻灯片 36</vt:lpstr>
      <vt:lpstr>(B)均值循环算法 (自适应方法)</vt:lpstr>
      <vt:lpstr>c) 高斯循环算法</vt:lpstr>
      <vt:lpstr>幻灯片 39</vt:lpstr>
      <vt:lpstr>幻灯片 40</vt:lpstr>
      <vt:lpstr>幻灯片 41</vt:lpstr>
      <vt:lpstr>幻灯片 42</vt:lpstr>
      <vt:lpstr>幻灯片 43</vt:lpstr>
      <vt:lpstr>幻灯片 44</vt:lpstr>
      <vt:lpstr>幻灯片 45</vt:lpstr>
    </vt:vector>
  </TitlesOfParts>
  <Company>sdust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数字图像处理  （Digital Image Processing）</dc:title>
  <dc:creator>lcz</dc:creator>
  <cp:lastModifiedBy>jfhe</cp:lastModifiedBy>
  <cp:revision>50</cp:revision>
  <dcterms:created xsi:type="dcterms:W3CDTF">2007-02-19T10:12:36Z</dcterms:created>
  <dcterms:modified xsi:type="dcterms:W3CDTF">2020-10-25T09:10:04Z</dcterms:modified>
</cp:coreProperties>
</file>