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83" r:id="rId3"/>
    <p:sldId id="258" r:id="rId4"/>
    <p:sldId id="339" r:id="rId5"/>
    <p:sldId id="268" r:id="rId6"/>
    <p:sldId id="294" r:id="rId7"/>
    <p:sldId id="295" r:id="rId8"/>
    <p:sldId id="296" r:id="rId9"/>
    <p:sldId id="297" r:id="rId10"/>
    <p:sldId id="298" r:id="rId11"/>
    <p:sldId id="299" r:id="rId12"/>
    <p:sldId id="300" r:id="rId13"/>
    <p:sldId id="301" r:id="rId14"/>
    <p:sldId id="302" r:id="rId15"/>
    <p:sldId id="303" r:id="rId16"/>
    <p:sldId id="307" r:id="rId17"/>
    <p:sldId id="304" r:id="rId18"/>
    <p:sldId id="308" r:id="rId19"/>
    <p:sldId id="309" r:id="rId20"/>
    <p:sldId id="310" r:id="rId21"/>
    <p:sldId id="312" r:id="rId22"/>
    <p:sldId id="313" r:id="rId23"/>
    <p:sldId id="314" r:id="rId24"/>
    <p:sldId id="315" r:id="rId25"/>
    <p:sldId id="345" r:id="rId26"/>
    <p:sldId id="346" r:id="rId27"/>
    <p:sldId id="323" r:id="rId28"/>
    <p:sldId id="342" r:id="rId29"/>
    <p:sldId id="325" r:id="rId30"/>
    <p:sldId id="326" r:id="rId31"/>
    <p:sldId id="327" r:id="rId32"/>
    <p:sldId id="343" r:id="rId33"/>
    <p:sldId id="328" r:id="rId34"/>
    <p:sldId id="344" r:id="rId35"/>
    <p:sldId id="340" r:id="rId36"/>
    <p:sldId id="330" r:id="rId37"/>
    <p:sldId id="331" r:id="rId38"/>
    <p:sldId id="332" r:id="rId39"/>
    <p:sldId id="333" r:id="rId40"/>
    <p:sldId id="334" r:id="rId41"/>
    <p:sldId id="335" r:id="rId42"/>
    <p:sldId id="336" r:id="rId43"/>
    <p:sldId id="337" r:id="rId44"/>
    <p:sldId id="338" r:id="rId4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BAD"/>
    <a:srgbClr val="F2C88A"/>
    <a:srgbClr val="C88017"/>
    <a:srgbClr val="089DE8"/>
    <a:srgbClr val="E6A130"/>
    <a:srgbClr val="FFA11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660"/>
  </p:normalViewPr>
  <p:slideViewPr>
    <p:cSldViewPr snapToGrid="0">
      <p:cViewPr varScale="1">
        <p:scale>
          <a:sx n="89" d="100"/>
          <a:sy n="89" d="100"/>
        </p:scale>
        <p:origin x="616"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71E40720-FA4B-918B-C427-F36808745551}"/>
              </a:ext>
            </a:extLst>
          </p:cNvPr>
          <p:cNvSpPr>
            <a:spLocks noGrp="1"/>
          </p:cNvSpPr>
          <p:nvPr>
            <p:ph type="dt" sz="half" idx="10"/>
          </p:nvPr>
        </p:nvSpPr>
        <p:spPr/>
        <p:txBody>
          <a:bodyPr/>
          <a:lstStyle>
            <a:lvl1pPr>
              <a:defRPr/>
            </a:lvl1pPr>
          </a:lstStyle>
          <a:p>
            <a:pPr>
              <a:defRPr/>
            </a:pPr>
            <a:fld id="{9F4BED93-14A6-4C55-B2A4-C3E2026C430D}" type="datetimeFigureOut">
              <a:rPr lang="zh-CN" altLang="en-US"/>
              <a:pPr>
                <a:defRPr/>
              </a:pPr>
              <a:t>2022/11/22</a:t>
            </a:fld>
            <a:endParaRPr lang="zh-CN" altLang="en-US"/>
          </a:p>
        </p:txBody>
      </p:sp>
      <p:sp>
        <p:nvSpPr>
          <p:cNvPr id="5" name="页脚占位符 4">
            <a:extLst>
              <a:ext uri="{FF2B5EF4-FFF2-40B4-BE49-F238E27FC236}">
                <a16:creationId xmlns:a16="http://schemas.microsoft.com/office/drawing/2014/main" xmlns="" id="{646DDB4E-28D5-D217-D14E-26B08088075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D4599763-DF47-E8F8-5DD3-E2A3B9C27376}"/>
              </a:ext>
            </a:extLst>
          </p:cNvPr>
          <p:cNvSpPr>
            <a:spLocks noGrp="1"/>
          </p:cNvSpPr>
          <p:nvPr>
            <p:ph type="sldNum" sz="quarter" idx="12"/>
          </p:nvPr>
        </p:nvSpPr>
        <p:spPr/>
        <p:txBody>
          <a:bodyPr/>
          <a:lstStyle>
            <a:lvl1pPr>
              <a:defRPr/>
            </a:lvl1pPr>
          </a:lstStyle>
          <a:p>
            <a:pPr>
              <a:defRPr/>
            </a:pPr>
            <a:fld id="{09C09F6D-3FFB-4E55-9BBE-40A9B4920CEA}" type="slidenum">
              <a:rPr lang="zh-CN" altLang="en-US"/>
              <a:pPr>
                <a:defRPr/>
              </a:pPr>
              <a:t>‹#›</a:t>
            </a:fld>
            <a:endParaRPr lang="zh-CN" altLang="en-US"/>
          </a:p>
        </p:txBody>
      </p:sp>
    </p:spTree>
    <p:extLst>
      <p:ext uri="{BB962C8B-B14F-4D97-AF65-F5344CB8AC3E}">
        <p14:creationId xmlns:p14="http://schemas.microsoft.com/office/powerpoint/2010/main" val="19366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CE12335-C3E8-9E9D-33A0-D185C9BADB52}"/>
              </a:ext>
            </a:extLst>
          </p:cNvPr>
          <p:cNvSpPr>
            <a:spLocks noGrp="1"/>
          </p:cNvSpPr>
          <p:nvPr>
            <p:ph type="dt" sz="half" idx="10"/>
          </p:nvPr>
        </p:nvSpPr>
        <p:spPr/>
        <p:txBody>
          <a:bodyPr/>
          <a:lstStyle>
            <a:lvl1pPr>
              <a:defRPr/>
            </a:lvl1pPr>
          </a:lstStyle>
          <a:p>
            <a:pPr>
              <a:defRPr/>
            </a:pPr>
            <a:fld id="{FC0E460A-B316-4C02-B50C-8F4F6A166406}" type="datetimeFigureOut">
              <a:rPr lang="zh-CN" altLang="en-US"/>
              <a:pPr>
                <a:defRPr/>
              </a:pPr>
              <a:t>2022/11/22</a:t>
            </a:fld>
            <a:endParaRPr lang="zh-CN" altLang="en-US"/>
          </a:p>
        </p:txBody>
      </p:sp>
      <p:sp>
        <p:nvSpPr>
          <p:cNvPr id="5" name="页脚占位符 4">
            <a:extLst>
              <a:ext uri="{FF2B5EF4-FFF2-40B4-BE49-F238E27FC236}">
                <a16:creationId xmlns:a16="http://schemas.microsoft.com/office/drawing/2014/main" xmlns="" id="{23B0F79B-46DE-E3E4-914B-619D784AABC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C3DDDDA1-0ED3-B0C7-1EAE-3E2858A41D72}"/>
              </a:ext>
            </a:extLst>
          </p:cNvPr>
          <p:cNvSpPr>
            <a:spLocks noGrp="1"/>
          </p:cNvSpPr>
          <p:nvPr>
            <p:ph type="sldNum" sz="quarter" idx="12"/>
          </p:nvPr>
        </p:nvSpPr>
        <p:spPr/>
        <p:txBody>
          <a:bodyPr/>
          <a:lstStyle>
            <a:lvl1pPr>
              <a:defRPr/>
            </a:lvl1pPr>
          </a:lstStyle>
          <a:p>
            <a:pPr>
              <a:defRPr/>
            </a:pPr>
            <a:fld id="{44A8F39C-DFC4-4D9D-B4AC-F568D1513F8E}" type="slidenum">
              <a:rPr lang="zh-CN" altLang="en-US"/>
              <a:pPr>
                <a:defRPr/>
              </a:pPr>
              <a:t>‹#›</a:t>
            </a:fld>
            <a:endParaRPr lang="zh-CN" altLang="en-US"/>
          </a:p>
        </p:txBody>
      </p:sp>
    </p:spTree>
    <p:extLst>
      <p:ext uri="{BB962C8B-B14F-4D97-AF65-F5344CB8AC3E}">
        <p14:creationId xmlns:p14="http://schemas.microsoft.com/office/powerpoint/2010/main" val="1114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3A2B0CD-8203-AD21-111E-2FD26607D0D1}"/>
              </a:ext>
            </a:extLst>
          </p:cNvPr>
          <p:cNvSpPr>
            <a:spLocks noGrp="1"/>
          </p:cNvSpPr>
          <p:nvPr>
            <p:ph type="dt" sz="half" idx="10"/>
          </p:nvPr>
        </p:nvSpPr>
        <p:spPr/>
        <p:txBody>
          <a:bodyPr/>
          <a:lstStyle>
            <a:lvl1pPr>
              <a:defRPr/>
            </a:lvl1pPr>
          </a:lstStyle>
          <a:p>
            <a:pPr>
              <a:defRPr/>
            </a:pPr>
            <a:fld id="{01C9EBA8-E771-4F60-B972-800B33461ADE}" type="datetimeFigureOut">
              <a:rPr lang="zh-CN" altLang="en-US"/>
              <a:pPr>
                <a:defRPr/>
              </a:pPr>
              <a:t>2022/11/22</a:t>
            </a:fld>
            <a:endParaRPr lang="zh-CN" altLang="en-US"/>
          </a:p>
        </p:txBody>
      </p:sp>
      <p:sp>
        <p:nvSpPr>
          <p:cNvPr id="5" name="页脚占位符 4">
            <a:extLst>
              <a:ext uri="{FF2B5EF4-FFF2-40B4-BE49-F238E27FC236}">
                <a16:creationId xmlns:a16="http://schemas.microsoft.com/office/drawing/2014/main" xmlns="" id="{E75CF9F8-0B4E-8BEB-E4C2-59658859578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A9ED0947-ED95-F250-F995-9D69B7BA504D}"/>
              </a:ext>
            </a:extLst>
          </p:cNvPr>
          <p:cNvSpPr>
            <a:spLocks noGrp="1"/>
          </p:cNvSpPr>
          <p:nvPr>
            <p:ph type="sldNum" sz="quarter" idx="12"/>
          </p:nvPr>
        </p:nvSpPr>
        <p:spPr/>
        <p:txBody>
          <a:bodyPr/>
          <a:lstStyle>
            <a:lvl1pPr>
              <a:defRPr/>
            </a:lvl1pPr>
          </a:lstStyle>
          <a:p>
            <a:pPr>
              <a:defRPr/>
            </a:pPr>
            <a:fld id="{DE16ABDA-E56C-44A6-AF3F-4C8BB180B99B}" type="slidenum">
              <a:rPr lang="zh-CN" altLang="en-US"/>
              <a:pPr>
                <a:defRPr/>
              </a:pPr>
              <a:t>‹#›</a:t>
            </a:fld>
            <a:endParaRPr lang="zh-CN" altLang="en-US"/>
          </a:p>
        </p:txBody>
      </p:sp>
    </p:spTree>
    <p:extLst>
      <p:ext uri="{BB962C8B-B14F-4D97-AF65-F5344CB8AC3E}">
        <p14:creationId xmlns:p14="http://schemas.microsoft.com/office/powerpoint/2010/main" val="88574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259A047-BA63-1C2D-3FA0-C1F336EF2E75}"/>
              </a:ext>
            </a:extLst>
          </p:cNvPr>
          <p:cNvSpPr>
            <a:spLocks noGrp="1"/>
          </p:cNvSpPr>
          <p:nvPr>
            <p:ph type="dt" sz="half" idx="10"/>
          </p:nvPr>
        </p:nvSpPr>
        <p:spPr/>
        <p:txBody>
          <a:bodyPr/>
          <a:lstStyle>
            <a:lvl1pPr>
              <a:defRPr/>
            </a:lvl1pPr>
          </a:lstStyle>
          <a:p>
            <a:pPr>
              <a:defRPr/>
            </a:pPr>
            <a:fld id="{BEE37239-9DA2-4190-A9DB-85510C05967C}" type="datetimeFigureOut">
              <a:rPr lang="zh-CN" altLang="en-US"/>
              <a:pPr>
                <a:defRPr/>
              </a:pPr>
              <a:t>2022/11/22</a:t>
            </a:fld>
            <a:endParaRPr lang="zh-CN" altLang="en-US"/>
          </a:p>
        </p:txBody>
      </p:sp>
      <p:sp>
        <p:nvSpPr>
          <p:cNvPr id="5" name="页脚占位符 4">
            <a:extLst>
              <a:ext uri="{FF2B5EF4-FFF2-40B4-BE49-F238E27FC236}">
                <a16:creationId xmlns:a16="http://schemas.microsoft.com/office/drawing/2014/main" xmlns="" id="{86EFD54C-B331-8989-144F-22CC7E1725E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842C2C07-66DC-ABB3-98D5-7191BF4FDEB9}"/>
              </a:ext>
            </a:extLst>
          </p:cNvPr>
          <p:cNvSpPr>
            <a:spLocks noGrp="1"/>
          </p:cNvSpPr>
          <p:nvPr>
            <p:ph type="sldNum" sz="quarter" idx="12"/>
          </p:nvPr>
        </p:nvSpPr>
        <p:spPr/>
        <p:txBody>
          <a:bodyPr/>
          <a:lstStyle>
            <a:lvl1pPr>
              <a:defRPr/>
            </a:lvl1pPr>
          </a:lstStyle>
          <a:p>
            <a:pPr>
              <a:defRPr/>
            </a:pPr>
            <a:fld id="{BF15BCB2-72E9-4A6B-A5DE-12F775E9923B}" type="slidenum">
              <a:rPr lang="zh-CN" altLang="en-US"/>
              <a:pPr>
                <a:defRPr/>
              </a:pPr>
              <a:t>‹#›</a:t>
            </a:fld>
            <a:endParaRPr lang="zh-CN" altLang="en-US"/>
          </a:p>
        </p:txBody>
      </p:sp>
    </p:spTree>
    <p:extLst>
      <p:ext uri="{BB962C8B-B14F-4D97-AF65-F5344CB8AC3E}">
        <p14:creationId xmlns:p14="http://schemas.microsoft.com/office/powerpoint/2010/main" val="289832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4B15C37-9C6F-8337-341F-B47304B3E6D3}"/>
              </a:ext>
            </a:extLst>
          </p:cNvPr>
          <p:cNvSpPr>
            <a:spLocks noGrp="1"/>
          </p:cNvSpPr>
          <p:nvPr>
            <p:ph type="dt" sz="half" idx="10"/>
          </p:nvPr>
        </p:nvSpPr>
        <p:spPr/>
        <p:txBody>
          <a:bodyPr/>
          <a:lstStyle>
            <a:lvl1pPr>
              <a:defRPr/>
            </a:lvl1pPr>
          </a:lstStyle>
          <a:p>
            <a:pPr>
              <a:defRPr/>
            </a:pPr>
            <a:fld id="{82DAE0F8-57BF-4A03-B578-0BA4E23F8906}" type="datetimeFigureOut">
              <a:rPr lang="zh-CN" altLang="en-US"/>
              <a:pPr>
                <a:defRPr/>
              </a:pPr>
              <a:t>2022/11/22</a:t>
            </a:fld>
            <a:endParaRPr lang="zh-CN" altLang="en-US"/>
          </a:p>
        </p:txBody>
      </p:sp>
      <p:sp>
        <p:nvSpPr>
          <p:cNvPr id="5" name="页脚占位符 4">
            <a:extLst>
              <a:ext uri="{FF2B5EF4-FFF2-40B4-BE49-F238E27FC236}">
                <a16:creationId xmlns:a16="http://schemas.microsoft.com/office/drawing/2014/main" xmlns="" id="{22A09CBC-BB4C-A6AE-FC9B-0BBE34D55EA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657C3F40-8679-51F5-A759-F0702383CD83}"/>
              </a:ext>
            </a:extLst>
          </p:cNvPr>
          <p:cNvSpPr>
            <a:spLocks noGrp="1"/>
          </p:cNvSpPr>
          <p:nvPr>
            <p:ph type="sldNum" sz="quarter" idx="12"/>
          </p:nvPr>
        </p:nvSpPr>
        <p:spPr/>
        <p:txBody>
          <a:bodyPr/>
          <a:lstStyle>
            <a:lvl1pPr>
              <a:defRPr/>
            </a:lvl1pPr>
          </a:lstStyle>
          <a:p>
            <a:pPr>
              <a:defRPr/>
            </a:pPr>
            <a:fld id="{65D4914C-06A8-4CF1-87DF-703C4305BB90}" type="slidenum">
              <a:rPr lang="zh-CN" altLang="en-US"/>
              <a:pPr>
                <a:defRPr/>
              </a:pPr>
              <a:t>‹#›</a:t>
            </a:fld>
            <a:endParaRPr lang="zh-CN" altLang="en-US"/>
          </a:p>
        </p:txBody>
      </p:sp>
    </p:spTree>
    <p:extLst>
      <p:ext uri="{BB962C8B-B14F-4D97-AF65-F5344CB8AC3E}">
        <p14:creationId xmlns:p14="http://schemas.microsoft.com/office/powerpoint/2010/main" val="193075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xmlns="" id="{8305956F-C3E0-6DA7-5798-97C646EAB36D}"/>
              </a:ext>
            </a:extLst>
          </p:cNvPr>
          <p:cNvSpPr>
            <a:spLocks noGrp="1"/>
          </p:cNvSpPr>
          <p:nvPr>
            <p:ph type="dt" sz="half" idx="10"/>
          </p:nvPr>
        </p:nvSpPr>
        <p:spPr/>
        <p:txBody>
          <a:bodyPr/>
          <a:lstStyle>
            <a:lvl1pPr>
              <a:defRPr/>
            </a:lvl1pPr>
          </a:lstStyle>
          <a:p>
            <a:pPr>
              <a:defRPr/>
            </a:pPr>
            <a:fld id="{628639F3-78C0-47FC-847F-EF408CF9F1C2}" type="datetimeFigureOut">
              <a:rPr lang="zh-CN" altLang="en-US"/>
              <a:pPr>
                <a:defRPr/>
              </a:pPr>
              <a:t>2022/11/22</a:t>
            </a:fld>
            <a:endParaRPr lang="zh-CN" altLang="en-US"/>
          </a:p>
        </p:txBody>
      </p:sp>
      <p:sp>
        <p:nvSpPr>
          <p:cNvPr id="6" name="页脚占位符 4">
            <a:extLst>
              <a:ext uri="{FF2B5EF4-FFF2-40B4-BE49-F238E27FC236}">
                <a16:creationId xmlns:a16="http://schemas.microsoft.com/office/drawing/2014/main" xmlns="" id="{A4796E29-6674-6150-E50A-920F1E1266FA}"/>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5B8838E2-ABD8-34E5-F476-74823E35EFA4}"/>
              </a:ext>
            </a:extLst>
          </p:cNvPr>
          <p:cNvSpPr>
            <a:spLocks noGrp="1"/>
          </p:cNvSpPr>
          <p:nvPr>
            <p:ph type="sldNum" sz="quarter" idx="12"/>
          </p:nvPr>
        </p:nvSpPr>
        <p:spPr/>
        <p:txBody>
          <a:bodyPr/>
          <a:lstStyle>
            <a:lvl1pPr>
              <a:defRPr/>
            </a:lvl1pPr>
          </a:lstStyle>
          <a:p>
            <a:pPr>
              <a:defRPr/>
            </a:pPr>
            <a:fld id="{130626CA-369E-4197-BA40-EEEA846AD724}" type="slidenum">
              <a:rPr lang="zh-CN" altLang="en-US"/>
              <a:pPr>
                <a:defRPr/>
              </a:pPr>
              <a:t>‹#›</a:t>
            </a:fld>
            <a:endParaRPr lang="zh-CN" altLang="en-US"/>
          </a:p>
        </p:txBody>
      </p:sp>
    </p:spTree>
    <p:extLst>
      <p:ext uri="{BB962C8B-B14F-4D97-AF65-F5344CB8AC3E}">
        <p14:creationId xmlns:p14="http://schemas.microsoft.com/office/powerpoint/2010/main" val="334268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xmlns="" id="{869B4894-5EAF-520E-A406-ABC6C89653E9}"/>
              </a:ext>
            </a:extLst>
          </p:cNvPr>
          <p:cNvSpPr>
            <a:spLocks noGrp="1"/>
          </p:cNvSpPr>
          <p:nvPr>
            <p:ph type="dt" sz="half" idx="10"/>
          </p:nvPr>
        </p:nvSpPr>
        <p:spPr/>
        <p:txBody>
          <a:bodyPr/>
          <a:lstStyle>
            <a:lvl1pPr>
              <a:defRPr/>
            </a:lvl1pPr>
          </a:lstStyle>
          <a:p>
            <a:pPr>
              <a:defRPr/>
            </a:pPr>
            <a:fld id="{DA8C96F5-9D86-4BE6-8908-45BD14DB69A1}" type="datetimeFigureOut">
              <a:rPr lang="zh-CN" altLang="en-US"/>
              <a:pPr>
                <a:defRPr/>
              </a:pPr>
              <a:t>2022/11/22</a:t>
            </a:fld>
            <a:endParaRPr lang="zh-CN" altLang="en-US"/>
          </a:p>
        </p:txBody>
      </p:sp>
      <p:sp>
        <p:nvSpPr>
          <p:cNvPr id="8" name="页脚占位符 4">
            <a:extLst>
              <a:ext uri="{FF2B5EF4-FFF2-40B4-BE49-F238E27FC236}">
                <a16:creationId xmlns:a16="http://schemas.microsoft.com/office/drawing/2014/main" xmlns="" id="{1146088D-269C-1698-6D81-469B17E5C4B4}"/>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xmlns="" id="{9F2AB425-45E9-4950-D140-4D6BD696D293}"/>
              </a:ext>
            </a:extLst>
          </p:cNvPr>
          <p:cNvSpPr>
            <a:spLocks noGrp="1"/>
          </p:cNvSpPr>
          <p:nvPr>
            <p:ph type="sldNum" sz="quarter" idx="12"/>
          </p:nvPr>
        </p:nvSpPr>
        <p:spPr/>
        <p:txBody>
          <a:bodyPr/>
          <a:lstStyle>
            <a:lvl1pPr>
              <a:defRPr/>
            </a:lvl1pPr>
          </a:lstStyle>
          <a:p>
            <a:pPr>
              <a:defRPr/>
            </a:pPr>
            <a:fld id="{26E51CB0-8B6D-42E6-B111-34742700007A}" type="slidenum">
              <a:rPr lang="zh-CN" altLang="en-US"/>
              <a:pPr>
                <a:defRPr/>
              </a:pPr>
              <a:t>‹#›</a:t>
            </a:fld>
            <a:endParaRPr lang="zh-CN" altLang="en-US"/>
          </a:p>
        </p:txBody>
      </p:sp>
    </p:spTree>
    <p:extLst>
      <p:ext uri="{BB962C8B-B14F-4D97-AF65-F5344CB8AC3E}">
        <p14:creationId xmlns:p14="http://schemas.microsoft.com/office/powerpoint/2010/main" val="422673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xmlns="" id="{34E2BEC1-49B2-A8A5-8DB7-2F0B5C3CC8F3}"/>
              </a:ext>
            </a:extLst>
          </p:cNvPr>
          <p:cNvSpPr>
            <a:spLocks noGrp="1"/>
          </p:cNvSpPr>
          <p:nvPr>
            <p:ph type="dt" sz="half" idx="10"/>
          </p:nvPr>
        </p:nvSpPr>
        <p:spPr/>
        <p:txBody>
          <a:bodyPr/>
          <a:lstStyle>
            <a:lvl1pPr>
              <a:defRPr/>
            </a:lvl1pPr>
          </a:lstStyle>
          <a:p>
            <a:pPr>
              <a:defRPr/>
            </a:pPr>
            <a:fld id="{C2189C49-9E39-405A-BF2C-0A762C30BAE4}" type="datetimeFigureOut">
              <a:rPr lang="zh-CN" altLang="en-US"/>
              <a:pPr>
                <a:defRPr/>
              </a:pPr>
              <a:t>2022/11/22</a:t>
            </a:fld>
            <a:endParaRPr lang="zh-CN" altLang="en-US"/>
          </a:p>
        </p:txBody>
      </p:sp>
      <p:sp>
        <p:nvSpPr>
          <p:cNvPr id="4" name="页脚占位符 4">
            <a:extLst>
              <a:ext uri="{FF2B5EF4-FFF2-40B4-BE49-F238E27FC236}">
                <a16:creationId xmlns:a16="http://schemas.microsoft.com/office/drawing/2014/main" xmlns="" id="{33432B78-5DFB-6782-7BF8-212D5E3E5E3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xmlns="" id="{588FA7AE-A5E8-EB17-07E8-8A45F85B12F7}"/>
              </a:ext>
            </a:extLst>
          </p:cNvPr>
          <p:cNvSpPr>
            <a:spLocks noGrp="1"/>
          </p:cNvSpPr>
          <p:nvPr>
            <p:ph type="sldNum" sz="quarter" idx="12"/>
          </p:nvPr>
        </p:nvSpPr>
        <p:spPr/>
        <p:txBody>
          <a:bodyPr/>
          <a:lstStyle>
            <a:lvl1pPr>
              <a:defRPr/>
            </a:lvl1pPr>
          </a:lstStyle>
          <a:p>
            <a:pPr>
              <a:defRPr/>
            </a:pPr>
            <a:fld id="{14941886-D0A1-45D0-A622-3990868CA3AE}" type="slidenum">
              <a:rPr lang="zh-CN" altLang="en-US"/>
              <a:pPr>
                <a:defRPr/>
              </a:pPr>
              <a:t>‹#›</a:t>
            </a:fld>
            <a:endParaRPr lang="zh-CN" altLang="en-US"/>
          </a:p>
        </p:txBody>
      </p:sp>
    </p:spTree>
    <p:extLst>
      <p:ext uri="{BB962C8B-B14F-4D97-AF65-F5344CB8AC3E}">
        <p14:creationId xmlns:p14="http://schemas.microsoft.com/office/powerpoint/2010/main" val="118417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3F508CCC-1824-2A7C-1623-B4D9B3A4CB67}"/>
              </a:ext>
            </a:extLst>
          </p:cNvPr>
          <p:cNvSpPr>
            <a:spLocks noGrp="1"/>
          </p:cNvSpPr>
          <p:nvPr>
            <p:ph type="dt" sz="half" idx="10"/>
          </p:nvPr>
        </p:nvSpPr>
        <p:spPr/>
        <p:txBody>
          <a:bodyPr/>
          <a:lstStyle>
            <a:lvl1pPr>
              <a:defRPr/>
            </a:lvl1pPr>
          </a:lstStyle>
          <a:p>
            <a:pPr>
              <a:defRPr/>
            </a:pPr>
            <a:fld id="{6ECAFECA-6046-4633-81D0-65E87AF66351}" type="datetimeFigureOut">
              <a:rPr lang="zh-CN" altLang="en-US"/>
              <a:pPr>
                <a:defRPr/>
              </a:pPr>
              <a:t>2022/11/22</a:t>
            </a:fld>
            <a:endParaRPr lang="zh-CN" altLang="en-US"/>
          </a:p>
        </p:txBody>
      </p:sp>
      <p:sp>
        <p:nvSpPr>
          <p:cNvPr id="3" name="页脚占位符 4">
            <a:extLst>
              <a:ext uri="{FF2B5EF4-FFF2-40B4-BE49-F238E27FC236}">
                <a16:creationId xmlns:a16="http://schemas.microsoft.com/office/drawing/2014/main" xmlns="" id="{40EC069E-3030-BCD1-B68B-4732128505B7}"/>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xmlns="" id="{0081EE4A-83B1-2062-B0C1-29E0A625A644}"/>
              </a:ext>
            </a:extLst>
          </p:cNvPr>
          <p:cNvSpPr>
            <a:spLocks noGrp="1"/>
          </p:cNvSpPr>
          <p:nvPr>
            <p:ph type="sldNum" sz="quarter" idx="12"/>
          </p:nvPr>
        </p:nvSpPr>
        <p:spPr/>
        <p:txBody>
          <a:bodyPr/>
          <a:lstStyle>
            <a:lvl1pPr>
              <a:defRPr/>
            </a:lvl1pPr>
          </a:lstStyle>
          <a:p>
            <a:pPr>
              <a:defRPr/>
            </a:pPr>
            <a:fld id="{07C3CC9F-BA7E-4745-AEA1-B430623C9CBC}" type="slidenum">
              <a:rPr lang="zh-CN" altLang="en-US"/>
              <a:pPr>
                <a:defRPr/>
              </a:pPr>
              <a:t>‹#›</a:t>
            </a:fld>
            <a:endParaRPr lang="zh-CN" altLang="en-US"/>
          </a:p>
        </p:txBody>
      </p:sp>
    </p:spTree>
    <p:extLst>
      <p:ext uri="{BB962C8B-B14F-4D97-AF65-F5344CB8AC3E}">
        <p14:creationId xmlns:p14="http://schemas.microsoft.com/office/powerpoint/2010/main" val="244981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xmlns="" id="{AA54DAC5-326C-650F-8DCA-EA60302E263B}"/>
              </a:ext>
            </a:extLst>
          </p:cNvPr>
          <p:cNvSpPr>
            <a:spLocks noGrp="1"/>
          </p:cNvSpPr>
          <p:nvPr>
            <p:ph type="dt" sz="half" idx="10"/>
          </p:nvPr>
        </p:nvSpPr>
        <p:spPr/>
        <p:txBody>
          <a:bodyPr/>
          <a:lstStyle>
            <a:lvl1pPr>
              <a:defRPr/>
            </a:lvl1pPr>
          </a:lstStyle>
          <a:p>
            <a:pPr>
              <a:defRPr/>
            </a:pPr>
            <a:fld id="{E0293F2F-817E-4A8F-B552-461E0E7AC8C9}" type="datetimeFigureOut">
              <a:rPr lang="zh-CN" altLang="en-US"/>
              <a:pPr>
                <a:defRPr/>
              </a:pPr>
              <a:t>2022/11/22</a:t>
            </a:fld>
            <a:endParaRPr lang="zh-CN" altLang="en-US"/>
          </a:p>
        </p:txBody>
      </p:sp>
      <p:sp>
        <p:nvSpPr>
          <p:cNvPr id="6" name="页脚占位符 4">
            <a:extLst>
              <a:ext uri="{FF2B5EF4-FFF2-40B4-BE49-F238E27FC236}">
                <a16:creationId xmlns:a16="http://schemas.microsoft.com/office/drawing/2014/main" xmlns="" id="{FD313079-CB87-1266-81BE-F127B5C523F2}"/>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D8726AA8-708D-C229-05D4-68131BCAD4FF}"/>
              </a:ext>
            </a:extLst>
          </p:cNvPr>
          <p:cNvSpPr>
            <a:spLocks noGrp="1"/>
          </p:cNvSpPr>
          <p:nvPr>
            <p:ph type="sldNum" sz="quarter" idx="12"/>
          </p:nvPr>
        </p:nvSpPr>
        <p:spPr/>
        <p:txBody>
          <a:bodyPr/>
          <a:lstStyle>
            <a:lvl1pPr>
              <a:defRPr/>
            </a:lvl1pPr>
          </a:lstStyle>
          <a:p>
            <a:pPr>
              <a:defRPr/>
            </a:pPr>
            <a:fld id="{951A1CE3-EC35-490D-992C-1E8248C6B224}" type="slidenum">
              <a:rPr lang="zh-CN" altLang="en-US"/>
              <a:pPr>
                <a:defRPr/>
              </a:pPr>
              <a:t>‹#›</a:t>
            </a:fld>
            <a:endParaRPr lang="zh-CN" altLang="en-US"/>
          </a:p>
        </p:txBody>
      </p:sp>
    </p:spTree>
    <p:extLst>
      <p:ext uri="{BB962C8B-B14F-4D97-AF65-F5344CB8AC3E}">
        <p14:creationId xmlns:p14="http://schemas.microsoft.com/office/powerpoint/2010/main" val="275262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xmlns="" id="{B6C4A5EC-C88C-A1B9-AAD1-27425062682C}"/>
              </a:ext>
            </a:extLst>
          </p:cNvPr>
          <p:cNvSpPr>
            <a:spLocks noGrp="1"/>
          </p:cNvSpPr>
          <p:nvPr>
            <p:ph type="dt" sz="half" idx="10"/>
          </p:nvPr>
        </p:nvSpPr>
        <p:spPr/>
        <p:txBody>
          <a:bodyPr/>
          <a:lstStyle>
            <a:lvl1pPr>
              <a:defRPr/>
            </a:lvl1pPr>
          </a:lstStyle>
          <a:p>
            <a:pPr>
              <a:defRPr/>
            </a:pPr>
            <a:fld id="{F2015BD3-E410-4D46-8953-AC268CB2000C}" type="datetimeFigureOut">
              <a:rPr lang="zh-CN" altLang="en-US"/>
              <a:pPr>
                <a:defRPr/>
              </a:pPr>
              <a:t>2022/11/22</a:t>
            </a:fld>
            <a:endParaRPr lang="zh-CN" altLang="en-US"/>
          </a:p>
        </p:txBody>
      </p:sp>
      <p:sp>
        <p:nvSpPr>
          <p:cNvPr id="6" name="页脚占位符 4">
            <a:extLst>
              <a:ext uri="{FF2B5EF4-FFF2-40B4-BE49-F238E27FC236}">
                <a16:creationId xmlns:a16="http://schemas.microsoft.com/office/drawing/2014/main" xmlns="" id="{DDF7BA7B-0702-BAE4-6C79-E9B09FAF223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9FCC7FA2-6034-A76A-D9BD-B9DEE48F7163}"/>
              </a:ext>
            </a:extLst>
          </p:cNvPr>
          <p:cNvSpPr>
            <a:spLocks noGrp="1"/>
          </p:cNvSpPr>
          <p:nvPr>
            <p:ph type="sldNum" sz="quarter" idx="12"/>
          </p:nvPr>
        </p:nvSpPr>
        <p:spPr/>
        <p:txBody>
          <a:bodyPr/>
          <a:lstStyle>
            <a:lvl1pPr>
              <a:defRPr/>
            </a:lvl1pPr>
          </a:lstStyle>
          <a:p>
            <a:pPr>
              <a:defRPr/>
            </a:pPr>
            <a:fld id="{0207D546-6C1E-4DC5-87FF-5512C8464A0D}" type="slidenum">
              <a:rPr lang="zh-CN" altLang="en-US"/>
              <a:pPr>
                <a:defRPr/>
              </a:pPr>
              <a:t>‹#›</a:t>
            </a:fld>
            <a:endParaRPr lang="zh-CN" altLang="en-US"/>
          </a:p>
        </p:txBody>
      </p:sp>
    </p:spTree>
    <p:extLst>
      <p:ext uri="{BB962C8B-B14F-4D97-AF65-F5344CB8AC3E}">
        <p14:creationId xmlns:p14="http://schemas.microsoft.com/office/powerpoint/2010/main" val="230799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xmlns="" id="{AB51AD03-AFF3-45DB-F57C-1FC8B3DD67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xmlns="" id="{D00E9E10-445D-F5DC-3007-BCAB4D1EBDF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86FC65D-F79B-A49E-F0AE-9757C9035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F9B15FF-86B8-4681-AD4A-F61FFB1272C4}" type="datetimeFigureOut">
              <a:rPr lang="zh-CN" altLang="en-US"/>
              <a:pPr>
                <a:defRPr/>
              </a:pPr>
              <a:t>2022/11/22</a:t>
            </a:fld>
            <a:endParaRPr lang="zh-CN" altLang="en-US"/>
          </a:p>
        </p:txBody>
      </p:sp>
      <p:sp>
        <p:nvSpPr>
          <p:cNvPr id="5" name="页脚占位符 4">
            <a:extLst>
              <a:ext uri="{FF2B5EF4-FFF2-40B4-BE49-F238E27FC236}">
                <a16:creationId xmlns:a16="http://schemas.microsoft.com/office/drawing/2014/main" xmlns="" id="{8E3EFEFD-8E94-AEE9-8D74-F8173022E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xmlns="" id="{45A0BD9F-E317-DFB3-BD82-F8C88FCF2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03D8C880-3BF3-4D92-951B-595673DCB67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27.xml"/><Relationship Id="rId4" Type="http://schemas.openxmlformats.org/officeDocument/2006/relationships/slide" Target="slide20.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42.png"/><Relationship Id="rId5" Type="http://schemas.openxmlformats.org/officeDocument/2006/relationships/slide" Target="slide3.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7.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46.png"/><Relationship Id="rId5" Type="http://schemas.openxmlformats.org/officeDocument/2006/relationships/slide" Target="slide3.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9.png"/><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image" Target="../media/image48.png"/><Relationship Id="rId5" Type="http://schemas.openxmlformats.org/officeDocument/2006/relationships/slide" Target="slide3.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slide" Target="slide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1.png"/><Relationship Id="rId5" Type="http://schemas.openxmlformats.org/officeDocument/2006/relationships/slide" Target="slide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a:extLst>
              <a:ext uri="{FF2B5EF4-FFF2-40B4-BE49-F238E27FC236}">
                <a16:creationId xmlns:a16="http://schemas.microsoft.com/office/drawing/2014/main" xmlns="" id="{B18AF1B0-BEEA-F6F2-6D2E-B8C26E4CF5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10-5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交集构型</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9154" name="图片 1">
            <a:extLst>
              <a:ext uri="{FF2B5EF4-FFF2-40B4-BE49-F238E27FC236}">
                <a16:creationId xmlns:a16="http://schemas.microsoft.com/office/drawing/2014/main" xmlns="" id="{F6594B64-3FDE-8080-2B49-0F805E439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6776"/>
            <a:ext cx="11988788"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3" name="文本框 2"/>
          <p:cNvSpPr txBox="1"/>
          <p:nvPr/>
        </p:nvSpPr>
        <p:spPr>
          <a:xfrm>
            <a:off x="1664494" y="1871028"/>
            <a:ext cx="8008144" cy="461665"/>
          </a:xfrm>
          <a:prstGeom prst="rect">
            <a:avLst/>
          </a:prstGeom>
          <a:noFill/>
        </p:spPr>
        <p:txBody>
          <a:bodyPr wrap="square" rtlCol="0">
            <a:spAutoFit/>
          </a:bodyPr>
          <a:lstStyle/>
          <a:p>
            <a:r>
              <a:rPr lang="zh-CN" altLang="zh-CN" sz="2400"/>
              <a:t>一个长方体和一个圆柱体通过交集运算形成一个小圆柱体</a:t>
            </a:r>
            <a:endParaRPr lang="zh-CN" altLang="en-US" sz="2400"/>
          </a:p>
        </p:txBody>
      </p:sp>
    </p:spTree>
    <p:extLst>
      <p:ext uri="{BB962C8B-B14F-4D97-AF65-F5344CB8AC3E}">
        <p14:creationId xmlns:p14="http://schemas.microsoft.com/office/powerpoint/2010/main" val="172503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184150" y="5935663"/>
            <a:ext cx="12192000" cy="461665"/>
          </a:xfrm>
          <a:prstGeom prst="rect">
            <a:avLst/>
          </a:prstGeom>
          <a:noFill/>
        </p:spPr>
        <p:txBody>
          <a:bodyPr wrap="square">
            <a:spAutoFit/>
          </a:bodyPr>
          <a:lstStyle/>
          <a:p>
            <a:pPr algn="ctr">
              <a:defRPr/>
            </a:pP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10-6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混合构型</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0178" name="图片 1">
            <a:extLst>
              <a:ext uri="{FF2B5EF4-FFF2-40B4-BE49-F238E27FC236}">
                <a16:creationId xmlns:a16="http://schemas.microsoft.com/office/drawing/2014/main" xmlns="" id="{E0870187-8267-DF16-BBA9-67BC8D151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4" y="3050710"/>
            <a:ext cx="12032552" cy="25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2" name="文本框 1"/>
          <p:cNvSpPr txBox="1"/>
          <p:nvPr/>
        </p:nvSpPr>
        <p:spPr>
          <a:xfrm>
            <a:off x="1843088" y="1971675"/>
            <a:ext cx="8845550" cy="461665"/>
          </a:xfrm>
          <a:prstGeom prst="rect">
            <a:avLst/>
          </a:prstGeom>
          <a:noFill/>
        </p:spPr>
        <p:txBody>
          <a:bodyPr wrap="square" rtlCol="0">
            <a:spAutoFit/>
          </a:bodyPr>
          <a:lstStyle/>
          <a:p>
            <a:r>
              <a:rPr lang="zh-CN" altLang="zh-CN" sz="2400"/>
              <a:t>一个长方体和</a:t>
            </a:r>
            <a:r>
              <a:rPr lang="en-US" altLang="zh-CN" sz="2400"/>
              <a:t>4</a:t>
            </a:r>
            <a:r>
              <a:rPr lang="zh-CN" altLang="zh-CN" sz="2400"/>
              <a:t>个圆柱体叠加，再穿一个圆孔，形成一个组合体</a:t>
            </a:r>
            <a:endParaRPr lang="zh-CN" altLang="en-US" sz="2400"/>
          </a:p>
        </p:txBody>
      </p:sp>
    </p:spTree>
    <p:extLst>
      <p:ext uri="{BB962C8B-B14F-4D97-AF65-F5344CB8AC3E}">
        <p14:creationId xmlns:p14="http://schemas.microsoft.com/office/powerpoint/2010/main" val="276067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xmlns="" id="{975189CE-BFAA-D95D-C3E6-481DE78716CF}"/>
              </a:ext>
            </a:extLst>
          </p:cNvPr>
          <p:cNvSpPr txBox="1"/>
          <p:nvPr/>
        </p:nvSpPr>
        <p:spPr>
          <a:xfrm>
            <a:off x="1581150" y="1243013"/>
            <a:ext cx="9029700" cy="3939540"/>
          </a:xfrm>
          <a:prstGeom prst="rect">
            <a:avLst/>
          </a:prstGeom>
          <a:noFill/>
        </p:spPr>
        <p:txBody>
          <a:bodyPr>
            <a:spAutoFit/>
          </a:bodyPr>
          <a:lstStyle/>
          <a:p>
            <a:pPr>
              <a:defRPr/>
            </a:pPr>
            <a:r>
              <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dirty="0">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defRPr/>
            </a:pPr>
            <a:endPar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defRPr/>
            </a:pPr>
            <a:r>
              <a:rPr lang="en-US" altLang="zh-CN" sz="2600" b="1" dirty="0">
                <a:latin typeface="微软雅黑" panose="020B0503020204020204" pitchFamily="34" charset="-122"/>
                <a:ea typeface="微软雅黑" panose="020B0503020204020204" pitchFamily="34" charset="-122"/>
              </a:rPr>
              <a:t>10.1.2  </a:t>
            </a:r>
            <a:r>
              <a:rPr lang="zh-CN" altLang="en-US" sz="2600" b="1" dirty="0">
                <a:latin typeface="微软雅黑" panose="020B0503020204020204" pitchFamily="34" charset="-122"/>
                <a:ea typeface="微软雅黑" panose="020B0503020204020204" pitchFamily="34" charset="-122"/>
              </a:rPr>
              <a:t>组合体构型的合理性</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r>
              <a:rPr lang="zh-CN" altLang="en-US" sz="2400" smtClean="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zh-CN" altLang="en-US" sz="2400" dirty="0">
                <a:latin typeface="微软雅黑" panose="020B0503020204020204" pitchFamily="34" charset="-122"/>
                <a:ea typeface="微软雅黑" panose="020B0503020204020204" pitchFamily="34" charset="-122"/>
              </a:rPr>
              <a:t>       组合体是由基本几何体通过各种构型方法形成的一个有效实体，是一个不可以拆分的整体。作为一个整体，组合体中的各部分不能够通过点或线来连接，而必需通过实体来连接。</a:t>
            </a: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en-US" altLang="zh-CN" sz="2400" dirty="0">
                <a:latin typeface="微软雅黑" panose="020B0503020204020204" pitchFamily="34" charset="-122"/>
                <a:ea typeface="微软雅黑" panose="020B0503020204020204" pitchFamily="34" charset="-122"/>
              </a:rPr>
              <a:t>       </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2935674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8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10.1.2  </a:t>
            </a:r>
            <a:r>
              <a:rPr lang="zh-CN" altLang="en-US" sz="2600" b="1" dirty="0">
                <a:latin typeface="微软雅黑" panose="020B0503020204020204" pitchFamily="34" charset="-122"/>
                <a:ea typeface="微软雅黑" panose="020B0503020204020204" pitchFamily="34" charset="-122"/>
              </a:rPr>
              <a:t>组合体构型的合理性</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10-7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构型合理性分析之一</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1202" name="图片 1">
            <a:extLst>
              <a:ext uri="{FF2B5EF4-FFF2-40B4-BE49-F238E27FC236}">
                <a16:creationId xmlns:a16="http://schemas.microsoft.com/office/drawing/2014/main" xmlns="" id="{67C1A2B8-B2E8-5E96-4332-45971AA49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243" y="1995249"/>
            <a:ext cx="7905750" cy="326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文本框 9"/>
          <p:cNvSpPr txBox="1"/>
          <p:nvPr/>
        </p:nvSpPr>
        <p:spPr>
          <a:xfrm>
            <a:off x="6172994" y="4943008"/>
            <a:ext cx="1935956" cy="369332"/>
          </a:xfrm>
          <a:prstGeom prst="rect">
            <a:avLst/>
          </a:prstGeom>
          <a:noFill/>
        </p:spPr>
        <p:txBody>
          <a:bodyPr wrap="square" rtlCol="0">
            <a:spAutoFit/>
          </a:bodyPr>
          <a:lstStyle/>
          <a:p>
            <a:r>
              <a:rPr lang="zh-CN" altLang="en-US" smtClean="0"/>
              <a:t>无效形体</a:t>
            </a:r>
            <a:endParaRPr lang="zh-CN" altLang="en-US"/>
          </a:p>
        </p:txBody>
      </p:sp>
      <p:grpSp>
        <p:nvGrpSpPr>
          <p:cNvPr id="20" name="组合 19"/>
          <p:cNvGrpSpPr/>
          <p:nvPr/>
        </p:nvGrpSpPr>
        <p:grpSpPr>
          <a:xfrm>
            <a:off x="904875" y="2857023"/>
            <a:ext cx="2066925" cy="1629429"/>
            <a:chOff x="904875" y="2857023"/>
            <a:chExt cx="2066925" cy="1629429"/>
          </a:xfrm>
        </p:grpSpPr>
        <p:sp>
          <p:nvSpPr>
            <p:cNvPr id="2" name="文本框 1"/>
            <p:cNvSpPr txBox="1"/>
            <p:nvPr/>
          </p:nvSpPr>
          <p:spPr>
            <a:xfrm>
              <a:off x="904875" y="3778566"/>
              <a:ext cx="1935956" cy="707886"/>
            </a:xfrm>
            <a:prstGeom prst="rect">
              <a:avLst/>
            </a:prstGeom>
            <a:noFill/>
          </p:spPr>
          <p:txBody>
            <a:bodyPr wrap="square" rtlCol="0">
              <a:spAutoFit/>
            </a:bodyPr>
            <a:lstStyle/>
            <a:p>
              <a:r>
                <a:rPr lang="zh-CN" altLang="en-US" sz="2000">
                  <a:solidFill>
                    <a:srgbClr val="FF0000"/>
                  </a:solidFill>
                </a:rPr>
                <a:t>点连接的</a:t>
              </a:r>
              <a:endParaRPr lang="en-US" altLang="zh-CN" sz="2000">
                <a:solidFill>
                  <a:srgbClr val="FF0000"/>
                </a:solidFill>
              </a:endParaRPr>
            </a:p>
            <a:p>
              <a:r>
                <a:rPr lang="zh-CN" altLang="en-US" sz="2000" smtClean="0">
                  <a:solidFill>
                    <a:srgbClr val="FF0000"/>
                  </a:solidFill>
                </a:rPr>
                <a:t>无效形体</a:t>
              </a:r>
              <a:endParaRPr lang="zh-CN" altLang="en-US" sz="2000">
                <a:solidFill>
                  <a:srgbClr val="FF0000"/>
                </a:solidFill>
              </a:endParaRPr>
            </a:p>
          </p:txBody>
        </p:sp>
        <p:cxnSp>
          <p:nvCxnSpPr>
            <p:cNvPr id="4" name="直接箭头连接符 3"/>
            <p:cNvCxnSpPr/>
            <p:nvPr/>
          </p:nvCxnSpPr>
          <p:spPr>
            <a:xfrm flipV="1">
              <a:off x="2043113" y="2857023"/>
              <a:ext cx="928687" cy="10368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5903118" y="1926807"/>
            <a:ext cx="5698332" cy="2481926"/>
            <a:chOff x="5903118" y="1926807"/>
            <a:chExt cx="5698332" cy="2481926"/>
          </a:xfrm>
        </p:grpSpPr>
        <p:sp>
          <p:nvSpPr>
            <p:cNvPr id="11" name="文本框 10"/>
            <p:cNvSpPr txBox="1"/>
            <p:nvPr/>
          </p:nvSpPr>
          <p:spPr>
            <a:xfrm>
              <a:off x="6172994" y="1926807"/>
              <a:ext cx="5428456" cy="400110"/>
            </a:xfrm>
            <a:prstGeom prst="rect">
              <a:avLst/>
            </a:prstGeom>
            <a:noFill/>
          </p:spPr>
          <p:txBody>
            <a:bodyPr wrap="square" rtlCol="0">
              <a:spAutoFit/>
            </a:bodyPr>
            <a:lstStyle/>
            <a:p>
              <a:r>
                <a:rPr lang="zh-CN" altLang="en-US" sz="2000">
                  <a:solidFill>
                    <a:srgbClr val="FF0000"/>
                  </a:solidFill>
                  <a:latin typeface="微软雅黑" panose="020B0503020204020204" pitchFamily="34" charset="-122"/>
                  <a:ea typeface="微软雅黑" panose="020B0503020204020204" pitchFamily="34" charset="-122"/>
                </a:rPr>
                <a:t>通过实体来</a:t>
              </a:r>
              <a:r>
                <a:rPr lang="zh-CN" altLang="en-US" sz="2000" smtClean="0">
                  <a:solidFill>
                    <a:srgbClr val="FF0000"/>
                  </a:solidFill>
                  <a:latin typeface="微软雅黑" panose="020B0503020204020204" pitchFamily="34" charset="-122"/>
                  <a:ea typeface="微软雅黑" panose="020B0503020204020204" pitchFamily="34" charset="-122"/>
                </a:rPr>
                <a:t>连接的</a:t>
              </a:r>
              <a:r>
                <a:rPr lang="zh-CN" altLang="en-US" sz="2000">
                  <a:solidFill>
                    <a:srgbClr val="FF0000"/>
                  </a:solidFill>
                  <a:latin typeface="微软雅黑" panose="020B0503020204020204" pitchFamily="34" charset="-122"/>
                  <a:ea typeface="微软雅黑" panose="020B0503020204020204" pitchFamily="34" charset="-122"/>
                </a:rPr>
                <a:t>有效形体（组合体）</a:t>
              </a:r>
            </a:p>
          </p:txBody>
        </p:sp>
        <p:cxnSp>
          <p:nvCxnSpPr>
            <p:cNvPr id="13" name="直接箭头连接符 12"/>
            <p:cNvCxnSpPr/>
            <p:nvPr/>
          </p:nvCxnSpPr>
          <p:spPr>
            <a:xfrm>
              <a:off x="6993731" y="2551479"/>
              <a:ext cx="1707753" cy="6703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5903118" y="2551479"/>
              <a:ext cx="1090613" cy="18572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146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10.1.2  </a:t>
            </a:r>
            <a:r>
              <a:rPr lang="zh-CN" altLang="en-US" sz="2600" b="1" dirty="0">
                <a:latin typeface="微软雅黑" panose="020B0503020204020204" pitchFamily="34" charset="-122"/>
                <a:ea typeface="微软雅黑" panose="020B0503020204020204" pitchFamily="34" charset="-122"/>
              </a:rPr>
              <a:t>组合体构型的合理性</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10-8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构型合理性分析之二</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2226" name="图片 1">
            <a:extLst>
              <a:ext uri="{FF2B5EF4-FFF2-40B4-BE49-F238E27FC236}">
                <a16:creationId xmlns:a16="http://schemas.microsoft.com/office/drawing/2014/main" xmlns="" id="{F7E3A8BE-8619-1B3D-ABC1-A31DEB9C7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2292350"/>
            <a:ext cx="9029700" cy="336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0" name="组合 9"/>
          <p:cNvGrpSpPr/>
          <p:nvPr/>
        </p:nvGrpSpPr>
        <p:grpSpPr>
          <a:xfrm>
            <a:off x="640556" y="2315066"/>
            <a:ext cx="2045494" cy="707886"/>
            <a:chOff x="904875" y="3778566"/>
            <a:chExt cx="2045494" cy="707886"/>
          </a:xfrm>
        </p:grpSpPr>
        <p:sp>
          <p:nvSpPr>
            <p:cNvPr id="11" name="文本框 10"/>
            <p:cNvSpPr txBox="1"/>
            <p:nvPr/>
          </p:nvSpPr>
          <p:spPr>
            <a:xfrm>
              <a:off x="904875" y="3778566"/>
              <a:ext cx="1935956" cy="707886"/>
            </a:xfrm>
            <a:prstGeom prst="rect">
              <a:avLst/>
            </a:prstGeom>
            <a:noFill/>
          </p:spPr>
          <p:txBody>
            <a:bodyPr wrap="square" rtlCol="0">
              <a:spAutoFit/>
            </a:bodyPr>
            <a:lstStyle/>
            <a:p>
              <a:r>
                <a:rPr lang="zh-CN" altLang="en-US" sz="2000" smtClean="0">
                  <a:solidFill>
                    <a:srgbClr val="FF0000"/>
                  </a:solidFill>
                </a:rPr>
                <a:t>线连接</a:t>
              </a:r>
              <a:r>
                <a:rPr lang="zh-CN" altLang="en-US" sz="2000">
                  <a:solidFill>
                    <a:srgbClr val="FF0000"/>
                  </a:solidFill>
                </a:rPr>
                <a:t>的</a:t>
              </a:r>
              <a:endParaRPr lang="en-US" altLang="zh-CN" sz="2000">
                <a:solidFill>
                  <a:srgbClr val="FF0000"/>
                </a:solidFill>
              </a:endParaRPr>
            </a:p>
            <a:p>
              <a:r>
                <a:rPr lang="zh-CN" altLang="en-US" sz="2000" smtClean="0">
                  <a:solidFill>
                    <a:srgbClr val="FF0000"/>
                  </a:solidFill>
                </a:rPr>
                <a:t>无效形体</a:t>
              </a:r>
              <a:endParaRPr lang="zh-CN" altLang="en-US" sz="2000">
                <a:solidFill>
                  <a:srgbClr val="FF0000"/>
                </a:solidFill>
              </a:endParaRPr>
            </a:p>
          </p:txBody>
        </p:sp>
        <p:cxnSp>
          <p:nvCxnSpPr>
            <p:cNvPr id="12" name="直接箭头连接符 11"/>
            <p:cNvCxnSpPr/>
            <p:nvPr/>
          </p:nvCxnSpPr>
          <p:spPr>
            <a:xfrm>
              <a:off x="2043113" y="3893829"/>
              <a:ext cx="907256" cy="5926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5991215" y="1714107"/>
            <a:ext cx="5560229" cy="1308845"/>
            <a:chOff x="6041221" y="1926807"/>
            <a:chExt cx="5560229" cy="1308845"/>
          </a:xfrm>
        </p:grpSpPr>
        <p:sp>
          <p:nvSpPr>
            <p:cNvPr id="14" name="文本框 13"/>
            <p:cNvSpPr txBox="1"/>
            <p:nvPr/>
          </p:nvSpPr>
          <p:spPr>
            <a:xfrm>
              <a:off x="6172994" y="1926807"/>
              <a:ext cx="5428456" cy="400110"/>
            </a:xfrm>
            <a:prstGeom prst="rect">
              <a:avLst/>
            </a:prstGeom>
            <a:noFill/>
          </p:spPr>
          <p:txBody>
            <a:bodyPr wrap="square" rtlCol="0">
              <a:spAutoFit/>
            </a:bodyPr>
            <a:lstStyle/>
            <a:p>
              <a:r>
                <a:rPr lang="zh-CN" altLang="en-US" sz="2000">
                  <a:solidFill>
                    <a:srgbClr val="FF0000"/>
                  </a:solidFill>
                  <a:latin typeface="微软雅黑" panose="020B0503020204020204" pitchFamily="34" charset="-122"/>
                  <a:ea typeface="微软雅黑" panose="020B0503020204020204" pitchFamily="34" charset="-122"/>
                </a:rPr>
                <a:t>通过实体来</a:t>
              </a:r>
              <a:r>
                <a:rPr lang="zh-CN" altLang="en-US" sz="2000" smtClean="0">
                  <a:solidFill>
                    <a:srgbClr val="FF0000"/>
                  </a:solidFill>
                  <a:latin typeface="微软雅黑" panose="020B0503020204020204" pitchFamily="34" charset="-122"/>
                  <a:ea typeface="微软雅黑" panose="020B0503020204020204" pitchFamily="34" charset="-122"/>
                </a:rPr>
                <a:t>连接的</a:t>
              </a:r>
              <a:r>
                <a:rPr lang="zh-CN" altLang="en-US" sz="2000">
                  <a:solidFill>
                    <a:srgbClr val="FF0000"/>
                  </a:solidFill>
                  <a:latin typeface="微软雅黑" panose="020B0503020204020204" pitchFamily="34" charset="-122"/>
                  <a:ea typeface="微软雅黑" panose="020B0503020204020204" pitchFamily="34" charset="-122"/>
                </a:rPr>
                <a:t>有效形体（组合体）</a:t>
              </a:r>
            </a:p>
          </p:txBody>
        </p:sp>
        <p:cxnSp>
          <p:nvCxnSpPr>
            <p:cNvPr id="15" name="直接箭头连接符 14"/>
            <p:cNvCxnSpPr/>
            <p:nvPr/>
          </p:nvCxnSpPr>
          <p:spPr>
            <a:xfrm>
              <a:off x="7594996" y="2413120"/>
              <a:ext cx="1806179" cy="8225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6041221" y="2413120"/>
              <a:ext cx="1553775" cy="8225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068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10.1.2  </a:t>
            </a:r>
            <a:r>
              <a:rPr lang="zh-CN" altLang="en-US" sz="2600" b="1" dirty="0">
                <a:latin typeface="微软雅黑" panose="020B0503020204020204" pitchFamily="34" charset="-122"/>
                <a:ea typeface="微软雅黑" panose="020B0503020204020204" pitchFamily="34" charset="-122"/>
              </a:rPr>
              <a:t>组合体构型的合理性</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10-9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构型合理性分析之三</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3250" name="图片 1">
            <a:extLst>
              <a:ext uri="{FF2B5EF4-FFF2-40B4-BE49-F238E27FC236}">
                <a16:creationId xmlns:a16="http://schemas.microsoft.com/office/drawing/2014/main" xmlns="" id="{594848ED-EA1F-E89E-764C-594C16AA5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519362"/>
            <a:ext cx="11182352"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0" name="组合 9"/>
          <p:cNvGrpSpPr/>
          <p:nvPr/>
        </p:nvGrpSpPr>
        <p:grpSpPr>
          <a:xfrm>
            <a:off x="2771776" y="1907921"/>
            <a:ext cx="2170509" cy="1942560"/>
            <a:chOff x="715565" y="3622131"/>
            <a:chExt cx="2170509" cy="1942560"/>
          </a:xfrm>
        </p:grpSpPr>
        <p:sp>
          <p:nvSpPr>
            <p:cNvPr id="11" name="文本框 10"/>
            <p:cNvSpPr txBox="1"/>
            <p:nvPr/>
          </p:nvSpPr>
          <p:spPr>
            <a:xfrm>
              <a:off x="950118" y="3622131"/>
              <a:ext cx="1935956" cy="707886"/>
            </a:xfrm>
            <a:prstGeom prst="rect">
              <a:avLst/>
            </a:prstGeom>
            <a:noFill/>
          </p:spPr>
          <p:txBody>
            <a:bodyPr wrap="square" rtlCol="0">
              <a:spAutoFit/>
            </a:bodyPr>
            <a:lstStyle/>
            <a:p>
              <a:r>
                <a:rPr lang="zh-CN" altLang="en-US" sz="2000" smtClean="0">
                  <a:solidFill>
                    <a:srgbClr val="FF0000"/>
                  </a:solidFill>
                </a:rPr>
                <a:t>线连接</a:t>
              </a:r>
              <a:r>
                <a:rPr lang="zh-CN" altLang="en-US" sz="2000">
                  <a:solidFill>
                    <a:srgbClr val="FF0000"/>
                  </a:solidFill>
                </a:rPr>
                <a:t>的</a:t>
              </a:r>
              <a:endParaRPr lang="en-US" altLang="zh-CN" sz="2000">
                <a:solidFill>
                  <a:srgbClr val="FF0000"/>
                </a:solidFill>
              </a:endParaRPr>
            </a:p>
            <a:p>
              <a:r>
                <a:rPr lang="zh-CN" altLang="en-US" sz="2000" smtClean="0">
                  <a:solidFill>
                    <a:srgbClr val="FF0000"/>
                  </a:solidFill>
                </a:rPr>
                <a:t>无效形体</a:t>
              </a:r>
              <a:endParaRPr lang="zh-CN" altLang="en-US" sz="2000">
                <a:solidFill>
                  <a:srgbClr val="FF0000"/>
                </a:solidFill>
              </a:endParaRPr>
            </a:p>
          </p:txBody>
        </p:sp>
        <p:cxnSp>
          <p:nvCxnSpPr>
            <p:cNvPr id="12" name="直接箭头连接符 11"/>
            <p:cNvCxnSpPr/>
            <p:nvPr/>
          </p:nvCxnSpPr>
          <p:spPr>
            <a:xfrm flipH="1">
              <a:off x="715565" y="4330017"/>
              <a:ext cx="471487" cy="12346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5972969" y="2104315"/>
            <a:ext cx="5428456" cy="1631866"/>
            <a:chOff x="6022975" y="2317015"/>
            <a:chExt cx="5428456" cy="1631866"/>
          </a:xfrm>
        </p:grpSpPr>
        <p:sp>
          <p:nvSpPr>
            <p:cNvPr id="14" name="文本框 13"/>
            <p:cNvSpPr txBox="1"/>
            <p:nvPr/>
          </p:nvSpPr>
          <p:spPr>
            <a:xfrm>
              <a:off x="6022975" y="2317015"/>
              <a:ext cx="5428456" cy="400110"/>
            </a:xfrm>
            <a:prstGeom prst="rect">
              <a:avLst/>
            </a:prstGeom>
            <a:noFill/>
          </p:spPr>
          <p:txBody>
            <a:bodyPr wrap="square" rtlCol="0">
              <a:spAutoFit/>
            </a:bodyPr>
            <a:lstStyle/>
            <a:p>
              <a:r>
                <a:rPr lang="zh-CN" altLang="en-US" sz="2000">
                  <a:solidFill>
                    <a:srgbClr val="FF0000"/>
                  </a:solidFill>
                  <a:latin typeface="微软雅黑" panose="020B0503020204020204" pitchFamily="34" charset="-122"/>
                  <a:ea typeface="微软雅黑" panose="020B0503020204020204" pitchFamily="34" charset="-122"/>
                </a:rPr>
                <a:t>通过实体来</a:t>
              </a:r>
              <a:r>
                <a:rPr lang="zh-CN" altLang="en-US" sz="2000" smtClean="0">
                  <a:solidFill>
                    <a:srgbClr val="FF0000"/>
                  </a:solidFill>
                  <a:latin typeface="微软雅黑" panose="020B0503020204020204" pitchFamily="34" charset="-122"/>
                  <a:ea typeface="微软雅黑" panose="020B0503020204020204" pitchFamily="34" charset="-122"/>
                </a:rPr>
                <a:t>连接的</a:t>
              </a:r>
              <a:r>
                <a:rPr lang="zh-CN" altLang="en-US" sz="2000">
                  <a:solidFill>
                    <a:srgbClr val="FF0000"/>
                  </a:solidFill>
                  <a:latin typeface="微软雅黑" panose="020B0503020204020204" pitchFamily="34" charset="-122"/>
                  <a:ea typeface="微软雅黑" panose="020B0503020204020204" pitchFamily="34" charset="-122"/>
                </a:rPr>
                <a:t>有效形体（组合体）</a:t>
              </a:r>
            </a:p>
          </p:txBody>
        </p:sp>
        <p:cxnSp>
          <p:nvCxnSpPr>
            <p:cNvPr id="15" name="直接箭头连接符 14"/>
            <p:cNvCxnSpPr/>
            <p:nvPr/>
          </p:nvCxnSpPr>
          <p:spPr>
            <a:xfrm>
              <a:off x="7865269" y="2709600"/>
              <a:ext cx="2682479" cy="11475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6750845" y="2727273"/>
              <a:ext cx="1114424" cy="12216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56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xmlns="" id="{975189CE-BFAA-D95D-C3E6-481DE78716CF}"/>
              </a:ext>
            </a:extLst>
          </p:cNvPr>
          <p:cNvSpPr txBox="1"/>
          <p:nvPr/>
        </p:nvSpPr>
        <p:spPr>
          <a:xfrm>
            <a:off x="905435" y="1117507"/>
            <a:ext cx="10560424" cy="4493538"/>
          </a:xfrm>
          <a:prstGeom prst="rect">
            <a:avLst/>
          </a:prstGeom>
          <a:noFill/>
        </p:spPr>
        <p:txBody>
          <a:bodyPr wrap="square">
            <a:spAutoFit/>
          </a:bodyPr>
          <a:lstStyle/>
          <a:p>
            <a:pPr>
              <a:defRPr/>
            </a:pPr>
            <a:r>
              <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dirty="0">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defRPr/>
            </a:pPr>
            <a:endPar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defRPr/>
            </a:pPr>
            <a:r>
              <a:rPr lang="en-US" altLang="zh-CN" sz="2600" b="1" dirty="0">
                <a:latin typeface="微软雅黑" panose="020B0503020204020204" pitchFamily="34" charset="-122"/>
                <a:ea typeface="微软雅黑" panose="020B0503020204020204" pitchFamily="34" charset="-122"/>
              </a:rPr>
              <a:t>10.1.3  </a:t>
            </a:r>
            <a:r>
              <a:rPr lang="zh-CN" altLang="en-US" sz="2600" b="1" dirty="0">
                <a:latin typeface="微软雅黑" panose="020B0503020204020204" pitchFamily="34" charset="-122"/>
                <a:ea typeface="微软雅黑" panose="020B0503020204020204" pitchFamily="34" charset="-122"/>
              </a:rPr>
              <a:t>基本几何体表面之间的关系</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a:p>
            <a:pPr algn="just">
              <a:lnSpc>
                <a:spcPct val="150000"/>
              </a:lnSpc>
              <a:defRPr/>
            </a:pPr>
            <a:r>
              <a:rPr lang="zh-CN" altLang="en-US" sz="2400" dirty="0">
                <a:latin typeface="微软雅黑" panose="020B0503020204020204" pitchFamily="34" charset="-122"/>
                <a:ea typeface="微软雅黑" panose="020B0503020204020204" pitchFamily="34" charset="-122"/>
              </a:rPr>
              <a:t>       组合体构型中，两个基本几何体表面之间的连接关系有相交、相切和平齐等三种情况。</a:t>
            </a:r>
          </a:p>
          <a:p>
            <a:pPr algn="just">
              <a:lnSpc>
                <a:spcPct val="150000"/>
              </a:lnSpc>
              <a:defRPr/>
            </a:pPr>
            <a:r>
              <a:rPr lang="zh-CN" altLang="en-US" sz="2400">
                <a:latin typeface="微软雅黑" panose="020B0503020204020204" pitchFamily="34" charset="-122"/>
                <a:ea typeface="微软雅黑" panose="020B0503020204020204" pitchFamily="34" charset="-122"/>
              </a:rPr>
              <a:t>     </a:t>
            </a:r>
            <a:r>
              <a:rPr lang="en-US" altLang="zh-CN" sz="2400" smtClean="0">
                <a:latin typeface="微软雅黑" panose="020B0503020204020204" pitchFamily="34" charset="-122"/>
                <a:ea typeface="微软雅黑" panose="020B0503020204020204" pitchFamily="34" charset="-122"/>
              </a:rPr>
              <a:t>1.</a:t>
            </a:r>
            <a:r>
              <a:rPr lang="zh-CN" altLang="en-US" sz="2400" smtClean="0">
                <a:latin typeface="微软雅黑" panose="020B0503020204020204" pitchFamily="34" charset="-122"/>
                <a:ea typeface="微软雅黑" panose="020B0503020204020204" pitchFamily="34" charset="-122"/>
              </a:rPr>
              <a:t> </a:t>
            </a:r>
            <a:r>
              <a:rPr lang="zh-CN" altLang="en-US" sz="2400" b="1" smtClean="0">
                <a:solidFill>
                  <a:srgbClr val="FF0000"/>
                </a:solidFill>
                <a:latin typeface="微软雅黑" panose="020B0503020204020204" pitchFamily="34" charset="-122"/>
                <a:ea typeface="微软雅黑" panose="020B0503020204020204" pitchFamily="34" charset="-122"/>
              </a:rPr>
              <a:t>相交</a:t>
            </a:r>
            <a:r>
              <a:rPr lang="zh-CN" altLang="en-US" sz="2400" smtClean="0">
                <a:latin typeface="微软雅黑" panose="020B0503020204020204" pitchFamily="34" charset="-122"/>
                <a:ea typeface="微软雅黑" panose="020B0503020204020204" pitchFamily="34" charset="-122"/>
              </a:rPr>
              <a:t>     是</a:t>
            </a:r>
            <a:r>
              <a:rPr lang="zh-CN" altLang="en-US" sz="2400" dirty="0">
                <a:latin typeface="微软雅黑" panose="020B0503020204020204" pitchFamily="34" charset="-122"/>
                <a:ea typeface="微软雅黑" panose="020B0503020204020204" pitchFamily="34" charset="-122"/>
              </a:rPr>
              <a:t>指两个基本几何体的表面</a:t>
            </a:r>
            <a:r>
              <a:rPr lang="zh-CN" altLang="en-US" sz="2400">
                <a:latin typeface="微软雅黑" panose="020B0503020204020204" pitchFamily="34" charset="-122"/>
                <a:ea typeface="微软雅黑" panose="020B0503020204020204" pitchFamily="34" charset="-122"/>
              </a:rPr>
              <a:t>相交</a:t>
            </a:r>
            <a:r>
              <a:rPr lang="zh-CN" altLang="en-US" sz="240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a:p>
            <a:pPr algn="just">
              <a:lnSpc>
                <a:spcPct val="150000"/>
              </a:lnSpc>
              <a:defRPr/>
            </a:pPr>
            <a:r>
              <a:rPr lang="zh-CN" altLang="en-US" sz="2400">
                <a:latin typeface="微软雅黑" panose="020B0503020204020204" pitchFamily="34" charset="-122"/>
                <a:ea typeface="微软雅黑" panose="020B0503020204020204" pitchFamily="34" charset="-122"/>
              </a:rPr>
              <a:t>     </a:t>
            </a:r>
            <a:r>
              <a:rPr lang="en-US" altLang="zh-CN" sz="2400" smtClean="0">
                <a:latin typeface="微软雅黑" panose="020B0503020204020204" pitchFamily="34" charset="-122"/>
                <a:ea typeface="微软雅黑" panose="020B0503020204020204" pitchFamily="34" charset="-122"/>
              </a:rPr>
              <a:t>2. </a:t>
            </a:r>
            <a:r>
              <a:rPr lang="zh-CN" altLang="en-US" sz="2400" b="1" smtClean="0">
                <a:solidFill>
                  <a:srgbClr val="FF0000"/>
                </a:solidFill>
                <a:latin typeface="微软雅黑" panose="020B0503020204020204" pitchFamily="34" charset="-122"/>
                <a:ea typeface="微软雅黑" panose="020B0503020204020204" pitchFamily="34" charset="-122"/>
              </a:rPr>
              <a:t>相切</a:t>
            </a:r>
            <a:r>
              <a:rPr lang="zh-CN" altLang="en-US" sz="2400" smtClean="0">
                <a:latin typeface="微软雅黑" panose="020B0503020204020204" pitchFamily="34" charset="-122"/>
                <a:ea typeface="微软雅黑" panose="020B0503020204020204" pitchFamily="34" charset="-122"/>
              </a:rPr>
              <a:t>    是</a:t>
            </a:r>
            <a:r>
              <a:rPr lang="zh-CN" altLang="en-US" sz="2400" dirty="0">
                <a:latin typeface="微软雅黑" panose="020B0503020204020204" pitchFamily="34" charset="-122"/>
                <a:ea typeface="微软雅黑" panose="020B0503020204020204" pitchFamily="34" charset="-122"/>
              </a:rPr>
              <a:t>指两个基本体的表面（平面与曲面或曲面与曲面）光滑</a:t>
            </a:r>
            <a:r>
              <a:rPr lang="zh-CN" altLang="en-US" sz="2400">
                <a:latin typeface="微软雅黑" panose="020B0503020204020204" pitchFamily="34" charset="-122"/>
                <a:ea typeface="微软雅黑" panose="020B0503020204020204" pitchFamily="34" charset="-122"/>
              </a:rPr>
              <a:t>过渡</a:t>
            </a:r>
            <a:r>
              <a:rPr lang="zh-CN" altLang="en-US" sz="2400" smtClean="0">
                <a:latin typeface="微软雅黑" panose="020B0503020204020204" pitchFamily="34" charset="-122"/>
                <a:ea typeface="微软雅黑" panose="020B0503020204020204" pitchFamily="34" charset="-122"/>
              </a:rPr>
              <a:t>。</a:t>
            </a:r>
            <a:endParaRPr lang="en-US" altLang="zh-CN" sz="2400" smtClean="0">
              <a:latin typeface="微软雅黑" panose="020B0503020204020204" pitchFamily="34" charset="-122"/>
              <a:ea typeface="微软雅黑" panose="020B0503020204020204" pitchFamily="34" charset="-122"/>
            </a:endParaRPr>
          </a:p>
          <a:p>
            <a:pPr algn="just">
              <a:lnSpc>
                <a:spcPct val="150000"/>
              </a:lnSpc>
              <a:defRPr/>
            </a:pPr>
            <a:r>
              <a:rPr lang="zh-CN" altLang="en-US" sz="2400" smtClean="0">
                <a:latin typeface="微软雅黑" panose="020B0503020204020204" pitchFamily="34" charset="-122"/>
                <a:ea typeface="微软雅黑" panose="020B0503020204020204" pitchFamily="34" charset="-122"/>
              </a:rPr>
              <a:t>     </a:t>
            </a:r>
            <a:r>
              <a:rPr lang="en-US" altLang="zh-CN" sz="2400" smtClean="0">
                <a:latin typeface="微软雅黑" panose="020B0503020204020204" pitchFamily="34" charset="-122"/>
                <a:ea typeface="微软雅黑" panose="020B0503020204020204" pitchFamily="34" charset="-122"/>
              </a:rPr>
              <a:t>3. </a:t>
            </a:r>
            <a:r>
              <a:rPr lang="zh-CN" altLang="en-US" sz="2400" b="1" smtClean="0">
                <a:solidFill>
                  <a:srgbClr val="FF0000"/>
                </a:solidFill>
                <a:latin typeface="微软雅黑" panose="020B0503020204020204" pitchFamily="34" charset="-122"/>
                <a:ea typeface="微软雅黑" panose="020B0503020204020204" pitchFamily="34" charset="-122"/>
              </a:rPr>
              <a:t>平齐</a:t>
            </a:r>
            <a:r>
              <a:rPr lang="zh-CN" altLang="en-US" sz="2400" smtClean="0">
                <a:latin typeface="微软雅黑" panose="020B0503020204020204" pitchFamily="34" charset="-122"/>
                <a:ea typeface="微软雅黑" panose="020B0503020204020204" pitchFamily="34" charset="-122"/>
              </a:rPr>
              <a:t>    是</a:t>
            </a:r>
            <a:r>
              <a:rPr lang="zh-CN" altLang="en-US" sz="2400" dirty="0">
                <a:latin typeface="微软雅黑" panose="020B0503020204020204" pitchFamily="34" charset="-122"/>
                <a:ea typeface="微软雅黑" panose="020B0503020204020204" pitchFamily="34" charset="-122"/>
              </a:rPr>
              <a:t>指两个基本几何体的表面（平面）</a:t>
            </a:r>
            <a:r>
              <a:rPr lang="zh-CN" altLang="en-US" sz="2400">
                <a:latin typeface="微软雅黑" panose="020B0503020204020204" pitchFamily="34" charset="-122"/>
                <a:ea typeface="微软雅黑" panose="020B0503020204020204" pitchFamily="34" charset="-122"/>
              </a:rPr>
              <a:t>共面</a:t>
            </a:r>
            <a:r>
              <a:rPr lang="zh-CN" altLang="en-US" sz="2400" smtClean="0">
                <a:latin typeface="微软雅黑" panose="020B0503020204020204" pitchFamily="34" charset="-122"/>
                <a:ea typeface="微软雅黑" panose="020B0503020204020204" pitchFamily="34" charset="-122"/>
              </a:rPr>
              <a:t>。</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30427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10.1.3  </a:t>
            </a:r>
            <a:r>
              <a:rPr lang="zh-CN" altLang="en-US" sz="2600" b="1" dirty="0">
                <a:latin typeface="微软雅黑" panose="020B0503020204020204" pitchFamily="34" charset="-122"/>
                <a:ea typeface="微软雅黑" panose="020B0503020204020204" pitchFamily="34" charset="-122"/>
              </a:rPr>
              <a:t>基本几何体表面之间的关系</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10-10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平面立体表面的相交与平齐</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4274" name="图片 1">
            <a:extLst>
              <a:ext uri="{FF2B5EF4-FFF2-40B4-BE49-F238E27FC236}">
                <a16:creationId xmlns:a16="http://schemas.microsoft.com/office/drawing/2014/main" xmlns="" id="{496D6EC9-5E72-6F9B-A9BB-CA13C8BF2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 y="3008075"/>
            <a:ext cx="11418671" cy="25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2913700" y="2182813"/>
            <a:ext cx="7960675" cy="707886"/>
          </a:xfrm>
          <a:prstGeom prst="rect">
            <a:avLst/>
          </a:prstGeom>
          <a:noFill/>
          <a:ln>
            <a:noFill/>
          </a:ln>
        </p:spPr>
        <p:txBody>
          <a:bodyPr wrap="square" rtlCol="0">
            <a:spAutoFit/>
          </a:bodyPr>
          <a:lstStyle/>
          <a:p>
            <a:pPr algn="just">
              <a:defRPr/>
            </a:pPr>
            <a:r>
              <a:rPr lang="zh-CN" altLang="en-US" sz="2000">
                <a:solidFill>
                  <a:srgbClr val="FF0000"/>
                </a:solidFill>
                <a:latin typeface="微软雅黑" panose="020B0503020204020204" pitchFamily="34" charset="-122"/>
                <a:ea typeface="微软雅黑" panose="020B0503020204020204" pitchFamily="34" charset="-122"/>
              </a:rPr>
              <a:t>当两个基本几何体的表面共面时，它们之间没有分界线</a:t>
            </a:r>
            <a:r>
              <a:rPr lang="zh-CN" altLang="en-US" sz="2000" smtClean="0">
                <a:solidFill>
                  <a:srgbClr val="FF0000"/>
                </a:solidFill>
                <a:latin typeface="微软雅黑" panose="020B0503020204020204" pitchFamily="34" charset="-122"/>
                <a:ea typeface="微软雅黑" panose="020B0503020204020204" pitchFamily="34" charset="-122"/>
              </a:rPr>
              <a:t>。</a:t>
            </a:r>
            <a:endParaRPr lang="en-US" altLang="zh-CN" sz="20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sz="2000">
              <a:solidFill>
                <a:srgbClr val="FF0000"/>
              </a:solidFill>
            </a:endParaRPr>
          </a:p>
        </p:txBody>
      </p:sp>
      <p:cxnSp>
        <p:nvCxnSpPr>
          <p:cNvPr id="4" name="直接箭头连接符 3"/>
          <p:cNvCxnSpPr/>
          <p:nvPr/>
        </p:nvCxnSpPr>
        <p:spPr>
          <a:xfrm flipH="1">
            <a:off x="4580965" y="2801345"/>
            <a:ext cx="1314108" cy="10983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5895072" y="2801345"/>
            <a:ext cx="1241534" cy="174208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895072" y="2801345"/>
            <a:ext cx="4715778" cy="9459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98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20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20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20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10.1.3  </a:t>
            </a:r>
            <a:r>
              <a:rPr lang="zh-CN" altLang="en-US" sz="2600" b="1" dirty="0">
                <a:latin typeface="微软雅黑" panose="020B0503020204020204" pitchFamily="34" charset="-122"/>
                <a:ea typeface="微软雅黑" panose="020B0503020204020204" pitchFamily="34" charset="-122"/>
              </a:rPr>
              <a:t>基本几何体表面之间的关系</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10-11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平面立体与曲面立体的相交与相切</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5298" name="图片 1">
            <a:extLst>
              <a:ext uri="{FF2B5EF4-FFF2-40B4-BE49-F238E27FC236}">
                <a16:creationId xmlns:a16="http://schemas.microsoft.com/office/drawing/2014/main" xmlns="" id="{7E9F988B-5C4C-81B9-1089-D6A6EC5D1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630547"/>
            <a:ext cx="11444350" cy="274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2608379" y="2114763"/>
            <a:ext cx="7858497" cy="461665"/>
          </a:xfrm>
          <a:prstGeom prst="rect">
            <a:avLst/>
          </a:prstGeom>
          <a:noFill/>
        </p:spPr>
        <p:txBody>
          <a:bodyPr wrap="square" rtlCol="0">
            <a:spAutoFit/>
          </a:bodyPr>
          <a:lstStyle/>
          <a:p>
            <a:r>
              <a:rPr lang="zh-CN" altLang="en-US" sz="2400" smtClean="0">
                <a:solidFill>
                  <a:srgbClr val="FF0000"/>
                </a:solidFill>
                <a:latin typeface="微软雅黑" panose="020B0503020204020204" pitchFamily="34" charset="-122"/>
                <a:ea typeface="微软雅黑" panose="020B0503020204020204" pitchFamily="34" charset="-122"/>
              </a:rPr>
              <a:t>两</a:t>
            </a:r>
            <a:r>
              <a:rPr lang="zh-CN" altLang="en-US" sz="2400">
                <a:solidFill>
                  <a:srgbClr val="FF0000"/>
                </a:solidFill>
                <a:latin typeface="微软雅黑" panose="020B0503020204020204" pitchFamily="34" charset="-122"/>
                <a:ea typeface="微软雅黑" panose="020B0503020204020204" pitchFamily="34" charset="-122"/>
              </a:rPr>
              <a:t>个基本体表面相切的地方没有交线</a:t>
            </a:r>
            <a:r>
              <a:rPr lang="zh-CN" altLang="en-US" sz="2400" smtClean="0">
                <a:solidFill>
                  <a:srgbClr val="FF0000"/>
                </a:solidFill>
                <a:latin typeface="微软雅黑" panose="020B0503020204020204" pitchFamily="34" charset="-122"/>
                <a:ea typeface="微软雅黑" panose="020B0503020204020204" pitchFamily="34" charset="-122"/>
              </a:rPr>
              <a:t>，投影图</a:t>
            </a:r>
            <a:r>
              <a:rPr lang="zh-CN" altLang="en-US" sz="2400">
                <a:solidFill>
                  <a:srgbClr val="FF0000"/>
                </a:solidFill>
                <a:latin typeface="微软雅黑" panose="020B0503020204020204" pitchFamily="34" charset="-122"/>
                <a:ea typeface="微软雅黑" panose="020B0503020204020204" pitchFamily="34" charset="-122"/>
              </a:rPr>
              <a:t>中不</a:t>
            </a:r>
            <a:r>
              <a:rPr lang="zh-CN" altLang="en-US" sz="2400" smtClean="0">
                <a:solidFill>
                  <a:srgbClr val="FF0000"/>
                </a:solidFill>
                <a:latin typeface="微软雅黑" panose="020B0503020204020204" pitchFamily="34" charset="-122"/>
                <a:ea typeface="微软雅黑" panose="020B0503020204020204" pitchFamily="34" charset="-122"/>
              </a:rPr>
              <a:t>应画线</a:t>
            </a:r>
            <a:endParaRPr lang="zh-CN" altLang="en-US" sz="2400">
              <a:solidFill>
                <a:srgbClr val="FF0000"/>
              </a:solidFill>
              <a:latin typeface="微软雅黑" panose="020B0503020204020204" pitchFamily="34" charset="-122"/>
              <a:ea typeface="微软雅黑" panose="020B0503020204020204" pitchFamily="34" charset="-122"/>
            </a:endParaRPr>
          </a:p>
        </p:txBody>
      </p:sp>
      <p:cxnSp>
        <p:nvCxnSpPr>
          <p:cNvPr id="4" name="直接箭头连接符 3"/>
          <p:cNvCxnSpPr/>
          <p:nvPr/>
        </p:nvCxnSpPr>
        <p:spPr>
          <a:xfrm flipH="1">
            <a:off x="8183418" y="2577413"/>
            <a:ext cx="570336" cy="160409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537628" y="2567980"/>
            <a:ext cx="260336" cy="21362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9256929" y="2567980"/>
            <a:ext cx="483971" cy="187489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9256929" y="2567980"/>
            <a:ext cx="2202482" cy="12033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3830328" y="2577413"/>
            <a:ext cx="1215317" cy="21362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4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20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0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20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200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10.1.3  </a:t>
            </a:r>
            <a:r>
              <a:rPr lang="zh-CN" altLang="en-US" sz="2600" b="1" dirty="0">
                <a:latin typeface="微软雅黑" panose="020B0503020204020204" pitchFamily="34" charset="-122"/>
                <a:ea typeface="微软雅黑" panose="020B0503020204020204" pitchFamily="34" charset="-122"/>
              </a:rPr>
              <a:t>基本几何体表面之间的关系</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184150" y="624298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a:latin typeface="微软雅黑" panose="020B0503020204020204" pitchFamily="34" charset="-122"/>
                <a:ea typeface="微软雅黑" panose="020B0503020204020204" pitchFamily="34" charset="-122"/>
                <a:cs typeface="Times New Roman" panose="02020603050405020304" pitchFamily="18" charset="0"/>
              </a:rPr>
              <a:t>10-12 </a:t>
            </a:r>
            <a:r>
              <a:rPr lang="zh-CN" altLang="en-US" sz="2400" kern="2200" smtClean="0">
                <a:latin typeface="微软雅黑" panose="020B0503020204020204" pitchFamily="34" charset="-122"/>
                <a:ea typeface="微软雅黑" panose="020B0503020204020204" pitchFamily="34" charset="-122"/>
                <a:cs typeface="Times New Roman" panose="02020603050405020304" pitchFamily="18" charset="0"/>
              </a:rPr>
              <a:t>曲面立体与曲面立体的</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相交与相切</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6322" name="图片 1">
            <a:extLst>
              <a:ext uri="{FF2B5EF4-FFF2-40B4-BE49-F238E27FC236}">
                <a16:creationId xmlns:a16="http://schemas.microsoft.com/office/drawing/2014/main" xmlns="" id="{A73A0DEF-E35B-58D1-F154-1B403DC23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45" y="2504894"/>
            <a:ext cx="10625138" cy="363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639792" y="1894515"/>
            <a:ext cx="10702843" cy="461665"/>
          </a:xfrm>
          <a:prstGeom prst="rect">
            <a:avLst/>
          </a:prstGeom>
          <a:noFill/>
        </p:spPr>
        <p:txBody>
          <a:bodyPr wrap="square" rtlCol="0">
            <a:spAutoFit/>
          </a:bodyPr>
          <a:lstStyle/>
          <a:p>
            <a:r>
              <a:rPr lang="zh-CN" altLang="en-US" sz="2400" smtClean="0">
                <a:solidFill>
                  <a:srgbClr val="FF0000"/>
                </a:solidFill>
                <a:latin typeface="微软雅黑" panose="020B0503020204020204" pitchFamily="34" charset="-122"/>
                <a:ea typeface="微软雅黑" panose="020B0503020204020204" pitchFamily="34" charset="-122"/>
              </a:rPr>
              <a:t>两</a:t>
            </a:r>
            <a:r>
              <a:rPr lang="zh-CN" altLang="en-US" sz="2400">
                <a:solidFill>
                  <a:srgbClr val="FF0000"/>
                </a:solidFill>
                <a:latin typeface="微软雅黑" panose="020B0503020204020204" pitchFamily="34" charset="-122"/>
                <a:ea typeface="微软雅黑" panose="020B0503020204020204" pitchFamily="34" charset="-122"/>
              </a:rPr>
              <a:t>个基本体的表面相交时有交线（如截交线或相贯线</a:t>
            </a:r>
            <a:r>
              <a:rPr lang="zh-CN" altLang="en-US" sz="2400" smtClean="0">
                <a:solidFill>
                  <a:srgbClr val="FF0000"/>
                </a:solidFill>
                <a:latin typeface="微软雅黑" panose="020B0503020204020204" pitchFamily="34" charset="-122"/>
                <a:ea typeface="微软雅黑" panose="020B0503020204020204" pitchFamily="34" charset="-122"/>
              </a:rPr>
              <a:t>），投影图</a:t>
            </a:r>
            <a:r>
              <a:rPr lang="zh-CN" altLang="en-US" sz="2400">
                <a:solidFill>
                  <a:srgbClr val="FF0000"/>
                </a:solidFill>
                <a:latin typeface="微软雅黑" panose="020B0503020204020204" pitchFamily="34" charset="-122"/>
                <a:ea typeface="微软雅黑" panose="020B0503020204020204" pitchFamily="34" charset="-122"/>
              </a:rPr>
              <a:t>中</a:t>
            </a:r>
            <a:r>
              <a:rPr lang="zh-CN" altLang="en-US" sz="2400" smtClean="0">
                <a:solidFill>
                  <a:srgbClr val="FF0000"/>
                </a:solidFill>
                <a:latin typeface="微软雅黑" panose="020B0503020204020204" pitchFamily="34" charset="-122"/>
                <a:ea typeface="微软雅黑" panose="020B0503020204020204" pitchFamily="34" charset="-122"/>
              </a:rPr>
              <a:t>应画出交线</a:t>
            </a:r>
            <a:endParaRPr lang="zh-CN" altLang="en-US" sz="2400">
              <a:solidFill>
                <a:srgbClr val="FF0000"/>
              </a:solidFill>
            </a:endParaRPr>
          </a:p>
        </p:txBody>
      </p:sp>
      <p:cxnSp>
        <p:nvCxnSpPr>
          <p:cNvPr id="4" name="直接连接符 3"/>
          <p:cNvCxnSpPr/>
          <p:nvPr/>
        </p:nvCxnSpPr>
        <p:spPr>
          <a:xfrm flipV="1">
            <a:off x="1771370" y="2823882"/>
            <a:ext cx="502024" cy="5239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757082" y="3333512"/>
            <a:ext cx="516312" cy="5098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弧形 16"/>
          <p:cNvSpPr/>
          <p:nvPr/>
        </p:nvSpPr>
        <p:spPr>
          <a:xfrm rot="2699867">
            <a:off x="439151" y="2880713"/>
            <a:ext cx="934247" cy="934176"/>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6" name="直接连接符 25"/>
          <p:cNvCxnSpPr/>
          <p:nvPr/>
        </p:nvCxnSpPr>
        <p:spPr>
          <a:xfrm>
            <a:off x="5054273" y="2930109"/>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914900" y="3765175"/>
            <a:ext cx="7418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552844" y="2930109"/>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400800" y="3764756"/>
            <a:ext cx="761644" cy="4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515350" y="2930109"/>
            <a:ext cx="43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0229850" y="3763355"/>
            <a:ext cx="7143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46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a:extLst>
              <a:ext uri="{FF2B5EF4-FFF2-40B4-BE49-F238E27FC236}">
                <a16:creationId xmlns:a16="http://schemas.microsoft.com/office/drawing/2014/main" xmlns="" id="{D7C9C158-D124-AFEA-29B8-46741AFC5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xmlns="" id="{557A7DCB-2681-9E31-A524-AB327EC674E4}"/>
              </a:ext>
            </a:extLst>
          </p:cNvPr>
          <p:cNvSpPr/>
          <p:nvPr/>
        </p:nvSpPr>
        <p:spPr>
          <a:xfrm>
            <a:off x="2397125" y="1362075"/>
            <a:ext cx="2741613" cy="369888"/>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制图的基本知识 </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a:extLst>
              <a:ext uri="{FF2B5EF4-FFF2-40B4-BE49-F238E27FC236}">
                <a16:creationId xmlns:a16="http://schemas.microsoft.com/office/drawing/2014/main" xmlns="" id="{E921AA8C-DF57-5219-5139-72A20312B065}"/>
              </a:ext>
            </a:extLst>
          </p:cNvPr>
          <p:cNvSpPr/>
          <p:nvPr/>
        </p:nvSpPr>
        <p:spPr>
          <a:xfrm>
            <a:off x="2414588" y="1757363"/>
            <a:ext cx="2903537" cy="369887"/>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点、线、面的投影</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7F00A4B9-C402-867C-50D8-3A53F64F5980}"/>
              </a:ext>
            </a:extLst>
          </p:cNvPr>
          <p:cNvSpPr/>
          <p:nvPr/>
        </p:nvSpPr>
        <p:spPr>
          <a:xfrm>
            <a:off x="2417763" y="2146300"/>
            <a:ext cx="3825875" cy="368300"/>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线面几何元素间的相对位置</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xmlns="" id="{18953727-45C6-3AA5-8018-AB07AC42BAC3}"/>
              </a:ext>
            </a:extLst>
          </p:cNvPr>
          <p:cNvSpPr/>
          <p:nvPr/>
        </p:nvSpPr>
        <p:spPr>
          <a:xfrm>
            <a:off x="2414588" y="2549525"/>
            <a:ext cx="2049462" cy="369888"/>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投影变换 </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xmlns="" id="{D9127395-63D4-5B9F-92CE-7F9BA010BD07}"/>
              </a:ext>
            </a:extLst>
          </p:cNvPr>
          <p:cNvSpPr/>
          <p:nvPr/>
        </p:nvSpPr>
        <p:spPr>
          <a:xfrm>
            <a:off x="2414588" y="2932113"/>
            <a:ext cx="2211387" cy="368300"/>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6</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曲线与曲面</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a:extLst>
              <a:ext uri="{FF2B5EF4-FFF2-40B4-BE49-F238E27FC236}">
                <a16:creationId xmlns:a16="http://schemas.microsoft.com/office/drawing/2014/main" xmlns="" id="{FAE96956-BCE1-90FF-22C9-D838177A0F66}"/>
              </a:ext>
            </a:extLst>
          </p:cNvPr>
          <p:cNvSpPr/>
          <p:nvPr/>
        </p:nvSpPr>
        <p:spPr>
          <a:xfrm>
            <a:off x="2430463" y="3324225"/>
            <a:ext cx="1979612" cy="369888"/>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7</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基本立体</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a16="http://schemas.microsoft.com/office/drawing/2014/main" xmlns="" id="{5CF296FA-7490-6E5F-360A-84623356079F}"/>
              </a:ext>
            </a:extLst>
          </p:cNvPr>
          <p:cNvSpPr/>
          <p:nvPr/>
        </p:nvSpPr>
        <p:spPr>
          <a:xfrm>
            <a:off x="2430463" y="3695700"/>
            <a:ext cx="2441575" cy="368300"/>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8</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平面截切立体</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4D63F9F5-CA78-5BE0-1929-83BC615FC03D}"/>
              </a:ext>
            </a:extLst>
          </p:cNvPr>
          <p:cNvSpPr/>
          <p:nvPr/>
        </p:nvSpPr>
        <p:spPr>
          <a:xfrm>
            <a:off x="2424113" y="4460875"/>
            <a:ext cx="1884362" cy="368300"/>
          </a:xfrm>
          <a:prstGeom prst="rect">
            <a:avLst/>
          </a:prstGeom>
        </p:spPr>
        <p:txBody>
          <a:bodyPr wrap="none">
            <a:spAutoFit/>
          </a:bodyPr>
          <a:lstStyle/>
          <a:p>
            <a:pPr>
              <a:defRPr/>
            </a:pPr>
            <a:r>
              <a:rPr lang="zh-CN" altLang="zh-CN" kern="100" dirty="0">
                <a:highlight>
                  <a:srgbClr val="FFFF00"/>
                </a:highlight>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highlight>
                  <a:srgbClr val="FFFF00"/>
                </a:highlight>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kern="100" dirty="0">
                <a:highlight>
                  <a:srgbClr val="FFFF00"/>
                </a:highlight>
                <a:latin typeface="微软雅黑" panose="020B0503020204020204" pitchFamily="34" charset="-122"/>
                <a:ea typeface="微软雅黑" panose="020B0503020204020204" pitchFamily="34" charset="-122"/>
                <a:cs typeface="Times New Roman" panose="02020603050405020304" pitchFamily="18" charset="0"/>
              </a:rPr>
              <a:t>章 </a:t>
            </a:r>
            <a:r>
              <a:rPr lang="en-US" altLang="zh-CN" kern="100" dirty="0">
                <a:highlight>
                  <a:srgbClr val="FFFF00"/>
                </a:highligh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kern="100" dirty="0">
                <a:highlight>
                  <a:srgbClr val="FFFF00"/>
                </a:highlight>
                <a:latin typeface="微软雅黑" panose="020B0503020204020204" pitchFamily="34" charset="-122"/>
                <a:ea typeface="微软雅黑" panose="020B0503020204020204" pitchFamily="34" charset="-122"/>
                <a:cs typeface="Times New Roman" panose="02020603050405020304" pitchFamily="18" charset="0"/>
              </a:rPr>
              <a:t>组合体 </a:t>
            </a:r>
            <a:endParaRPr lang="zh-CN" altLang="en-US" kern="100" dirty="0">
              <a:highlight>
                <a:srgbClr val="FFFF00"/>
              </a:highligh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xmlns="" id="{5AA5B6FE-9484-C7FD-6AB2-64976F55F402}"/>
              </a:ext>
            </a:extLst>
          </p:cNvPr>
          <p:cNvSpPr/>
          <p:nvPr/>
        </p:nvSpPr>
        <p:spPr>
          <a:xfrm>
            <a:off x="2424113" y="4846638"/>
            <a:ext cx="1816100" cy="369887"/>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11</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轴测图</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xmlns="" id="{8BF0C53B-8493-B341-B626-F0D68027FA9A}"/>
              </a:ext>
            </a:extLst>
          </p:cNvPr>
          <p:cNvSpPr/>
          <p:nvPr/>
        </p:nvSpPr>
        <p:spPr>
          <a:xfrm>
            <a:off x="2428875" y="5229225"/>
            <a:ext cx="3200400" cy="368300"/>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12</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建筑形体的表达方法</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a16="http://schemas.microsoft.com/office/drawing/2014/main" xmlns="" id="{D08772EE-2E36-F2A7-30C4-B19F6BB9B10F}"/>
              </a:ext>
            </a:extLst>
          </p:cNvPr>
          <p:cNvSpPr/>
          <p:nvPr/>
        </p:nvSpPr>
        <p:spPr>
          <a:xfrm>
            <a:off x="2439988" y="5635625"/>
            <a:ext cx="2114550" cy="369888"/>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13</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透视投影 </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a16="http://schemas.microsoft.com/office/drawing/2014/main" xmlns="" id="{04288311-DC09-7B7D-3D99-495A19050B01}"/>
              </a:ext>
            </a:extLst>
          </p:cNvPr>
          <p:cNvSpPr/>
          <p:nvPr/>
        </p:nvSpPr>
        <p:spPr>
          <a:xfrm>
            <a:off x="2446338" y="6026150"/>
            <a:ext cx="2044700" cy="368300"/>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14</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标高投影</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a16="http://schemas.microsoft.com/office/drawing/2014/main" xmlns="" id="{DCF94463-30AD-823E-5353-7EE792ACDF38}"/>
              </a:ext>
            </a:extLst>
          </p:cNvPr>
          <p:cNvSpPr/>
          <p:nvPr/>
        </p:nvSpPr>
        <p:spPr>
          <a:xfrm>
            <a:off x="2435225" y="6416675"/>
            <a:ext cx="2344738" cy="368300"/>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计算机绘图 </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a:extLst>
              <a:ext uri="{FF2B5EF4-FFF2-40B4-BE49-F238E27FC236}">
                <a16:creationId xmlns:a16="http://schemas.microsoft.com/office/drawing/2014/main" xmlns="" id="{25475805-4908-1AC1-FDF6-4A37AB52D8A9}"/>
              </a:ext>
            </a:extLst>
          </p:cNvPr>
          <p:cNvSpPr/>
          <p:nvPr/>
        </p:nvSpPr>
        <p:spPr>
          <a:xfrm>
            <a:off x="2397125" y="971550"/>
            <a:ext cx="1587500" cy="369888"/>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rPr>
              <a:t>1</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绪论</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dirty="0">
              <a:latin typeface="微软雅黑" panose="020B0503020204020204" pitchFamily="34" charset="-122"/>
              <a:ea typeface="微软雅黑" panose="020B0503020204020204" pitchFamily="34" charset="-122"/>
            </a:endParaRPr>
          </a:p>
        </p:txBody>
      </p:sp>
      <p:pic>
        <p:nvPicPr>
          <p:cNvPr id="3089" name="图片 19">
            <a:extLst>
              <a:ext uri="{FF2B5EF4-FFF2-40B4-BE49-F238E27FC236}">
                <a16:creationId xmlns:a16="http://schemas.microsoft.com/office/drawing/2014/main" xmlns="" id="{2721C8A3-AF18-8DE0-F4AC-0336A63ECA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4388" y="1406525"/>
            <a:ext cx="3397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图片 20">
            <a:extLst>
              <a:ext uri="{FF2B5EF4-FFF2-40B4-BE49-F238E27FC236}">
                <a16:creationId xmlns:a16="http://schemas.microsoft.com/office/drawing/2014/main" xmlns="" id="{6C828CF3-9698-EB12-B0FA-1E17CE0908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1011238"/>
            <a:ext cx="3968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图片 21">
            <a:extLst>
              <a:ext uri="{FF2B5EF4-FFF2-40B4-BE49-F238E27FC236}">
                <a16:creationId xmlns:a16="http://schemas.microsoft.com/office/drawing/2014/main" xmlns="" id="{F8797377-2882-0C67-B28E-6BBEB04A7D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11375" y="3338513"/>
            <a:ext cx="3190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图片 22">
            <a:extLst>
              <a:ext uri="{FF2B5EF4-FFF2-40B4-BE49-F238E27FC236}">
                <a16:creationId xmlns:a16="http://schemas.microsoft.com/office/drawing/2014/main" xmlns="" id="{EDEE3471-2B77-0328-EF21-152FB33B2AB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0100" y="4833938"/>
            <a:ext cx="38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图片 23">
            <a:extLst>
              <a:ext uri="{FF2B5EF4-FFF2-40B4-BE49-F238E27FC236}">
                <a16:creationId xmlns:a16="http://schemas.microsoft.com/office/drawing/2014/main" xmlns="" id="{0FF4FB8F-D15C-EC77-87C7-148DB3350D1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66925" y="1787525"/>
            <a:ext cx="3571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图片 24">
            <a:extLst>
              <a:ext uri="{FF2B5EF4-FFF2-40B4-BE49-F238E27FC236}">
                <a16:creationId xmlns:a16="http://schemas.microsoft.com/office/drawing/2014/main" xmlns="" id="{D188CF3B-AE48-DEA5-047F-BC7D2E1DC06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11375" y="6451600"/>
            <a:ext cx="3127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图片 25">
            <a:extLst>
              <a:ext uri="{FF2B5EF4-FFF2-40B4-BE49-F238E27FC236}">
                <a16:creationId xmlns:a16="http://schemas.microsoft.com/office/drawing/2014/main" xmlns="" id="{09F34918-548F-90A4-A120-FA7C41C8EF7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70100" y="2563813"/>
            <a:ext cx="3603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图片 26">
            <a:extLst>
              <a:ext uri="{FF2B5EF4-FFF2-40B4-BE49-F238E27FC236}">
                <a16:creationId xmlns:a16="http://schemas.microsoft.com/office/drawing/2014/main" xmlns="" id="{A9066D80-F4C3-8601-AE21-8870DDE5AE8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63750" y="4430713"/>
            <a:ext cx="400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图片 27">
            <a:extLst>
              <a:ext uri="{FF2B5EF4-FFF2-40B4-BE49-F238E27FC236}">
                <a16:creationId xmlns:a16="http://schemas.microsoft.com/office/drawing/2014/main" xmlns="" id="{643CEB74-E48C-E9EB-DD52-80945FAA105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11375" y="6069013"/>
            <a:ext cx="3317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图片 28">
            <a:extLst>
              <a:ext uri="{FF2B5EF4-FFF2-40B4-BE49-F238E27FC236}">
                <a16:creationId xmlns:a16="http://schemas.microsoft.com/office/drawing/2014/main" xmlns="" id="{497FD371-045E-C434-1B31-74C08A9517A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063750" y="5259388"/>
            <a:ext cx="4254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图片 31">
            <a:extLst>
              <a:ext uri="{FF2B5EF4-FFF2-40B4-BE49-F238E27FC236}">
                <a16:creationId xmlns:a16="http://schemas.microsoft.com/office/drawing/2014/main" xmlns="" id="{C41D3896-5510-861C-6743-2A7B2D8F5D5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111375" y="5684838"/>
            <a:ext cx="3460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图片 33">
            <a:extLst>
              <a:ext uri="{FF2B5EF4-FFF2-40B4-BE49-F238E27FC236}">
                <a16:creationId xmlns:a16="http://schemas.microsoft.com/office/drawing/2014/main" xmlns="" id="{53B476BD-5B79-C572-5620-ED4D809B5E49}"/>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85975" y="2160588"/>
            <a:ext cx="34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01" name="组合 36">
            <a:extLst>
              <a:ext uri="{FF2B5EF4-FFF2-40B4-BE49-F238E27FC236}">
                <a16:creationId xmlns:a16="http://schemas.microsoft.com/office/drawing/2014/main" xmlns="" id="{D689A93E-88CC-C516-312D-9EF9FFEE5D76}"/>
              </a:ext>
            </a:extLst>
          </p:cNvPr>
          <p:cNvGrpSpPr>
            <a:grpSpLocks/>
          </p:cNvGrpSpPr>
          <p:nvPr/>
        </p:nvGrpSpPr>
        <p:grpSpPr bwMode="auto">
          <a:xfrm>
            <a:off x="2135188" y="4070350"/>
            <a:ext cx="2509837" cy="369888"/>
            <a:chOff x="2134768" y="4070210"/>
            <a:chExt cx="2510913" cy="369332"/>
          </a:xfrm>
        </p:grpSpPr>
        <p:sp>
          <p:nvSpPr>
            <p:cNvPr id="10" name="矩形 9">
              <a:extLst>
                <a:ext uri="{FF2B5EF4-FFF2-40B4-BE49-F238E27FC236}">
                  <a16:creationId xmlns:a16="http://schemas.microsoft.com/office/drawing/2014/main" xmlns="" id="{9C06848E-D890-1899-0618-13F62C3A7ABC}"/>
                </a:ext>
              </a:extLst>
            </p:cNvPr>
            <p:cNvSpPr/>
            <p:nvPr/>
          </p:nvSpPr>
          <p:spPr>
            <a:xfrm>
              <a:off x="2434934" y="4070210"/>
              <a:ext cx="2210747" cy="369332"/>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9</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两立体相贯</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105" name="图片 32">
              <a:extLst>
                <a:ext uri="{FF2B5EF4-FFF2-40B4-BE49-F238E27FC236}">
                  <a16:creationId xmlns:a16="http://schemas.microsoft.com/office/drawing/2014/main" xmlns="" id="{542D7A46-E136-AE08-55D2-2E22E0A62F1C}"/>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134768" y="4113019"/>
              <a:ext cx="280048" cy="26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02" name="图片 34">
            <a:extLst>
              <a:ext uri="{FF2B5EF4-FFF2-40B4-BE49-F238E27FC236}">
                <a16:creationId xmlns:a16="http://schemas.microsoft.com/office/drawing/2014/main" xmlns="" id="{3066A6D8-6D3D-8DB6-DE37-AE72D9037C69}"/>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19313" y="3722688"/>
            <a:ext cx="3111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图片 35">
            <a:extLst>
              <a:ext uri="{FF2B5EF4-FFF2-40B4-BE49-F238E27FC236}">
                <a16:creationId xmlns:a16="http://schemas.microsoft.com/office/drawing/2014/main" xmlns="" id="{23CA6B8B-15EA-EE81-6498-6D36198A012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08200" y="2957513"/>
            <a:ext cx="3556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xmlns="" id="{975189CE-BFAA-D95D-C3E6-481DE78716CF}"/>
              </a:ext>
            </a:extLst>
          </p:cNvPr>
          <p:cNvSpPr txBox="1"/>
          <p:nvPr/>
        </p:nvSpPr>
        <p:spPr>
          <a:xfrm>
            <a:off x="1581150" y="1243013"/>
            <a:ext cx="9029700" cy="4216539"/>
          </a:xfrm>
          <a:prstGeom prst="rect">
            <a:avLst/>
          </a:prstGeom>
          <a:noFill/>
        </p:spPr>
        <p:txBody>
          <a:bodyPr>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p>
          <a:p>
            <a:pPr algn="just">
              <a:defRPr/>
            </a:pPr>
            <a:r>
              <a:rPr lang="zh-CN" altLang="en-US"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zh-CN" altLang="en-US" sz="2400" dirty="0">
                <a:latin typeface="微软雅黑" panose="020B0503020204020204" pitchFamily="34" charset="-122"/>
                <a:ea typeface="微软雅黑" panose="020B0503020204020204" pitchFamily="34" charset="-122"/>
              </a:rPr>
              <a:t>       画组合体的视图时，首先要进行形体分析。弄清楚组合体是由哪些基本形体组合而成，分析清楚组合体的构型方式；然后选择最能反映其形状结构特征的某个表面作为主视图表达的对象。画图时，先画定位线和主要形体；然后画次要形体，并确定各个基本形体之间的相对位置及表面之间的关系，正确地画出它们的投影；最后检查描深，完成组合体的视图。</a:t>
            </a:r>
            <a:r>
              <a:rPr lang="en-US" altLang="zh-CN" sz="2400" dirty="0">
                <a:latin typeface="微软雅黑" panose="020B0503020204020204" pitchFamily="34" charset="-122"/>
                <a:ea typeface="微软雅黑" panose="020B0503020204020204" pitchFamily="34" charset="-122"/>
              </a:rPr>
              <a:t>       </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3507128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xmlns="" id="{975189CE-BFAA-D95D-C3E6-481DE78716CF}"/>
              </a:ext>
            </a:extLst>
          </p:cNvPr>
          <p:cNvSpPr txBox="1"/>
          <p:nvPr/>
        </p:nvSpPr>
        <p:spPr>
          <a:xfrm>
            <a:off x="1581150" y="1243013"/>
            <a:ext cx="9029700" cy="3785652"/>
          </a:xfrm>
          <a:prstGeom prst="rect">
            <a:avLst/>
          </a:prstGeom>
          <a:noFill/>
        </p:spPr>
        <p:txBody>
          <a:bodyPr>
            <a:spAutoFit/>
          </a:bodyPr>
          <a:lstStyle/>
          <a:p>
            <a:pPr algn="just">
              <a:defRPr/>
            </a:pPr>
            <a:r>
              <a:rPr lang="zh-CN" altLang="en-US" sz="2400" smtClean="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en-US" altLang="zh-CN" sz="2400" b="1" dirty="0">
                <a:latin typeface="微软雅黑" panose="020B0503020204020204" pitchFamily="34" charset="-122"/>
                <a:ea typeface="微软雅黑" panose="020B0503020204020204" pitchFamily="34" charset="-122"/>
              </a:rPr>
              <a:t>10.2.1  </a:t>
            </a:r>
            <a:r>
              <a:rPr lang="zh-CN" altLang="en-US" sz="2400" b="1" dirty="0">
                <a:latin typeface="微软雅黑" panose="020B0503020204020204" pitchFamily="34" charset="-122"/>
                <a:ea typeface="微软雅黑" panose="020B0503020204020204" pitchFamily="34" charset="-122"/>
              </a:rPr>
              <a:t>形体分析法画图</a:t>
            </a:r>
            <a:endParaRPr lang="zh-CN" altLang="zh-CN" sz="2000" dirty="0">
              <a:latin typeface="微软雅黑" panose="020B0503020204020204" pitchFamily="34" charset="-122"/>
              <a:ea typeface="微软雅黑" panose="020B0503020204020204" pitchFamily="34" charset="-122"/>
            </a:endParaRPr>
          </a:p>
          <a:p>
            <a:pPr algn="just">
              <a:lnSpc>
                <a:spcPct val="150000"/>
              </a:lnSpc>
              <a:defRPr/>
            </a:pPr>
            <a:r>
              <a:rPr lang="zh-CN" altLang="en-US" sz="2400" smtClean="0">
                <a:latin typeface="微软雅黑" panose="020B0503020204020204" pitchFamily="34" charset="-122"/>
                <a:ea typeface="微软雅黑" panose="020B0503020204020204" pitchFamily="34" charset="-122"/>
              </a:rPr>
              <a:t>   </a:t>
            </a:r>
            <a:endParaRPr lang="en-US" altLang="zh-CN" sz="2400" smtClean="0">
              <a:latin typeface="微软雅黑" panose="020B0503020204020204" pitchFamily="34" charset="-122"/>
              <a:ea typeface="微软雅黑" panose="020B0503020204020204" pitchFamily="34" charset="-122"/>
            </a:endParaRPr>
          </a:p>
          <a:p>
            <a:pPr algn="just">
              <a:lnSpc>
                <a:spcPct val="150000"/>
              </a:lnSpc>
              <a:defRPr/>
            </a:pPr>
            <a:r>
              <a:rPr lang="en-US" altLang="zh-CN" sz="2400">
                <a:latin typeface="微软雅黑" panose="020B0503020204020204" pitchFamily="34" charset="-122"/>
                <a:ea typeface="微软雅黑" panose="020B0503020204020204" pitchFamily="34" charset="-122"/>
              </a:rPr>
              <a:t> </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将</a:t>
            </a:r>
            <a:r>
              <a:rPr lang="zh-CN" altLang="en-US" sz="2400" dirty="0">
                <a:latin typeface="微软雅黑" panose="020B0503020204020204" pitchFamily="34" charset="-122"/>
                <a:ea typeface="微软雅黑" panose="020B0503020204020204" pitchFamily="34" charset="-122"/>
              </a:rPr>
              <a:t>组合体分解为由若干基本形体，并分析这些基本形体的相对位置和表面之间的关系，从而认识整个组合体的形状与结构，这种方法称为</a:t>
            </a:r>
            <a:r>
              <a:rPr lang="zh-CN" altLang="en-US" sz="2400" b="1" dirty="0">
                <a:solidFill>
                  <a:srgbClr val="FF0000"/>
                </a:solidFill>
                <a:latin typeface="微软雅黑" panose="020B0503020204020204" pitchFamily="34" charset="-122"/>
                <a:ea typeface="微软雅黑" panose="020B0503020204020204" pitchFamily="34" charset="-122"/>
              </a:rPr>
              <a:t>形体分析法</a:t>
            </a:r>
            <a:r>
              <a:rPr lang="zh-CN" altLang="en-US" sz="2400" dirty="0">
                <a:latin typeface="微软雅黑" panose="020B0503020204020204" pitchFamily="34" charset="-122"/>
                <a:ea typeface="微软雅黑" panose="020B0503020204020204" pitchFamily="34" charset="-122"/>
              </a:rPr>
              <a:t>。</a:t>
            </a:r>
          </a:p>
          <a:p>
            <a:pPr algn="just">
              <a:lnSpc>
                <a:spcPct val="150000"/>
              </a:lnSpc>
              <a:defRPr/>
            </a:pP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2" name="矩形 1"/>
          <p:cNvSpPr/>
          <p:nvPr/>
        </p:nvSpPr>
        <p:spPr>
          <a:xfrm>
            <a:off x="4429738" y="359056"/>
            <a:ext cx="3679212"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62622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401763" y="1243013"/>
            <a:ext cx="9209087" cy="1107996"/>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10.2.1  </a:t>
            </a:r>
            <a:r>
              <a:rPr lang="zh-CN" altLang="en-US" sz="2800" b="1" dirty="0">
                <a:latin typeface="微软雅黑" panose="020B0503020204020204" pitchFamily="34" charset="-122"/>
                <a:ea typeface="微软雅黑" panose="020B0503020204020204" pitchFamily="34" charset="-122"/>
              </a:rPr>
              <a:t>形体分析法画图</a:t>
            </a:r>
            <a:endParaRPr lang="zh-CN" altLang="zh-CN" sz="2400" dirty="0">
              <a:latin typeface="微软雅黑" panose="020B0503020204020204" pitchFamily="34" charset="-122"/>
              <a:ea typeface="微软雅黑" panose="020B0503020204020204" pitchFamily="34" charset="-122"/>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10-13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形体分析法</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分解</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7346" name="图片 1">
            <a:extLst>
              <a:ext uri="{FF2B5EF4-FFF2-40B4-BE49-F238E27FC236}">
                <a16:creationId xmlns:a16="http://schemas.microsoft.com/office/drawing/2014/main" xmlns="" id="{EB34AF4F-3302-9E31-F9C5-072EB1796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2162253"/>
            <a:ext cx="9572625" cy="348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429738" y="359056"/>
            <a:ext cx="3679212"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0" name="组合 9"/>
          <p:cNvGrpSpPr/>
          <p:nvPr/>
        </p:nvGrpSpPr>
        <p:grpSpPr>
          <a:xfrm>
            <a:off x="3032591" y="3480867"/>
            <a:ext cx="2492229" cy="1729184"/>
            <a:chOff x="904875" y="3337813"/>
            <a:chExt cx="3137688" cy="1148639"/>
          </a:xfrm>
        </p:grpSpPr>
        <p:sp>
          <p:nvSpPr>
            <p:cNvPr id="11" name="文本框 10"/>
            <p:cNvSpPr txBox="1"/>
            <p:nvPr/>
          </p:nvSpPr>
          <p:spPr>
            <a:xfrm>
              <a:off x="904875" y="3778566"/>
              <a:ext cx="1935956" cy="707886"/>
            </a:xfrm>
            <a:prstGeom prst="rect">
              <a:avLst/>
            </a:prstGeom>
            <a:noFill/>
          </p:spPr>
          <p:txBody>
            <a:bodyPr wrap="square" rtlCol="0">
              <a:spAutoFit/>
            </a:bodyPr>
            <a:lstStyle/>
            <a:p>
              <a:r>
                <a:rPr lang="zh-CN" altLang="en-US" sz="2000" smtClean="0">
                  <a:solidFill>
                    <a:srgbClr val="FF0000"/>
                  </a:solidFill>
                </a:rPr>
                <a:t>可以分解为两个</a:t>
              </a:r>
              <a:r>
                <a:rPr lang="en-US" altLang="zh-CN" sz="2000" smtClean="0">
                  <a:solidFill>
                    <a:srgbClr val="FF0000"/>
                  </a:solidFill>
                </a:rPr>
                <a:t>L</a:t>
              </a:r>
              <a:r>
                <a:rPr lang="zh-CN" altLang="en-US" sz="2000" smtClean="0">
                  <a:solidFill>
                    <a:srgbClr val="FF0000"/>
                  </a:solidFill>
                </a:rPr>
                <a:t>型的棱柱</a:t>
              </a:r>
              <a:endParaRPr lang="zh-CN" altLang="en-US" sz="2000">
                <a:solidFill>
                  <a:srgbClr val="FF0000"/>
                </a:solidFill>
              </a:endParaRPr>
            </a:p>
          </p:txBody>
        </p:sp>
        <p:cxnSp>
          <p:nvCxnSpPr>
            <p:cNvPr id="12" name="直接箭头连接符 11"/>
            <p:cNvCxnSpPr/>
            <p:nvPr/>
          </p:nvCxnSpPr>
          <p:spPr>
            <a:xfrm flipV="1">
              <a:off x="2624751" y="3337813"/>
              <a:ext cx="1417812" cy="7946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7554119" y="1431801"/>
            <a:ext cx="5428456" cy="1434344"/>
            <a:chOff x="7445375" y="1604099"/>
            <a:chExt cx="5428456" cy="1222421"/>
          </a:xfrm>
        </p:grpSpPr>
        <p:sp>
          <p:nvSpPr>
            <p:cNvPr id="14" name="文本框 13"/>
            <p:cNvSpPr txBox="1"/>
            <p:nvPr/>
          </p:nvSpPr>
          <p:spPr>
            <a:xfrm>
              <a:off x="7445375" y="1604099"/>
              <a:ext cx="5428456" cy="400110"/>
            </a:xfrm>
            <a:prstGeom prst="rect">
              <a:avLst/>
            </a:prstGeom>
            <a:noFill/>
          </p:spPr>
          <p:txBody>
            <a:bodyPr wrap="square" rtlCol="0">
              <a:spAutoFit/>
            </a:bodyPr>
            <a:lstStyle/>
            <a:p>
              <a:r>
                <a:rPr lang="zh-CN" altLang="en-US" sz="2000" smtClean="0">
                  <a:solidFill>
                    <a:srgbClr val="FF0000"/>
                  </a:solidFill>
                  <a:latin typeface="微软雅黑" panose="020B0503020204020204" pitchFamily="34" charset="-122"/>
                  <a:ea typeface="微软雅黑" panose="020B0503020204020204" pitchFamily="34" charset="-122"/>
                </a:rPr>
                <a:t>可以分解为三个四棱柱</a:t>
              </a:r>
              <a:endParaRPr lang="zh-CN" altLang="en-US" sz="2000">
                <a:solidFill>
                  <a:srgbClr val="FF0000"/>
                </a:solidFill>
                <a:latin typeface="微软雅黑" panose="020B0503020204020204" pitchFamily="34" charset="-122"/>
                <a:ea typeface="微软雅黑" panose="020B0503020204020204" pitchFamily="34" charset="-122"/>
              </a:endParaRPr>
            </a:p>
          </p:txBody>
        </p:sp>
        <p:cxnSp>
          <p:nvCxnSpPr>
            <p:cNvPr id="15" name="直接箭头连接符 14"/>
            <p:cNvCxnSpPr/>
            <p:nvPr/>
          </p:nvCxnSpPr>
          <p:spPr>
            <a:xfrm>
              <a:off x="8220748" y="1948990"/>
              <a:ext cx="922084" cy="8775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626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401763" y="1243013"/>
            <a:ext cx="9209087" cy="1107996"/>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10.2.1  </a:t>
            </a:r>
            <a:r>
              <a:rPr lang="zh-CN" altLang="en-US" sz="2800" b="1" dirty="0">
                <a:latin typeface="微软雅黑" panose="020B0503020204020204" pitchFamily="34" charset="-122"/>
                <a:ea typeface="微软雅黑" panose="020B0503020204020204" pitchFamily="34" charset="-122"/>
              </a:rPr>
              <a:t>形体分析法画图</a:t>
            </a:r>
            <a:endParaRPr lang="zh-CN" altLang="zh-CN" sz="2400" dirty="0">
              <a:latin typeface="微软雅黑" panose="020B0503020204020204" pitchFamily="34" charset="-122"/>
              <a:ea typeface="微软雅黑" panose="020B0503020204020204" pitchFamily="34" charset="-122"/>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6016625"/>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10-14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形体分析法</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平齐的表面</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8370" name="图片 1">
            <a:extLst>
              <a:ext uri="{FF2B5EF4-FFF2-40B4-BE49-F238E27FC236}">
                <a16:creationId xmlns:a16="http://schemas.microsoft.com/office/drawing/2014/main" xmlns="" id="{AF432B12-C29E-92DB-D7D0-E5D95FC20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574" y="1909098"/>
            <a:ext cx="7451052" cy="417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429738" y="359056"/>
            <a:ext cx="3679212"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45100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61261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10-15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座体的直观图和形体分析</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9394" name="图片 1">
            <a:extLst>
              <a:ext uri="{FF2B5EF4-FFF2-40B4-BE49-F238E27FC236}">
                <a16:creationId xmlns:a16="http://schemas.microsoft.com/office/drawing/2014/main" xmlns="" id="{1C54FF61-78E9-872F-4172-F7A31132F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50" y="2570494"/>
            <a:ext cx="10045176" cy="355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xmlns="" id="{ECF19EE1-3BD5-792C-1A11-12042DAB5260}"/>
              </a:ext>
            </a:extLst>
          </p:cNvPr>
          <p:cNvSpPr txBox="1"/>
          <p:nvPr/>
        </p:nvSpPr>
        <p:spPr>
          <a:xfrm>
            <a:off x="1401763" y="894258"/>
            <a:ext cx="9209087" cy="1184940"/>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10.2.2  </a:t>
            </a:r>
            <a:r>
              <a:rPr lang="zh-CN" altLang="en-US" sz="2800" b="1" dirty="0">
                <a:latin typeface="微软雅黑" panose="020B0503020204020204" pitchFamily="34" charset="-122"/>
                <a:ea typeface="微软雅黑" panose="020B0503020204020204" pitchFamily="34" charset="-122"/>
              </a:rPr>
              <a:t>组合体画法实例</a:t>
            </a:r>
            <a:endParaRPr lang="zh-CN" altLang="zh-CN" sz="2400" dirty="0">
              <a:latin typeface="微软雅黑" panose="020B0503020204020204" pitchFamily="34" charset="-122"/>
              <a:ea typeface="微软雅黑" panose="020B0503020204020204" pitchFamily="34" charset="-122"/>
            </a:endParaRPr>
          </a:p>
          <a:p>
            <a:pPr algn="just">
              <a:spcBef>
                <a:spcPts val="600"/>
              </a:spcBef>
              <a:defRPr/>
            </a:pPr>
            <a:r>
              <a:rPr lang="zh-CN" altLang="en-US"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10-1 </a:t>
            </a:r>
            <a:r>
              <a:rPr lang="zh-CN" altLang="en-US" sz="2400" dirty="0">
                <a:latin typeface="微软雅黑" panose="020B0503020204020204" pitchFamily="34" charset="-122"/>
                <a:ea typeface="微软雅黑" panose="020B0503020204020204" pitchFamily="34" charset="-122"/>
              </a:rPr>
              <a:t>画出座体的三视图。</a:t>
            </a:r>
            <a:endParaRPr lang="zh-CN" altLang="zh-CN" sz="2400" dirty="0">
              <a:latin typeface="微软雅黑" panose="020B0503020204020204" pitchFamily="34" charset="-122"/>
              <a:ea typeface="微软雅黑" panose="020B0503020204020204" pitchFamily="34" charset="-122"/>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429738" y="359056"/>
            <a:ext cx="3679212"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1872379" y="1944970"/>
            <a:ext cx="5150353" cy="923330"/>
          </a:xfrm>
          <a:prstGeom prst="rect">
            <a:avLst/>
          </a:prstGeom>
          <a:noFill/>
        </p:spPr>
        <p:txBody>
          <a:bodyPr wrap="square" rtlCol="0">
            <a:spAutoFit/>
          </a:bodyPr>
          <a:lstStyle/>
          <a:p>
            <a:pPr>
              <a:lnSpc>
                <a:spcPct val="150000"/>
              </a:lnSpc>
            </a:pPr>
            <a:r>
              <a:rPr lang="zh-CN" altLang="zh-CN" smtClean="0"/>
              <a:t>座体可以看作是由底板、带有半圆柱槽的长方体和两个肋板（三棱柱）通过叠加</a:t>
            </a:r>
            <a:r>
              <a:rPr lang="zh-CN" altLang="zh-CN"/>
              <a:t>而形成的组合体</a:t>
            </a:r>
            <a:endParaRPr lang="zh-CN" altLang="en-US"/>
          </a:p>
        </p:txBody>
      </p:sp>
      <p:grpSp>
        <p:nvGrpSpPr>
          <p:cNvPr id="11" name="组合 10"/>
          <p:cNvGrpSpPr/>
          <p:nvPr/>
        </p:nvGrpSpPr>
        <p:grpSpPr>
          <a:xfrm>
            <a:off x="5602863" y="4601162"/>
            <a:ext cx="2042750" cy="585560"/>
            <a:chOff x="1538484" y="3939492"/>
            <a:chExt cx="2571799" cy="388968"/>
          </a:xfrm>
        </p:grpSpPr>
        <p:sp>
          <p:nvSpPr>
            <p:cNvPr id="12" name="文本框 11"/>
            <p:cNvSpPr txBox="1"/>
            <p:nvPr/>
          </p:nvSpPr>
          <p:spPr>
            <a:xfrm>
              <a:off x="1538484" y="3939492"/>
              <a:ext cx="1935956" cy="265780"/>
            </a:xfrm>
            <a:prstGeom prst="rect">
              <a:avLst/>
            </a:prstGeom>
            <a:noFill/>
          </p:spPr>
          <p:txBody>
            <a:bodyPr wrap="square" rtlCol="0">
              <a:spAutoFit/>
            </a:bodyPr>
            <a:lstStyle/>
            <a:p>
              <a:r>
                <a:rPr lang="zh-CN" altLang="en-US" sz="2000" smtClean="0">
                  <a:solidFill>
                    <a:srgbClr val="FF0000"/>
                  </a:solidFill>
                </a:rPr>
                <a:t>底板</a:t>
              </a:r>
              <a:endParaRPr lang="zh-CN" altLang="en-US" sz="2000">
                <a:solidFill>
                  <a:srgbClr val="FF0000"/>
                </a:solidFill>
              </a:endParaRPr>
            </a:p>
          </p:txBody>
        </p:sp>
        <p:cxnSp>
          <p:nvCxnSpPr>
            <p:cNvPr id="13" name="直接箭头连接符 12"/>
            <p:cNvCxnSpPr/>
            <p:nvPr/>
          </p:nvCxnSpPr>
          <p:spPr>
            <a:xfrm>
              <a:off x="2624751" y="4132510"/>
              <a:ext cx="1485532" cy="1959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5641283" y="2915902"/>
            <a:ext cx="1537707" cy="509648"/>
            <a:chOff x="1538484" y="3939492"/>
            <a:chExt cx="1935956" cy="338542"/>
          </a:xfrm>
        </p:grpSpPr>
        <p:sp>
          <p:nvSpPr>
            <p:cNvPr id="16" name="文本框 15"/>
            <p:cNvSpPr txBox="1"/>
            <p:nvPr/>
          </p:nvSpPr>
          <p:spPr>
            <a:xfrm>
              <a:off x="1538484" y="3939492"/>
              <a:ext cx="1935956" cy="265780"/>
            </a:xfrm>
            <a:prstGeom prst="rect">
              <a:avLst/>
            </a:prstGeom>
            <a:noFill/>
          </p:spPr>
          <p:txBody>
            <a:bodyPr wrap="square" rtlCol="0">
              <a:spAutoFit/>
            </a:bodyPr>
            <a:lstStyle/>
            <a:p>
              <a:r>
                <a:rPr lang="zh-CN" altLang="en-US" sz="2000" smtClean="0">
                  <a:solidFill>
                    <a:srgbClr val="FF0000"/>
                  </a:solidFill>
                </a:rPr>
                <a:t>肋板</a:t>
              </a:r>
              <a:endParaRPr lang="zh-CN" altLang="en-US" sz="2000">
                <a:solidFill>
                  <a:srgbClr val="FF0000"/>
                </a:solidFill>
              </a:endParaRPr>
            </a:p>
          </p:txBody>
        </p:sp>
        <p:cxnSp>
          <p:nvCxnSpPr>
            <p:cNvPr id="17" name="直接箭头连接符 16"/>
            <p:cNvCxnSpPr/>
            <p:nvPr/>
          </p:nvCxnSpPr>
          <p:spPr>
            <a:xfrm>
              <a:off x="2624751" y="4132510"/>
              <a:ext cx="776815" cy="1455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8203193" y="1679703"/>
            <a:ext cx="1609318" cy="1636311"/>
            <a:chOff x="1538484" y="3939492"/>
            <a:chExt cx="1935956" cy="621875"/>
          </a:xfrm>
        </p:grpSpPr>
        <p:sp>
          <p:nvSpPr>
            <p:cNvPr id="20" name="文本框 19"/>
            <p:cNvSpPr txBox="1"/>
            <p:nvPr/>
          </p:nvSpPr>
          <p:spPr>
            <a:xfrm>
              <a:off x="1538484" y="3939492"/>
              <a:ext cx="1935956" cy="269030"/>
            </a:xfrm>
            <a:prstGeom prst="rect">
              <a:avLst/>
            </a:prstGeom>
            <a:noFill/>
          </p:spPr>
          <p:txBody>
            <a:bodyPr wrap="square" rtlCol="0">
              <a:spAutoFit/>
            </a:bodyPr>
            <a:lstStyle/>
            <a:p>
              <a:r>
                <a:rPr lang="zh-CN" altLang="en-US" sz="2000" smtClean="0">
                  <a:solidFill>
                    <a:srgbClr val="FF0000"/>
                  </a:solidFill>
                </a:rPr>
                <a:t>带有半圆柱槽的长方体</a:t>
              </a:r>
              <a:endParaRPr lang="zh-CN" altLang="en-US" sz="2000">
                <a:solidFill>
                  <a:srgbClr val="FF0000"/>
                </a:solidFill>
              </a:endParaRPr>
            </a:p>
          </p:txBody>
        </p:sp>
        <p:cxnSp>
          <p:nvCxnSpPr>
            <p:cNvPr id="21" name="直接箭头连接符 20"/>
            <p:cNvCxnSpPr/>
            <p:nvPr/>
          </p:nvCxnSpPr>
          <p:spPr>
            <a:xfrm>
              <a:off x="2367945" y="4241852"/>
              <a:ext cx="487171" cy="319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0642623" y="2809770"/>
            <a:ext cx="2034580" cy="622410"/>
            <a:chOff x="1167463" y="3806602"/>
            <a:chExt cx="2561513" cy="413446"/>
          </a:xfrm>
        </p:grpSpPr>
        <p:sp>
          <p:nvSpPr>
            <p:cNvPr id="25" name="文本框 24"/>
            <p:cNvSpPr txBox="1"/>
            <p:nvPr/>
          </p:nvSpPr>
          <p:spPr>
            <a:xfrm>
              <a:off x="1793020" y="3806602"/>
              <a:ext cx="1935956" cy="265780"/>
            </a:xfrm>
            <a:prstGeom prst="rect">
              <a:avLst/>
            </a:prstGeom>
            <a:noFill/>
          </p:spPr>
          <p:txBody>
            <a:bodyPr wrap="square" rtlCol="0">
              <a:spAutoFit/>
            </a:bodyPr>
            <a:lstStyle/>
            <a:p>
              <a:r>
                <a:rPr lang="zh-CN" altLang="en-US" sz="2000" smtClean="0">
                  <a:solidFill>
                    <a:srgbClr val="FF0000"/>
                  </a:solidFill>
                </a:rPr>
                <a:t> 肋板</a:t>
              </a:r>
              <a:endParaRPr lang="zh-CN" altLang="en-US" sz="2000">
                <a:solidFill>
                  <a:srgbClr val="FF0000"/>
                </a:solidFill>
              </a:endParaRPr>
            </a:p>
          </p:txBody>
        </p:sp>
        <p:cxnSp>
          <p:nvCxnSpPr>
            <p:cNvPr id="26" name="直接箭头连接符 25"/>
            <p:cNvCxnSpPr>
              <a:stCxn id="25" idx="1"/>
            </p:cNvCxnSpPr>
            <p:nvPr/>
          </p:nvCxnSpPr>
          <p:spPr>
            <a:xfrm flipH="1">
              <a:off x="1167463" y="3939492"/>
              <a:ext cx="625558" cy="2805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16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401763" y="894258"/>
            <a:ext cx="9209087" cy="1184940"/>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10.2.2  </a:t>
            </a:r>
            <a:r>
              <a:rPr lang="zh-CN" altLang="en-US" sz="2800" b="1" dirty="0">
                <a:latin typeface="微软雅黑" panose="020B0503020204020204" pitchFamily="34" charset="-122"/>
                <a:ea typeface="微软雅黑" panose="020B0503020204020204" pitchFamily="34" charset="-122"/>
              </a:rPr>
              <a:t>组合体画法实例</a:t>
            </a:r>
            <a:endParaRPr lang="zh-CN" altLang="zh-CN" sz="2400" dirty="0">
              <a:latin typeface="微软雅黑" panose="020B0503020204020204" pitchFamily="34" charset="-122"/>
              <a:ea typeface="微软雅黑" panose="020B0503020204020204" pitchFamily="34" charset="-122"/>
            </a:endParaRPr>
          </a:p>
          <a:p>
            <a:pPr algn="just">
              <a:spcBef>
                <a:spcPts val="600"/>
              </a:spcBef>
              <a:defRPr/>
            </a:pPr>
            <a:r>
              <a:rPr lang="zh-CN" altLang="en-US"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10-1 </a:t>
            </a:r>
            <a:r>
              <a:rPr lang="zh-CN" altLang="en-US" sz="2400" dirty="0">
                <a:latin typeface="微软雅黑" panose="020B0503020204020204" pitchFamily="34" charset="-122"/>
                <a:ea typeface="微软雅黑" panose="020B0503020204020204" pitchFamily="34" charset="-122"/>
              </a:rPr>
              <a:t>画出座体的三视图。</a:t>
            </a:r>
            <a:endParaRPr lang="zh-CN" altLang="zh-CN" sz="2400" dirty="0">
              <a:latin typeface="微软雅黑" panose="020B0503020204020204" pitchFamily="34" charset="-122"/>
              <a:ea typeface="微软雅黑" panose="020B0503020204020204" pitchFamily="34" charset="-122"/>
            </a:endParaRPr>
          </a:p>
        </p:txBody>
      </p:sp>
      <p:pic>
        <p:nvPicPr>
          <p:cNvPr id="60418" name="图片 1">
            <a:extLst>
              <a:ext uri="{FF2B5EF4-FFF2-40B4-BE49-F238E27FC236}">
                <a16:creationId xmlns="" xmlns:a16="http://schemas.microsoft.com/office/drawing/2014/main" id="{07B8D149-BCA5-926E-75FD-23371065F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08" y="2246978"/>
            <a:ext cx="10353184" cy="389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 xmlns:a16="http://schemas.microsoft.com/office/drawing/2014/main" id="{7ED42474-4791-0EEC-62C7-D019EF863F5D}"/>
              </a:ext>
            </a:extLst>
          </p:cNvPr>
          <p:cNvSpPr txBox="1"/>
          <p:nvPr/>
        </p:nvSpPr>
        <p:spPr>
          <a:xfrm>
            <a:off x="0" y="61261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10-16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画组合体投影图的步骤</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8" name="矩形 7"/>
          <p:cNvSpPr/>
          <p:nvPr/>
        </p:nvSpPr>
        <p:spPr>
          <a:xfrm>
            <a:off x="4429738" y="359056"/>
            <a:ext cx="3679212"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3" name="直接连接符 2">
            <a:extLst>
              <a:ext uri="{FF2B5EF4-FFF2-40B4-BE49-F238E27FC236}">
                <a16:creationId xmlns="" xmlns:a16="http://schemas.microsoft.com/office/drawing/2014/main" id="{FA6B392A-A9B6-AC54-87DA-FA107D6F1924}"/>
              </a:ext>
            </a:extLst>
          </p:cNvPr>
          <p:cNvCxnSpPr>
            <a:cxnSpLocks/>
          </p:cNvCxnSpPr>
          <p:nvPr/>
        </p:nvCxnSpPr>
        <p:spPr>
          <a:xfrm>
            <a:off x="993228" y="3615101"/>
            <a:ext cx="24594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6="http://schemas.microsoft.com/office/drawing/2014/main" id="{C5AF6FF6-9E6C-4ADB-F3B9-AB840A0E10DF}"/>
              </a:ext>
            </a:extLst>
          </p:cNvPr>
          <p:cNvCxnSpPr>
            <a:cxnSpLocks/>
          </p:cNvCxnSpPr>
          <p:nvPr/>
        </p:nvCxnSpPr>
        <p:spPr>
          <a:xfrm>
            <a:off x="977463" y="4159012"/>
            <a:ext cx="24594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8EFDED7B-049E-4FC5-6950-B78CDA9D2DC6}"/>
              </a:ext>
            </a:extLst>
          </p:cNvPr>
          <p:cNvCxnSpPr>
            <a:cxnSpLocks/>
          </p:cNvCxnSpPr>
          <p:nvPr/>
        </p:nvCxnSpPr>
        <p:spPr>
          <a:xfrm>
            <a:off x="4116917" y="3615101"/>
            <a:ext cx="144568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9526CB44-32AC-4FAF-A153-9ABAF1216CB5}"/>
              </a:ext>
            </a:extLst>
          </p:cNvPr>
          <p:cNvCxnSpPr>
            <a:cxnSpLocks/>
          </p:cNvCxnSpPr>
          <p:nvPr/>
        </p:nvCxnSpPr>
        <p:spPr>
          <a:xfrm>
            <a:off x="4116917" y="2387600"/>
            <a:ext cx="0" cy="12275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6FB2FF30-E2C4-D6FC-76C6-A2B943A2CF8A}"/>
              </a:ext>
            </a:extLst>
          </p:cNvPr>
          <p:cNvCxnSpPr>
            <a:cxnSpLocks/>
          </p:cNvCxnSpPr>
          <p:nvPr/>
        </p:nvCxnSpPr>
        <p:spPr>
          <a:xfrm>
            <a:off x="6604757" y="3615101"/>
            <a:ext cx="2532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AC63B106-98AC-1BBF-1165-807310065D40}"/>
              </a:ext>
            </a:extLst>
          </p:cNvPr>
          <p:cNvCxnSpPr>
            <a:cxnSpLocks/>
          </p:cNvCxnSpPr>
          <p:nvPr/>
        </p:nvCxnSpPr>
        <p:spPr>
          <a:xfrm>
            <a:off x="8808207" y="3620227"/>
            <a:ext cx="2532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A7BFB16E-F978-6104-129E-7BD538E5A0C5}"/>
              </a:ext>
            </a:extLst>
          </p:cNvPr>
          <p:cNvCxnSpPr>
            <a:cxnSpLocks/>
          </p:cNvCxnSpPr>
          <p:nvPr/>
        </p:nvCxnSpPr>
        <p:spPr>
          <a:xfrm>
            <a:off x="6611107" y="3111500"/>
            <a:ext cx="0" cy="5036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836D8B85-CD0D-B1DB-9C62-A004798BD7D9}"/>
              </a:ext>
            </a:extLst>
          </p:cNvPr>
          <p:cNvCxnSpPr>
            <a:cxnSpLocks/>
          </p:cNvCxnSpPr>
          <p:nvPr/>
        </p:nvCxnSpPr>
        <p:spPr>
          <a:xfrm>
            <a:off x="9057217" y="3111500"/>
            <a:ext cx="0" cy="5036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 xmlns:a16="http://schemas.microsoft.com/office/drawing/2014/main" id="{2682ACA5-2584-8F90-AB0D-920D185615D5}"/>
              </a:ext>
            </a:extLst>
          </p:cNvPr>
          <p:cNvCxnSpPr>
            <a:cxnSpLocks/>
          </p:cNvCxnSpPr>
          <p:nvPr/>
        </p:nvCxnSpPr>
        <p:spPr>
          <a:xfrm>
            <a:off x="6604757" y="3119966"/>
            <a:ext cx="24524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6A169859-B1C4-2354-A02F-1A67067301B3}"/>
              </a:ext>
            </a:extLst>
          </p:cNvPr>
          <p:cNvCxnSpPr>
            <a:cxnSpLocks/>
          </p:cNvCxnSpPr>
          <p:nvPr/>
        </p:nvCxnSpPr>
        <p:spPr>
          <a:xfrm>
            <a:off x="8812440" y="3479800"/>
            <a:ext cx="0" cy="1353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83F54CD4-A26F-80A6-BCA4-10030F6354B0}"/>
              </a:ext>
            </a:extLst>
          </p:cNvPr>
          <p:cNvCxnSpPr>
            <a:cxnSpLocks/>
          </p:cNvCxnSpPr>
          <p:nvPr/>
        </p:nvCxnSpPr>
        <p:spPr>
          <a:xfrm>
            <a:off x="6856640" y="3479800"/>
            <a:ext cx="0" cy="1353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C37A4BD7-536A-885D-4808-0AF104947CA0}"/>
              </a:ext>
            </a:extLst>
          </p:cNvPr>
          <p:cNvCxnSpPr>
            <a:cxnSpLocks/>
          </p:cNvCxnSpPr>
          <p:nvPr/>
        </p:nvCxnSpPr>
        <p:spPr>
          <a:xfrm>
            <a:off x="6856640" y="3492499"/>
            <a:ext cx="1951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813CE36C-F909-19DC-49D7-403FD1578078}"/>
              </a:ext>
            </a:extLst>
          </p:cNvPr>
          <p:cNvCxnSpPr>
            <a:cxnSpLocks/>
          </p:cNvCxnSpPr>
          <p:nvPr/>
        </p:nvCxnSpPr>
        <p:spPr>
          <a:xfrm flipH="1">
            <a:off x="9740900" y="3130549"/>
            <a:ext cx="11341" cy="4845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 xmlns:a16="http://schemas.microsoft.com/office/drawing/2014/main" id="{FCBF4B94-0481-550C-2766-6A81719C7845}"/>
              </a:ext>
            </a:extLst>
          </p:cNvPr>
          <p:cNvCxnSpPr>
            <a:cxnSpLocks/>
          </p:cNvCxnSpPr>
          <p:nvPr/>
        </p:nvCxnSpPr>
        <p:spPr>
          <a:xfrm flipH="1">
            <a:off x="11208521" y="3106634"/>
            <a:ext cx="11342" cy="5186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 xmlns:a16="http://schemas.microsoft.com/office/drawing/2014/main" id="{27F84886-3197-3FB2-0F30-1AD3AF7DABE4}"/>
              </a:ext>
            </a:extLst>
          </p:cNvPr>
          <p:cNvCxnSpPr>
            <a:cxnSpLocks/>
          </p:cNvCxnSpPr>
          <p:nvPr/>
        </p:nvCxnSpPr>
        <p:spPr>
          <a:xfrm>
            <a:off x="9752241" y="3615101"/>
            <a:ext cx="146762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 xmlns:a16="http://schemas.microsoft.com/office/drawing/2014/main" id="{D9DC9CD8-5FBD-121C-9FBB-C48E9E059EF4}"/>
              </a:ext>
            </a:extLst>
          </p:cNvPr>
          <p:cNvCxnSpPr>
            <a:cxnSpLocks/>
          </p:cNvCxnSpPr>
          <p:nvPr/>
        </p:nvCxnSpPr>
        <p:spPr>
          <a:xfrm>
            <a:off x="9740899" y="3130549"/>
            <a:ext cx="146762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 xmlns:a16="http://schemas.microsoft.com/office/drawing/2014/main" id="{8AD747C3-50D7-7F7E-80C6-85533B10D572}"/>
              </a:ext>
            </a:extLst>
          </p:cNvPr>
          <p:cNvCxnSpPr>
            <a:cxnSpLocks/>
          </p:cNvCxnSpPr>
          <p:nvPr/>
        </p:nvCxnSpPr>
        <p:spPr>
          <a:xfrm>
            <a:off x="6604757" y="4159012"/>
            <a:ext cx="24524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 xmlns:a16="http://schemas.microsoft.com/office/drawing/2014/main" id="{862100DB-2B31-FBD6-FAF3-3BADB7D0F6D8}"/>
              </a:ext>
            </a:extLst>
          </p:cNvPr>
          <p:cNvCxnSpPr>
            <a:cxnSpLocks/>
          </p:cNvCxnSpPr>
          <p:nvPr/>
        </p:nvCxnSpPr>
        <p:spPr>
          <a:xfrm>
            <a:off x="6616777" y="4145182"/>
            <a:ext cx="0" cy="14807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 xmlns:a16="http://schemas.microsoft.com/office/drawing/2014/main" id="{F9CA2614-430A-5C7D-DA40-F56D40B8671C}"/>
              </a:ext>
            </a:extLst>
          </p:cNvPr>
          <p:cNvCxnSpPr>
            <a:cxnSpLocks/>
          </p:cNvCxnSpPr>
          <p:nvPr/>
        </p:nvCxnSpPr>
        <p:spPr>
          <a:xfrm>
            <a:off x="9059834" y="4159012"/>
            <a:ext cx="0" cy="14807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 xmlns:a16="http://schemas.microsoft.com/office/drawing/2014/main" id="{F4CD14CB-D18D-B1B8-B5E1-DE9DEEFD971C}"/>
              </a:ext>
            </a:extLst>
          </p:cNvPr>
          <p:cNvCxnSpPr>
            <a:cxnSpLocks/>
          </p:cNvCxnSpPr>
          <p:nvPr/>
        </p:nvCxnSpPr>
        <p:spPr>
          <a:xfrm>
            <a:off x="6604757" y="5639732"/>
            <a:ext cx="24524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D49864D5-BF3E-FEEA-45E8-379030C43F50}"/>
              </a:ext>
            </a:extLst>
          </p:cNvPr>
          <p:cNvCxnSpPr>
            <a:cxnSpLocks/>
          </p:cNvCxnSpPr>
          <p:nvPr/>
        </p:nvCxnSpPr>
        <p:spPr>
          <a:xfrm>
            <a:off x="9740899" y="3492499"/>
            <a:ext cx="146762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 xmlns:a16="http://schemas.microsoft.com/office/drawing/2014/main" id="{2D3ACB2B-A7C8-8673-0547-81F80E27B55A}"/>
              </a:ext>
            </a:extLst>
          </p:cNvPr>
          <p:cNvCxnSpPr>
            <a:cxnSpLocks/>
          </p:cNvCxnSpPr>
          <p:nvPr/>
        </p:nvCxnSpPr>
        <p:spPr>
          <a:xfrm>
            <a:off x="6856640" y="4159012"/>
            <a:ext cx="0" cy="14807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 xmlns:a16="http://schemas.microsoft.com/office/drawing/2014/main" id="{12DC6EA5-7EEE-3286-D341-8374DBA58FBD}"/>
              </a:ext>
            </a:extLst>
          </p:cNvPr>
          <p:cNvCxnSpPr>
            <a:cxnSpLocks/>
          </p:cNvCxnSpPr>
          <p:nvPr/>
        </p:nvCxnSpPr>
        <p:spPr>
          <a:xfrm>
            <a:off x="8813287" y="4159012"/>
            <a:ext cx="0" cy="14807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1822B994-54B8-8E66-3DB5-0962FF5B9C71}"/>
              </a:ext>
            </a:extLst>
          </p:cNvPr>
          <p:cNvCxnSpPr>
            <a:cxnSpLocks/>
          </p:cNvCxnSpPr>
          <p:nvPr/>
        </p:nvCxnSpPr>
        <p:spPr>
          <a:xfrm>
            <a:off x="7098787" y="2387600"/>
            <a:ext cx="0" cy="7429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 xmlns:a16="http://schemas.microsoft.com/office/drawing/2014/main" id="{C92F1DA8-9A98-9658-A9FC-2F80D204030B}"/>
              </a:ext>
            </a:extLst>
          </p:cNvPr>
          <p:cNvCxnSpPr>
            <a:cxnSpLocks/>
          </p:cNvCxnSpPr>
          <p:nvPr/>
        </p:nvCxnSpPr>
        <p:spPr>
          <a:xfrm flipV="1">
            <a:off x="7098787" y="2383367"/>
            <a:ext cx="1466093" cy="8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 xmlns:a16="http://schemas.microsoft.com/office/drawing/2014/main" id="{8806F2E1-3880-366E-256F-37213EC47C63}"/>
              </a:ext>
            </a:extLst>
          </p:cNvPr>
          <p:cNvCxnSpPr>
            <a:cxnSpLocks/>
          </p:cNvCxnSpPr>
          <p:nvPr/>
        </p:nvCxnSpPr>
        <p:spPr>
          <a:xfrm>
            <a:off x="8569960" y="2387600"/>
            <a:ext cx="0" cy="7429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弧形 62">
            <a:extLst>
              <a:ext uri="{FF2B5EF4-FFF2-40B4-BE49-F238E27FC236}">
                <a16:creationId xmlns="" xmlns:a16="http://schemas.microsoft.com/office/drawing/2014/main" id="{8202E0CE-D7C6-1135-548E-33B1BF7643A8}"/>
              </a:ext>
            </a:extLst>
          </p:cNvPr>
          <p:cNvSpPr/>
          <p:nvPr/>
        </p:nvSpPr>
        <p:spPr>
          <a:xfrm rot="5400000">
            <a:off x="7342996" y="1899471"/>
            <a:ext cx="988977" cy="977889"/>
          </a:xfrm>
          <a:prstGeom prst="arc">
            <a:avLst>
              <a:gd name="adj1" fmla="val 16200000"/>
              <a:gd name="adj2" fmla="val 5376481"/>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120" name="直接连接符 5119">
            <a:extLst>
              <a:ext uri="{FF2B5EF4-FFF2-40B4-BE49-F238E27FC236}">
                <a16:creationId xmlns="" xmlns:a16="http://schemas.microsoft.com/office/drawing/2014/main" id="{48754FC6-4434-3B6A-3465-8D5F63FF623D}"/>
              </a:ext>
            </a:extLst>
          </p:cNvPr>
          <p:cNvCxnSpPr>
            <a:cxnSpLocks/>
          </p:cNvCxnSpPr>
          <p:nvPr/>
        </p:nvCxnSpPr>
        <p:spPr>
          <a:xfrm>
            <a:off x="9751729" y="2387600"/>
            <a:ext cx="0" cy="7429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21" name="直接连接符 5120">
            <a:extLst>
              <a:ext uri="{FF2B5EF4-FFF2-40B4-BE49-F238E27FC236}">
                <a16:creationId xmlns="" xmlns:a16="http://schemas.microsoft.com/office/drawing/2014/main" id="{B1902708-DE0A-A4BD-3F1C-8AAABAA01109}"/>
              </a:ext>
            </a:extLst>
          </p:cNvPr>
          <p:cNvCxnSpPr>
            <a:cxnSpLocks/>
          </p:cNvCxnSpPr>
          <p:nvPr/>
        </p:nvCxnSpPr>
        <p:spPr>
          <a:xfrm>
            <a:off x="9740899" y="2381252"/>
            <a:ext cx="10422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24" name="直接连接符 5123">
            <a:extLst>
              <a:ext uri="{FF2B5EF4-FFF2-40B4-BE49-F238E27FC236}">
                <a16:creationId xmlns="" xmlns:a16="http://schemas.microsoft.com/office/drawing/2014/main" id="{3A9DFA8F-A709-7A33-1B43-E323F9A0EB5B}"/>
              </a:ext>
            </a:extLst>
          </p:cNvPr>
          <p:cNvCxnSpPr>
            <a:cxnSpLocks/>
          </p:cNvCxnSpPr>
          <p:nvPr/>
        </p:nvCxnSpPr>
        <p:spPr>
          <a:xfrm>
            <a:off x="10787407" y="2388415"/>
            <a:ext cx="0" cy="7429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25" name="直接连接符 5124">
            <a:extLst>
              <a:ext uri="{FF2B5EF4-FFF2-40B4-BE49-F238E27FC236}">
                <a16:creationId xmlns="" xmlns:a16="http://schemas.microsoft.com/office/drawing/2014/main" id="{7FB07411-B06C-6C37-C0E9-0E6B7828A891}"/>
              </a:ext>
            </a:extLst>
          </p:cNvPr>
          <p:cNvCxnSpPr>
            <a:cxnSpLocks/>
          </p:cNvCxnSpPr>
          <p:nvPr/>
        </p:nvCxnSpPr>
        <p:spPr>
          <a:xfrm>
            <a:off x="9751729" y="2878671"/>
            <a:ext cx="10422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26" name="直接连接符 5125">
            <a:extLst>
              <a:ext uri="{FF2B5EF4-FFF2-40B4-BE49-F238E27FC236}">
                <a16:creationId xmlns="" xmlns:a16="http://schemas.microsoft.com/office/drawing/2014/main" id="{DA79C615-9E75-9947-97D7-E250A434DE17}"/>
              </a:ext>
            </a:extLst>
          </p:cNvPr>
          <p:cNvCxnSpPr>
            <a:cxnSpLocks/>
          </p:cNvCxnSpPr>
          <p:nvPr/>
        </p:nvCxnSpPr>
        <p:spPr>
          <a:xfrm>
            <a:off x="7097427" y="4145182"/>
            <a:ext cx="0" cy="10681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28" name="直接连接符 5127">
            <a:extLst>
              <a:ext uri="{FF2B5EF4-FFF2-40B4-BE49-F238E27FC236}">
                <a16:creationId xmlns="" xmlns:a16="http://schemas.microsoft.com/office/drawing/2014/main" id="{E3854DE5-213B-1C3E-09D4-9AC57C9CD736}"/>
              </a:ext>
            </a:extLst>
          </p:cNvPr>
          <p:cNvCxnSpPr>
            <a:cxnSpLocks/>
          </p:cNvCxnSpPr>
          <p:nvPr/>
        </p:nvCxnSpPr>
        <p:spPr>
          <a:xfrm>
            <a:off x="8566182" y="4159012"/>
            <a:ext cx="0" cy="10543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29" name="直接连接符 5128">
            <a:extLst>
              <a:ext uri="{FF2B5EF4-FFF2-40B4-BE49-F238E27FC236}">
                <a16:creationId xmlns="" xmlns:a16="http://schemas.microsoft.com/office/drawing/2014/main" id="{6C4B14F0-2C57-73D2-3CBF-B38C5839E614}"/>
              </a:ext>
            </a:extLst>
          </p:cNvPr>
          <p:cNvCxnSpPr>
            <a:cxnSpLocks/>
          </p:cNvCxnSpPr>
          <p:nvPr/>
        </p:nvCxnSpPr>
        <p:spPr>
          <a:xfrm>
            <a:off x="7097427" y="5213350"/>
            <a:ext cx="14725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31" name="直接连接符 5130">
            <a:extLst>
              <a:ext uri="{FF2B5EF4-FFF2-40B4-BE49-F238E27FC236}">
                <a16:creationId xmlns="" xmlns:a16="http://schemas.microsoft.com/office/drawing/2014/main" id="{E7928A01-771A-45B7-FB57-45DFAB012B51}"/>
              </a:ext>
            </a:extLst>
          </p:cNvPr>
          <p:cNvCxnSpPr>
            <a:cxnSpLocks/>
          </p:cNvCxnSpPr>
          <p:nvPr/>
        </p:nvCxnSpPr>
        <p:spPr>
          <a:xfrm>
            <a:off x="7349207" y="4159012"/>
            <a:ext cx="0" cy="10543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32" name="直接连接符 5131">
            <a:extLst>
              <a:ext uri="{FF2B5EF4-FFF2-40B4-BE49-F238E27FC236}">
                <a16:creationId xmlns="" xmlns:a16="http://schemas.microsoft.com/office/drawing/2014/main" id="{93A60CA8-3579-8018-2C1E-EE7FD60B3B47}"/>
              </a:ext>
            </a:extLst>
          </p:cNvPr>
          <p:cNvCxnSpPr>
            <a:cxnSpLocks/>
          </p:cNvCxnSpPr>
          <p:nvPr/>
        </p:nvCxnSpPr>
        <p:spPr>
          <a:xfrm>
            <a:off x="8326429" y="4159012"/>
            <a:ext cx="0" cy="10543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24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subTnLst>
                                    <p:animClr clrSpc="rgb" dir="cw">
                                      <p:cBhvr override="childStyle">
                                        <p:cTn dur="1" fill="hold" display="0" masterRel="nextClick" afterEffect="1"/>
                                        <p:tgtEl>
                                          <p:spTgt spid="16"/>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subTnLst>
                                    <p:animClr clrSpc="rgb" dir="cw">
                                      <p:cBhvr override="childStyle">
                                        <p:cTn dur="1" fill="hold" display="0" masterRel="nextClick" afterEffect="1"/>
                                        <p:tgtEl>
                                          <p:spTgt spid="20"/>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subTnLst>
                                    <p:animClr clrSpc="rgb" dir="cw">
                                      <p:cBhvr override="childStyle">
                                        <p:cTn dur="1" fill="hold" display="0" masterRel="nextClick" afterEffect="1"/>
                                        <p:tgtEl>
                                          <p:spTgt spid="24"/>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subTnLst>
                                    <p:animClr clrSpc="rgb" dir="cw">
                                      <p:cBhvr override="childStyle">
                                        <p:cTn dur="1" fill="hold" display="0" masterRel="nextClick" afterEffect="1"/>
                                        <p:tgtEl>
                                          <p:spTgt spid="25"/>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subTnLst>
                                    <p:animClr clrSpc="rgb" dir="cw">
                                      <p:cBhvr override="childStyle">
                                        <p:cTn dur="1" fill="hold" display="0" masterRel="nextClick" afterEffect="1"/>
                                        <p:tgtEl>
                                          <p:spTgt spid="27"/>
                                        </p:tgtEl>
                                        <p:attrNameLst>
                                          <p:attrName>ppt_c</p:attrName>
                                        </p:attrNameLst>
                                      </p:cBhvr>
                                      <p:to>
                                        <a:schemeClr val="hlink"/>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subTnLst>
                                    <p:animClr clrSpc="rgb" dir="cw">
                                      <p:cBhvr override="childStyle">
                                        <p:cTn dur="1" fill="hold" display="0" masterRel="nextClick" afterEffect="1"/>
                                        <p:tgtEl>
                                          <p:spTgt spid="28"/>
                                        </p:tgtEl>
                                        <p:attrNameLst>
                                          <p:attrName>ppt_c</p:attrName>
                                        </p:attrNameLst>
                                      </p:cBhvr>
                                      <p:to>
                                        <a:schemeClr val="hlink"/>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subTnLst>
                                    <p:animClr clrSpc="rgb" dir="cw">
                                      <p:cBhvr override="childStyle">
                                        <p:cTn dur="1" fill="hold" display="0" masterRel="nextClick" afterEffect="1"/>
                                        <p:tgtEl>
                                          <p:spTgt spid="42"/>
                                        </p:tgtEl>
                                        <p:attrNameLst>
                                          <p:attrName>ppt_c</p:attrName>
                                        </p:attrNameLst>
                                      </p:cBhvr>
                                      <p:to>
                                        <a:schemeClr val="hlink"/>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down)">
                                      <p:cBhvr>
                                        <p:cTn id="57" dur="500"/>
                                        <p:tgtEl>
                                          <p:spTgt spid="37"/>
                                        </p:tgtEl>
                                      </p:cBhvr>
                                    </p:animEffect>
                                  </p:childTnLst>
                                  <p:subTnLst>
                                    <p:animClr clrSpc="rgb" dir="cw">
                                      <p:cBhvr override="childStyle">
                                        <p:cTn dur="1" fill="hold" display="0" masterRel="nextClick" afterEffect="1"/>
                                        <p:tgtEl>
                                          <p:spTgt spid="37"/>
                                        </p:tgtEl>
                                        <p:attrNameLst>
                                          <p:attrName>ppt_c</p:attrName>
                                        </p:attrNameLst>
                                      </p:cBhvr>
                                      <p:to>
                                        <a:schemeClr val="hlink"/>
                                      </p:to>
                                    </p:animClr>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down)">
                                      <p:cBhvr>
                                        <p:cTn id="62" dur="500"/>
                                        <p:tgtEl>
                                          <p:spTgt spid="40"/>
                                        </p:tgtEl>
                                      </p:cBhvr>
                                    </p:animEffect>
                                  </p:childTnLst>
                                  <p:subTnLst>
                                    <p:animClr clrSpc="rgb" dir="cw">
                                      <p:cBhvr override="childStyle">
                                        <p:cTn dur="1" fill="hold" display="0" masterRel="nextClick" afterEffect="1"/>
                                        <p:tgtEl>
                                          <p:spTgt spid="40"/>
                                        </p:tgtEl>
                                        <p:attrNameLst>
                                          <p:attrName>ppt_c</p:attrName>
                                        </p:attrNameLst>
                                      </p:cBhvr>
                                      <p:to>
                                        <a:schemeClr val="hlink"/>
                                      </p:to>
                                    </p:animClr>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subTnLst>
                                    <p:animClr clrSpc="rgb" dir="cw">
                                      <p:cBhvr override="childStyle">
                                        <p:cTn dur="1" fill="hold" display="0" masterRel="nextClick" afterEffect="1"/>
                                        <p:tgtEl>
                                          <p:spTgt spid="45"/>
                                        </p:tgtEl>
                                        <p:attrNameLst>
                                          <p:attrName>ppt_c</p:attrName>
                                        </p:attrNameLst>
                                      </p:cBhvr>
                                      <p:to>
                                        <a:schemeClr val="hlink"/>
                                      </p:to>
                                    </p:animClr>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subTnLst>
                                    <p:animClr clrSpc="rgb" dir="cw">
                                      <p:cBhvr override="childStyle">
                                        <p:cTn dur="1" fill="hold" display="0" masterRel="nextClick" afterEffect="1"/>
                                        <p:tgtEl>
                                          <p:spTgt spid="46"/>
                                        </p:tgtEl>
                                        <p:attrNameLst>
                                          <p:attrName>ppt_c</p:attrName>
                                        </p:attrNameLst>
                                      </p:cBhvr>
                                      <p:to>
                                        <a:schemeClr val="hlink"/>
                                      </p:to>
                                    </p:animClr>
                                  </p:sub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up)">
                                      <p:cBhvr>
                                        <p:cTn id="77" dur="500"/>
                                        <p:tgtEl>
                                          <p:spTgt spid="47"/>
                                        </p:tgtEl>
                                      </p:cBhvr>
                                    </p:animEffect>
                                  </p:childTnLst>
                                  <p:subTnLst>
                                    <p:animClr clrSpc="rgb" dir="cw">
                                      <p:cBhvr override="childStyle">
                                        <p:cTn dur="1" fill="hold" display="0" masterRel="nextClick" afterEffect="1"/>
                                        <p:tgtEl>
                                          <p:spTgt spid="47"/>
                                        </p:tgtEl>
                                        <p:attrNameLst>
                                          <p:attrName>ppt_c</p:attrName>
                                        </p:attrNameLst>
                                      </p:cBhvr>
                                      <p:to>
                                        <a:schemeClr val="hlink"/>
                                      </p:to>
                                    </p:animClr>
                                  </p:sub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500"/>
                                        <p:tgtEl>
                                          <p:spTgt spid="49"/>
                                        </p:tgtEl>
                                      </p:cBhvr>
                                    </p:animEffect>
                                  </p:childTnLst>
                                  <p:subTnLst>
                                    <p:animClr clrSpc="rgb" dir="cw">
                                      <p:cBhvr override="childStyle">
                                        <p:cTn dur="1" fill="hold" display="0" masterRel="nextClick" afterEffect="1"/>
                                        <p:tgtEl>
                                          <p:spTgt spid="49"/>
                                        </p:tgtEl>
                                        <p:attrNameLst>
                                          <p:attrName>ppt_c</p:attrName>
                                        </p:attrNameLst>
                                      </p:cBhvr>
                                      <p:to>
                                        <a:schemeClr val="hlink"/>
                                      </p:to>
                                    </p:animClr>
                                  </p:sub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subTnLst>
                                    <p:animClr clrSpc="rgb" dir="cw">
                                      <p:cBhvr override="childStyle">
                                        <p:cTn dur="1" fill="hold" display="0" masterRel="nextClick" afterEffect="1"/>
                                        <p:tgtEl>
                                          <p:spTgt spid="50"/>
                                        </p:tgtEl>
                                        <p:attrNameLst>
                                          <p:attrName>ppt_c</p:attrName>
                                        </p:attrNameLst>
                                      </p:cBhvr>
                                      <p:to>
                                        <a:schemeClr val="hlink"/>
                                      </p:to>
                                    </p:animClr>
                                  </p:sub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subTnLst>
                                    <p:animClr clrSpc="rgb" dir="cw">
                                      <p:cBhvr override="childStyle">
                                        <p:cTn dur="1" fill="hold" display="0" masterRel="nextClick" afterEffect="1"/>
                                        <p:tgtEl>
                                          <p:spTgt spid="30"/>
                                        </p:tgtEl>
                                        <p:attrNameLst>
                                          <p:attrName>ppt_c</p:attrName>
                                        </p:attrNameLst>
                                      </p:cBhvr>
                                      <p:to>
                                        <a:schemeClr val="hlink"/>
                                      </p:to>
                                    </p:animClr>
                                  </p:sub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down)">
                                      <p:cBhvr>
                                        <p:cTn id="97" dur="500"/>
                                        <p:tgtEl>
                                          <p:spTgt spid="33"/>
                                        </p:tgtEl>
                                      </p:cBhvr>
                                    </p:animEffect>
                                  </p:childTnLst>
                                  <p:subTnLst>
                                    <p:animClr clrSpc="rgb" dir="cw">
                                      <p:cBhvr override="childStyle">
                                        <p:cTn dur="1" fill="hold" display="0" masterRel="nextClick" afterEffect="1"/>
                                        <p:tgtEl>
                                          <p:spTgt spid="33"/>
                                        </p:tgtEl>
                                        <p:attrNameLst>
                                          <p:attrName>ppt_c</p:attrName>
                                        </p:attrNameLst>
                                      </p:cBhvr>
                                      <p:to>
                                        <a:schemeClr val="hlink"/>
                                      </p:to>
                                    </p:animClr>
                                  </p:sub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left)">
                                      <p:cBhvr>
                                        <p:cTn id="102" dur="500"/>
                                        <p:tgtEl>
                                          <p:spTgt spid="34"/>
                                        </p:tgtEl>
                                      </p:cBhvr>
                                    </p:animEffect>
                                  </p:childTnLst>
                                  <p:subTnLst>
                                    <p:animClr clrSpc="rgb" dir="cw">
                                      <p:cBhvr override="childStyle">
                                        <p:cTn dur="1" fill="hold" display="0" masterRel="nextClick" afterEffect="1"/>
                                        <p:tgtEl>
                                          <p:spTgt spid="34"/>
                                        </p:tgtEl>
                                        <p:attrNameLst>
                                          <p:attrName>ppt_c</p:attrName>
                                        </p:attrNameLst>
                                      </p:cBhvr>
                                      <p:to>
                                        <a:schemeClr val="hlink"/>
                                      </p:to>
                                    </p:animClr>
                                  </p:sub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left)">
                                      <p:cBhvr>
                                        <p:cTn id="107" dur="500"/>
                                        <p:tgtEl>
                                          <p:spTgt spid="51"/>
                                        </p:tgtEl>
                                      </p:cBhvr>
                                    </p:animEffect>
                                  </p:childTnLst>
                                  <p:subTnLst>
                                    <p:animClr clrSpc="rgb" dir="cw">
                                      <p:cBhvr override="childStyle">
                                        <p:cTn dur="1" fill="hold" display="0" masterRel="nextClick" afterEffect="1"/>
                                        <p:tgtEl>
                                          <p:spTgt spid="51"/>
                                        </p:tgtEl>
                                        <p:attrNameLst>
                                          <p:attrName>ppt_c</p:attrName>
                                        </p:attrNameLst>
                                      </p:cBhvr>
                                      <p:to>
                                        <a:schemeClr val="hlink"/>
                                      </p:to>
                                    </p:animClr>
                                  </p:sub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up)">
                                      <p:cBhvr>
                                        <p:cTn id="112" dur="500"/>
                                        <p:tgtEl>
                                          <p:spTgt spid="53"/>
                                        </p:tgtEl>
                                      </p:cBhvr>
                                    </p:animEffect>
                                  </p:childTnLst>
                                  <p:subTnLst>
                                    <p:animClr clrSpc="rgb" dir="cw">
                                      <p:cBhvr override="childStyle">
                                        <p:cTn dur="1" fill="hold" display="0" masterRel="nextClick" afterEffect="1"/>
                                        <p:tgtEl>
                                          <p:spTgt spid="53"/>
                                        </p:tgtEl>
                                        <p:attrNameLst>
                                          <p:attrName>ppt_c</p:attrName>
                                        </p:attrNameLst>
                                      </p:cBhvr>
                                      <p:to>
                                        <a:schemeClr val="hlink"/>
                                      </p:to>
                                    </p:animClr>
                                  </p:sub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up)">
                                      <p:cBhvr>
                                        <p:cTn id="117" dur="500"/>
                                        <p:tgtEl>
                                          <p:spTgt spid="54"/>
                                        </p:tgtEl>
                                      </p:cBhvr>
                                    </p:animEffect>
                                  </p:childTnLst>
                                  <p:subTnLst>
                                    <p:animClr clrSpc="rgb" dir="cw">
                                      <p:cBhvr override="childStyle">
                                        <p:cTn dur="1" fill="hold" display="0" masterRel="nextClick" afterEffect="1"/>
                                        <p:tgtEl>
                                          <p:spTgt spid="54"/>
                                        </p:tgtEl>
                                        <p:attrNameLst>
                                          <p:attrName>ppt_c</p:attrName>
                                        </p:attrNameLst>
                                      </p:cBhvr>
                                      <p:to>
                                        <a:schemeClr val="hlink"/>
                                      </p:to>
                                    </p:animClr>
                                  </p:sub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wipe(down)">
                                      <p:cBhvr>
                                        <p:cTn id="122" dur="500"/>
                                        <p:tgtEl>
                                          <p:spTgt spid="55"/>
                                        </p:tgtEl>
                                      </p:cBhvr>
                                    </p:animEffect>
                                  </p:childTnLst>
                                  <p:subTnLst>
                                    <p:animClr clrSpc="rgb" dir="cw">
                                      <p:cBhvr override="childStyle">
                                        <p:cTn dur="1" fill="hold" display="0" masterRel="nextClick" afterEffect="1"/>
                                        <p:tgtEl>
                                          <p:spTgt spid="55"/>
                                        </p:tgtEl>
                                        <p:attrNameLst>
                                          <p:attrName>ppt_c</p:attrName>
                                        </p:attrNameLst>
                                      </p:cBhvr>
                                      <p:to>
                                        <a:schemeClr val="hlink"/>
                                      </p:to>
                                    </p:animClr>
                                  </p:sub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wipe(left)">
                                      <p:cBhvr>
                                        <p:cTn id="127" dur="500"/>
                                        <p:tgtEl>
                                          <p:spTgt spid="58"/>
                                        </p:tgtEl>
                                      </p:cBhvr>
                                    </p:animEffect>
                                  </p:childTnLst>
                                  <p:subTnLst>
                                    <p:animClr clrSpc="rgb" dir="cw">
                                      <p:cBhvr override="childStyle">
                                        <p:cTn dur="1" fill="hold" display="0" masterRel="nextClick" afterEffect="1"/>
                                        <p:tgtEl>
                                          <p:spTgt spid="58"/>
                                        </p:tgtEl>
                                        <p:attrNameLst>
                                          <p:attrName>ppt_c</p:attrName>
                                        </p:attrNameLst>
                                      </p:cBhvr>
                                      <p:to>
                                        <a:schemeClr val="hlink"/>
                                      </p:to>
                                    </p:animClr>
                                  </p:sub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60"/>
                                        </p:tgtEl>
                                        <p:attrNameLst>
                                          <p:attrName>style.visibility</p:attrName>
                                        </p:attrNameLst>
                                      </p:cBhvr>
                                      <p:to>
                                        <p:strVal val="visible"/>
                                      </p:to>
                                    </p:set>
                                    <p:animEffect transition="in" filter="wipe(down)">
                                      <p:cBhvr>
                                        <p:cTn id="132" dur="500"/>
                                        <p:tgtEl>
                                          <p:spTgt spid="60"/>
                                        </p:tgtEl>
                                      </p:cBhvr>
                                    </p:animEffect>
                                  </p:childTnLst>
                                  <p:subTnLst>
                                    <p:animClr clrSpc="rgb" dir="cw">
                                      <p:cBhvr override="childStyle">
                                        <p:cTn dur="1" fill="hold" display="0" masterRel="nextClick" afterEffect="1"/>
                                        <p:tgtEl>
                                          <p:spTgt spid="60"/>
                                        </p:tgtEl>
                                        <p:attrNameLst>
                                          <p:attrName>ppt_c</p:attrName>
                                        </p:attrNameLst>
                                      </p:cBhvr>
                                      <p:to>
                                        <a:schemeClr val="hlink"/>
                                      </p:to>
                                    </p:animClr>
                                  </p:sub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63"/>
                                        </p:tgtEl>
                                        <p:attrNameLst>
                                          <p:attrName>style.visibility</p:attrName>
                                        </p:attrNameLst>
                                      </p:cBhvr>
                                      <p:to>
                                        <p:strVal val="visible"/>
                                      </p:to>
                                    </p:set>
                                    <p:animEffect transition="in" filter="wipe(left)">
                                      <p:cBhvr>
                                        <p:cTn id="137" dur="500"/>
                                        <p:tgtEl>
                                          <p:spTgt spid="63"/>
                                        </p:tgtEl>
                                      </p:cBhvr>
                                    </p:animEffect>
                                  </p:childTnLst>
                                  <p:subTnLst>
                                    <p:animClr clrSpc="rgb" dir="cw">
                                      <p:cBhvr override="childStyle">
                                        <p:cTn dur="1" fill="hold" display="0" masterRel="nextClick" afterEffect="1"/>
                                        <p:tgtEl>
                                          <p:spTgt spid="63"/>
                                        </p:tgtEl>
                                        <p:attrNameLst>
                                          <p:attrName>ppt_c</p:attrName>
                                        </p:attrNameLst>
                                      </p:cBhvr>
                                      <p:to>
                                        <a:schemeClr val="hlink"/>
                                      </p:to>
                                    </p:animClr>
                                  </p:sub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nodeType="clickEffect">
                                  <p:stCondLst>
                                    <p:cond delay="0"/>
                                  </p:stCondLst>
                                  <p:childTnLst>
                                    <p:set>
                                      <p:cBhvr>
                                        <p:cTn id="141" dur="1" fill="hold">
                                          <p:stCondLst>
                                            <p:cond delay="0"/>
                                          </p:stCondLst>
                                        </p:cTn>
                                        <p:tgtEl>
                                          <p:spTgt spid="5120"/>
                                        </p:tgtEl>
                                        <p:attrNameLst>
                                          <p:attrName>style.visibility</p:attrName>
                                        </p:attrNameLst>
                                      </p:cBhvr>
                                      <p:to>
                                        <p:strVal val="visible"/>
                                      </p:to>
                                    </p:set>
                                    <p:animEffect transition="in" filter="wipe(down)">
                                      <p:cBhvr>
                                        <p:cTn id="142" dur="500"/>
                                        <p:tgtEl>
                                          <p:spTgt spid="5120"/>
                                        </p:tgtEl>
                                      </p:cBhvr>
                                    </p:animEffect>
                                  </p:childTnLst>
                                  <p:subTnLst>
                                    <p:animClr clrSpc="rgb" dir="cw">
                                      <p:cBhvr override="childStyle">
                                        <p:cTn dur="1" fill="hold" display="0" masterRel="nextClick" afterEffect="1"/>
                                        <p:tgtEl>
                                          <p:spTgt spid="5120"/>
                                        </p:tgtEl>
                                        <p:attrNameLst>
                                          <p:attrName>ppt_c</p:attrName>
                                        </p:attrNameLst>
                                      </p:cBhvr>
                                      <p:to>
                                        <a:schemeClr val="hlink"/>
                                      </p:to>
                                    </p:animClr>
                                  </p:sub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5121"/>
                                        </p:tgtEl>
                                        <p:attrNameLst>
                                          <p:attrName>style.visibility</p:attrName>
                                        </p:attrNameLst>
                                      </p:cBhvr>
                                      <p:to>
                                        <p:strVal val="visible"/>
                                      </p:to>
                                    </p:set>
                                    <p:animEffect transition="in" filter="wipe(left)">
                                      <p:cBhvr>
                                        <p:cTn id="147" dur="500"/>
                                        <p:tgtEl>
                                          <p:spTgt spid="5121"/>
                                        </p:tgtEl>
                                      </p:cBhvr>
                                    </p:animEffect>
                                  </p:childTnLst>
                                  <p:subTnLst>
                                    <p:animClr clrSpc="rgb" dir="cw">
                                      <p:cBhvr override="childStyle">
                                        <p:cTn dur="1" fill="hold" display="0" masterRel="nextClick" afterEffect="1"/>
                                        <p:tgtEl>
                                          <p:spTgt spid="5121"/>
                                        </p:tgtEl>
                                        <p:attrNameLst>
                                          <p:attrName>ppt_c</p:attrName>
                                        </p:attrNameLst>
                                      </p:cBhvr>
                                      <p:to>
                                        <a:schemeClr val="hlink"/>
                                      </p:to>
                                    </p:animClr>
                                  </p:sub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5124"/>
                                        </p:tgtEl>
                                        <p:attrNameLst>
                                          <p:attrName>style.visibility</p:attrName>
                                        </p:attrNameLst>
                                      </p:cBhvr>
                                      <p:to>
                                        <p:strVal val="visible"/>
                                      </p:to>
                                    </p:set>
                                    <p:animEffect transition="in" filter="wipe(down)">
                                      <p:cBhvr>
                                        <p:cTn id="152" dur="500"/>
                                        <p:tgtEl>
                                          <p:spTgt spid="5124"/>
                                        </p:tgtEl>
                                      </p:cBhvr>
                                    </p:animEffect>
                                  </p:childTnLst>
                                  <p:subTnLst>
                                    <p:animClr clrSpc="rgb" dir="cw">
                                      <p:cBhvr override="childStyle">
                                        <p:cTn dur="1" fill="hold" display="0" masterRel="nextClick" afterEffect="1"/>
                                        <p:tgtEl>
                                          <p:spTgt spid="5124"/>
                                        </p:tgtEl>
                                        <p:attrNameLst>
                                          <p:attrName>ppt_c</p:attrName>
                                        </p:attrNameLst>
                                      </p:cBhvr>
                                      <p:to>
                                        <a:schemeClr val="hlink"/>
                                      </p:to>
                                    </p:animClr>
                                  </p:sub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5125"/>
                                        </p:tgtEl>
                                        <p:attrNameLst>
                                          <p:attrName>style.visibility</p:attrName>
                                        </p:attrNameLst>
                                      </p:cBhvr>
                                      <p:to>
                                        <p:strVal val="visible"/>
                                      </p:to>
                                    </p:set>
                                    <p:animEffect transition="in" filter="wipe(left)">
                                      <p:cBhvr>
                                        <p:cTn id="157" dur="500"/>
                                        <p:tgtEl>
                                          <p:spTgt spid="5125"/>
                                        </p:tgtEl>
                                      </p:cBhvr>
                                    </p:animEffect>
                                  </p:childTnLst>
                                  <p:subTnLst>
                                    <p:animClr clrSpc="rgb" dir="cw">
                                      <p:cBhvr override="childStyle">
                                        <p:cTn dur="1" fill="hold" display="0" masterRel="nextClick" afterEffect="1"/>
                                        <p:tgtEl>
                                          <p:spTgt spid="5125"/>
                                        </p:tgtEl>
                                        <p:attrNameLst>
                                          <p:attrName>ppt_c</p:attrName>
                                        </p:attrNameLst>
                                      </p:cBhvr>
                                      <p:to>
                                        <a:schemeClr val="hlink"/>
                                      </p:to>
                                    </p:animClr>
                                  </p:sub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nodeType="clickEffect">
                                  <p:stCondLst>
                                    <p:cond delay="0"/>
                                  </p:stCondLst>
                                  <p:childTnLst>
                                    <p:set>
                                      <p:cBhvr>
                                        <p:cTn id="161" dur="1" fill="hold">
                                          <p:stCondLst>
                                            <p:cond delay="0"/>
                                          </p:stCondLst>
                                        </p:cTn>
                                        <p:tgtEl>
                                          <p:spTgt spid="5126"/>
                                        </p:tgtEl>
                                        <p:attrNameLst>
                                          <p:attrName>style.visibility</p:attrName>
                                        </p:attrNameLst>
                                      </p:cBhvr>
                                      <p:to>
                                        <p:strVal val="visible"/>
                                      </p:to>
                                    </p:set>
                                    <p:animEffect transition="in" filter="wipe(up)">
                                      <p:cBhvr>
                                        <p:cTn id="162" dur="500"/>
                                        <p:tgtEl>
                                          <p:spTgt spid="5126"/>
                                        </p:tgtEl>
                                      </p:cBhvr>
                                    </p:animEffect>
                                  </p:childTnLst>
                                  <p:subTnLst>
                                    <p:animClr clrSpc="rgb" dir="cw">
                                      <p:cBhvr override="childStyle">
                                        <p:cTn dur="1" fill="hold" display="0" masterRel="nextClick" afterEffect="1"/>
                                        <p:tgtEl>
                                          <p:spTgt spid="5126"/>
                                        </p:tgtEl>
                                        <p:attrNameLst>
                                          <p:attrName>ppt_c</p:attrName>
                                        </p:attrNameLst>
                                      </p:cBhvr>
                                      <p:to>
                                        <a:schemeClr val="hlink"/>
                                      </p:to>
                                    </p:animClr>
                                  </p:sub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nodeType="clickEffect">
                                  <p:stCondLst>
                                    <p:cond delay="0"/>
                                  </p:stCondLst>
                                  <p:childTnLst>
                                    <p:set>
                                      <p:cBhvr>
                                        <p:cTn id="166" dur="1" fill="hold">
                                          <p:stCondLst>
                                            <p:cond delay="0"/>
                                          </p:stCondLst>
                                        </p:cTn>
                                        <p:tgtEl>
                                          <p:spTgt spid="5128"/>
                                        </p:tgtEl>
                                        <p:attrNameLst>
                                          <p:attrName>style.visibility</p:attrName>
                                        </p:attrNameLst>
                                      </p:cBhvr>
                                      <p:to>
                                        <p:strVal val="visible"/>
                                      </p:to>
                                    </p:set>
                                    <p:animEffect transition="in" filter="wipe(up)">
                                      <p:cBhvr>
                                        <p:cTn id="167" dur="500"/>
                                        <p:tgtEl>
                                          <p:spTgt spid="5128"/>
                                        </p:tgtEl>
                                      </p:cBhvr>
                                    </p:animEffect>
                                  </p:childTnLst>
                                  <p:subTnLst>
                                    <p:animClr clrSpc="rgb" dir="cw">
                                      <p:cBhvr override="childStyle">
                                        <p:cTn dur="1" fill="hold" display="0" masterRel="nextClick" afterEffect="1"/>
                                        <p:tgtEl>
                                          <p:spTgt spid="5128"/>
                                        </p:tgtEl>
                                        <p:attrNameLst>
                                          <p:attrName>ppt_c</p:attrName>
                                        </p:attrNameLst>
                                      </p:cBhvr>
                                      <p:to>
                                        <a:schemeClr val="hlink"/>
                                      </p:to>
                                    </p:animClr>
                                  </p:sub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5129"/>
                                        </p:tgtEl>
                                        <p:attrNameLst>
                                          <p:attrName>style.visibility</p:attrName>
                                        </p:attrNameLst>
                                      </p:cBhvr>
                                      <p:to>
                                        <p:strVal val="visible"/>
                                      </p:to>
                                    </p:set>
                                    <p:animEffect transition="in" filter="wipe(left)">
                                      <p:cBhvr>
                                        <p:cTn id="172" dur="500"/>
                                        <p:tgtEl>
                                          <p:spTgt spid="5129"/>
                                        </p:tgtEl>
                                      </p:cBhvr>
                                    </p:animEffect>
                                  </p:childTnLst>
                                  <p:subTnLst>
                                    <p:animClr clrSpc="rgb" dir="cw">
                                      <p:cBhvr override="childStyle">
                                        <p:cTn dur="1" fill="hold" display="0" masterRel="nextClick" afterEffect="1"/>
                                        <p:tgtEl>
                                          <p:spTgt spid="5129"/>
                                        </p:tgtEl>
                                        <p:attrNameLst>
                                          <p:attrName>ppt_c</p:attrName>
                                        </p:attrNameLst>
                                      </p:cBhvr>
                                      <p:to>
                                        <a:schemeClr val="hlink"/>
                                      </p:to>
                                    </p:animClr>
                                  </p:subTnLst>
                                </p:cTn>
                              </p:par>
                            </p:childTnLst>
                          </p:cTn>
                        </p:par>
                      </p:childTnLst>
                    </p:cTn>
                  </p:par>
                  <p:par>
                    <p:cTn id="173" fill="hold">
                      <p:stCondLst>
                        <p:cond delay="indefinite"/>
                      </p:stCondLst>
                      <p:childTnLst>
                        <p:par>
                          <p:cTn id="174" fill="hold">
                            <p:stCondLst>
                              <p:cond delay="0"/>
                            </p:stCondLst>
                            <p:childTnLst>
                              <p:par>
                                <p:cTn id="175" presetID="22" presetClass="entr" presetSubtype="1" fill="hold" nodeType="clickEffect">
                                  <p:stCondLst>
                                    <p:cond delay="0"/>
                                  </p:stCondLst>
                                  <p:childTnLst>
                                    <p:set>
                                      <p:cBhvr>
                                        <p:cTn id="176" dur="1" fill="hold">
                                          <p:stCondLst>
                                            <p:cond delay="0"/>
                                          </p:stCondLst>
                                        </p:cTn>
                                        <p:tgtEl>
                                          <p:spTgt spid="5131"/>
                                        </p:tgtEl>
                                        <p:attrNameLst>
                                          <p:attrName>style.visibility</p:attrName>
                                        </p:attrNameLst>
                                      </p:cBhvr>
                                      <p:to>
                                        <p:strVal val="visible"/>
                                      </p:to>
                                    </p:set>
                                    <p:animEffect transition="in" filter="wipe(up)">
                                      <p:cBhvr>
                                        <p:cTn id="177" dur="500"/>
                                        <p:tgtEl>
                                          <p:spTgt spid="5131"/>
                                        </p:tgtEl>
                                      </p:cBhvr>
                                    </p:animEffect>
                                  </p:childTnLst>
                                  <p:subTnLst>
                                    <p:animClr clrSpc="rgb" dir="cw">
                                      <p:cBhvr override="childStyle">
                                        <p:cTn dur="1" fill="hold" display="0" masterRel="nextClick" afterEffect="1"/>
                                        <p:tgtEl>
                                          <p:spTgt spid="5131"/>
                                        </p:tgtEl>
                                        <p:attrNameLst>
                                          <p:attrName>ppt_c</p:attrName>
                                        </p:attrNameLst>
                                      </p:cBhvr>
                                      <p:to>
                                        <a:schemeClr val="hlink"/>
                                      </p:to>
                                    </p:animClr>
                                  </p:sub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nodeType="clickEffect">
                                  <p:stCondLst>
                                    <p:cond delay="0"/>
                                  </p:stCondLst>
                                  <p:childTnLst>
                                    <p:set>
                                      <p:cBhvr>
                                        <p:cTn id="181" dur="1" fill="hold">
                                          <p:stCondLst>
                                            <p:cond delay="0"/>
                                          </p:stCondLst>
                                        </p:cTn>
                                        <p:tgtEl>
                                          <p:spTgt spid="5132"/>
                                        </p:tgtEl>
                                        <p:attrNameLst>
                                          <p:attrName>style.visibility</p:attrName>
                                        </p:attrNameLst>
                                      </p:cBhvr>
                                      <p:to>
                                        <p:strVal val="visible"/>
                                      </p:to>
                                    </p:set>
                                    <p:animEffect transition="in" filter="wipe(up)">
                                      <p:cBhvr>
                                        <p:cTn id="182" dur="500"/>
                                        <p:tgtEl>
                                          <p:spTgt spid="5132"/>
                                        </p:tgtEl>
                                      </p:cBhvr>
                                    </p:animEffect>
                                  </p:childTnLst>
                                  <p:subTnLst>
                                    <p:animClr clrSpc="rgb" dir="cw">
                                      <p:cBhvr override="childStyle">
                                        <p:cTn dur="1" fill="hold" display="0" masterRel="nextClick" afterEffect="1"/>
                                        <p:tgtEl>
                                          <p:spTgt spid="5132"/>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61261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10-16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画组合体投影图的步骤</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1442" name="图片 1">
            <a:extLst>
              <a:ext uri="{FF2B5EF4-FFF2-40B4-BE49-F238E27FC236}">
                <a16:creationId xmlns="" xmlns:a16="http://schemas.microsoft.com/office/drawing/2014/main" id="{87E8C2D0-7E8B-B541-00AA-87C034C02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57" y="2246978"/>
            <a:ext cx="10529887" cy="38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 xmlns:a16="http://schemas.microsoft.com/office/drawing/2014/main" id="{D9BD395D-56E6-7C64-BE34-E9E835199C97}"/>
              </a:ext>
            </a:extLst>
          </p:cNvPr>
          <p:cNvSpPr txBox="1"/>
          <p:nvPr/>
        </p:nvSpPr>
        <p:spPr>
          <a:xfrm>
            <a:off x="1401763" y="894258"/>
            <a:ext cx="9209087" cy="1184940"/>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10.2.2  </a:t>
            </a:r>
            <a:r>
              <a:rPr lang="zh-CN" altLang="en-US" sz="2800" b="1" dirty="0">
                <a:latin typeface="微软雅黑" panose="020B0503020204020204" pitchFamily="34" charset="-122"/>
                <a:ea typeface="微软雅黑" panose="020B0503020204020204" pitchFamily="34" charset="-122"/>
              </a:rPr>
              <a:t>组合体画法实例</a:t>
            </a:r>
            <a:endParaRPr lang="zh-CN" altLang="zh-CN" sz="2400" dirty="0">
              <a:latin typeface="微软雅黑" panose="020B0503020204020204" pitchFamily="34" charset="-122"/>
              <a:ea typeface="微软雅黑" panose="020B0503020204020204" pitchFamily="34" charset="-122"/>
            </a:endParaRPr>
          </a:p>
          <a:p>
            <a:pPr algn="just">
              <a:spcBef>
                <a:spcPts val="600"/>
              </a:spcBef>
              <a:defRPr/>
            </a:pPr>
            <a:r>
              <a:rPr lang="zh-CN" altLang="en-US"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10-1 </a:t>
            </a:r>
            <a:r>
              <a:rPr lang="zh-CN" altLang="en-US" sz="2400" dirty="0">
                <a:latin typeface="微软雅黑" panose="020B0503020204020204" pitchFamily="34" charset="-122"/>
                <a:ea typeface="微软雅黑" panose="020B0503020204020204" pitchFamily="34" charset="-122"/>
              </a:rPr>
              <a:t>画出座体的三视图。</a:t>
            </a:r>
            <a:endParaRPr lang="zh-CN" altLang="zh-CN" sz="2400" dirty="0">
              <a:latin typeface="微软雅黑" panose="020B0503020204020204" pitchFamily="34" charset="-122"/>
              <a:ea typeface="微软雅黑" panose="020B0503020204020204" pitchFamily="34" charset="-122"/>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429738" y="359056"/>
            <a:ext cx="3679212"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 name="直接连接符 1">
            <a:extLst>
              <a:ext uri="{FF2B5EF4-FFF2-40B4-BE49-F238E27FC236}">
                <a16:creationId xmlns="" xmlns:a16="http://schemas.microsoft.com/office/drawing/2014/main" id="{5879F29B-C819-3936-D44D-D62E3A0BB35B}"/>
              </a:ext>
            </a:extLst>
          </p:cNvPr>
          <p:cNvCxnSpPr>
            <a:cxnSpLocks/>
          </p:cNvCxnSpPr>
          <p:nvPr/>
        </p:nvCxnSpPr>
        <p:spPr>
          <a:xfrm flipH="1">
            <a:off x="863600" y="2341033"/>
            <a:ext cx="486833" cy="7408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28CB7CC4-8698-2BF2-CCAC-F2D31A21B985}"/>
              </a:ext>
            </a:extLst>
          </p:cNvPr>
          <p:cNvCxnSpPr>
            <a:cxnSpLocks/>
          </p:cNvCxnSpPr>
          <p:nvPr/>
        </p:nvCxnSpPr>
        <p:spPr>
          <a:xfrm>
            <a:off x="2844800" y="2341033"/>
            <a:ext cx="495300" cy="7408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6="http://schemas.microsoft.com/office/drawing/2014/main" id="{FAA3805E-1A99-93A8-41CB-55E470CC4FAF}"/>
              </a:ext>
            </a:extLst>
          </p:cNvPr>
          <p:cNvCxnSpPr>
            <a:cxnSpLocks/>
          </p:cNvCxnSpPr>
          <p:nvPr/>
        </p:nvCxnSpPr>
        <p:spPr>
          <a:xfrm>
            <a:off x="4303427" y="2341033"/>
            <a:ext cx="0" cy="7408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DC221534-BC31-B661-F9B2-9E90B5743F53}"/>
              </a:ext>
            </a:extLst>
          </p:cNvPr>
          <p:cNvCxnSpPr>
            <a:cxnSpLocks/>
          </p:cNvCxnSpPr>
          <p:nvPr/>
        </p:nvCxnSpPr>
        <p:spPr>
          <a:xfrm flipH="1">
            <a:off x="863599" y="4388057"/>
            <a:ext cx="4868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0945A955-F5EF-E90F-C2AF-B2E6B1D66AFF}"/>
              </a:ext>
            </a:extLst>
          </p:cNvPr>
          <p:cNvCxnSpPr>
            <a:cxnSpLocks/>
          </p:cNvCxnSpPr>
          <p:nvPr/>
        </p:nvCxnSpPr>
        <p:spPr>
          <a:xfrm flipH="1">
            <a:off x="2853267" y="4391946"/>
            <a:ext cx="4868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64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subTnLst>
                                    <p:animClr clrSpc="rgb" dir="cw">
                                      <p:cBhvr override="childStyle">
                                        <p:cTn dur="1" fill="hold" display="0" masterRel="nextClick" afterEffect="1"/>
                                        <p:tgtEl>
                                          <p:spTgt spid="15"/>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subTnLst>
                                    <p:animClr clrSpc="rgb" dir="cw">
                                      <p:cBhvr override="childStyle">
                                        <p:cTn dur="1" fill="hold" display="0" masterRel="nextClick" afterEffect="1"/>
                                        <p:tgtEl>
                                          <p:spTgt spid="17"/>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xmlns="" id="{975189CE-BFAA-D95D-C3E6-481DE78716CF}"/>
              </a:ext>
            </a:extLst>
          </p:cNvPr>
          <p:cNvSpPr txBox="1"/>
          <p:nvPr/>
        </p:nvSpPr>
        <p:spPr>
          <a:xfrm>
            <a:off x="1581150" y="1243013"/>
            <a:ext cx="9029700" cy="4216539"/>
          </a:xfrm>
          <a:prstGeom prst="rect">
            <a:avLst/>
          </a:prstGeom>
          <a:noFill/>
        </p:spPr>
        <p:txBody>
          <a:bodyPr>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p>
          <a:p>
            <a:pPr algn="just">
              <a:defRPr/>
            </a:pPr>
            <a:r>
              <a:rPr lang="zh-CN" altLang="en-US"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en-US" altLang="zh-CN" sz="2400" b="1" dirty="0">
                <a:latin typeface="微软雅黑" panose="020B0503020204020204" pitchFamily="34" charset="-122"/>
                <a:ea typeface="微软雅黑" panose="020B0503020204020204" pitchFamily="34" charset="-122"/>
              </a:rPr>
              <a:t>10.3.1  </a:t>
            </a:r>
            <a:r>
              <a:rPr lang="zh-CN" altLang="en-US" sz="2400" b="1" dirty="0">
                <a:latin typeface="微软雅黑" panose="020B0503020204020204" pitchFamily="34" charset="-122"/>
                <a:ea typeface="微软雅黑" panose="020B0503020204020204" pitchFamily="34" charset="-122"/>
              </a:rPr>
              <a:t>长对正 高平齐 </a:t>
            </a:r>
            <a:r>
              <a:rPr lang="zh-CN" altLang="en-US" sz="2400" b="1">
                <a:latin typeface="微软雅黑" panose="020B0503020204020204" pitchFamily="34" charset="-122"/>
                <a:ea typeface="微软雅黑" panose="020B0503020204020204" pitchFamily="34" charset="-122"/>
              </a:rPr>
              <a:t>宽</a:t>
            </a:r>
            <a:r>
              <a:rPr lang="zh-CN" altLang="en-US" sz="2400" b="1" smtClean="0">
                <a:latin typeface="微软雅黑" panose="020B0503020204020204" pitchFamily="34" charset="-122"/>
                <a:ea typeface="微软雅黑" panose="020B0503020204020204" pitchFamily="34" charset="-122"/>
              </a:rPr>
              <a:t>相等</a:t>
            </a:r>
            <a:endParaRPr lang="en-US" altLang="zh-CN" sz="2400" b="1" smtClean="0">
              <a:latin typeface="微软雅黑" panose="020B0503020204020204" pitchFamily="34" charset="-122"/>
              <a:ea typeface="微软雅黑" panose="020B0503020204020204" pitchFamily="34" charset="-122"/>
            </a:endParaRPr>
          </a:p>
          <a:p>
            <a:pPr algn="just">
              <a:lnSpc>
                <a:spcPct val="150000"/>
              </a:lnSpc>
              <a:defRPr/>
            </a:pP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三视图和直观图是高中数学的必修内容。高中的数学教材中介绍了一个非常实用的口诀“长对正、高平齐、宽相等”。这个口诀是根据正投影的规律归纳总结出来的。三视图是从三个不同方向对同一个物体进行正投影所得的结果。</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2179723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401763" y="1243013"/>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10.3.1  </a:t>
            </a:r>
            <a:r>
              <a:rPr lang="zh-CN" altLang="en-US" sz="2800" b="1" dirty="0">
                <a:latin typeface="微软雅黑" panose="020B0503020204020204" pitchFamily="34" charset="-122"/>
                <a:ea typeface="微软雅黑" panose="020B0503020204020204" pitchFamily="34" charset="-122"/>
              </a:rPr>
              <a:t>长对正 高平齐 宽相等</a:t>
            </a: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10-17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长对正 高平</a:t>
            </a:r>
            <a:r>
              <a:rPr lang="zh-CN" altLang="en-US" sz="2400" kern="2200">
                <a:latin typeface="微软雅黑" panose="020B0503020204020204" pitchFamily="34" charset="-122"/>
                <a:ea typeface="微软雅黑" panose="020B0503020204020204" pitchFamily="34" charset="-122"/>
                <a:cs typeface="Times New Roman" panose="02020603050405020304" pitchFamily="18" charset="0"/>
              </a:rPr>
              <a:t>齐 </a:t>
            </a:r>
            <a:r>
              <a:rPr lang="zh-CN" altLang="en-US" sz="2400" kern="2200" smtClean="0">
                <a:latin typeface="微软雅黑" panose="020B0503020204020204" pitchFamily="34" charset="-122"/>
                <a:ea typeface="微软雅黑" panose="020B0503020204020204" pitchFamily="34" charset="-122"/>
                <a:cs typeface="Times New Roman" panose="02020603050405020304" pitchFamily="18" charset="0"/>
              </a:rPr>
              <a:t>宽相等</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2466" name="图片 1">
            <a:extLst>
              <a:ext uri="{FF2B5EF4-FFF2-40B4-BE49-F238E27FC236}">
                <a16:creationId xmlns:a16="http://schemas.microsoft.com/office/drawing/2014/main" xmlns="" id="{3B13CAAC-3876-12E5-91B4-D7886C44D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038" y="1843000"/>
            <a:ext cx="7164358" cy="380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2" name="矩形 1"/>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6734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401763" y="1243013"/>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10.3.2  </a:t>
            </a:r>
            <a:r>
              <a:rPr lang="zh-CN" altLang="en-US" sz="2800" b="1" dirty="0">
                <a:latin typeface="微软雅黑" panose="020B0503020204020204" pitchFamily="34" charset="-122"/>
                <a:ea typeface="微软雅黑" panose="020B0503020204020204" pitchFamily="34" charset="-122"/>
              </a:rPr>
              <a:t>用联系的观点看视图</a:t>
            </a: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740619"/>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10-18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联系的观点看问题</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3490" name="图片 1">
            <a:extLst>
              <a:ext uri="{FF2B5EF4-FFF2-40B4-BE49-F238E27FC236}">
                <a16:creationId xmlns:a16="http://schemas.microsoft.com/office/drawing/2014/main" xmlns="" id="{E5146738-D6D6-A4E0-3E8A-9444F86AE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28" y="2062970"/>
            <a:ext cx="11183144" cy="367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66699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a:extLst>
              <a:ext uri="{FF2B5EF4-FFF2-40B4-BE49-F238E27FC236}">
                <a16:creationId xmlns:a16="http://schemas.microsoft.com/office/drawing/2014/main" xmlns="" id="{44A01C13-6AD5-88E8-3E41-271AAF6D62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xmlns="" id="{9BD04658-230C-C320-6656-B209B1F9F2E5}"/>
              </a:ext>
            </a:extLst>
          </p:cNvPr>
          <p:cNvSpPr txBox="1"/>
          <p:nvPr/>
        </p:nvSpPr>
        <p:spPr>
          <a:xfrm>
            <a:off x="2070730" y="1438993"/>
            <a:ext cx="7646987" cy="4154984"/>
          </a:xfrm>
          <a:prstGeom prst="rect">
            <a:avLst/>
          </a:prstGeom>
          <a:noFill/>
        </p:spPr>
        <p:txBody>
          <a:bodyPr>
            <a:spAutoFit/>
          </a:bodyPr>
          <a:lstStyle/>
          <a:p>
            <a:pPr>
              <a:defRPr/>
            </a:pPr>
            <a:r>
              <a:rPr lang="en-US" altLang="zh-CN" sz="3200" b="1" kern="220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3200" b="1" kern="220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组合体</a:t>
            </a:r>
            <a:endParaRPr lang="en-US" altLang="zh-CN" sz="32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a:defRPr/>
            </a:pPr>
            <a:r>
              <a:rPr lang="en-US" altLang="zh-CN" sz="20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p>
          <a:p>
            <a:pPr>
              <a:lnSpc>
                <a:spcPct val="200000"/>
              </a:lnSpc>
              <a:defRPr/>
            </a:pP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3" action="ppaction://hlinksldjump"/>
              </a:rPr>
              <a:t>10.1  </a:t>
            </a:r>
            <a:r>
              <a:rPr lang="zh-CN" altLang="en-US"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3" action="ppaction://hlinksldjump"/>
              </a:rPr>
              <a:t>组合体的构型</a:t>
            </a:r>
            <a:endPar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200000"/>
              </a:lnSpc>
              <a:defRPr/>
            </a:pP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4" action="ppaction://hlinksldjump"/>
              </a:rPr>
              <a:t>10.2  </a:t>
            </a:r>
            <a:r>
              <a:rPr lang="zh-CN" altLang="en-US"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4" action="ppaction://hlinksldjump"/>
              </a:rPr>
              <a:t>画组合体的方法</a:t>
            </a:r>
            <a:endPar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200000"/>
              </a:lnSpc>
              <a:defRPr/>
            </a:pP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5" action="ppaction://hlinksldjump"/>
              </a:rPr>
              <a:t>10.3  </a:t>
            </a:r>
            <a:r>
              <a:rPr lang="zh-CN" altLang="en-US"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5" action="ppaction://hlinksldjump"/>
              </a:rPr>
              <a:t>读组合体视图的要领和基本方法</a:t>
            </a:r>
            <a:endPar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200000"/>
              </a:lnSpc>
              <a:defRPr/>
            </a:pP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6" action="ppaction://hlinksldjump"/>
              </a:rPr>
              <a:t>10.4  </a:t>
            </a:r>
            <a:r>
              <a:rPr lang="zh-CN" altLang="en-US"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6" action="ppaction://hlinksldjump"/>
              </a:rPr>
              <a:t>尺寸标注</a:t>
            </a: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6" action="ppaction://hlinksldjump"/>
              </a:rPr>
              <a:t>       </a:t>
            </a:r>
            <a:endParaRPr lang="zh-CN"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a:defRPr/>
            </a:pPr>
            <a:endParaRPr lang="zh-CN" altLang="zh-CN" sz="20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10-19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剖析组合体的视图</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4514" name="图片 1">
            <a:extLst>
              <a:ext uri="{FF2B5EF4-FFF2-40B4-BE49-F238E27FC236}">
                <a16:creationId xmlns:a16="http://schemas.microsoft.com/office/drawing/2014/main" xmlns="" id="{69EEFDDB-D315-5F9A-CAA2-CE2FD5B2E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403" y="2006644"/>
            <a:ext cx="8403184" cy="405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xmlns="" id="{351A68FA-A66A-F44B-BA80-AC86648AE683}"/>
              </a:ext>
            </a:extLst>
          </p:cNvPr>
          <p:cNvSpPr txBox="1"/>
          <p:nvPr/>
        </p:nvSpPr>
        <p:spPr>
          <a:xfrm>
            <a:off x="1401763" y="1066844"/>
            <a:ext cx="9495536"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10.3.3  </a:t>
            </a:r>
            <a:r>
              <a:rPr lang="zh-CN" altLang="en-US" sz="2800" b="1" dirty="0">
                <a:latin typeface="微软雅黑" panose="020B0503020204020204" pitchFamily="34" charset="-122"/>
                <a:ea typeface="微软雅黑" panose="020B0503020204020204" pitchFamily="34" charset="-122"/>
              </a:rPr>
              <a:t> 形体分析法读图      </a:t>
            </a: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10-2 </a:t>
            </a:r>
            <a:r>
              <a:rPr lang="zh-CN" altLang="zh-CN" sz="2400" dirty="0">
                <a:latin typeface="微软雅黑" panose="020B0503020204020204" pitchFamily="34" charset="-122"/>
                <a:ea typeface="微软雅黑" panose="020B0503020204020204" pitchFamily="34" charset="-122"/>
              </a:rPr>
              <a:t>分析建筑形体的构型方式。</a:t>
            </a:r>
            <a:endParaRPr lang="zh-CN" altLang="en-US" sz="2800" b="1" dirty="0">
              <a:latin typeface="微软雅黑" panose="020B0503020204020204" pitchFamily="34" charset="-122"/>
              <a:ea typeface="微软雅黑" panose="020B0503020204020204" pitchFamily="34" charset="-122"/>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94738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10-19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剖析组合体的视图</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5538" name="图片 1">
            <a:extLst>
              <a:ext uri="{FF2B5EF4-FFF2-40B4-BE49-F238E27FC236}">
                <a16:creationId xmlns:a16="http://schemas.microsoft.com/office/drawing/2014/main" xmlns="" id="{694C908B-DC4A-F55A-0E61-9273BD631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344" y="2253230"/>
            <a:ext cx="8977312" cy="369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xmlns="" id="{DB25A8D0-8F1C-4DD9-95C5-5ACA1A02151F}"/>
              </a:ext>
            </a:extLst>
          </p:cNvPr>
          <p:cNvSpPr txBox="1"/>
          <p:nvPr/>
        </p:nvSpPr>
        <p:spPr>
          <a:xfrm>
            <a:off x="1401763" y="1066844"/>
            <a:ext cx="9495536"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10.3.3  </a:t>
            </a:r>
            <a:r>
              <a:rPr lang="zh-CN" altLang="en-US" sz="2800" b="1" dirty="0">
                <a:latin typeface="微软雅黑" panose="020B0503020204020204" pitchFamily="34" charset="-122"/>
                <a:ea typeface="微软雅黑" panose="020B0503020204020204" pitchFamily="34" charset="-122"/>
              </a:rPr>
              <a:t> 形体分析法读图      </a:t>
            </a: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10-2 </a:t>
            </a:r>
            <a:r>
              <a:rPr lang="zh-CN" altLang="zh-CN" sz="2400" dirty="0">
                <a:latin typeface="微软雅黑" panose="020B0503020204020204" pitchFamily="34" charset="-122"/>
                <a:ea typeface="微软雅黑" panose="020B0503020204020204" pitchFamily="34" charset="-122"/>
              </a:rPr>
              <a:t>分析建筑形体的构型方式。</a:t>
            </a:r>
            <a:endParaRPr lang="zh-CN" altLang="en-US" sz="2800" b="1" dirty="0">
              <a:latin typeface="微软雅黑" panose="020B0503020204020204" pitchFamily="34" charset="-122"/>
              <a:ea typeface="微软雅黑" panose="020B0503020204020204" pitchFamily="34" charset="-122"/>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19841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10-19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剖析组合体的视图</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xmlns="" id="{351A68FA-A66A-F44B-BA80-AC86648AE683}"/>
              </a:ext>
            </a:extLst>
          </p:cNvPr>
          <p:cNvSpPr txBox="1"/>
          <p:nvPr/>
        </p:nvSpPr>
        <p:spPr>
          <a:xfrm>
            <a:off x="1401763" y="1066844"/>
            <a:ext cx="9495536"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10.3.3  </a:t>
            </a:r>
            <a:r>
              <a:rPr lang="zh-CN" altLang="en-US" sz="2800" b="1" dirty="0">
                <a:latin typeface="微软雅黑" panose="020B0503020204020204" pitchFamily="34" charset="-122"/>
                <a:ea typeface="微软雅黑" panose="020B0503020204020204" pitchFamily="34" charset="-122"/>
              </a:rPr>
              <a:t> 形体分析法读图      </a:t>
            </a: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10-2 </a:t>
            </a:r>
            <a:r>
              <a:rPr lang="zh-CN" altLang="zh-CN" sz="2400" dirty="0">
                <a:latin typeface="微软雅黑" panose="020B0503020204020204" pitchFamily="34" charset="-122"/>
                <a:ea typeface="微软雅黑" panose="020B0503020204020204" pitchFamily="34" charset="-122"/>
              </a:rPr>
              <a:t>分析建筑形体的构型方式。</a:t>
            </a:r>
            <a:endParaRPr lang="zh-CN" altLang="en-US" sz="2800" b="1" dirty="0">
              <a:latin typeface="微软雅黑" panose="020B0503020204020204" pitchFamily="34" charset="-122"/>
              <a:ea typeface="微软雅黑" panose="020B0503020204020204" pitchFamily="34" charset="-122"/>
            </a:endParaRPr>
          </a:p>
        </p:txBody>
      </p:sp>
      <p:sp>
        <p:nvSpPr>
          <p:cNvPr id="9"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10-19 显示组合的过程">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31965" y="2541178"/>
            <a:ext cx="10435131" cy="3150650"/>
          </a:xfrm>
          <a:prstGeom prst="rect">
            <a:avLst/>
          </a:prstGeom>
        </p:spPr>
      </p:pic>
      <p:pic>
        <p:nvPicPr>
          <p:cNvPr id="3" name="图片 2"/>
          <p:cNvPicPr>
            <a:picLocks noChangeAspect="1"/>
          </p:cNvPicPr>
          <p:nvPr/>
        </p:nvPicPr>
        <p:blipFill>
          <a:blip r:embed="rId7"/>
          <a:stretch>
            <a:fillRect/>
          </a:stretch>
        </p:blipFill>
        <p:spPr>
          <a:xfrm>
            <a:off x="1090619" y="2969642"/>
            <a:ext cx="2812872" cy="2293721"/>
          </a:xfrm>
          <a:prstGeom prst="rect">
            <a:avLst/>
          </a:prstGeom>
          <a:solidFill>
            <a:schemeClr val="tx1">
              <a:lumMod val="50000"/>
              <a:lumOff val="50000"/>
            </a:schemeClr>
          </a:solidFill>
          <a:ln w="19050">
            <a:solidFill>
              <a:schemeClr val="bg2">
                <a:lumMod val="75000"/>
              </a:schemeClr>
            </a:solidFill>
          </a:ln>
        </p:spPr>
      </p:pic>
    </p:spTree>
    <p:extLst>
      <p:ext uri="{BB962C8B-B14F-4D97-AF65-F5344CB8AC3E}">
        <p14:creationId xmlns:p14="http://schemas.microsoft.com/office/powerpoint/2010/main" val="2116543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0"/>
            <a:ext cx="12085653" cy="679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401763" y="1075233"/>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10.3.4   </a:t>
            </a:r>
            <a:r>
              <a:rPr lang="zh-CN" altLang="en-US" sz="2800" b="1" dirty="0">
                <a:latin typeface="微软雅黑" panose="020B0503020204020204" pitchFamily="34" charset="-122"/>
                <a:ea typeface="微软雅黑" panose="020B0503020204020204" pitchFamily="34" charset="-122"/>
              </a:rPr>
              <a:t>线面分析法          </a:t>
            </a: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10-3  </a:t>
            </a:r>
            <a:r>
              <a:rPr lang="zh-CN" altLang="en-US" sz="2400" dirty="0">
                <a:latin typeface="微软雅黑" panose="020B0503020204020204" pitchFamily="34" charset="-122"/>
                <a:ea typeface="微软雅黑" panose="020B0503020204020204" pitchFamily="34" charset="-122"/>
              </a:rPr>
              <a:t>分析立体截交线的形状</a:t>
            </a:r>
            <a:r>
              <a:rPr lang="zh-CN" altLang="zh-CN" sz="2400" dirty="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10-20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平面立体的线面分析</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a:blip r:embed="rId4"/>
          <a:stretch>
            <a:fillRect/>
          </a:stretch>
        </p:blipFill>
        <p:spPr>
          <a:xfrm>
            <a:off x="325998" y="1892646"/>
            <a:ext cx="11553518" cy="3800995"/>
          </a:xfrm>
          <a:prstGeom prst="rect">
            <a:avLst/>
          </a:prstGeom>
        </p:spPr>
      </p:pic>
    </p:spTree>
    <p:extLst>
      <p:ext uri="{BB962C8B-B14F-4D97-AF65-F5344CB8AC3E}">
        <p14:creationId xmlns:p14="http://schemas.microsoft.com/office/powerpoint/2010/main" val="3332469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820"/>
            <a:ext cx="12085653" cy="679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401763" y="1075233"/>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10.3.4   </a:t>
            </a:r>
            <a:r>
              <a:rPr lang="zh-CN" altLang="en-US" sz="2800" b="1" dirty="0">
                <a:latin typeface="微软雅黑" panose="020B0503020204020204" pitchFamily="34" charset="-122"/>
                <a:ea typeface="微软雅黑" panose="020B0503020204020204" pitchFamily="34" charset="-122"/>
              </a:rPr>
              <a:t>线面分析法          </a:t>
            </a: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10-3  </a:t>
            </a:r>
            <a:r>
              <a:rPr lang="zh-CN" altLang="en-US" sz="2400" dirty="0">
                <a:latin typeface="微软雅黑" panose="020B0503020204020204" pitchFamily="34" charset="-122"/>
                <a:ea typeface="微软雅黑" panose="020B0503020204020204" pitchFamily="34" charset="-122"/>
              </a:rPr>
              <a:t>分析立体截交线的形状</a:t>
            </a:r>
            <a:r>
              <a:rPr lang="zh-CN" altLang="zh-CN" sz="2400" dirty="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10-20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平面立体的线面分析</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10-20B 显示三个切平面A、B、C切割正四棱锥的过程_水平面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632585" y="2058301"/>
            <a:ext cx="10666991" cy="3220655"/>
          </a:xfrm>
          <a:prstGeom prst="rect">
            <a:avLst/>
          </a:prstGeom>
        </p:spPr>
      </p:pic>
      <p:pic>
        <p:nvPicPr>
          <p:cNvPr id="3" name="图片 2"/>
          <p:cNvPicPr>
            <a:picLocks noChangeAspect="1"/>
          </p:cNvPicPr>
          <p:nvPr/>
        </p:nvPicPr>
        <p:blipFill>
          <a:blip r:embed="rId7"/>
          <a:stretch>
            <a:fillRect/>
          </a:stretch>
        </p:blipFill>
        <p:spPr>
          <a:xfrm>
            <a:off x="378427" y="2041169"/>
            <a:ext cx="3543482" cy="3619686"/>
          </a:xfrm>
          <a:prstGeom prst="rect">
            <a:avLst/>
          </a:prstGeom>
        </p:spPr>
      </p:pic>
    </p:spTree>
    <p:extLst>
      <p:ext uri="{BB962C8B-B14F-4D97-AF65-F5344CB8AC3E}">
        <p14:creationId xmlns:p14="http://schemas.microsoft.com/office/powerpoint/2010/main" val="3681719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10-21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曲面立体的线面分析</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xmlns="" id="{F7173457-B78A-6030-2EF9-2DADAD170184}"/>
              </a:ext>
            </a:extLst>
          </p:cNvPr>
          <p:cNvSpPr txBox="1"/>
          <p:nvPr/>
        </p:nvSpPr>
        <p:spPr>
          <a:xfrm>
            <a:off x="1401763" y="1083622"/>
            <a:ext cx="9738817" cy="581057"/>
          </a:xfrm>
          <a:prstGeom prst="rect">
            <a:avLst/>
          </a:prstGeom>
          <a:noFill/>
        </p:spPr>
        <p:txBody>
          <a:bodyPr wrap="square">
            <a:spAutoFit/>
          </a:bodyPr>
          <a:lstStyle/>
          <a:p>
            <a:pPr algn="just">
              <a:lnSpc>
                <a:spcPct val="150000"/>
              </a:lnSpc>
              <a:defRPr/>
            </a:pPr>
            <a:r>
              <a:rPr lang="en-US" altLang="zh-CN" sz="2400" b="1" dirty="0">
                <a:latin typeface="微软雅黑" panose="020B0503020204020204" pitchFamily="34" charset="-122"/>
                <a:ea typeface="微软雅黑" panose="020B0503020204020204" pitchFamily="34" charset="-122"/>
              </a:rPr>
              <a:t>10.3.4   </a:t>
            </a:r>
            <a:r>
              <a:rPr lang="zh-CN" altLang="en-US" sz="2400" b="1" dirty="0">
                <a:latin typeface="微软雅黑" panose="020B0503020204020204" pitchFamily="34" charset="-122"/>
                <a:ea typeface="微软雅黑" panose="020B0503020204020204" pitchFamily="34" charset="-122"/>
              </a:rPr>
              <a:t>线面分析法          </a:t>
            </a: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10-4  </a:t>
            </a:r>
            <a:r>
              <a:rPr lang="zh-CN" altLang="en-US" sz="2400" dirty="0">
                <a:latin typeface="微软雅黑" panose="020B0503020204020204" pitchFamily="34" charset="-122"/>
                <a:ea typeface="微软雅黑" panose="020B0503020204020204" pitchFamily="34" charset="-122"/>
              </a:rPr>
              <a:t>分析立体表面的形状和位置</a:t>
            </a:r>
            <a:r>
              <a:rPr lang="zh-CN" altLang="zh-CN" sz="2400" dirty="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p:txBody>
      </p:sp>
      <p:sp>
        <p:nvSpPr>
          <p:cNvPr id="9"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11-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99565" y="1979905"/>
            <a:ext cx="5792435" cy="3170595"/>
          </a:xfrm>
          <a:prstGeom prst="rect">
            <a:avLst/>
          </a:prstGeom>
        </p:spPr>
      </p:pic>
      <p:pic>
        <p:nvPicPr>
          <p:cNvPr id="4" name="图片 3">
            <a:extLst>
              <a:ext uri="{FF2B5EF4-FFF2-40B4-BE49-F238E27FC236}">
                <a16:creationId xmlns:a16="http://schemas.microsoft.com/office/drawing/2014/main" xmlns="" id="{D23A5902-0723-A3CE-BEF4-A14F6D00097B}"/>
              </a:ext>
            </a:extLst>
          </p:cNvPr>
          <p:cNvPicPr>
            <a:picLocks noChangeAspect="1"/>
          </p:cNvPicPr>
          <p:nvPr/>
        </p:nvPicPr>
        <p:blipFill>
          <a:blip r:embed="rId7"/>
          <a:stretch>
            <a:fillRect/>
          </a:stretch>
        </p:blipFill>
        <p:spPr>
          <a:xfrm>
            <a:off x="124862" y="1987013"/>
            <a:ext cx="7098129" cy="3215279"/>
          </a:xfrm>
          <a:prstGeom prst="rect">
            <a:avLst/>
          </a:prstGeom>
        </p:spPr>
      </p:pic>
    </p:spTree>
    <p:extLst>
      <p:ext uri="{BB962C8B-B14F-4D97-AF65-F5344CB8AC3E}">
        <p14:creationId xmlns:p14="http://schemas.microsoft.com/office/powerpoint/2010/main" val="4029314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xmlns="" id="{975189CE-BFAA-D95D-C3E6-481DE78716CF}"/>
              </a:ext>
            </a:extLst>
          </p:cNvPr>
          <p:cNvSpPr txBox="1"/>
          <p:nvPr/>
        </p:nvSpPr>
        <p:spPr>
          <a:xfrm>
            <a:off x="1581150" y="1243013"/>
            <a:ext cx="9029700" cy="3293209"/>
          </a:xfrm>
          <a:prstGeom prst="rect">
            <a:avLst/>
          </a:prstGeom>
          <a:noFill/>
        </p:spPr>
        <p:txBody>
          <a:bodyPr>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p>
          <a:p>
            <a:pPr algn="just">
              <a:lnSpc>
                <a:spcPct val="150000"/>
              </a:lnSpc>
              <a:defRPr/>
            </a:pPr>
            <a:r>
              <a:rPr lang="zh-CN" altLang="en-US" sz="240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建筑物</a:t>
            </a:r>
            <a:r>
              <a:rPr lang="zh-CN" altLang="en-US" sz="2400" dirty="0">
                <a:latin typeface="微软雅黑" panose="020B0503020204020204" pitchFamily="34" charset="-122"/>
                <a:ea typeface="微软雅黑" panose="020B0503020204020204" pitchFamily="34" charset="-122"/>
              </a:rPr>
              <a:t>的形状结构用视图来表达，建筑物的大小通过标注尺寸来说明。因此，尺寸是工程图样中的重要内容</a:t>
            </a:r>
            <a:r>
              <a:rPr lang="zh-CN" altLang="en-US" sz="2400">
                <a:latin typeface="微软雅黑" panose="020B0503020204020204" pitchFamily="34" charset="-122"/>
                <a:ea typeface="微软雅黑" panose="020B0503020204020204" pitchFamily="34" charset="-122"/>
              </a:rPr>
              <a:t>之一</a:t>
            </a:r>
            <a:r>
              <a:rPr lang="zh-CN" altLang="en-US" sz="2400" smtClean="0">
                <a:latin typeface="微软雅黑" panose="020B0503020204020204" pitchFamily="34" charset="-122"/>
                <a:ea typeface="微软雅黑" panose="020B0503020204020204" pitchFamily="34" charset="-122"/>
              </a:rPr>
              <a:t>。</a:t>
            </a:r>
            <a:endParaRPr lang="en-US" altLang="zh-CN" sz="2400" smtClean="0">
              <a:latin typeface="微软雅黑" panose="020B0503020204020204" pitchFamily="34" charset="-122"/>
              <a:ea typeface="微软雅黑" panose="020B0503020204020204" pitchFamily="34" charset="-122"/>
            </a:endParaRPr>
          </a:p>
          <a:p>
            <a:pPr algn="just">
              <a:lnSpc>
                <a:spcPct val="150000"/>
              </a:lnSpc>
              <a:defRPr/>
            </a:pP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en-US" altLang="zh-CN" sz="2400" b="1" dirty="0">
                <a:latin typeface="微软雅黑" panose="020B0503020204020204" pitchFamily="34" charset="-122"/>
                <a:ea typeface="微软雅黑" panose="020B0503020204020204" pitchFamily="34" charset="-122"/>
              </a:rPr>
              <a:t>10.4.1  </a:t>
            </a:r>
            <a:r>
              <a:rPr lang="zh-CN" altLang="en-US" sz="2400" b="1" dirty="0">
                <a:latin typeface="微软雅黑" panose="020B0503020204020204" pitchFamily="34" charset="-122"/>
                <a:ea typeface="微软雅黑" panose="020B0503020204020204" pitchFamily="34" charset="-122"/>
              </a:rPr>
              <a:t>基本几何体的尺寸标注</a:t>
            </a:r>
            <a:endParaRPr lang="en-US" altLang="zh-CN" sz="2400" b="1" dirty="0">
              <a:latin typeface="微软雅黑" panose="020B0503020204020204" pitchFamily="34" charset="-122"/>
              <a:ea typeface="微软雅黑" panose="020B0503020204020204" pitchFamily="34" charset="-122"/>
            </a:endParaRPr>
          </a:p>
          <a:p>
            <a:pPr algn="just">
              <a:lnSpc>
                <a:spcPct val="150000"/>
              </a:lnSpc>
              <a:defRPr/>
            </a:pPr>
            <a:r>
              <a:rPr lang="zh-CN" altLang="en-US" sz="2400" dirty="0">
                <a:latin typeface="微软雅黑" panose="020B0503020204020204" pitchFamily="34" charset="-122"/>
                <a:ea typeface="微软雅黑" panose="020B0503020204020204" pitchFamily="34" charset="-122"/>
              </a:rPr>
              <a:t>    一般情况下，基本几何体应标注长、宽、高三个方向的尺寸。</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3363676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401763" y="1243013"/>
            <a:ext cx="9209087" cy="581057"/>
          </a:xfrm>
          <a:prstGeom prst="rect">
            <a:avLst/>
          </a:prstGeom>
          <a:noFill/>
        </p:spPr>
        <p:txBody>
          <a:bodyPr wrap="square">
            <a:spAutoFit/>
          </a:bodyPr>
          <a:lstStyle/>
          <a:p>
            <a:pPr algn="just">
              <a:lnSpc>
                <a:spcPct val="150000"/>
              </a:lnSpc>
              <a:defRPr/>
            </a:pPr>
            <a:r>
              <a:rPr lang="en-US" altLang="zh-CN" sz="2400" b="1" dirty="0">
                <a:latin typeface="微软雅黑" panose="020B0503020204020204" pitchFamily="34" charset="-122"/>
                <a:ea typeface="微软雅黑" panose="020B0503020204020204" pitchFamily="34" charset="-122"/>
              </a:rPr>
              <a:t>10.4.1   </a:t>
            </a:r>
            <a:r>
              <a:rPr lang="zh-CN" altLang="en-US" sz="2400" b="1" dirty="0">
                <a:latin typeface="微软雅黑" panose="020B0503020204020204" pitchFamily="34" charset="-122"/>
                <a:ea typeface="微软雅黑" panose="020B0503020204020204" pitchFamily="34" charset="-122"/>
              </a:rPr>
              <a:t>基本几何体的尺寸标注</a:t>
            </a: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10-22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基本几何体的尺寸标注</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4"/>
          <a:stretch>
            <a:fillRect/>
          </a:stretch>
        </p:blipFill>
        <p:spPr>
          <a:xfrm>
            <a:off x="1401763" y="1905567"/>
            <a:ext cx="9925115" cy="3615841"/>
          </a:xfrm>
          <a:prstGeom prst="rect">
            <a:avLst/>
          </a:prstGeom>
        </p:spPr>
      </p:pic>
    </p:spTree>
    <p:extLst>
      <p:ext uri="{BB962C8B-B14F-4D97-AF65-F5344CB8AC3E}">
        <p14:creationId xmlns:p14="http://schemas.microsoft.com/office/powerpoint/2010/main" val="1897509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4" y="354013"/>
            <a:ext cx="3230622" cy="585787"/>
          </a:xfrm>
          <a:prstGeom prst="rect">
            <a:avLst/>
          </a:prstGeom>
          <a:noFill/>
        </p:spPr>
        <p:txBody>
          <a:bodyPr wrap="square">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401763" y="1142345"/>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10.4.1   </a:t>
            </a:r>
            <a:r>
              <a:rPr lang="zh-CN" altLang="en-US" sz="2800" b="1" dirty="0">
                <a:latin typeface="微软雅黑" panose="020B0503020204020204" pitchFamily="34" charset="-122"/>
                <a:ea typeface="微软雅黑" panose="020B0503020204020204" pitchFamily="34" charset="-122"/>
              </a:rPr>
              <a:t>基本几何体的尺寸标注</a:t>
            </a: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10-23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简单切割体的尺寸标注</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2" name="矩形 1"/>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4"/>
          <a:stretch>
            <a:fillRect/>
          </a:stretch>
        </p:blipFill>
        <p:spPr>
          <a:xfrm>
            <a:off x="1051327" y="1778323"/>
            <a:ext cx="10089345" cy="4159721"/>
          </a:xfrm>
          <a:prstGeom prst="rect">
            <a:avLst/>
          </a:prstGeom>
        </p:spPr>
      </p:pic>
    </p:spTree>
    <p:extLst>
      <p:ext uri="{BB962C8B-B14F-4D97-AF65-F5344CB8AC3E}">
        <p14:creationId xmlns:p14="http://schemas.microsoft.com/office/powerpoint/2010/main" val="1677332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xmlns="" id="{975189CE-BFAA-D95D-C3E6-481DE78716CF}"/>
              </a:ext>
            </a:extLst>
          </p:cNvPr>
          <p:cNvSpPr txBox="1"/>
          <p:nvPr/>
        </p:nvSpPr>
        <p:spPr>
          <a:xfrm>
            <a:off x="1581150" y="1243013"/>
            <a:ext cx="9029700" cy="5078313"/>
          </a:xfrm>
          <a:prstGeom prst="rect">
            <a:avLst/>
          </a:prstGeom>
          <a:noFill/>
        </p:spPr>
        <p:txBody>
          <a:bodyPr>
            <a:spAutoFit/>
          </a:bodyPr>
          <a:lstStyle/>
          <a:p>
            <a:pPr algn="just">
              <a:lnSpc>
                <a:spcPct val="150000"/>
              </a:lnSpc>
              <a:defRPr/>
            </a:pPr>
            <a:r>
              <a:rPr lang="en-US" altLang="zh-CN" sz="2400" b="1" dirty="0">
                <a:latin typeface="微软雅黑" panose="020B0503020204020204" pitchFamily="34" charset="-122"/>
                <a:ea typeface="微软雅黑" panose="020B0503020204020204" pitchFamily="34" charset="-122"/>
              </a:rPr>
              <a:t>10.4.2  </a:t>
            </a:r>
            <a:r>
              <a:rPr lang="zh-CN" altLang="en-US" sz="2400" b="1" dirty="0">
                <a:latin typeface="微软雅黑" panose="020B0503020204020204" pitchFamily="34" charset="-122"/>
                <a:ea typeface="微软雅黑" panose="020B0503020204020204" pitchFamily="34" charset="-122"/>
              </a:rPr>
              <a:t>尺寸分类</a:t>
            </a:r>
            <a:endParaRPr lang="en-US" altLang="zh-CN" sz="2400" b="1" dirty="0">
              <a:latin typeface="微软雅黑" panose="020B0503020204020204" pitchFamily="34" charset="-122"/>
              <a:ea typeface="微软雅黑" panose="020B0503020204020204" pitchFamily="34" charset="-122"/>
            </a:endParaRPr>
          </a:p>
          <a:p>
            <a:pPr algn="just">
              <a:lnSpc>
                <a:spcPct val="150000"/>
              </a:lnSpc>
              <a:defRPr/>
            </a:pPr>
            <a:r>
              <a:rPr lang="zh-CN" altLang="en-US" sz="2400" dirty="0">
                <a:latin typeface="微软雅黑" panose="020B0503020204020204" pitchFamily="34" charset="-122"/>
                <a:ea typeface="微软雅黑" panose="020B0503020204020204" pitchFamily="34" charset="-122"/>
              </a:rPr>
              <a:t>       组合体的尺寸按形体分析可分为三类：定形尺寸、定位尺寸和总体尺寸。    </a:t>
            </a:r>
          </a:p>
          <a:p>
            <a:pPr algn="just">
              <a:lnSpc>
                <a:spcPct val="150000"/>
              </a:lnSpc>
              <a:defRPr/>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定形尺寸   </a:t>
            </a:r>
            <a:r>
              <a:rPr lang="zh-CN" altLang="en-US" sz="2400" dirty="0">
                <a:latin typeface="微软雅黑" panose="020B0503020204020204" pitchFamily="34" charset="-122"/>
                <a:ea typeface="微软雅黑" panose="020B0503020204020204" pitchFamily="34" charset="-122"/>
              </a:rPr>
              <a:t>确定组合体中各基本几何体大小的尺寸，称为定形尺寸。</a:t>
            </a:r>
          </a:p>
          <a:p>
            <a:pPr algn="just">
              <a:lnSpc>
                <a:spcPct val="150000"/>
              </a:lnSpc>
              <a:defRPr/>
            </a:pPr>
            <a:r>
              <a:rPr lang="en-US" altLang="zh-CN" sz="2400" dirty="0">
                <a:latin typeface="微软雅黑" panose="020B0503020204020204" pitchFamily="34" charset="-122"/>
                <a:ea typeface="微软雅黑" panose="020B0503020204020204" pitchFamily="34" charset="-122"/>
              </a:rPr>
              <a:t>       2</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定位尺寸   </a:t>
            </a:r>
            <a:r>
              <a:rPr lang="zh-CN" altLang="en-US" sz="2400" dirty="0">
                <a:latin typeface="微软雅黑" panose="020B0503020204020204" pitchFamily="34" charset="-122"/>
                <a:ea typeface="微软雅黑" panose="020B0503020204020204" pitchFamily="34" charset="-122"/>
              </a:rPr>
              <a:t>确定组合体中各基本几何体之间相对位置的尺寸，称为定位尺寸。</a:t>
            </a:r>
          </a:p>
          <a:p>
            <a:pPr algn="just">
              <a:lnSpc>
                <a:spcPct val="150000"/>
              </a:lnSpc>
              <a:defRPr/>
            </a:pPr>
            <a:r>
              <a:rPr lang="en-US" altLang="zh-CN" sz="2400" dirty="0">
                <a:latin typeface="微软雅黑" panose="020B0503020204020204" pitchFamily="34" charset="-122"/>
                <a:ea typeface="微软雅黑" panose="020B0503020204020204" pitchFamily="34" charset="-122"/>
              </a:rPr>
              <a:t>       3</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总体尺寸  </a:t>
            </a:r>
            <a:r>
              <a:rPr lang="zh-CN" altLang="en-US" sz="2400" dirty="0">
                <a:latin typeface="微软雅黑" panose="020B0503020204020204" pitchFamily="34" charset="-122"/>
                <a:ea typeface="微软雅黑" panose="020B0503020204020204" pitchFamily="34" charset="-122"/>
              </a:rPr>
              <a:t>表示组合体的总长、总宽和总高的尺寸，称为总体尺寸。</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7" name="矩形 6"/>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2360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2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wipe(left)">
                                      <p:cBhvr>
                                        <p:cTn id="12" dur="20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left)">
                                      <p:cBhvr>
                                        <p:cTn id="17"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xmlns="" id="{975189CE-BFAA-D95D-C3E6-481DE78716CF}"/>
              </a:ext>
            </a:extLst>
          </p:cNvPr>
          <p:cNvSpPr txBox="1"/>
          <p:nvPr/>
        </p:nvSpPr>
        <p:spPr>
          <a:xfrm>
            <a:off x="1139438" y="976432"/>
            <a:ext cx="9188090" cy="5355312"/>
          </a:xfrm>
          <a:prstGeom prst="rect">
            <a:avLst/>
          </a:prstGeom>
          <a:noFill/>
        </p:spPr>
        <p:txBody>
          <a:bodyPr wrap="square">
            <a:spAutoFit/>
          </a:bodyPr>
          <a:lstStyle/>
          <a:p>
            <a:r>
              <a:rPr lang="en-US" altLang="zh-CN" sz="2400" b="1" smtClean="0">
                <a:solidFill>
                  <a:schemeClr val="accent1"/>
                </a:solidFill>
                <a:latin typeface="微软雅黑" panose="020B0503020204020204" pitchFamily="34" charset="-122"/>
                <a:ea typeface="微软雅黑" panose="020B0503020204020204" pitchFamily="34" charset="-122"/>
              </a:rPr>
              <a:t>【</a:t>
            </a:r>
            <a:r>
              <a:rPr lang="zh-CN" altLang="zh-CN" sz="2400" b="1" smtClean="0">
                <a:solidFill>
                  <a:schemeClr val="accent1"/>
                </a:solidFill>
                <a:latin typeface="微软雅黑" panose="020B0503020204020204" pitchFamily="34" charset="-122"/>
                <a:ea typeface="微软雅黑" panose="020B0503020204020204" pitchFamily="34" charset="-122"/>
              </a:rPr>
              <a:t>知识目标</a:t>
            </a:r>
            <a:r>
              <a:rPr lang="en-US" altLang="zh-CN" sz="2400" b="1" smtClean="0">
                <a:solidFill>
                  <a:schemeClr val="accent1"/>
                </a:solidFill>
                <a:latin typeface="微软雅黑" panose="020B0503020204020204" pitchFamily="34" charset="-122"/>
                <a:ea typeface="微软雅黑" panose="020B0503020204020204" pitchFamily="34" charset="-122"/>
              </a:rPr>
              <a:t>】</a:t>
            </a:r>
          </a:p>
          <a:p>
            <a:pPr>
              <a:lnSpc>
                <a:spcPct val="150000"/>
              </a:lnSpc>
            </a:pPr>
            <a:r>
              <a:rPr lang="en-US" altLang="zh-CN" sz="2000" smtClean="0">
                <a:latin typeface="微软雅黑" panose="020B0503020204020204" pitchFamily="34" charset="-122"/>
                <a:ea typeface="微软雅黑" panose="020B0503020204020204" pitchFamily="34" charset="-122"/>
              </a:rPr>
              <a:t>1</a:t>
            </a:r>
            <a:r>
              <a:rPr lang="en-US" altLang="zh-CN" sz="2000">
                <a:latin typeface="微软雅黑" panose="020B0503020204020204" pitchFamily="34" charset="-122"/>
                <a:ea typeface="微软雅黑" panose="020B0503020204020204" pitchFamily="34" charset="-122"/>
              </a:rPr>
              <a:t>.</a:t>
            </a:r>
            <a:r>
              <a:rPr lang="zh-CN" altLang="zh-CN" sz="2000">
                <a:latin typeface="微软雅黑" panose="020B0503020204020204" pitchFamily="34" charset="-122"/>
                <a:ea typeface="微软雅黑" panose="020B0503020204020204" pitchFamily="34" charset="-122"/>
              </a:rPr>
              <a:t>掌握形体分析法和线面分析法；</a:t>
            </a:r>
            <a:r>
              <a:rPr lang="en-US" altLang="zh-CN" sz="2000">
                <a:latin typeface="微软雅黑" panose="020B0503020204020204" pitchFamily="34" charset="-122"/>
                <a:ea typeface="微软雅黑" panose="020B0503020204020204" pitchFamily="34" charset="-122"/>
              </a:rPr>
              <a:t> </a:t>
            </a:r>
            <a:endParaRPr lang="zh-CN" altLang="zh-CN" sz="2000">
              <a:latin typeface="微软雅黑" panose="020B0503020204020204" pitchFamily="34" charset="-122"/>
              <a:ea typeface="微软雅黑" panose="020B0503020204020204" pitchFamily="34" charset="-122"/>
            </a:endParaRPr>
          </a:p>
          <a:p>
            <a:pPr>
              <a:lnSpc>
                <a:spcPct val="150000"/>
              </a:lnSpc>
            </a:pPr>
            <a:r>
              <a:rPr lang="en-US" altLang="zh-CN" sz="2000">
                <a:latin typeface="微软雅黑" panose="020B0503020204020204" pitchFamily="34" charset="-122"/>
                <a:ea typeface="微软雅黑" panose="020B0503020204020204" pitchFamily="34" charset="-122"/>
              </a:rPr>
              <a:t>2.</a:t>
            </a:r>
            <a:r>
              <a:rPr lang="zh-CN" altLang="zh-CN" sz="2000">
                <a:latin typeface="微软雅黑" panose="020B0503020204020204" pitchFamily="34" charset="-122"/>
                <a:ea typeface="微软雅黑" panose="020B0503020204020204" pitchFamily="34" charset="-122"/>
              </a:rPr>
              <a:t>运用形体分析法和线面分析法阅读和绘制组合体的视图。</a:t>
            </a:r>
          </a:p>
          <a:p>
            <a:pPr>
              <a:lnSpc>
                <a:spcPct val="150000"/>
              </a:lnSpc>
            </a:pPr>
            <a:r>
              <a:rPr lang="en-US" altLang="zh-CN" sz="2000">
                <a:latin typeface="微软雅黑" panose="020B0503020204020204" pitchFamily="34" charset="-122"/>
                <a:ea typeface="微软雅黑" panose="020B0503020204020204" pitchFamily="34" charset="-122"/>
              </a:rPr>
              <a:t>3.</a:t>
            </a:r>
            <a:r>
              <a:rPr lang="zh-CN" altLang="zh-CN" sz="2000">
                <a:latin typeface="微软雅黑" panose="020B0503020204020204" pitchFamily="34" charset="-122"/>
                <a:ea typeface="微软雅黑" panose="020B0503020204020204" pitchFamily="34" charset="-122"/>
              </a:rPr>
              <a:t>掌握组合体尺寸标注的规则和方法</a:t>
            </a:r>
            <a:r>
              <a:rPr lang="zh-CN" altLang="zh-CN" sz="2000" smtClean="0">
                <a:latin typeface="微软雅黑" panose="020B0503020204020204" pitchFamily="34" charset="-122"/>
                <a:ea typeface="微软雅黑" panose="020B0503020204020204" pitchFamily="34" charset="-122"/>
              </a:rPr>
              <a:t>。</a:t>
            </a:r>
            <a:endParaRPr lang="en-US" altLang="zh-CN" sz="2000" smtClean="0">
              <a:latin typeface="微软雅黑" panose="020B0503020204020204" pitchFamily="34" charset="-122"/>
              <a:ea typeface="微软雅黑" panose="020B0503020204020204" pitchFamily="34" charset="-122"/>
            </a:endParaRPr>
          </a:p>
          <a:p>
            <a:endParaRPr lang="zh-CN" altLang="zh-CN" sz="2400">
              <a:latin typeface="微软雅黑" panose="020B0503020204020204" pitchFamily="34" charset="-122"/>
              <a:ea typeface="微软雅黑" panose="020B0503020204020204" pitchFamily="34" charset="-122"/>
            </a:endParaRPr>
          </a:p>
          <a:p>
            <a:r>
              <a:rPr lang="en-US" altLang="zh-CN" sz="2400" b="1" smtClean="0">
                <a:solidFill>
                  <a:schemeClr val="accent1"/>
                </a:solidFill>
                <a:latin typeface="微软雅黑" panose="020B0503020204020204" pitchFamily="34" charset="-122"/>
                <a:ea typeface="微软雅黑" panose="020B0503020204020204" pitchFamily="34" charset="-122"/>
              </a:rPr>
              <a:t>【</a:t>
            </a:r>
            <a:r>
              <a:rPr lang="zh-CN" altLang="zh-CN" sz="2400" b="1" smtClean="0">
                <a:solidFill>
                  <a:schemeClr val="accent1"/>
                </a:solidFill>
                <a:latin typeface="微软雅黑" panose="020B0503020204020204" pitchFamily="34" charset="-122"/>
                <a:ea typeface="微软雅黑" panose="020B0503020204020204" pitchFamily="34" charset="-122"/>
              </a:rPr>
              <a:t>能力目标</a:t>
            </a:r>
            <a:r>
              <a:rPr lang="en-US" altLang="zh-CN" sz="2400" b="1" smtClean="0">
                <a:solidFill>
                  <a:schemeClr val="accent1"/>
                </a:solidFill>
                <a:latin typeface="微软雅黑" panose="020B0503020204020204" pitchFamily="34" charset="-122"/>
                <a:ea typeface="微软雅黑" panose="020B0503020204020204" pitchFamily="34" charset="-122"/>
              </a:rPr>
              <a:t>】</a:t>
            </a:r>
          </a:p>
          <a:p>
            <a:pPr>
              <a:lnSpc>
                <a:spcPct val="150000"/>
              </a:lnSpc>
            </a:pPr>
            <a:r>
              <a:rPr lang="en-US" altLang="zh-CN" sz="2000" smtClean="0">
                <a:latin typeface="微软雅黑" panose="020B0503020204020204" pitchFamily="34" charset="-122"/>
                <a:ea typeface="微软雅黑" panose="020B0503020204020204" pitchFamily="34" charset="-122"/>
              </a:rPr>
              <a:t>1. </a:t>
            </a:r>
            <a:r>
              <a:rPr lang="zh-CN" altLang="zh-CN" sz="2000" smtClean="0">
                <a:latin typeface="微软雅黑" panose="020B0503020204020204" pitchFamily="34" charset="-122"/>
                <a:ea typeface="微软雅黑" panose="020B0503020204020204" pitchFamily="34" charset="-122"/>
              </a:rPr>
              <a:t>根据</a:t>
            </a:r>
            <a:r>
              <a:rPr lang="zh-CN" altLang="zh-CN" sz="2000">
                <a:latin typeface="微软雅黑" panose="020B0503020204020204" pitchFamily="34" charset="-122"/>
                <a:ea typeface="微软雅黑" panose="020B0503020204020204" pitchFamily="34" charset="-122"/>
              </a:rPr>
              <a:t>组合体的结构特点，能够灵活运用形体分析法和线面分析法对组合体的形状和结构进行分析</a:t>
            </a:r>
            <a:r>
              <a:rPr lang="zh-CN" altLang="zh-CN" sz="2000" smtClean="0">
                <a:latin typeface="微软雅黑" panose="020B0503020204020204" pitchFamily="34" charset="-122"/>
                <a:ea typeface="微软雅黑" panose="020B0503020204020204" pitchFamily="34" charset="-122"/>
              </a:rPr>
              <a:t>。</a:t>
            </a:r>
            <a:endParaRPr lang="en-US" altLang="zh-CN" sz="2000" smtClean="0">
              <a:latin typeface="微软雅黑" panose="020B0503020204020204" pitchFamily="34" charset="-122"/>
              <a:ea typeface="微软雅黑" panose="020B0503020204020204" pitchFamily="34" charset="-122"/>
            </a:endParaRPr>
          </a:p>
          <a:p>
            <a:pPr>
              <a:lnSpc>
                <a:spcPct val="150000"/>
              </a:lnSpc>
            </a:pPr>
            <a:r>
              <a:rPr lang="en-US" altLang="zh-CN" sz="2000" smtClean="0">
                <a:latin typeface="微软雅黑" panose="020B0503020204020204" pitchFamily="34" charset="-122"/>
                <a:ea typeface="微软雅黑" panose="020B0503020204020204" pitchFamily="34" charset="-122"/>
              </a:rPr>
              <a:t>2. </a:t>
            </a:r>
            <a:r>
              <a:rPr lang="zh-CN" altLang="zh-CN" sz="2000" smtClean="0">
                <a:latin typeface="微软雅黑" panose="020B0503020204020204" pitchFamily="34" charset="-122"/>
                <a:ea typeface="微软雅黑" panose="020B0503020204020204" pitchFamily="34" charset="-122"/>
              </a:rPr>
              <a:t>在</a:t>
            </a:r>
            <a:r>
              <a:rPr lang="zh-CN" altLang="zh-CN" sz="2000">
                <a:latin typeface="微软雅黑" panose="020B0503020204020204" pitchFamily="34" charset="-122"/>
                <a:ea typeface="微软雅黑" panose="020B0503020204020204" pitchFamily="34" charset="-122"/>
              </a:rPr>
              <a:t>阅读组合体的视图时，能够想象出组合体的形状</a:t>
            </a:r>
            <a:r>
              <a:rPr lang="zh-CN" altLang="zh-CN" sz="2000" smtClean="0">
                <a:latin typeface="微软雅黑" panose="020B0503020204020204" pitchFamily="34" charset="-122"/>
                <a:ea typeface="微软雅黑" panose="020B0503020204020204" pitchFamily="34" charset="-122"/>
              </a:rPr>
              <a:t>；</a:t>
            </a:r>
            <a:endParaRPr lang="en-US" altLang="zh-CN" sz="2000" smtClean="0">
              <a:latin typeface="微软雅黑" panose="020B0503020204020204" pitchFamily="34" charset="-122"/>
              <a:ea typeface="微软雅黑" panose="020B0503020204020204" pitchFamily="34" charset="-122"/>
            </a:endParaRPr>
          </a:p>
          <a:p>
            <a:pPr>
              <a:lnSpc>
                <a:spcPct val="150000"/>
              </a:lnSpc>
            </a:pPr>
            <a:r>
              <a:rPr lang="en-US" altLang="zh-CN" sz="2000" smtClean="0">
                <a:latin typeface="微软雅黑" panose="020B0503020204020204" pitchFamily="34" charset="-122"/>
                <a:ea typeface="微软雅黑" panose="020B0503020204020204" pitchFamily="34" charset="-122"/>
              </a:rPr>
              <a:t>3. </a:t>
            </a:r>
            <a:r>
              <a:rPr lang="zh-CN" altLang="zh-CN" sz="2000" smtClean="0">
                <a:latin typeface="微软雅黑" panose="020B0503020204020204" pitchFamily="34" charset="-122"/>
                <a:ea typeface="微软雅黑" panose="020B0503020204020204" pitchFamily="34" charset="-122"/>
              </a:rPr>
              <a:t>在</a:t>
            </a:r>
            <a:r>
              <a:rPr lang="zh-CN" altLang="zh-CN" sz="2000">
                <a:latin typeface="微软雅黑" panose="020B0503020204020204" pitchFamily="34" charset="-122"/>
                <a:ea typeface="微软雅黑" panose="020B0503020204020204" pitchFamily="34" charset="-122"/>
              </a:rPr>
              <a:t>绘制组合体的视图时，能够准确、完整地绘制组合体的视图</a:t>
            </a:r>
            <a:r>
              <a:rPr lang="zh-CN" altLang="zh-CN" sz="2000" smtClean="0">
                <a:latin typeface="微软雅黑" panose="020B0503020204020204" pitchFamily="34" charset="-122"/>
                <a:ea typeface="微软雅黑" panose="020B0503020204020204" pitchFamily="34" charset="-122"/>
              </a:rPr>
              <a:t>；</a:t>
            </a:r>
            <a:endParaRPr lang="en-US" altLang="zh-CN" sz="2000" smtClean="0">
              <a:latin typeface="微软雅黑" panose="020B0503020204020204" pitchFamily="34" charset="-122"/>
              <a:ea typeface="微软雅黑" panose="020B0503020204020204" pitchFamily="34" charset="-122"/>
            </a:endParaRPr>
          </a:p>
          <a:p>
            <a:pPr>
              <a:lnSpc>
                <a:spcPct val="150000"/>
              </a:lnSpc>
            </a:pPr>
            <a:r>
              <a:rPr lang="en-US" altLang="zh-CN" sz="2000" smtClean="0">
                <a:latin typeface="微软雅黑" panose="020B0503020204020204" pitchFamily="34" charset="-122"/>
                <a:ea typeface="微软雅黑" panose="020B0503020204020204" pitchFamily="34" charset="-122"/>
              </a:rPr>
              <a:t>4. </a:t>
            </a:r>
            <a:r>
              <a:rPr lang="zh-CN" altLang="zh-CN" sz="2000" smtClean="0">
                <a:latin typeface="微软雅黑" panose="020B0503020204020204" pitchFamily="34" charset="-122"/>
                <a:ea typeface="微软雅黑" panose="020B0503020204020204" pitchFamily="34" charset="-122"/>
              </a:rPr>
              <a:t>能够</a:t>
            </a:r>
            <a:r>
              <a:rPr lang="zh-CN" altLang="zh-CN" sz="2000">
                <a:latin typeface="微软雅黑" panose="020B0503020204020204" pitchFamily="34" charset="-122"/>
                <a:ea typeface="微软雅黑" panose="020B0503020204020204" pitchFamily="34" charset="-122"/>
              </a:rPr>
              <a:t>根据单个视图或两个不定形的视图，构思出不同的组合体。能够合理、完整地标注组合体的尺寸。</a:t>
            </a: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10065943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401763" y="848730"/>
            <a:ext cx="9209087" cy="581057"/>
          </a:xfrm>
          <a:prstGeom prst="rect">
            <a:avLst/>
          </a:prstGeom>
          <a:noFill/>
        </p:spPr>
        <p:txBody>
          <a:bodyPr wrap="square">
            <a:spAutoFit/>
          </a:bodyPr>
          <a:lstStyle/>
          <a:p>
            <a:pPr algn="just">
              <a:lnSpc>
                <a:spcPct val="150000"/>
              </a:lnSpc>
              <a:defRPr/>
            </a:pPr>
            <a:r>
              <a:rPr lang="en-US" altLang="zh-CN" sz="2400" b="1" dirty="0">
                <a:latin typeface="微软雅黑" panose="020B0503020204020204" pitchFamily="34" charset="-122"/>
                <a:ea typeface="微软雅黑" panose="020B0503020204020204" pitchFamily="34" charset="-122"/>
              </a:rPr>
              <a:t>10.4.2  </a:t>
            </a:r>
            <a:r>
              <a:rPr lang="zh-CN" altLang="en-US" sz="2400" b="1" dirty="0">
                <a:latin typeface="微软雅黑" panose="020B0503020204020204" pitchFamily="34" charset="-122"/>
                <a:ea typeface="微软雅黑" panose="020B0503020204020204" pitchFamily="34" charset="-122"/>
              </a:rPr>
              <a:t>尺寸分类</a:t>
            </a: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6249464"/>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10-24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组合体的尺寸标注</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1401763" y="1478520"/>
            <a:ext cx="9483605" cy="4770944"/>
          </a:xfrm>
          <a:prstGeom prst="rect">
            <a:avLst/>
          </a:prstGeom>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67265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xmlns="" id="{975189CE-BFAA-D95D-C3E6-481DE78716CF}"/>
              </a:ext>
            </a:extLst>
          </p:cNvPr>
          <p:cNvSpPr txBox="1"/>
          <p:nvPr/>
        </p:nvSpPr>
        <p:spPr>
          <a:xfrm>
            <a:off x="1581150" y="1243013"/>
            <a:ext cx="9029700" cy="4524315"/>
          </a:xfrm>
          <a:prstGeom prst="rect">
            <a:avLst/>
          </a:prstGeom>
          <a:noFill/>
        </p:spPr>
        <p:txBody>
          <a:bodyPr>
            <a:spAutoFit/>
          </a:bodyPr>
          <a:lstStyle/>
          <a:p>
            <a:pPr algn="just">
              <a:lnSpc>
                <a:spcPct val="150000"/>
              </a:lnSpc>
              <a:defRPr/>
            </a:pPr>
            <a:r>
              <a:rPr lang="en-US" altLang="zh-CN" sz="2400" b="1" dirty="0">
                <a:latin typeface="微软雅黑" panose="020B0503020204020204" pitchFamily="34" charset="-122"/>
                <a:ea typeface="微软雅黑" panose="020B0503020204020204" pitchFamily="34" charset="-122"/>
              </a:rPr>
              <a:t>10.4.3  </a:t>
            </a:r>
            <a:r>
              <a:rPr lang="zh-CN" altLang="en-US" sz="2400" b="1" dirty="0">
                <a:latin typeface="微软雅黑" panose="020B0503020204020204" pitchFamily="34" charset="-122"/>
                <a:ea typeface="微软雅黑" panose="020B0503020204020204" pitchFamily="34" charset="-122"/>
              </a:rPr>
              <a:t>标注尺寸的</a:t>
            </a:r>
            <a:r>
              <a:rPr lang="zh-CN" altLang="en-US" sz="2400" b="1">
                <a:latin typeface="微软雅黑" panose="020B0503020204020204" pitchFamily="34" charset="-122"/>
                <a:ea typeface="微软雅黑" panose="020B0503020204020204" pitchFamily="34" charset="-122"/>
              </a:rPr>
              <a:t>注意</a:t>
            </a:r>
            <a:r>
              <a:rPr lang="zh-CN" altLang="en-US" sz="2400" b="1" smtClean="0">
                <a:latin typeface="微软雅黑" panose="020B0503020204020204" pitchFamily="34" charset="-122"/>
                <a:ea typeface="微软雅黑" panose="020B0503020204020204" pitchFamily="34" charset="-122"/>
              </a:rPr>
              <a:t>事项</a:t>
            </a:r>
            <a:endParaRPr lang="en-US" altLang="zh-CN" sz="2400" b="1" smtClean="0">
              <a:latin typeface="微软雅黑" panose="020B0503020204020204" pitchFamily="34" charset="-122"/>
              <a:ea typeface="微软雅黑" panose="020B0503020204020204" pitchFamily="34" charset="-122"/>
            </a:endParaRPr>
          </a:p>
          <a:p>
            <a:pPr algn="just">
              <a:lnSpc>
                <a:spcPct val="150000"/>
              </a:lnSpc>
              <a:defRPr/>
            </a:pPr>
            <a:endParaRPr lang="en-US" altLang="zh-CN" sz="2400" b="1" dirty="0">
              <a:latin typeface="微软雅黑" panose="020B0503020204020204" pitchFamily="34" charset="-122"/>
              <a:ea typeface="微软雅黑" panose="020B0503020204020204" pitchFamily="34" charset="-122"/>
            </a:endParaRPr>
          </a:p>
          <a:p>
            <a:pPr algn="just">
              <a:lnSpc>
                <a:spcPct val="150000"/>
              </a:lnSpc>
              <a:defRPr/>
            </a:pPr>
            <a:r>
              <a:rPr lang="zh-CN" altLang="en-US" sz="2400" smtClean="0">
                <a:latin typeface="微软雅黑" panose="020B0503020204020204" pitchFamily="34" charset="-122"/>
                <a:ea typeface="微软雅黑" panose="020B0503020204020204" pitchFamily="34" charset="-122"/>
              </a:rPr>
              <a:t>      标注</a:t>
            </a:r>
            <a:r>
              <a:rPr lang="zh-CN" altLang="en-US" sz="2400" dirty="0">
                <a:latin typeface="微软雅黑" panose="020B0503020204020204" pitchFamily="34" charset="-122"/>
                <a:ea typeface="微软雅黑" panose="020B0503020204020204" pitchFamily="34" charset="-122"/>
              </a:rPr>
              <a:t>尺寸不仅要齐全、正确、合理，还应力求清晰、整齐，以便于阅读。因此，标注尺寸应注意以下几点：</a:t>
            </a:r>
          </a:p>
          <a:p>
            <a:pPr algn="just">
              <a:lnSpc>
                <a:spcPct val="150000"/>
              </a:lnSpc>
              <a:defRPr/>
            </a:pPr>
            <a:r>
              <a:rPr lang="en-US" altLang="zh-CN" sz="2400" dirty="0">
                <a:latin typeface="微软雅黑" panose="020B0503020204020204" pitchFamily="34" charset="-122"/>
                <a:ea typeface="微软雅黑" panose="020B0503020204020204" pitchFamily="34" charset="-122"/>
              </a:rPr>
              <a:t>    1</a:t>
            </a:r>
            <a:r>
              <a:rPr lang="zh-CN" altLang="en-US" sz="2400" dirty="0">
                <a:latin typeface="微软雅黑" panose="020B0503020204020204" pitchFamily="34" charset="-122"/>
                <a:ea typeface="微软雅黑" panose="020B0503020204020204" pitchFamily="34" charset="-122"/>
              </a:rPr>
              <a:t>．尺寸标注要</a:t>
            </a:r>
            <a:r>
              <a:rPr lang="zh-CN" altLang="en-US" sz="2400" b="1" dirty="0">
                <a:solidFill>
                  <a:srgbClr val="FF0000"/>
                </a:solidFill>
                <a:latin typeface="微软雅黑" panose="020B0503020204020204" pitchFamily="34" charset="-122"/>
                <a:ea typeface="微软雅黑" panose="020B0503020204020204" pitchFamily="34" charset="-122"/>
              </a:rPr>
              <a:t>齐全</a:t>
            </a:r>
          </a:p>
          <a:p>
            <a:pPr algn="just">
              <a:lnSpc>
                <a:spcPct val="150000"/>
              </a:lnSpc>
              <a:defRPr/>
            </a:pPr>
            <a:r>
              <a:rPr lang="en-US" altLang="zh-CN" sz="2400" dirty="0">
                <a:latin typeface="微软雅黑" panose="020B0503020204020204" pitchFamily="34" charset="-122"/>
                <a:ea typeface="微软雅黑" panose="020B0503020204020204" pitchFamily="34" charset="-122"/>
              </a:rPr>
              <a:t>    2</a:t>
            </a:r>
            <a:r>
              <a:rPr lang="zh-CN" altLang="en-US" sz="2400" dirty="0">
                <a:latin typeface="微软雅黑" panose="020B0503020204020204" pitchFamily="34" charset="-122"/>
                <a:ea typeface="微软雅黑" panose="020B0503020204020204" pitchFamily="34" charset="-122"/>
              </a:rPr>
              <a:t>．尺寸标注要</a:t>
            </a:r>
            <a:r>
              <a:rPr lang="zh-CN" altLang="en-US" sz="2400" b="1" dirty="0">
                <a:solidFill>
                  <a:srgbClr val="FF0000"/>
                </a:solidFill>
                <a:latin typeface="微软雅黑" panose="020B0503020204020204" pitchFamily="34" charset="-122"/>
                <a:ea typeface="微软雅黑" panose="020B0503020204020204" pitchFamily="34" charset="-122"/>
              </a:rPr>
              <a:t>清晰</a:t>
            </a:r>
          </a:p>
          <a:p>
            <a:pPr algn="just">
              <a:lnSpc>
                <a:spcPct val="150000"/>
              </a:lnSpc>
              <a:defRPr/>
            </a:pPr>
            <a:r>
              <a:rPr lang="en-US" altLang="zh-CN" sz="2400" dirty="0">
                <a:latin typeface="微软雅黑" panose="020B0503020204020204" pitchFamily="34" charset="-122"/>
                <a:ea typeface="微软雅黑" panose="020B0503020204020204" pitchFamily="34" charset="-122"/>
              </a:rPr>
              <a:t>    3</a:t>
            </a:r>
            <a:r>
              <a:rPr lang="zh-CN" altLang="en-US" sz="2400" dirty="0">
                <a:latin typeface="微软雅黑" panose="020B0503020204020204" pitchFamily="34" charset="-122"/>
                <a:ea typeface="微软雅黑" panose="020B0503020204020204" pitchFamily="34" charset="-122"/>
              </a:rPr>
              <a:t>．尺寸标注要</a:t>
            </a:r>
            <a:r>
              <a:rPr lang="zh-CN" altLang="en-US" sz="2400" b="1" dirty="0">
                <a:solidFill>
                  <a:srgbClr val="FF0000"/>
                </a:solidFill>
                <a:latin typeface="微软雅黑" panose="020B0503020204020204" pitchFamily="34" charset="-122"/>
                <a:ea typeface="微软雅黑" panose="020B0503020204020204" pitchFamily="34" charset="-122"/>
              </a:rPr>
              <a:t>集中</a:t>
            </a:r>
          </a:p>
          <a:p>
            <a:pPr algn="just">
              <a:lnSpc>
                <a:spcPct val="150000"/>
              </a:lnSpc>
              <a:defRPr/>
            </a:pPr>
            <a:r>
              <a:rPr lang="en-US" altLang="zh-CN" sz="2400" dirty="0">
                <a:latin typeface="微软雅黑" panose="020B0503020204020204" pitchFamily="34" charset="-122"/>
                <a:ea typeface="微软雅黑" panose="020B0503020204020204" pitchFamily="34" charset="-122"/>
              </a:rPr>
              <a:t>    4</a:t>
            </a:r>
            <a:r>
              <a:rPr lang="zh-CN" altLang="en-US" sz="2400" dirty="0">
                <a:latin typeface="微软雅黑" panose="020B0503020204020204" pitchFamily="34" charset="-122"/>
                <a:ea typeface="微软雅黑" panose="020B0503020204020204" pitchFamily="34" charset="-122"/>
              </a:rPr>
              <a:t>．尺寸布置要</a:t>
            </a:r>
            <a:r>
              <a:rPr lang="zh-CN" altLang="en-US" sz="2400" b="1" dirty="0">
                <a:solidFill>
                  <a:srgbClr val="FF0000"/>
                </a:solidFill>
                <a:latin typeface="微软雅黑" panose="020B0503020204020204" pitchFamily="34" charset="-122"/>
                <a:ea typeface="微软雅黑" panose="020B0503020204020204" pitchFamily="34" charset="-122"/>
              </a:rPr>
              <a:t>整齐</a:t>
            </a: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7" name="矩形 6"/>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56729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6249464"/>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10-25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尺寸标注正误对照</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1493972" y="1312863"/>
            <a:ext cx="8554811" cy="4892973"/>
          </a:xfrm>
          <a:prstGeom prst="rect">
            <a:avLst/>
          </a:prstGeom>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401763" y="848730"/>
            <a:ext cx="9209087" cy="581057"/>
          </a:xfrm>
          <a:prstGeom prst="rect">
            <a:avLst/>
          </a:prstGeom>
          <a:noFill/>
        </p:spPr>
        <p:txBody>
          <a:bodyPr wrap="square">
            <a:spAutoFit/>
          </a:bodyPr>
          <a:lstStyle/>
          <a:p>
            <a:pPr algn="just">
              <a:lnSpc>
                <a:spcPct val="150000"/>
              </a:lnSpc>
              <a:defRPr/>
            </a:pPr>
            <a:r>
              <a:rPr lang="en-US" altLang="zh-CN" sz="2400" b="1" dirty="0">
                <a:latin typeface="微软雅黑" panose="020B0503020204020204" pitchFamily="34" charset="-122"/>
                <a:ea typeface="微软雅黑" panose="020B0503020204020204" pitchFamily="34" charset="-122"/>
              </a:rPr>
              <a:t>10.4.3  </a:t>
            </a:r>
            <a:r>
              <a:rPr lang="zh-CN" altLang="en-US" sz="2400" b="1" dirty="0">
                <a:latin typeface="微软雅黑" panose="020B0503020204020204" pitchFamily="34" charset="-122"/>
                <a:ea typeface="微软雅黑" panose="020B0503020204020204" pitchFamily="34" charset="-122"/>
              </a:rPr>
              <a:t>标注尺寸的注意事项</a:t>
            </a:r>
          </a:p>
        </p:txBody>
      </p:sp>
    </p:spTree>
    <p:extLst>
      <p:ext uri="{BB962C8B-B14F-4D97-AF65-F5344CB8AC3E}">
        <p14:creationId xmlns:p14="http://schemas.microsoft.com/office/powerpoint/2010/main" val="32245648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401763" y="848730"/>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10.4.4  </a:t>
            </a:r>
            <a:r>
              <a:rPr lang="zh-CN" altLang="en-US" sz="2800" b="1" dirty="0">
                <a:latin typeface="微软雅黑" panose="020B0503020204020204" pitchFamily="34" charset="-122"/>
                <a:ea typeface="微软雅黑" panose="020B0503020204020204" pitchFamily="34" charset="-122"/>
              </a:rPr>
              <a:t>建筑形体的尺寸标注        </a:t>
            </a:r>
            <a:r>
              <a:rPr lang="zh-CN" altLang="en-US"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10-5  </a:t>
            </a:r>
            <a:r>
              <a:rPr lang="zh-CN" altLang="zh-CN" sz="2400" dirty="0">
                <a:latin typeface="微软雅黑" panose="020B0503020204020204" pitchFamily="34" charset="-122"/>
                <a:ea typeface="微软雅黑" panose="020B0503020204020204" pitchFamily="34" charset="-122"/>
              </a:rPr>
              <a:t>标注座体的尺寸</a:t>
            </a:r>
            <a:r>
              <a:rPr lang="zh-CN" altLang="en-US" sz="2400" dirty="0">
                <a:latin typeface="微软雅黑" panose="020B0503020204020204" pitchFamily="34" charset="-122"/>
                <a:ea typeface="微软雅黑" panose="020B0503020204020204" pitchFamily="34" charset="-122"/>
              </a:rPr>
              <a:t>。</a:t>
            </a: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6249464"/>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10-26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标注组合体尺寸的步骤</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10"/>
          <p:cNvPicPr>
            <a:picLocks noChangeAspect="1"/>
          </p:cNvPicPr>
          <p:nvPr/>
        </p:nvPicPr>
        <p:blipFill>
          <a:blip r:embed="rId4"/>
          <a:stretch>
            <a:fillRect/>
          </a:stretch>
        </p:blipFill>
        <p:spPr>
          <a:xfrm>
            <a:off x="1624693" y="1520249"/>
            <a:ext cx="9659789" cy="4377520"/>
          </a:xfrm>
          <a:prstGeom prst="rect">
            <a:avLst/>
          </a:prstGeom>
        </p:spPr>
      </p:pic>
      <p:grpSp>
        <p:nvGrpSpPr>
          <p:cNvPr id="18" name="组合 17"/>
          <p:cNvGrpSpPr/>
          <p:nvPr/>
        </p:nvGrpSpPr>
        <p:grpSpPr>
          <a:xfrm>
            <a:off x="1459966" y="2651504"/>
            <a:ext cx="3112034" cy="3234685"/>
            <a:chOff x="1459966" y="2651504"/>
            <a:chExt cx="3112034" cy="3234685"/>
          </a:xfrm>
        </p:grpSpPr>
        <p:grpSp>
          <p:nvGrpSpPr>
            <p:cNvPr id="3" name="组合 2"/>
            <p:cNvGrpSpPr/>
            <p:nvPr/>
          </p:nvGrpSpPr>
          <p:grpSpPr>
            <a:xfrm>
              <a:off x="1459966" y="2651504"/>
              <a:ext cx="3112034" cy="3234685"/>
              <a:chOff x="1459966" y="2651504"/>
              <a:chExt cx="3112034" cy="3234685"/>
            </a:xfrm>
          </p:grpSpPr>
          <p:sp>
            <p:nvSpPr>
              <p:cNvPr id="2" name="矩形 1"/>
              <p:cNvSpPr/>
              <p:nvPr/>
            </p:nvSpPr>
            <p:spPr>
              <a:xfrm>
                <a:off x="1459966" y="2651504"/>
                <a:ext cx="2927617" cy="1314772"/>
              </a:xfrm>
              <a:prstGeom prst="rect">
                <a:avLst/>
              </a:prstGeom>
              <a:solidFill>
                <a:srgbClr val="F8CBA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825587" y="4325143"/>
                <a:ext cx="746413" cy="1561046"/>
              </a:xfrm>
              <a:prstGeom prst="rect">
                <a:avLst/>
              </a:prstGeom>
              <a:solidFill>
                <a:srgbClr val="F8CBA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938913" y="3913453"/>
              <a:ext cx="1969721" cy="400110"/>
            </a:xfrm>
            <a:prstGeom prst="rect">
              <a:avLst/>
            </a:prstGeom>
            <a:noFill/>
          </p:spPr>
          <p:txBody>
            <a:bodyPr wrap="square" rtlCol="0">
              <a:spAutoFit/>
            </a:bodyPr>
            <a:lstStyle/>
            <a:p>
              <a:r>
                <a:rPr lang="zh-CN" altLang="en-US" sz="2000" b="1" smtClean="0">
                  <a:solidFill>
                    <a:srgbClr val="FF0000"/>
                  </a:solidFill>
                </a:rPr>
                <a:t>标注底板的尺寸</a:t>
              </a:r>
              <a:endParaRPr lang="zh-CN" altLang="en-US" sz="2000" b="1">
                <a:solidFill>
                  <a:srgbClr val="FF0000"/>
                </a:solidFill>
              </a:endParaRPr>
            </a:p>
          </p:txBody>
        </p:sp>
      </p:grpSp>
      <p:grpSp>
        <p:nvGrpSpPr>
          <p:cNvPr id="20" name="组合 19"/>
          <p:cNvGrpSpPr/>
          <p:nvPr/>
        </p:nvGrpSpPr>
        <p:grpSpPr>
          <a:xfrm>
            <a:off x="6462271" y="1392428"/>
            <a:ext cx="4148579" cy="2921135"/>
            <a:chOff x="6462271" y="1392428"/>
            <a:chExt cx="4148579" cy="2921135"/>
          </a:xfrm>
        </p:grpSpPr>
        <p:sp>
          <p:nvSpPr>
            <p:cNvPr id="13" name="矩形 12"/>
            <p:cNvSpPr/>
            <p:nvPr/>
          </p:nvSpPr>
          <p:spPr>
            <a:xfrm>
              <a:off x="6462271" y="1392428"/>
              <a:ext cx="4018751" cy="1323737"/>
            </a:xfrm>
            <a:prstGeom prst="rect">
              <a:avLst/>
            </a:prstGeom>
            <a:solidFill>
              <a:srgbClr val="F8CBA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853359" y="3913453"/>
              <a:ext cx="3757491" cy="400110"/>
            </a:xfrm>
            <a:prstGeom prst="rect">
              <a:avLst/>
            </a:prstGeom>
            <a:noFill/>
          </p:spPr>
          <p:txBody>
            <a:bodyPr wrap="square" rtlCol="0">
              <a:spAutoFit/>
            </a:bodyPr>
            <a:lstStyle/>
            <a:p>
              <a:r>
                <a:rPr lang="zh-CN" altLang="en-US" sz="2000" b="1" smtClean="0">
                  <a:solidFill>
                    <a:srgbClr val="FF0000"/>
                  </a:solidFill>
                </a:rPr>
                <a:t>标注带半圆柱槽的长方体尺寸</a:t>
              </a:r>
              <a:endParaRPr lang="zh-CN" altLang="en-US" sz="2000" b="1">
                <a:solidFill>
                  <a:srgbClr val="FF0000"/>
                </a:solidFill>
              </a:endParaRPr>
            </a:p>
          </p:txBody>
        </p:sp>
      </p:grpSp>
    </p:spTree>
    <p:extLst>
      <p:ext uri="{BB962C8B-B14F-4D97-AF65-F5344CB8AC3E}">
        <p14:creationId xmlns:p14="http://schemas.microsoft.com/office/powerpoint/2010/main" val="361944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6249464"/>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10-26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标注组合体尺寸的步骤</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xmlns="" id="{5C0E9F5C-A880-B34A-B8C7-CDE52EB16699}"/>
              </a:ext>
            </a:extLst>
          </p:cNvPr>
          <p:cNvSpPr txBox="1"/>
          <p:nvPr/>
        </p:nvSpPr>
        <p:spPr>
          <a:xfrm>
            <a:off x="1401763" y="848730"/>
            <a:ext cx="9209087" cy="581057"/>
          </a:xfrm>
          <a:prstGeom prst="rect">
            <a:avLst/>
          </a:prstGeom>
          <a:noFill/>
        </p:spPr>
        <p:txBody>
          <a:bodyPr wrap="square">
            <a:spAutoFit/>
          </a:bodyPr>
          <a:lstStyle/>
          <a:p>
            <a:pPr algn="just">
              <a:lnSpc>
                <a:spcPct val="150000"/>
              </a:lnSpc>
              <a:defRPr/>
            </a:pPr>
            <a:r>
              <a:rPr lang="en-US" altLang="zh-CN" sz="2400" b="1" dirty="0">
                <a:latin typeface="微软雅黑" panose="020B0503020204020204" pitchFamily="34" charset="-122"/>
                <a:ea typeface="微软雅黑" panose="020B0503020204020204" pitchFamily="34" charset="-122"/>
              </a:rPr>
              <a:t>10.4.4  </a:t>
            </a:r>
            <a:r>
              <a:rPr lang="zh-CN" altLang="en-US" sz="2400" b="1" dirty="0">
                <a:latin typeface="微软雅黑" panose="020B0503020204020204" pitchFamily="34" charset="-122"/>
                <a:ea typeface="微软雅黑" panose="020B0503020204020204" pitchFamily="34" charset="-122"/>
              </a:rPr>
              <a:t>建筑形体的尺寸标注        </a:t>
            </a:r>
            <a:r>
              <a:rPr lang="zh-CN" altLang="en-US" sz="2000" dirty="0">
                <a:latin typeface="微软雅黑" panose="020B0503020204020204" pitchFamily="34" charset="-122"/>
                <a:ea typeface="微软雅黑" panose="020B0503020204020204" pitchFamily="34" charset="-122"/>
              </a:rPr>
              <a:t>例</a:t>
            </a:r>
            <a:r>
              <a:rPr lang="en-US" altLang="zh-CN" sz="2000" dirty="0">
                <a:latin typeface="微软雅黑" panose="020B0503020204020204" pitchFamily="34" charset="-122"/>
                <a:ea typeface="微软雅黑" panose="020B0503020204020204" pitchFamily="34" charset="-122"/>
              </a:rPr>
              <a:t>10-5  </a:t>
            </a:r>
            <a:r>
              <a:rPr lang="zh-CN" altLang="zh-CN" sz="2000" dirty="0">
                <a:latin typeface="微软雅黑" panose="020B0503020204020204" pitchFamily="34" charset="-122"/>
                <a:ea typeface="微软雅黑" panose="020B0503020204020204" pitchFamily="34" charset="-122"/>
              </a:rPr>
              <a:t>标注座体的尺寸</a:t>
            </a:r>
            <a:r>
              <a:rPr lang="zh-CN" altLang="en-US" sz="2000" dirty="0">
                <a:latin typeface="微软雅黑" panose="020B0503020204020204" pitchFamily="34" charset="-122"/>
                <a:ea typeface="微软雅黑" panose="020B0503020204020204" pitchFamily="34" charset="-122"/>
              </a:rPr>
              <a:t>。</a:t>
            </a:r>
          </a:p>
        </p:txBody>
      </p:sp>
      <p:sp>
        <p:nvSpPr>
          <p:cNvPr id="9"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10"/>
          <p:cNvPicPr>
            <a:picLocks noChangeAspect="1"/>
          </p:cNvPicPr>
          <p:nvPr/>
        </p:nvPicPr>
        <p:blipFill>
          <a:blip r:embed="rId4"/>
          <a:stretch>
            <a:fillRect/>
          </a:stretch>
        </p:blipFill>
        <p:spPr>
          <a:xfrm>
            <a:off x="1488849" y="1441609"/>
            <a:ext cx="10089690" cy="4524903"/>
          </a:xfrm>
          <a:prstGeom prst="rect">
            <a:avLst/>
          </a:prstGeom>
        </p:spPr>
      </p:pic>
      <p:grpSp>
        <p:nvGrpSpPr>
          <p:cNvPr id="12" name="组合 11"/>
          <p:cNvGrpSpPr/>
          <p:nvPr/>
        </p:nvGrpSpPr>
        <p:grpSpPr>
          <a:xfrm>
            <a:off x="1552175" y="1441609"/>
            <a:ext cx="2958084" cy="3556528"/>
            <a:chOff x="1459966" y="2651504"/>
            <a:chExt cx="2927617" cy="2597678"/>
          </a:xfrm>
        </p:grpSpPr>
        <p:grpSp>
          <p:nvGrpSpPr>
            <p:cNvPr id="13" name="组合 12"/>
            <p:cNvGrpSpPr/>
            <p:nvPr/>
          </p:nvGrpSpPr>
          <p:grpSpPr>
            <a:xfrm>
              <a:off x="1459966" y="2651504"/>
              <a:ext cx="2927617" cy="2597678"/>
              <a:chOff x="1459966" y="2651504"/>
              <a:chExt cx="2927617" cy="2597678"/>
            </a:xfrm>
          </p:grpSpPr>
          <p:sp>
            <p:nvSpPr>
              <p:cNvPr id="15" name="矩形 14"/>
              <p:cNvSpPr/>
              <p:nvPr/>
            </p:nvSpPr>
            <p:spPr>
              <a:xfrm>
                <a:off x="1459966" y="2651504"/>
                <a:ext cx="676835" cy="950678"/>
              </a:xfrm>
              <a:prstGeom prst="rect">
                <a:avLst/>
              </a:prstGeom>
              <a:solidFill>
                <a:srgbClr val="F8CBA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825587" y="4546401"/>
                <a:ext cx="561996" cy="702781"/>
              </a:xfrm>
              <a:prstGeom prst="rect">
                <a:avLst/>
              </a:prstGeom>
              <a:solidFill>
                <a:srgbClr val="F8CBA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429749" y="2651504"/>
                <a:ext cx="676835" cy="950678"/>
              </a:xfrm>
              <a:prstGeom prst="rect">
                <a:avLst/>
              </a:prstGeom>
              <a:solidFill>
                <a:srgbClr val="F8CBA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2014961" y="4303992"/>
              <a:ext cx="1969721" cy="400110"/>
            </a:xfrm>
            <a:prstGeom prst="rect">
              <a:avLst/>
            </a:prstGeom>
            <a:noFill/>
          </p:spPr>
          <p:txBody>
            <a:bodyPr wrap="square" rtlCol="0">
              <a:spAutoFit/>
            </a:bodyPr>
            <a:lstStyle/>
            <a:p>
              <a:r>
                <a:rPr lang="zh-CN" altLang="en-US" sz="2000" b="1" smtClean="0">
                  <a:solidFill>
                    <a:srgbClr val="FF0000"/>
                  </a:solidFill>
                </a:rPr>
                <a:t>标注</a:t>
              </a:r>
              <a:r>
                <a:rPr lang="zh-CN" altLang="en-US" sz="2000" b="1">
                  <a:solidFill>
                    <a:srgbClr val="FF0000"/>
                  </a:solidFill>
                </a:rPr>
                <a:t>肋板</a:t>
              </a:r>
              <a:r>
                <a:rPr lang="zh-CN" altLang="en-US" sz="2000" b="1" smtClean="0">
                  <a:solidFill>
                    <a:srgbClr val="FF0000"/>
                  </a:solidFill>
                </a:rPr>
                <a:t>的尺寸</a:t>
              </a:r>
              <a:endParaRPr lang="zh-CN" altLang="en-US" sz="2000" b="1">
                <a:solidFill>
                  <a:srgbClr val="FF0000"/>
                </a:solidFill>
              </a:endParaRPr>
            </a:p>
          </p:txBody>
        </p:sp>
      </p:grpSp>
      <p:grpSp>
        <p:nvGrpSpPr>
          <p:cNvPr id="18" name="组合 17"/>
          <p:cNvGrpSpPr/>
          <p:nvPr/>
        </p:nvGrpSpPr>
        <p:grpSpPr>
          <a:xfrm>
            <a:off x="6607697" y="1949143"/>
            <a:ext cx="5174389" cy="3994941"/>
            <a:chOff x="1236209" y="2929614"/>
            <a:chExt cx="5121095" cy="2917894"/>
          </a:xfrm>
        </p:grpSpPr>
        <p:grpSp>
          <p:nvGrpSpPr>
            <p:cNvPr id="19" name="组合 18"/>
            <p:cNvGrpSpPr/>
            <p:nvPr/>
          </p:nvGrpSpPr>
          <p:grpSpPr>
            <a:xfrm>
              <a:off x="1236209" y="2929614"/>
              <a:ext cx="4682387" cy="2917894"/>
              <a:chOff x="1236209" y="2929614"/>
              <a:chExt cx="4682387" cy="2917894"/>
            </a:xfrm>
          </p:grpSpPr>
          <p:sp>
            <p:nvSpPr>
              <p:cNvPr id="22" name="矩形 21"/>
              <p:cNvSpPr/>
              <p:nvPr/>
            </p:nvSpPr>
            <p:spPr>
              <a:xfrm>
                <a:off x="3825077" y="4516922"/>
                <a:ext cx="640475" cy="1330586"/>
              </a:xfrm>
              <a:prstGeom prst="rect">
                <a:avLst/>
              </a:prstGeom>
              <a:solidFill>
                <a:srgbClr val="F8CBA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296324" y="3864754"/>
                <a:ext cx="1622272" cy="370082"/>
              </a:xfrm>
              <a:prstGeom prst="rect">
                <a:avLst/>
              </a:prstGeom>
              <a:solidFill>
                <a:srgbClr val="F8CBA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236209" y="4290874"/>
                <a:ext cx="2544230" cy="425596"/>
              </a:xfrm>
              <a:prstGeom prst="rect">
                <a:avLst/>
              </a:prstGeom>
              <a:solidFill>
                <a:srgbClr val="F8CBA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951469" y="2929614"/>
                <a:ext cx="387690" cy="974004"/>
              </a:xfrm>
              <a:prstGeom prst="rect">
                <a:avLst/>
              </a:prstGeom>
              <a:solidFill>
                <a:srgbClr val="F8CBA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4387583" y="4779916"/>
              <a:ext cx="1969721" cy="292239"/>
            </a:xfrm>
            <a:prstGeom prst="rect">
              <a:avLst/>
            </a:prstGeom>
            <a:noFill/>
          </p:spPr>
          <p:txBody>
            <a:bodyPr wrap="square" rtlCol="0">
              <a:spAutoFit/>
            </a:bodyPr>
            <a:lstStyle/>
            <a:p>
              <a:r>
                <a:rPr lang="zh-CN" altLang="en-US" sz="2000" b="1" smtClean="0">
                  <a:solidFill>
                    <a:srgbClr val="FF0000"/>
                  </a:solidFill>
                </a:rPr>
                <a:t>标注总体尺寸</a:t>
              </a:r>
              <a:endParaRPr lang="zh-CN" altLang="en-US" sz="2000" b="1">
                <a:solidFill>
                  <a:srgbClr val="FF0000"/>
                </a:solidFill>
              </a:endParaRPr>
            </a:p>
          </p:txBody>
        </p:sp>
      </p:grpSp>
    </p:spTree>
    <p:extLst>
      <p:ext uri="{BB962C8B-B14F-4D97-AF65-F5344CB8AC3E}">
        <p14:creationId xmlns:p14="http://schemas.microsoft.com/office/powerpoint/2010/main" val="354882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4775"/>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smtClean="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xmlns="" id="{975189CE-BFAA-D95D-C3E6-481DE78716CF}"/>
              </a:ext>
            </a:extLst>
          </p:cNvPr>
          <p:cNvSpPr txBox="1"/>
          <p:nvPr/>
        </p:nvSpPr>
        <p:spPr>
          <a:xfrm>
            <a:off x="1581150" y="1243013"/>
            <a:ext cx="9029700" cy="3939540"/>
          </a:xfrm>
          <a:prstGeom prst="rect">
            <a:avLst/>
          </a:prstGeom>
          <a:noFill/>
        </p:spPr>
        <p:txBody>
          <a:bodyPr>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defRPr/>
            </a:pPr>
            <a:endPar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a:p>
            <a:pPr algn="just">
              <a:lnSpc>
                <a:spcPct val="150000"/>
              </a:lnSpc>
              <a:defRPr/>
            </a:pPr>
            <a:r>
              <a:rPr lang="zh-CN" altLang="en-US" sz="2400">
                <a:latin typeface="微软雅黑" panose="020B0503020204020204" pitchFamily="34" charset="-122"/>
                <a:ea typeface="微软雅黑" panose="020B0503020204020204" pitchFamily="34" charset="-122"/>
              </a:rPr>
              <a:t>       </a:t>
            </a:r>
            <a:r>
              <a:rPr lang="en-US" altLang="zh-CN" sz="2400" smtClean="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组合体的构型方法包括：拉伸、旋转、并集（叠加）、差集（切割、穿孔）和交集等</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种基本的构型方法，以及由上述</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种方法中两种和两种以上的方法混合构型的构型方法。</a:t>
            </a: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en-US" altLang="zh-CN" sz="2400" dirty="0">
                <a:latin typeface="微软雅黑" panose="020B0503020204020204" pitchFamily="34" charset="-122"/>
                <a:ea typeface="微软雅黑" panose="020B0503020204020204" pitchFamily="34" charset="-122"/>
              </a:rPr>
              <a:t>       </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拉伸构型</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3" name="图10-1 平面矩形拉伸成长方形">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909637" y="2669451"/>
            <a:ext cx="4218069" cy="2472947"/>
          </a:xfrm>
          <a:prstGeom prst="rect">
            <a:avLst/>
          </a:prstGeom>
        </p:spPr>
      </p:pic>
      <p:pic>
        <p:nvPicPr>
          <p:cNvPr id="7" name="图片 1">
            <a:extLst>
              <a:ext uri="{FF2B5EF4-FFF2-40B4-BE49-F238E27FC236}">
                <a16:creationId xmlns:a16="http://schemas.microsoft.com/office/drawing/2014/main" xmlns="" id="{3B169742-94CA-2E60-63E5-EAE6CB6541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78" y="2669451"/>
            <a:ext cx="8593931" cy="247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351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6" y="-2022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6033141"/>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旋转构型</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2" name="图10-2 平面图形旋转成回转体">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899150" y="2951534"/>
            <a:ext cx="6292850" cy="2001553"/>
          </a:xfrm>
          <a:prstGeom prst="rect">
            <a:avLst/>
          </a:prstGeom>
        </p:spPr>
      </p:pic>
      <p:pic>
        <p:nvPicPr>
          <p:cNvPr id="46083" name="图片 1">
            <a:extLst>
              <a:ext uri="{FF2B5EF4-FFF2-40B4-BE49-F238E27FC236}">
                <a16:creationId xmlns:a16="http://schemas.microsoft.com/office/drawing/2014/main" xmlns="" id="{FDBD5005-E079-A2E5-4655-C0AB5419FE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659" y="2328106"/>
            <a:ext cx="6460331" cy="363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712536" y="2006385"/>
            <a:ext cx="6340197" cy="461665"/>
          </a:xfrm>
          <a:prstGeom prst="rect">
            <a:avLst/>
          </a:prstGeom>
        </p:spPr>
        <p:txBody>
          <a:bodyPr wrap="none">
            <a:spAutoFit/>
          </a:bodyPr>
          <a:lstStyle/>
          <a:p>
            <a:r>
              <a:rPr lang="zh-CN" altLang="zh-CN" sz="2400">
                <a:cs typeface="Times New Roman" panose="02020603050405020304" pitchFamily="18" charset="0"/>
              </a:rPr>
              <a:t>一个封闭的平面图形通过旋转形成一个回转体</a:t>
            </a:r>
            <a:endParaRPr lang="zh-CN" altLang="en-US" sz="2400"/>
          </a:p>
        </p:txBody>
      </p:sp>
    </p:spTree>
    <p:extLst>
      <p:ext uri="{BB962C8B-B14F-4D97-AF65-F5344CB8AC3E}">
        <p14:creationId xmlns:p14="http://schemas.microsoft.com/office/powerpoint/2010/main" val="643914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715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281112" y="115155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并集（叠加）构型</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7106" name="图片 1">
            <a:extLst>
              <a:ext uri="{FF2B5EF4-FFF2-40B4-BE49-F238E27FC236}">
                <a16:creationId xmlns:a16="http://schemas.microsoft.com/office/drawing/2014/main" xmlns="" id="{28C05CF1-2C72-232B-B1E4-3E5113152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000375"/>
            <a:ext cx="1135856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2" name="矩形 1"/>
          <p:cNvSpPr/>
          <p:nvPr/>
        </p:nvSpPr>
        <p:spPr>
          <a:xfrm>
            <a:off x="1193005" y="1799946"/>
            <a:ext cx="8893970" cy="461665"/>
          </a:xfrm>
          <a:prstGeom prst="rect">
            <a:avLst/>
          </a:prstGeom>
        </p:spPr>
        <p:txBody>
          <a:bodyPr wrap="square">
            <a:spAutoFit/>
          </a:bodyPr>
          <a:lstStyle/>
          <a:p>
            <a:r>
              <a:rPr lang="zh-CN" altLang="zh-CN" sz="2400">
                <a:latin typeface="+mn-ea"/>
                <a:ea typeface="+mn-ea"/>
                <a:cs typeface="Times New Roman" panose="02020603050405020304" pitchFamily="18" charset="0"/>
              </a:rPr>
              <a:t>一个长方体和</a:t>
            </a:r>
            <a:r>
              <a:rPr lang="en-US" altLang="zh-CN" sz="2400">
                <a:latin typeface="+mn-ea"/>
                <a:ea typeface="+mn-ea"/>
              </a:rPr>
              <a:t>4</a:t>
            </a:r>
            <a:r>
              <a:rPr lang="zh-CN" altLang="zh-CN" sz="2400">
                <a:latin typeface="+mn-ea"/>
                <a:ea typeface="+mn-ea"/>
                <a:cs typeface="Times New Roman" panose="02020603050405020304" pitchFamily="18" charset="0"/>
              </a:rPr>
              <a:t>个圆柱体通过叠加（即并集运算）形成一个组合体</a:t>
            </a:r>
            <a:endParaRPr lang="zh-CN" altLang="en-US" sz="2400">
              <a:latin typeface="+mn-ea"/>
              <a:ea typeface="+mn-ea"/>
            </a:endParaRPr>
          </a:p>
        </p:txBody>
      </p:sp>
    </p:spTree>
    <p:extLst>
      <p:ext uri="{BB962C8B-B14F-4D97-AF65-F5344CB8AC3E}">
        <p14:creationId xmlns:p14="http://schemas.microsoft.com/office/powerpoint/2010/main" val="1077008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a16="http://schemas.microsoft.com/office/drawing/2014/main" xmlns=""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差集（切割、穿孔）构型</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8130" name="图片 1">
            <a:extLst>
              <a:ext uri="{FF2B5EF4-FFF2-40B4-BE49-F238E27FC236}">
                <a16:creationId xmlns:a16="http://schemas.microsoft.com/office/drawing/2014/main" xmlns="" id="{6E8019AA-F3CF-94E8-CD6C-6594B394B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 y="2919413"/>
            <a:ext cx="11988103"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2" name="文本框 1"/>
          <p:cNvSpPr txBox="1"/>
          <p:nvPr/>
        </p:nvSpPr>
        <p:spPr>
          <a:xfrm>
            <a:off x="914398" y="1999308"/>
            <a:ext cx="9594057" cy="461665"/>
          </a:xfrm>
          <a:prstGeom prst="rect">
            <a:avLst/>
          </a:prstGeom>
          <a:noFill/>
        </p:spPr>
        <p:txBody>
          <a:bodyPr wrap="square" rtlCol="0">
            <a:spAutoFit/>
          </a:bodyPr>
          <a:lstStyle/>
          <a:p>
            <a:r>
              <a:rPr lang="zh-CN" altLang="zh-CN" sz="2400"/>
              <a:t>在长方体上穿圆孔（即长方体与圆柱体的差集运算）形成一个组合体</a:t>
            </a:r>
            <a:endParaRPr lang="zh-CN" altLang="en-US" sz="2400"/>
          </a:p>
        </p:txBody>
      </p:sp>
    </p:spTree>
    <p:extLst>
      <p:ext uri="{BB962C8B-B14F-4D97-AF65-F5344CB8AC3E}">
        <p14:creationId xmlns:p14="http://schemas.microsoft.com/office/powerpoint/2010/main" val="353584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1800</TotalTime>
  <Words>2103</Words>
  <Application>Microsoft Office PowerPoint</Application>
  <PresentationFormat>宽屏</PresentationFormat>
  <Paragraphs>292</Paragraphs>
  <Slides>44</Slides>
  <Notes>0</Notes>
  <HiddenSlides>0</HiddenSlides>
  <MMClips>5</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44</vt:i4>
      </vt:variant>
    </vt:vector>
  </HeadingPairs>
  <TitlesOfParts>
    <vt:vector size="50" baseType="lpstr">
      <vt:lpstr>等线</vt:lpstr>
      <vt:lpstr>等线 Light</vt:lpstr>
      <vt:lpstr>微软雅黑</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61818</dc:creator>
  <cp:lastModifiedBy>Microsoft 帐户</cp:lastModifiedBy>
  <cp:revision>121</cp:revision>
  <dcterms:created xsi:type="dcterms:W3CDTF">2021-02-24T01:22:37Z</dcterms:created>
  <dcterms:modified xsi:type="dcterms:W3CDTF">2022-11-22T13:11:13Z</dcterms:modified>
</cp:coreProperties>
</file>