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sldIdLst>
    <p:sldId id="256" r:id="rId3"/>
    <p:sldId id="613" r:id="rId4"/>
    <p:sldId id="628" r:id="rId5"/>
    <p:sldId id="630" r:id="rId6"/>
    <p:sldId id="693" r:id="rId8"/>
    <p:sldId id="694" r:id="rId9"/>
    <p:sldId id="695" r:id="rId10"/>
    <p:sldId id="696" r:id="rId11"/>
    <p:sldId id="697" r:id="rId12"/>
    <p:sldId id="744" r:id="rId13"/>
    <p:sldId id="698" r:id="rId14"/>
    <p:sldId id="699" r:id="rId15"/>
    <p:sldId id="700" r:id="rId16"/>
    <p:sldId id="701" r:id="rId17"/>
    <p:sldId id="702" r:id="rId18"/>
    <p:sldId id="792" r:id="rId19"/>
    <p:sldId id="793" r:id="rId20"/>
    <p:sldId id="794" r:id="rId21"/>
    <p:sldId id="795" r:id="rId22"/>
    <p:sldId id="796" r:id="rId23"/>
    <p:sldId id="797" r:id="rId24"/>
    <p:sldId id="798" r:id="rId25"/>
    <p:sldId id="799" r:id="rId26"/>
    <p:sldId id="800" r:id="rId27"/>
    <p:sldId id="801" r:id="rId28"/>
    <p:sldId id="704" r:id="rId29"/>
    <p:sldId id="705" r:id="rId30"/>
    <p:sldId id="739" r:id="rId31"/>
    <p:sldId id="706" r:id="rId32"/>
    <p:sldId id="734" r:id="rId33"/>
    <p:sldId id="707" r:id="rId34"/>
    <p:sldId id="708" r:id="rId35"/>
    <p:sldId id="709" r:id="rId36"/>
    <p:sldId id="710" r:id="rId37"/>
    <p:sldId id="745" r:id="rId38"/>
    <p:sldId id="711" r:id="rId39"/>
    <p:sldId id="712" r:id="rId40"/>
    <p:sldId id="713" r:id="rId41"/>
    <p:sldId id="735" r:id="rId42"/>
    <p:sldId id="736" r:id="rId43"/>
    <p:sldId id="714" r:id="rId44"/>
    <p:sldId id="715" r:id="rId45"/>
    <p:sldId id="716" r:id="rId46"/>
    <p:sldId id="717" r:id="rId47"/>
    <p:sldId id="718" r:id="rId48"/>
    <p:sldId id="746" r:id="rId49"/>
    <p:sldId id="719" r:id="rId50"/>
    <p:sldId id="737" r:id="rId51"/>
    <p:sldId id="720" r:id="rId52"/>
    <p:sldId id="721" r:id="rId53"/>
    <p:sldId id="722" r:id="rId54"/>
    <p:sldId id="723" r:id="rId55"/>
    <p:sldId id="724" r:id="rId56"/>
    <p:sldId id="725" r:id="rId57"/>
    <p:sldId id="726" r:id="rId58"/>
    <p:sldId id="747" r:id="rId59"/>
    <p:sldId id="748" r:id="rId60"/>
    <p:sldId id="727" r:id="rId61"/>
    <p:sldId id="729" r:id="rId62"/>
    <p:sldId id="728" r:id="rId63"/>
    <p:sldId id="730" r:id="rId64"/>
    <p:sldId id="731" r:id="rId65"/>
    <p:sldId id="732" r:id="rId66"/>
    <p:sldId id="733" r:id="rId67"/>
    <p:sldId id="738" r:id="rId68"/>
    <p:sldId id="749" r:id="rId69"/>
    <p:sldId id="346" r:id="rId70"/>
  </p:sldIdLst>
  <p:sldSz cx="12192000" cy="6858000"/>
  <p:notesSz cx="6858000" cy="9144000"/>
  <p:custDataLst>
    <p:tags r:id="rId74"/>
  </p:custDataLst>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00FF"/>
    <a:srgbClr val="43A1FF"/>
    <a:srgbClr val="79BCFF"/>
    <a:srgbClr val="990000"/>
    <a:srgbClr val="F3D3E9"/>
    <a:srgbClr val="FFE1E1"/>
    <a:srgbClr val="CCFF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5787" autoAdjust="0"/>
  </p:normalViewPr>
  <p:slideViewPr>
    <p:cSldViewPr showGuides="1">
      <p:cViewPr varScale="1">
        <p:scale>
          <a:sx n="108" d="100"/>
          <a:sy n="108" d="100"/>
        </p:scale>
        <p:origin x="104" y="116"/>
      </p:cViewPr>
      <p:guideLst>
        <p:guide orient="horz" pos="2160"/>
        <p:guide pos="3840"/>
      </p:guideLst>
    </p:cSldViewPr>
  </p:slideViewPr>
  <p:outlineViewPr>
    <p:cViewPr>
      <p:scale>
        <a:sx n="33" d="100"/>
        <a:sy n="33" d="100"/>
      </p:scale>
      <p:origin x="0" y="49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114.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atin typeface="Arial" panose="020B0604020202020204" pitchFamily="34" charset="0"/>
                <a:ea typeface="+mn-ea"/>
              </a:defRPr>
            </a:lvl1pPr>
          </a:lstStyle>
          <a:p>
            <a:pPr>
              <a:defRPr/>
            </a:pPr>
            <a:endParaRPr lang="zh-CN" altLang="en-US"/>
          </a:p>
        </p:txBody>
      </p:sp>
      <p:sp>
        <p:nvSpPr>
          <p:cNvPr id="1013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Arial" panose="020B0604020202020204" pitchFamily="34" charset="0"/>
                <a:ea typeface="+mn-ea"/>
              </a:defRPr>
            </a:lvl1pPr>
          </a:lstStyle>
          <a:p>
            <a:pPr>
              <a:defRPr/>
            </a:pPr>
            <a:endParaRPr lang="en-US" altLang="zh-CN" dirty="0"/>
          </a:p>
        </p:txBody>
      </p:sp>
      <p:sp>
        <p:nvSpPr>
          <p:cNvPr id="706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13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atin typeface="Arial" panose="020B0604020202020204" pitchFamily="34" charset="0"/>
                <a:ea typeface="+mn-ea"/>
              </a:defRPr>
            </a:lvl1pPr>
          </a:lstStyle>
          <a:p>
            <a:pPr>
              <a:defRPr/>
            </a:pPr>
            <a:endParaRPr lang="en-US" altLang="zh-CN" dirty="0"/>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atin typeface="Arial" panose="020B0604020202020204" pitchFamily="34" charset="0"/>
                <a:ea typeface="+mn-ea"/>
              </a:defRPr>
            </a:lvl1pPr>
          </a:lstStyle>
          <a:p>
            <a:pPr>
              <a:defRPr/>
            </a:pPr>
            <a:fld id="{EAABF49D-C309-4519-80F6-FAE7D08A39D4}" type="slidenum">
              <a:rPr lang="zh-CN" altLang="en-US"/>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3" y="9525"/>
            <a:ext cx="527381"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2" y="9525"/>
            <a:ext cx="12191999" cy="683171"/>
          </a:xfrm>
          <a:prstGeom prst="rect">
            <a:avLst/>
          </a:prstGeom>
          <a:solidFill>
            <a:schemeClr val="accent1">
              <a:alpha val="86000"/>
            </a:schemeClr>
          </a:solidFill>
          <a:ln>
            <a:noFill/>
          </a:ln>
          <a:effectLst/>
        </p:spPr>
        <p:txBody>
          <a:bodyPr wrap="none" anchor="ctr"/>
          <a:lstStyle/>
          <a:p>
            <a:endParaRPr lang="zh-CN" altLang="en-US"/>
          </a:p>
        </p:txBody>
      </p:sp>
      <p:sp>
        <p:nvSpPr>
          <p:cNvPr id="8" name="矩形: 圆角 7"/>
          <p:cNvSpPr/>
          <p:nvPr userDrawn="1"/>
        </p:nvSpPr>
        <p:spPr bwMode="auto">
          <a:xfrm>
            <a:off x="541324" y="345430"/>
            <a:ext cx="10426083" cy="683171"/>
          </a:xfrm>
          <a:prstGeom prst="roundRect">
            <a:avLst/>
          </a:prstGeom>
          <a:solidFill>
            <a:srgbClr val="43A1FF"/>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ndParaRPr>
          </a:p>
        </p:txBody>
      </p:sp>
      <p:sp>
        <p:nvSpPr>
          <p:cNvPr id="4" name="灯片编号占位符 3"/>
          <p:cNvSpPr txBox="1"/>
          <p:nvPr userDrawn="1"/>
        </p:nvSpPr>
        <p:spPr bwMode="auto">
          <a:xfrm>
            <a:off x="10776521" y="260648"/>
            <a:ext cx="1104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pPr eaLnBrk="1" hangingPunct="1"/>
            <a:fld id="{CBA4D99C-2407-43EC-A80A-EB124D715F73}" type="slidenum">
              <a:rPr lang="zh-CN" altLang="en-US" sz="2400" smtClean="0">
                <a:solidFill>
                  <a:schemeClr val="bg1"/>
                </a:solidFill>
              </a:rPr>
            </a:fld>
            <a:endParaRPr lang="en-US" altLang="zh-CN" sz="2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2" y="9525"/>
            <a:ext cx="1775519"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2" y="9519"/>
            <a:ext cx="12191999" cy="1043216"/>
          </a:xfrm>
          <a:prstGeom prst="rect">
            <a:avLst/>
          </a:prstGeom>
          <a:solidFill>
            <a:schemeClr val="accent1">
              <a:alpha val="86000"/>
            </a:schemeClr>
          </a:solidFill>
          <a:ln>
            <a:noFill/>
          </a:ln>
          <a:effectLst/>
        </p:spPr>
        <p:txBody>
          <a:bodyPr wrap="none" anchor="ct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10852151" y="188913"/>
            <a:ext cx="1104900" cy="647700"/>
          </a:xfrm>
        </p:spPr>
        <p:txBody>
          <a:bodyPr/>
          <a:lstStyle/>
          <a:p>
            <a:pPr>
              <a:defRPr/>
            </a:pPr>
            <a:fld id="{81C153BA-6758-45D9-B78B-3FCFDA02117E}" type="slidenum">
              <a:rPr lang="zh-CN" altLang="en-US" smtClean="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descr="Light horizontal"/>
          <p:cNvSpPr>
            <a:spLocks noChangeArrowheads="1"/>
          </p:cNvSpPr>
          <p:nvPr/>
        </p:nvSpPr>
        <p:spPr bwMode="gray">
          <a:xfrm>
            <a:off x="2" y="0"/>
            <a:ext cx="624417" cy="6858000"/>
          </a:xfrm>
          <a:prstGeom prst="rect">
            <a:avLst/>
          </a:prstGeom>
          <a:pattFill prst="ltHorz">
            <a:fgClr>
              <a:schemeClr val="bg2"/>
            </a:fgClr>
            <a:bgClr>
              <a:srgbClr val="FFFF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7" name="Rectangle 16"/>
          <p:cNvSpPr>
            <a:spLocks noChangeArrowheads="1"/>
          </p:cNvSpPr>
          <p:nvPr/>
        </p:nvSpPr>
        <p:spPr bwMode="invGray">
          <a:xfrm>
            <a:off x="0" y="-26988"/>
            <a:ext cx="12192000" cy="692151"/>
          </a:xfrm>
          <a:prstGeom prst="rect">
            <a:avLst/>
          </a:prstGeom>
          <a:solidFill>
            <a:schemeClr val="accent1"/>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8" name="Line 17"/>
          <p:cNvSpPr>
            <a:spLocks noChangeShapeType="1"/>
          </p:cNvSpPr>
          <p:nvPr/>
        </p:nvSpPr>
        <p:spPr bwMode="gray">
          <a:xfrm>
            <a:off x="624419" y="6410325"/>
            <a:ext cx="11233149" cy="0"/>
          </a:xfrm>
          <a:prstGeom prst="line">
            <a:avLst/>
          </a:prstGeom>
          <a:noFill/>
          <a:ln w="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9" name="AutoShape 18"/>
          <p:cNvSpPr>
            <a:spLocks noChangeArrowheads="1"/>
          </p:cNvSpPr>
          <p:nvPr/>
        </p:nvSpPr>
        <p:spPr bwMode="blackWhite">
          <a:xfrm>
            <a:off x="624419" y="233366"/>
            <a:ext cx="9984316" cy="720725"/>
          </a:xfrm>
          <a:prstGeom prst="roundRect">
            <a:avLst>
              <a:gd name="adj" fmla="val 16667"/>
            </a:avLst>
          </a:prstGeom>
          <a:solidFill>
            <a:schemeClr val="tx1"/>
          </a:solidFill>
          <a:ln w="38100" algn="ctr">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30" name="Rectangle 3"/>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Rectangle 2"/>
          <p:cNvSpPr>
            <a:spLocks noGrp="1" noChangeArrowheads="1"/>
          </p:cNvSpPr>
          <p:nvPr>
            <p:ph type="title"/>
          </p:nvPr>
        </p:nvSpPr>
        <p:spPr bwMode="black">
          <a:xfrm>
            <a:off x="730251" y="319088"/>
            <a:ext cx="9550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第</a:t>
            </a:r>
            <a:r>
              <a:rPr lang="en-US" altLang="zh-CN" dirty="0"/>
              <a:t>1</a:t>
            </a:r>
            <a:r>
              <a:rPr lang="zh-CN" altLang="en-US" dirty="0"/>
              <a:t>章 初识</a:t>
            </a:r>
            <a:r>
              <a:rPr lang="en-US" altLang="zh-CN" dirty="0"/>
              <a:t>Python</a:t>
            </a:r>
            <a:endParaRPr lang="zh-CN" altLang="en-US" dirty="0"/>
          </a:p>
        </p:txBody>
      </p:sp>
      <p:sp>
        <p:nvSpPr>
          <p:cNvPr id="1033" name="AutoShape 14"/>
          <p:cNvSpPr>
            <a:spLocks noChangeArrowheads="1"/>
          </p:cNvSpPr>
          <p:nvPr/>
        </p:nvSpPr>
        <p:spPr bwMode="ltGray">
          <a:xfrm rot="5400000">
            <a:off x="11244528" y="-261673"/>
            <a:ext cx="284162" cy="1001183"/>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3.xml"/><Relationship Id="rId18" Type="http://schemas.openxmlformats.org/officeDocument/2006/relationships/tags" Target="../tags/tag17.xml"/><Relationship Id="rId17" Type="http://schemas.openxmlformats.org/officeDocument/2006/relationships/image" Target="../media/image14.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slideLayout" Target="../slideLayouts/slideLayout3.xml"/><Relationship Id="rId11" Type="http://schemas.openxmlformats.org/officeDocument/2006/relationships/tags" Target="../tags/tag27.xml"/><Relationship Id="rId10" Type="http://schemas.openxmlformats.org/officeDocument/2006/relationships/image" Target="../media/image14.png"/><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3.xml"/><Relationship Id="rId11" Type="http://schemas.openxmlformats.org/officeDocument/2006/relationships/tags" Target="../tags/tag37.xml"/><Relationship Id="rId10" Type="http://schemas.openxmlformats.org/officeDocument/2006/relationships/image" Target="../media/image14.png"/><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slideLayout" Target="../slideLayouts/slideLayout3.xml"/><Relationship Id="rId11" Type="http://schemas.openxmlformats.org/officeDocument/2006/relationships/tags" Target="../tags/tag47.xml"/><Relationship Id="rId10" Type="http://schemas.openxmlformats.org/officeDocument/2006/relationships/image" Target="../media/image14.png"/><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2" Type="http://schemas.openxmlformats.org/officeDocument/2006/relationships/slideLayout" Target="../slideLayouts/slideLayout3.xml"/><Relationship Id="rId11" Type="http://schemas.openxmlformats.org/officeDocument/2006/relationships/tags" Target="../tags/tag57.xml"/><Relationship Id="rId10" Type="http://schemas.openxmlformats.org/officeDocument/2006/relationships/image" Target="../media/image14.png"/><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2" Type="http://schemas.openxmlformats.org/officeDocument/2006/relationships/slideLayout" Target="../slideLayouts/slideLayout3.xml"/><Relationship Id="rId11" Type="http://schemas.openxmlformats.org/officeDocument/2006/relationships/tags" Target="../tags/tag67.xml"/><Relationship Id="rId10" Type="http://schemas.openxmlformats.org/officeDocument/2006/relationships/image" Target="../media/image14.png"/><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2" Type="http://schemas.openxmlformats.org/officeDocument/2006/relationships/slideLayout" Target="../slideLayouts/slideLayout3.xml"/><Relationship Id="rId11" Type="http://schemas.openxmlformats.org/officeDocument/2006/relationships/tags" Target="../tags/tag77.xml"/><Relationship Id="rId10" Type="http://schemas.openxmlformats.org/officeDocument/2006/relationships/image" Target="../media/image14.png"/><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2" Type="http://schemas.openxmlformats.org/officeDocument/2006/relationships/slideLayout" Target="../slideLayouts/slideLayout3.xml"/><Relationship Id="rId11" Type="http://schemas.openxmlformats.org/officeDocument/2006/relationships/tags" Target="../tags/tag87.xml"/><Relationship Id="rId10" Type="http://schemas.openxmlformats.org/officeDocument/2006/relationships/image" Target="../media/image14.png"/><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5" Type="http://schemas.openxmlformats.org/officeDocument/2006/relationships/slideLayout" Target="../slideLayouts/slideLayout3.xml"/><Relationship Id="rId14" Type="http://schemas.openxmlformats.org/officeDocument/2006/relationships/tags" Target="../tags/tag100.xml"/><Relationship Id="rId13" Type="http://schemas.openxmlformats.org/officeDocument/2006/relationships/image" Target="../media/image14.png"/><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5" Type="http://schemas.openxmlformats.org/officeDocument/2006/relationships/slideLayout" Target="../slideLayouts/slideLayout3.xml"/><Relationship Id="rId14" Type="http://schemas.openxmlformats.org/officeDocument/2006/relationships/tags" Target="../tags/tag113.xml"/><Relationship Id="rId13" Type="http://schemas.openxmlformats.org/officeDocument/2006/relationships/image" Target="../media/image14.png"/><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hyperlink" Target="https://matplotlib.org/stable/api/_as_gen/matplotlib.axes.Axes.bar_label.html#matplotlib.axes.Axes.bar_labe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hyperlink" Target="https://matplotlib.org/2.0.2/examples/color/colormaps_reference.html" TargetMode="Externa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hyperlink" Target="https://matplotlib.org/stable/gallery/index.html" TargetMode="Externa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hyperlink" Target="https://www.latex-project.org/"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hyperlink" Target="https://www.cnblogs.com/nxld/p/7435930.html"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image" Target="../media/image46.png"/><Relationship Id="rId1" Type="http://schemas.openxmlformats.org/officeDocument/2006/relationships/image" Target="../media/image45.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4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23"/>
          <p:cNvSpPr>
            <a:spLocks noChangeShapeType="1"/>
          </p:cNvSpPr>
          <p:nvPr/>
        </p:nvSpPr>
        <p:spPr bwMode="gray">
          <a:xfrm>
            <a:off x="3216275" y="2565403"/>
            <a:ext cx="6489700" cy="22225"/>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Line 24"/>
          <p:cNvSpPr>
            <a:spLocks noChangeShapeType="1"/>
          </p:cNvSpPr>
          <p:nvPr/>
        </p:nvSpPr>
        <p:spPr bwMode="gray">
          <a:xfrm flipV="1">
            <a:off x="3216275" y="3710198"/>
            <a:ext cx="6489700" cy="111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文本框 3"/>
          <p:cNvSpPr txBox="1"/>
          <p:nvPr/>
        </p:nvSpPr>
        <p:spPr>
          <a:xfrm>
            <a:off x="4048857" y="204058"/>
            <a:ext cx="4824536" cy="646331"/>
          </a:xfrm>
          <a:prstGeom prst="rect">
            <a:avLst/>
          </a:prstGeom>
          <a:noFill/>
        </p:spPr>
        <p:txBody>
          <a:bodyPr wrap="square" rtlCol="0">
            <a:spAutoFit/>
          </a:bodyPr>
          <a:lstStyle/>
          <a:p>
            <a:r>
              <a:rPr lang="en-US" altLang="zh-CN" sz="3600" dirty="0">
                <a:solidFill>
                  <a:schemeClr val="bg1"/>
                </a:solidFill>
              </a:rPr>
              <a:t>Python</a:t>
            </a:r>
            <a:r>
              <a:rPr lang="zh-CN" altLang="en-US" sz="3600" dirty="0">
                <a:solidFill>
                  <a:schemeClr val="bg1"/>
                </a:solidFill>
                <a:latin typeface="仿宋" panose="02010609060101010101" pitchFamily="49" charset="-122"/>
                <a:ea typeface="仿宋" panose="02010609060101010101" pitchFamily="49" charset="-122"/>
              </a:rPr>
              <a:t>程序设计</a:t>
            </a:r>
            <a:r>
              <a:rPr lang="zh-CN" altLang="en-US" sz="3600" dirty="0">
                <a:solidFill>
                  <a:schemeClr val="bg1"/>
                </a:solidFill>
              </a:rPr>
              <a:t>基础</a:t>
            </a:r>
            <a:endParaRPr lang="zh-CN" altLang="en-US" sz="3600" dirty="0">
              <a:solidFill>
                <a:schemeClr val="bg1"/>
              </a:solidFill>
            </a:endParaRPr>
          </a:p>
        </p:txBody>
      </p:sp>
      <p:sp>
        <p:nvSpPr>
          <p:cNvPr id="5" name="文本框 4"/>
          <p:cNvSpPr txBox="1"/>
          <p:nvPr/>
        </p:nvSpPr>
        <p:spPr>
          <a:xfrm>
            <a:off x="3216275" y="2764192"/>
            <a:ext cx="6624142" cy="769441"/>
          </a:xfrm>
          <a:prstGeom prst="rect">
            <a:avLst/>
          </a:prstGeom>
          <a:noFill/>
        </p:spPr>
        <p:txBody>
          <a:bodyPr wrap="square" rtlCol="0">
            <a:spAutoFit/>
          </a:bodyPr>
          <a:lstStyle/>
          <a:p>
            <a:r>
              <a:rPr lang="zh-CN" altLang="en-US" sz="4400" dirty="0">
                <a:solidFill>
                  <a:schemeClr val="tx2"/>
                </a:solidFill>
                <a:latin typeface="+mn-lt"/>
                <a:ea typeface="+mn-ea"/>
              </a:rPr>
              <a:t>第</a:t>
            </a:r>
            <a:r>
              <a:rPr lang="en-US" altLang="zh-CN" sz="4400" dirty="0">
                <a:solidFill>
                  <a:schemeClr val="tx2"/>
                </a:solidFill>
                <a:latin typeface="+mn-lt"/>
                <a:ea typeface="+mn-ea"/>
              </a:rPr>
              <a:t>9</a:t>
            </a:r>
            <a:r>
              <a:rPr lang="zh-CN" altLang="en-US" sz="4400" dirty="0">
                <a:solidFill>
                  <a:schemeClr val="tx2"/>
                </a:solidFill>
                <a:latin typeface="+mn-lt"/>
                <a:ea typeface="+mn-ea"/>
              </a:rPr>
              <a:t>章 </a:t>
            </a:r>
            <a:r>
              <a:rPr lang="en-US" altLang="zh-CN" sz="4400" dirty="0">
                <a:solidFill>
                  <a:schemeClr val="tx2"/>
                </a:solidFill>
                <a:latin typeface="+mn-lt"/>
                <a:ea typeface="+mn-ea"/>
              </a:rPr>
              <a:t>Matplotlib</a:t>
            </a:r>
            <a:r>
              <a:rPr lang="zh-CN" altLang="en-US" sz="4400" dirty="0">
                <a:solidFill>
                  <a:schemeClr val="tx2"/>
                </a:solidFill>
                <a:latin typeface="+mn-lt"/>
                <a:ea typeface="+mn-ea"/>
              </a:rPr>
              <a:t>绘图库</a:t>
            </a:r>
            <a:endParaRPr lang="zh-CN" altLang="en-US" sz="4400" dirty="0">
              <a:solidFill>
                <a:schemeClr val="tx2"/>
              </a:solidFill>
              <a:latin typeface="+mn-lt"/>
              <a:ea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52384" y="55620"/>
            <a:ext cx="1019766" cy="943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a:solidFill>
                  <a:schemeClr val="bg1"/>
                </a:solidFill>
                <a:effectLst>
                  <a:outerShdw blurRad="38100" dist="38100" dir="2700000" algn="tl">
                    <a:srgbClr val="000000">
                      <a:alpha val="43137"/>
                    </a:srgbClr>
                  </a:outerShdw>
                </a:effectLst>
              </a:rPr>
              <a:t>补充：从默认调色版获取颜色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890008" y="1093021"/>
            <a:ext cx="8295211" cy="58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nSpc>
                <a:spcPct val="110000"/>
              </a:lnSpc>
              <a:spcBef>
                <a:spcPts val="0"/>
              </a:spcBef>
              <a:buClr>
                <a:srgbClr val="990000"/>
              </a:buClr>
            </a:pPr>
            <a:r>
              <a:rPr lang="zh-CN" altLang="en-US" sz="1800">
                <a:latin typeface="Arial" panose="020B0604020202020204" pitchFamily="34" charset="0"/>
                <a:ea typeface="宋体" panose="02010600030101010101" pitchFamily="2" charset="-122"/>
              </a:rPr>
              <a:t>绘制多根线条时，如不指定颜色，</a:t>
            </a:r>
            <a:r>
              <a:rPr lang="en-US" altLang="zh-CN" sz="1800">
                <a:latin typeface="Arial" panose="020B0604020202020204" pitchFamily="34" charset="0"/>
                <a:ea typeface="宋体" panose="02010600030101010101" pitchFamily="2" charset="-122"/>
              </a:rPr>
              <a:t>plt</a:t>
            </a:r>
            <a:r>
              <a:rPr lang="zh-CN" altLang="en-US" sz="1800">
                <a:latin typeface="Arial" panose="020B0604020202020204" pitchFamily="34" charset="0"/>
                <a:ea typeface="宋体" panose="02010600030101010101" pitchFamily="2" charset="-122"/>
              </a:rPr>
              <a:t>会从调色版依次选取颜色。下面代码展示了默认调色版上的</a:t>
            </a:r>
            <a:r>
              <a:rPr lang="en-US" altLang="zh-CN" sz="1800">
                <a:latin typeface="Arial" panose="020B0604020202020204" pitchFamily="34" charset="0"/>
                <a:ea typeface="宋体" panose="02010600030101010101" pitchFamily="2" charset="-122"/>
              </a:rPr>
              <a:t>10</a:t>
            </a:r>
            <a:r>
              <a:rPr lang="zh-CN" altLang="en-US" sz="1800">
                <a:latin typeface="Arial" panose="020B0604020202020204" pitchFamily="34" charset="0"/>
                <a:ea typeface="宋体" panose="02010600030101010101" pitchFamily="2" charset="-122"/>
              </a:rPr>
              <a:t>种颜色。</a:t>
            </a:r>
            <a:endParaRPr lang="en-US" altLang="zh-CN" sz="1800" dirty="0">
              <a:latin typeface="Arial" panose="020B0604020202020204" pitchFamily="34" charset="0"/>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10" name="矩形 9"/>
          <p:cNvSpPr/>
          <p:nvPr/>
        </p:nvSpPr>
        <p:spPr>
          <a:xfrm>
            <a:off x="2027392" y="4500656"/>
            <a:ext cx="5436760" cy="1754326"/>
          </a:xfrm>
          <a:prstGeom prst="rect">
            <a:avLst/>
          </a:prstGeom>
          <a:solidFill>
            <a:schemeClr val="accent3">
              <a:lumMod val="95000"/>
            </a:schemeClr>
          </a:solidFill>
        </p:spPr>
        <p:txBody>
          <a:bodyPr wrap="square">
            <a:spAutoFit/>
          </a:bodyPr>
          <a:lstStyle/>
          <a:p>
            <a:r>
              <a:rPr lang="en-US" altLang="zh-CN"/>
              <a:t>import matplotlib.pyplot as plt</a:t>
            </a:r>
            <a:endParaRPr lang="en-US" altLang="zh-CN"/>
          </a:p>
          <a:p>
            <a:r>
              <a:rPr lang="en-US" altLang="zh-CN"/>
              <a:t>import numpy as np</a:t>
            </a:r>
            <a:endParaRPr lang="en-US" altLang="zh-CN"/>
          </a:p>
          <a:p>
            <a:r>
              <a:rPr lang="en-US" altLang="zh-CN"/>
              <a:t>r = np.array([3, 5])         # </a:t>
            </a:r>
            <a:r>
              <a:rPr lang="zh-CN" altLang="en-US"/>
              <a:t>两个半径</a:t>
            </a:r>
            <a:endParaRPr lang="en-US" altLang="zh-CN"/>
          </a:p>
          <a:p>
            <a:r>
              <a:rPr lang="en-US" altLang="zh-CN"/>
              <a:t># </a:t>
            </a:r>
            <a:r>
              <a:rPr lang="zh-CN" altLang="en-US"/>
              <a:t>共</a:t>
            </a:r>
            <a:r>
              <a:rPr lang="en-US" altLang="zh-CN"/>
              <a:t>12</a:t>
            </a:r>
            <a:r>
              <a:rPr lang="zh-CN" altLang="en-US"/>
              <a:t>根线，最后</a:t>
            </a:r>
            <a:r>
              <a:rPr lang="en-US" altLang="zh-CN"/>
              <a:t>2</a:t>
            </a:r>
            <a:r>
              <a:rPr lang="zh-CN" altLang="en-US"/>
              <a:t>根和前</a:t>
            </a:r>
            <a:r>
              <a:rPr lang="en-US" altLang="zh-CN"/>
              <a:t>2</a:t>
            </a:r>
            <a:r>
              <a:rPr lang="zh-CN" altLang="en-US"/>
              <a:t>根颜色一样</a:t>
            </a:r>
            <a:endParaRPr lang="zh-CN" altLang="en-US"/>
          </a:p>
          <a:p>
            <a:r>
              <a:rPr lang="en-US" altLang="zh-CN"/>
              <a:t>for theta in np.linspace(0, np.pi, 12):</a:t>
            </a:r>
            <a:endParaRPr lang="en-US" altLang="zh-CN"/>
          </a:p>
          <a:p>
            <a:r>
              <a:rPr lang="en-US" altLang="zh-CN"/>
              <a:t>    plt.plot(r*np.cos(theta), r*np.sin(theta), lw=3)</a:t>
            </a:r>
            <a:endParaRPr lang="en-US" altLang="zh-CN"/>
          </a:p>
        </p:txBody>
      </p:sp>
      <p:pic>
        <p:nvPicPr>
          <p:cNvPr id="3" name="图片 2"/>
          <p:cNvPicPr>
            <a:picLocks noChangeAspect="1"/>
          </p:cNvPicPr>
          <p:nvPr/>
        </p:nvPicPr>
        <p:blipFill>
          <a:blip r:embed="rId1"/>
          <a:stretch>
            <a:fillRect/>
          </a:stretch>
        </p:blipFill>
        <p:spPr>
          <a:xfrm>
            <a:off x="7519285" y="4386254"/>
            <a:ext cx="3058091" cy="2067082"/>
          </a:xfrm>
          <a:prstGeom prst="rect">
            <a:avLst/>
          </a:prstGeom>
        </p:spPr>
      </p:pic>
      <p:sp>
        <p:nvSpPr>
          <p:cNvPr id="2" name="矩形 1"/>
          <p:cNvSpPr/>
          <p:nvPr/>
        </p:nvSpPr>
        <p:spPr>
          <a:xfrm>
            <a:off x="2027392" y="1718467"/>
            <a:ext cx="8101056" cy="1200329"/>
          </a:xfrm>
          <a:prstGeom prst="rect">
            <a:avLst/>
          </a:prstGeom>
          <a:solidFill>
            <a:schemeClr val="accent3">
              <a:lumMod val="95000"/>
            </a:schemeClr>
          </a:solidFill>
        </p:spPr>
        <p:txBody>
          <a:bodyPr wrap="square">
            <a:spAutoFit/>
          </a:bodyPr>
          <a:lstStyle/>
          <a:p>
            <a:r>
              <a:rPr lang="en-US" altLang="zh-CN"/>
              <a:t># </a:t>
            </a:r>
            <a:r>
              <a:rPr lang="zh-CN" altLang="en-US"/>
              <a:t>显示默认调色版</a:t>
            </a:r>
            <a:endParaRPr lang="en-US" altLang="zh-CN"/>
          </a:p>
          <a:p>
            <a:r>
              <a:rPr lang="en-US" altLang="zh-CN"/>
              <a:t>import seaborn as sns      # </a:t>
            </a:r>
            <a:r>
              <a:rPr lang="zh-CN" altLang="en-US"/>
              <a:t>导入</a:t>
            </a:r>
            <a:r>
              <a:rPr lang="en-US" altLang="zh-CN"/>
              <a:t>seaborn</a:t>
            </a:r>
            <a:r>
              <a:rPr lang="zh-CN" altLang="en-US"/>
              <a:t>绘图库</a:t>
            </a:r>
            <a:endParaRPr lang="en-US" altLang="zh-CN"/>
          </a:p>
          <a:p>
            <a:r>
              <a:rPr lang="en-US" altLang="zh-CN"/>
              <a:t>pal = sns.color_palette()   # </a:t>
            </a:r>
            <a:r>
              <a:rPr lang="zh-CN" altLang="en-US"/>
              <a:t>获取默认调色版</a:t>
            </a:r>
            <a:endParaRPr lang="en-US" altLang="zh-CN"/>
          </a:p>
          <a:p>
            <a:r>
              <a:rPr lang="en-US" altLang="zh-CN"/>
              <a:t>sns.palplot(pal)                  # </a:t>
            </a:r>
            <a:r>
              <a:rPr lang="zh-CN" altLang="en-US"/>
              <a:t>显示调色版</a:t>
            </a:r>
            <a:endParaRPr lang="en-US" altLang="zh-CN"/>
          </a:p>
        </p:txBody>
      </p:sp>
      <p:pic>
        <p:nvPicPr>
          <p:cNvPr id="7" name="图片 6"/>
          <p:cNvPicPr>
            <a:picLocks noChangeAspect="1"/>
          </p:cNvPicPr>
          <p:nvPr/>
        </p:nvPicPr>
        <p:blipFill>
          <a:blip r:embed="rId2"/>
          <a:stretch>
            <a:fillRect/>
          </a:stretch>
        </p:blipFill>
        <p:spPr>
          <a:xfrm>
            <a:off x="2711624" y="2949241"/>
            <a:ext cx="6336704" cy="6606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990113"/>
            <a:ext cx="5040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9.1.3 </a:t>
            </a:r>
            <a:r>
              <a:rPr lang="en-US" altLang="zh-CN" sz="2000" kern="0" dirty="0" err="1">
                <a:solidFill>
                  <a:srgbClr val="990000"/>
                </a:solidFill>
                <a:ea typeface="宋体" panose="02010600030101010101" pitchFamily="2" charset="-122"/>
              </a:rPr>
              <a:t>plt</a:t>
            </a:r>
            <a:r>
              <a:rPr lang="zh-CN" altLang="en-US" sz="2000" kern="0" dirty="0">
                <a:solidFill>
                  <a:srgbClr val="990000"/>
                </a:solidFill>
                <a:ea typeface="宋体" panose="02010600030101010101" pitchFamily="2" charset="-122"/>
              </a:rPr>
              <a:t>常用命令</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graphicFrame>
        <p:nvGraphicFramePr>
          <p:cNvPr id="2" name="表格 1"/>
          <p:cNvGraphicFramePr>
            <a:graphicFrameLocks noGrp="1"/>
          </p:cNvGraphicFramePr>
          <p:nvPr/>
        </p:nvGraphicFramePr>
        <p:xfrm>
          <a:off x="1852645" y="1832219"/>
          <a:ext cx="8788277" cy="4418051"/>
        </p:xfrm>
        <a:graphic>
          <a:graphicData uri="http://schemas.openxmlformats.org/drawingml/2006/table">
            <a:tbl>
              <a:tblPr firstRow="1" bandCol="1">
                <a:tableStyleId>{5C22544A-7EE6-4342-B048-85BDC9FD1C3A}</a:tableStyleId>
              </a:tblPr>
              <a:tblGrid>
                <a:gridCol w="2470740"/>
                <a:gridCol w="2026524"/>
                <a:gridCol w="1900585"/>
                <a:gridCol w="2390428"/>
              </a:tblGrid>
              <a:tr h="444657">
                <a:tc>
                  <a:txBody>
                    <a:bodyPr/>
                    <a:lstStyle/>
                    <a:p>
                      <a:pPr algn="ctr">
                        <a:lnSpc>
                          <a:spcPts val="1400"/>
                        </a:lnSpc>
                        <a:spcAft>
                          <a:spcPts val="0"/>
                        </a:spcAft>
                      </a:pPr>
                      <a:r>
                        <a:rPr lang="zh-CN" sz="1800" kern="100" dirty="0">
                          <a:effectLst/>
                        </a:rPr>
                        <a:t>方法示例</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解释</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方法示例</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解释</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722458">
                <a:tc>
                  <a:txBody>
                    <a:bodyPr/>
                    <a:lstStyle/>
                    <a:p>
                      <a:pPr algn="ctr">
                        <a:lnSpc>
                          <a:spcPts val="1400"/>
                        </a:lnSpc>
                        <a:spcAft>
                          <a:spcPts val="0"/>
                        </a:spcAft>
                      </a:pPr>
                      <a:r>
                        <a:rPr lang="en-US" sz="1800" kern="100" dirty="0" err="1">
                          <a:effectLst/>
                        </a:rPr>
                        <a:t>plt.plot</a:t>
                      </a:r>
                      <a:r>
                        <a:rPr lang="en-US" sz="18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折线图</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err="1">
                          <a:effectLst/>
                        </a:rPr>
                        <a:t>plt.grid</a:t>
                      </a:r>
                      <a:r>
                        <a:rPr lang="en-US" sz="1600" kern="100" dirty="0">
                          <a:effectLst/>
                        </a:rPr>
                        <a:t>(True/False)</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显示</a:t>
                      </a:r>
                      <a:r>
                        <a:rPr lang="en-US" sz="1800" kern="100">
                          <a:effectLst/>
                        </a:rPr>
                        <a:t>/</a:t>
                      </a:r>
                      <a:r>
                        <a:rPr lang="zh-CN" sz="1800" kern="100">
                          <a:effectLst/>
                        </a:rPr>
                        <a:t>不显示网格</a:t>
                      </a:r>
                      <a:r>
                        <a:rPr lang="zh-CN" altLang="en-US" sz="1800" kern="100">
                          <a:effectLst/>
                        </a:rPr>
                        <a:t>线</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64172">
                <a:tc>
                  <a:txBody>
                    <a:bodyPr/>
                    <a:lstStyle/>
                    <a:p>
                      <a:pPr algn="ctr">
                        <a:lnSpc>
                          <a:spcPts val="1400"/>
                        </a:lnSpc>
                        <a:spcAft>
                          <a:spcPts val="0"/>
                        </a:spcAft>
                      </a:pPr>
                      <a:r>
                        <a:rPr lang="en-US" sz="1800" kern="100" dirty="0" err="1">
                          <a:effectLst/>
                        </a:rPr>
                        <a:t>plt.xlim</a:t>
                      </a:r>
                      <a:r>
                        <a:rPr lang="en-US" sz="1800" kern="100" dirty="0">
                          <a:effectLst/>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设</a:t>
                      </a:r>
                      <a:r>
                        <a:rPr lang="en-US" sz="1800" kern="100">
                          <a:effectLst/>
                        </a:rPr>
                        <a:t>x</a:t>
                      </a:r>
                      <a:r>
                        <a:rPr lang="zh-CN" sz="1800" kern="100">
                          <a:effectLst/>
                        </a:rPr>
                        <a:t>轴范围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dirty="0" err="1">
                          <a:effectLst/>
                        </a:rPr>
                        <a:t>plt.ylim</a:t>
                      </a:r>
                      <a:r>
                        <a:rPr lang="en-US" sz="1800" kern="100" dirty="0">
                          <a:effectLst/>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设</a:t>
                      </a:r>
                      <a:r>
                        <a:rPr lang="en-US" sz="1800" kern="100">
                          <a:effectLst/>
                        </a:rPr>
                        <a:t>y</a:t>
                      </a:r>
                      <a:r>
                        <a:rPr lang="zh-CN" sz="1800" kern="100">
                          <a:effectLst/>
                        </a:rPr>
                        <a:t>轴范围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717981">
                <a:tc>
                  <a:txBody>
                    <a:bodyPr/>
                    <a:lstStyle/>
                    <a:p>
                      <a:pPr algn="ctr">
                        <a:lnSpc>
                          <a:spcPts val="1400"/>
                        </a:lnSpc>
                        <a:spcAft>
                          <a:spcPts val="0"/>
                        </a:spcAft>
                      </a:pPr>
                      <a:r>
                        <a:rPr lang="en-US" sz="1800" kern="100">
                          <a:effectLst/>
                        </a:rPr>
                        <a:t>plt.axis('equal')</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altLang="en-US" sz="1600" kern="100" dirty="0">
                          <a:effectLst/>
                        </a:rPr>
                        <a:t>设</a:t>
                      </a:r>
                      <a:r>
                        <a:rPr lang="en-US" sz="1600" kern="100" dirty="0">
                          <a:effectLst/>
                        </a:rPr>
                        <a:t>x/y</a:t>
                      </a:r>
                      <a:r>
                        <a:rPr lang="zh-CN" sz="1600" kern="100" dirty="0">
                          <a:effectLst/>
                        </a:rPr>
                        <a:t>轴单位长度相等</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dirty="0" err="1">
                          <a:effectLst/>
                        </a:rPr>
                        <a:t>plt.axis</a:t>
                      </a:r>
                      <a:r>
                        <a:rPr lang="en-US" sz="1800" kern="100" dirty="0">
                          <a:effectLst/>
                        </a:rPr>
                        <a:t>('on/off')</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显示</a:t>
                      </a:r>
                      <a:r>
                        <a:rPr lang="en-US" sz="1800" kern="100">
                          <a:effectLst/>
                        </a:rPr>
                        <a:t>/</a:t>
                      </a:r>
                      <a:r>
                        <a:rPr lang="zh-CN" sz="1800" kern="100">
                          <a:effectLst/>
                        </a:rPr>
                        <a:t>不显示坐标轴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59695">
                <a:tc>
                  <a:txBody>
                    <a:bodyPr/>
                    <a:lstStyle/>
                    <a:p>
                      <a:pPr algn="ctr">
                        <a:lnSpc>
                          <a:spcPts val="1400"/>
                        </a:lnSpc>
                        <a:spcAft>
                          <a:spcPts val="0"/>
                        </a:spcAft>
                      </a:pPr>
                      <a:r>
                        <a:rPr lang="en-US" sz="1800" kern="100">
                          <a:effectLst/>
                        </a:rPr>
                        <a:t>plt.xlabel('x</a:t>
                      </a:r>
                      <a:r>
                        <a:rPr lang="zh-CN" sz="1800" kern="100">
                          <a:effectLst/>
                        </a:rPr>
                        <a:t>轴</a:t>
                      </a:r>
                      <a:r>
                        <a:rPr lang="en-US" sz="1800" kern="100">
                          <a:effectLst/>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设</a:t>
                      </a:r>
                      <a:r>
                        <a:rPr lang="en-US" sz="1800" kern="100" dirty="0">
                          <a:effectLst/>
                        </a:rPr>
                        <a:t>x</a:t>
                      </a:r>
                      <a:r>
                        <a:rPr lang="zh-CN" sz="1800" kern="100" dirty="0">
                          <a:effectLst/>
                        </a:rPr>
                        <a:t>轴标记文字</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a:effectLst/>
                        </a:rPr>
                        <a:t>plt.ylabel('y</a:t>
                      </a:r>
                      <a:r>
                        <a:rPr lang="zh-CN" sz="1800" kern="100">
                          <a:effectLst/>
                        </a:rPr>
                        <a:t>轴</a:t>
                      </a:r>
                      <a:r>
                        <a:rPr lang="en-US" sz="1800" kern="100">
                          <a:effectLst/>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设</a:t>
                      </a:r>
                      <a:r>
                        <a:rPr lang="en-US" sz="1800" kern="100">
                          <a:effectLst/>
                        </a:rPr>
                        <a:t>y</a:t>
                      </a:r>
                      <a:r>
                        <a:rPr lang="zh-CN" sz="1800" kern="100">
                          <a:effectLst/>
                        </a:rPr>
                        <a:t>轴标记文字</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64172">
                <a:tc>
                  <a:txBody>
                    <a:bodyPr/>
                    <a:lstStyle/>
                    <a:p>
                      <a:pPr algn="ctr">
                        <a:lnSpc>
                          <a:spcPts val="1400"/>
                        </a:lnSpc>
                        <a:spcAft>
                          <a:spcPts val="0"/>
                        </a:spcAft>
                      </a:pPr>
                      <a:r>
                        <a:rPr lang="en-US" sz="1800" kern="100" dirty="0" err="1">
                          <a:effectLst/>
                        </a:rPr>
                        <a:t>plt.title</a:t>
                      </a:r>
                      <a:r>
                        <a:rPr lang="en-US" sz="1800" kern="100" dirty="0">
                          <a:effectLst/>
                        </a:rPr>
                        <a:t>('</a:t>
                      </a:r>
                      <a:r>
                        <a:rPr lang="zh-CN" sz="1800" kern="100" dirty="0">
                          <a:effectLst/>
                        </a:rPr>
                        <a:t>图标题</a:t>
                      </a:r>
                      <a:r>
                        <a:rPr lang="en-US" sz="18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设图形标题</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a:effectLst/>
                        </a:rPr>
                        <a:t>plt.legend()</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显示图例</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722458">
                <a:tc>
                  <a:txBody>
                    <a:bodyPr/>
                    <a:lstStyle/>
                    <a:p>
                      <a:pPr algn="ctr">
                        <a:lnSpc>
                          <a:spcPts val="1400"/>
                        </a:lnSpc>
                        <a:spcAft>
                          <a:spcPts val="0"/>
                        </a:spcAft>
                      </a:pPr>
                      <a:r>
                        <a:rPr lang="en-US" sz="1800" kern="100" dirty="0" err="1">
                          <a:effectLst/>
                        </a:rPr>
                        <a:t>plt.text</a:t>
                      </a:r>
                      <a:r>
                        <a:rPr lang="en-US" sz="1800" kern="100" dirty="0">
                          <a:effectLst/>
                        </a:rPr>
                        <a:t>(</a:t>
                      </a:r>
                      <a:r>
                        <a:rPr lang="en-US" sz="1800" kern="100" dirty="0" err="1">
                          <a:effectLst/>
                        </a:rPr>
                        <a:t>x,y,'text</a:t>
                      </a:r>
                      <a:r>
                        <a:rPr lang="en-US" sz="18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指定坐标处显示文字</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plt.savefig('a.png')</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保存图片</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722458">
                <a:tc>
                  <a:txBody>
                    <a:bodyPr/>
                    <a:lstStyle/>
                    <a:p>
                      <a:pPr algn="ctr">
                        <a:lnSpc>
                          <a:spcPts val="1400"/>
                        </a:lnSpc>
                        <a:spcAft>
                          <a:spcPts val="0"/>
                        </a:spcAft>
                      </a:pPr>
                      <a:r>
                        <a:rPr lang="en-US" sz="1600" kern="100" dirty="0" err="1">
                          <a:effectLst/>
                        </a:rPr>
                        <a:t>plt.figure</a:t>
                      </a:r>
                      <a:r>
                        <a:rPr lang="en-US" sz="1600" kern="100" dirty="0">
                          <a:effectLst/>
                        </a:rPr>
                        <a:t>(</a:t>
                      </a:r>
                      <a:r>
                        <a:rPr lang="en-US" sz="1600" kern="100" dirty="0" err="1">
                          <a:effectLst/>
                        </a:rPr>
                        <a:t>figsize</a:t>
                      </a:r>
                      <a:r>
                        <a:rPr lang="en-US" sz="1600" kern="100" dirty="0">
                          <a:effectLst/>
                        </a:rPr>
                        <a:t>=(</a:t>
                      </a:r>
                      <a:r>
                        <a:rPr lang="en-US" sz="1600" kern="100" dirty="0" err="1">
                          <a:effectLst/>
                        </a:rPr>
                        <a:t>m,n</a:t>
                      </a: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设置图形大小</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err="1">
                          <a:effectLst/>
                        </a:rPr>
                        <a:t>plt.style.use</a:t>
                      </a:r>
                      <a:r>
                        <a:rPr lang="en-US" sz="1600" kern="100" dirty="0">
                          <a:effectLst/>
                        </a:rPr>
                        <a:t>('</a:t>
                      </a:r>
                      <a:r>
                        <a:rPr lang="zh-CN" sz="1600" kern="100" dirty="0">
                          <a:effectLst/>
                        </a:rPr>
                        <a:t>风格</a:t>
                      </a: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设置绘图风格</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3647728" y="1394881"/>
            <a:ext cx="4896544" cy="40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ctr" eaLnBrk="0" hangingPunct="0">
              <a:lnSpc>
                <a:spcPct val="110000"/>
              </a:lnSpc>
              <a:spcBef>
                <a:spcPts val="0"/>
              </a:spcBef>
              <a:buClr>
                <a:srgbClr val="990000"/>
              </a:buClr>
            </a:pPr>
            <a:r>
              <a:rPr lang="zh-CN" altLang="zh-CN" sz="2000" kern="0" dirty="0">
                <a:solidFill>
                  <a:srgbClr val="990000"/>
                </a:solidFill>
                <a:latin typeface="+mn-lt"/>
              </a:rPr>
              <a:t>表</a:t>
            </a:r>
            <a:r>
              <a:rPr lang="en-US" altLang="zh-CN" sz="2000" kern="0" dirty="0">
                <a:solidFill>
                  <a:srgbClr val="990000"/>
                </a:solidFill>
                <a:latin typeface="+mn-lt"/>
              </a:rPr>
              <a:t>9.4  </a:t>
            </a:r>
            <a:r>
              <a:rPr lang="en-US" altLang="zh-CN" sz="2000" kern="0" dirty="0" err="1">
                <a:solidFill>
                  <a:srgbClr val="990000"/>
                </a:solidFill>
                <a:latin typeface="+mn-lt"/>
              </a:rPr>
              <a:t>plt</a:t>
            </a:r>
            <a:r>
              <a:rPr lang="zh-CN" altLang="en-US" sz="2000" kern="0" dirty="0">
                <a:solidFill>
                  <a:srgbClr val="990000"/>
                </a:solidFill>
                <a:latin typeface="+mn-lt"/>
              </a:rPr>
              <a:t>常用方法表</a:t>
            </a:r>
            <a:endParaRPr lang="zh-CN" altLang="en-US" sz="2000" kern="0" dirty="0">
              <a:solidFill>
                <a:srgbClr val="990000"/>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54150" y="965031"/>
            <a:ext cx="5040264" cy="33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9.1.3 </a:t>
            </a:r>
            <a:r>
              <a:rPr lang="en-US" altLang="zh-CN" sz="2000" kern="0" dirty="0" err="1">
                <a:solidFill>
                  <a:srgbClr val="990000"/>
                </a:solidFill>
                <a:ea typeface="宋体" panose="02010600030101010101" pitchFamily="2" charset="-122"/>
              </a:rPr>
              <a:t>plt</a:t>
            </a:r>
            <a:r>
              <a:rPr lang="zh-CN" altLang="en-US" sz="2000" kern="0" dirty="0">
                <a:solidFill>
                  <a:srgbClr val="990000"/>
                </a:solidFill>
                <a:ea typeface="宋体" panose="02010600030101010101" pitchFamily="2" charset="-122"/>
              </a:rPr>
              <a:t>常用命令</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167436" y="1362700"/>
            <a:ext cx="8324352" cy="1477328"/>
          </a:xfrm>
          <a:prstGeom prst="rect">
            <a:avLst/>
          </a:prstGeom>
          <a:solidFill>
            <a:schemeClr val="accent3">
              <a:lumMod val="95000"/>
            </a:schemeClr>
          </a:solidFill>
        </p:spPr>
        <p:txBody>
          <a:bodyPr wrap="square">
            <a:spAutoFit/>
          </a:bodyPr>
          <a:lstStyle/>
          <a:p>
            <a:r>
              <a:rPr lang="en-US" altLang="zh-CN" dirty="0" err="1"/>
              <a:t>plt.plot</a:t>
            </a:r>
            <a:r>
              <a:rPr lang="en-US" altLang="zh-CN" dirty="0"/>
              <a:t>(</a:t>
            </a:r>
            <a:r>
              <a:rPr lang="en-US" altLang="zh-CN" dirty="0" err="1"/>
              <a:t>np.arange</a:t>
            </a:r>
            <a:r>
              <a:rPr lang="en-US" altLang="zh-CN" dirty="0"/>
              <a:t>(10))  	</a:t>
            </a:r>
            <a:r>
              <a:rPr lang="en-US" altLang="zh-CN"/>
              <a:t>		# </a:t>
            </a:r>
            <a:r>
              <a:rPr lang="en-US" altLang="zh-CN" dirty="0"/>
              <a:t>y=x </a:t>
            </a:r>
            <a:r>
              <a:rPr lang="zh-CN" altLang="en-US" dirty="0"/>
              <a:t>直线</a:t>
            </a:r>
            <a:endParaRPr lang="zh-CN" altLang="zh-CN" dirty="0"/>
          </a:p>
          <a:p>
            <a:r>
              <a:rPr lang="en-US" altLang="zh-CN" dirty="0" err="1"/>
              <a:t>plt.</a:t>
            </a:r>
            <a:r>
              <a:rPr lang="en-US" altLang="zh-CN" err="1"/>
              <a:t>title</a:t>
            </a:r>
            <a:r>
              <a:rPr lang="en-US" altLang="zh-CN"/>
              <a:t>('Graph Title', fontsize=</a:t>
            </a:r>
            <a:r>
              <a:rPr lang="en-US" altLang="zh-CN" dirty="0"/>
              <a:t>18</a:t>
            </a:r>
            <a:r>
              <a:rPr lang="en-US" altLang="zh-CN"/>
              <a:t>) 		# </a:t>
            </a:r>
            <a:r>
              <a:rPr lang="zh-CN" altLang="zh-CN"/>
              <a:t>标题</a:t>
            </a:r>
            <a:r>
              <a:rPr lang="zh-CN" altLang="en-US"/>
              <a:t>，黑体字</a:t>
            </a:r>
            <a:r>
              <a:rPr lang="zh-CN" altLang="zh-CN"/>
              <a:t> </a:t>
            </a:r>
            <a:endParaRPr lang="zh-CN" altLang="zh-CN" dirty="0"/>
          </a:p>
          <a:p>
            <a:r>
              <a:rPr lang="en-US" altLang="zh-CN" dirty="0" err="1"/>
              <a:t>plt.xlim</a:t>
            </a:r>
            <a:r>
              <a:rPr lang="en-US" altLang="zh-CN" dirty="0"/>
              <a:t>(1, 5)                        		# x</a:t>
            </a:r>
            <a:r>
              <a:rPr lang="zh-CN" altLang="zh-CN" dirty="0"/>
              <a:t>轴显示 </a:t>
            </a:r>
            <a:r>
              <a:rPr lang="en-US" altLang="zh-CN" dirty="0"/>
              <a:t>[1,5]</a:t>
            </a:r>
            <a:r>
              <a:rPr lang="zh-CN" altLang="zh-CN" dirty="0"/>
              <a:t>范围</a:t>
            </a:r>
            <a:endParaRPr lang="zh-CN" altLang="zh-CN" dirty="0"/>
          </a:p>
          <a:p>
            <a:r>
              <a:rPr lang="en-US" altLang="zh-CN" dirty="0" err="1"/>
              <a:t>plt.ylim</a:t>
            </a:r>
            <a:r>
              <a:rPr lang="en-US" altLang="zh-CN" dirty="0"/>
              <a:t>(2, 6)                        		# y</a:t>
            </a:r>
            <a:r>
              <a:rPr lang="zh-CN" altLang="zh-CN" dirty="0"/>
              <a:t>轴显示 </a:t>
            </a:r>
            <a:r>
              <a:rPr lang="en-US" altLang="zh-CN" dirty="0"/>
              <a:t>[2,6]</a:t>
            </a:r>
            <a:r>
              <a:rPr lang="zh-CN" altLang="zh-CN" dirty="0"/>
              <a:t>范围</a:t>
            </a:r>
            <a:r>
              <a:rPr lang="en-US" altLang="zh-CN" dirty="0"/>
              <a:t>, </a:t>
            </a:r>
            <a:r>
              <a:rPr lang="zh-CN" altLang="en-US" dirty="0"/>
              <a:t>左侧子图</a:t>
            </a:r>
            <a:endParaRPr lang="en-US" altLang="zh-CN" dirty="0"/>
          </a:p>
          <a:p>
            <a:r>
              <a:rPr lang="en-US" altLang="zh-CN" dirty="0" err="1"/>
              <a:t>plt.axis</a:t>
            </a:r>
            <a:r>
              <a:rPr lang="en-US" altLang="zh-CN" dirty="0"/>
              <a:t>((1, 5, 2, 6))			# </a:t>
            </a:r>
            <a:r>
              <a:rPr lang="zh-CN" altLang="en-US" dirty="0"/>
              <a:t>同时设</a:t>
            </a:r>
            <a:r>
              <a:rPr lang="en-US" altLang="zh-CN" dirty="0"/>
              <a:t>x/y</a:t>
            </a:r>
            <a:r>
              <a:rPr lang="zh-CN" altLang="en-US" dirty="0"/>
              <a:t>轴范围</a:t>
            </a:r>
            <a:endParaRPr lang="zh-CN" altLang="zh-CN" dirty="0"/>
          </a:p>
        </p:txBody>
      </p:sp>
      <p:sp>
        <p:nvSpPr>
          <p:cNvPr id="12" name="矩形 11"/>
          <p:cNvSpPr/>
          <p:nvPr/>
        </p:nvSpPr>
        <p:spPr>
          <a:xfrm>
            <a:off x="2171056" y="2900087"/>
            <a:ext cx="8320732" cy="923330"/>
          </a:xfrm>
          <a:prstGeom prst="rect">
            <a:avLst/>
          </a:prstGeom>
        </p:spPr>
        <p:txBody>
          <a:bodyPr wrap="square">
            <a:spAutoFit/>
          </a:bodyPr>
          <a:lstStyle/>
          <a:p>
            <a:pPr indent="457200" algn="just"/>
            <a:r>
              <a:rPr lang="zh-CN" altLang="en-US" dirty="0"/>
              <a:t>由于屏幕的横向纵向分辨率不同，单位长度对应的横、纵屏幕点数也不同，所以在屏幕上显示一个圆时看起来会像椭圆。此时可设置</a:t>
            </a:r>
            <a:r>
              <a:rPr lang="en-US" altLang="zh-CN" dirty="0" err="1"/>
              <a:t>plt.axis</a:t>
            </a:r>
            <a:r>
              <a:rPr lang="en-US" altLang="zh-CN" dirty="0"/>
              <a:t>('equal')</a:t>
            </a:r>
            <a:r>
              <a:rPr lang="zh-CN" altLang="en-US" dirty="0"/>
              <a:t>将横、纵轴的屏幕单位长度设为相同。帮助  </a:t>
            </a:r>
            <a:r>
              <a:rPr lang="en-US" altLang="zh-CN" dirty="0" err="1"/>
              <a:t>plt.axis</a:t>
            </a:r>
            <a:r>
              <a:rPr lang="en-US" altLang="zh-CN" dirty="0"/>
              <a:t>?</a:t>
            </a:r>
            <a:endParaRPr lang="zh-CN" altLang="zh-CN" dirty="0"/>
          </a:p>
        </p:txBody>
      </p:sp>
      <p:sp>
        <p:nvSpPr>
          <p:cNvPr id="13" name="矩形 12"/>
          <p:cNvSpPr/>
          <p:nvPr/>
        </p:nvSpPr>
        <p:spPr>
          <a:xfrm>
            <a:off x="2167436" y="3772811"/>
            <a:ext cx="8320732" cy="1200329"/>
          </a:xfrm>
          <a:prstGeom prst="rect">
            <a:avLst/>
          </a:prstGeom>
          <a:solidFill>
            <a:schemeClr val="accent3">
              <a:lumMod val="95000"/>
            </a:schemeClr>
          </a:solidFill>
        </p:spPr>
        <p:txBody>
          <a:bodyPr wrap="square">
            <a:spAutoFit/>
          </a:bodyPr>
          <a:lstStyle/>
          <a:p>
            <a:r>
              <a:rPr lang="en-US" altLang="zh-CN" dirty="0"/>
              <a:t>x = </a:t>
            </a:r>
            <a:r>
              <a:rPr lang="en-US" altLang="zh-CN" dirty="0" err="1"/>
              <a:t>np.linspace</a:t>
            </a:r>
            <a:r>
              <a:rPr lang="en-US" altLang="zh-CN" dirty="0"/>
              <a:t>(-3, 3, 100) # [-3, 3]</a:t>
            </a:r>
            <a:r>
              <a:rPr lang="zh-CN" altLang="zh-CN" dirty="0"/>
              <a:t>之间生成</a:t>
            </a:r>
            <a:r>
              <a:rPr lang="en-US" altLang="zh-CN" dirty="0"/>
              <a:t>100</a:t>
            </a:r>
            <a:r>
              <a:rPr lang="zh-CN" altLang="zh-CN" dirty="0"/>
              <a:t>个</a:t>
            </a:r>
            <a:r>
              <a:rPr lang="en-US" altLang="zh-CN" dirty="0"/>
              <a:t>x</a:t>
            </a:r>
            <a:r>
              <a:rPr lang="zh-CN" altLang="zh-CN" dirty="0"/>
              <a:t>值</a:t>
            </a:r>
            <a:endParaRPr lang="zh-CN" altLang="zh-CN" dirty="0"/>
          </a:p>
          <a:p>
            <a:r>
              <a:rPr lang="en-US" altLang="zh-CN" dirty="0"/>
              <a:t>y = </a:t>
            </a:r>
            <a:r>
              <a:rPr lang="en-US" altLang="zh-CN" dirty="0" err="1"/>
              <a:t>np.sqrt</a:t>
            </a:r>
            <a:r>
              <a:rPr lang="en-US" altLang="zh-CN" dirty="0"/>
              <a:t>(9 - x**2)  	# </a:t>
            </a:r>
            <a:r>
              <a:rPr lang="zh-CN" altLang="zh-CN" dirty="0"/>
              <a:t>计算半径为</a:t>
            </a:r>
            <a:r>
              <a:rPr lang="en-US" altLang="zh-CN" dirty="0"/>
              <a:t>3</a:t>
            </a:r>
            <a:r>
              <a:rPr lang="zh-CN" altLang="zh-CN" dirty="0"/>
              <a:t>的圆上的点的 </a:t>
            </a:r>
            <a:r>
              <a:rPr lang="en-US" altLang="zh-CN" dirty="0"/>
              <a:t>y </a:t>
            </a:r>
            <a:r>
              <a:rPr lang="zh-CN" altLang="zh-CN" dirty="0"/>
              <a:t>坐标</a:t>
            </a:r>
            <a:endParaRPr lang="zh-CN" altLang="zh-CN" dirty="0"/>
          </a:p>
          <a:p>
            <a:r>
              <a:rPr lang="en-US" altLang="zh-CN" dirty="0" err="1"/>
              <a:t>plt.plot</a:t>
            </a:r>
            <a:r>
              <a:rPr lang="en-US" altLang="zh-CN" dirty="0"/>
              <a:t>(x, y, x, -y</a:t>
            </a:r>
            <a:r>
              <a:rPr lang="en-US" altLang="zh-CN"/>
              <a:t>)     # </a:t>
            </a:r>
            <a:r>
              <a:rPr lang="zh-CN" altLang="zh-CN" dirty="0"/>
              <a:t>画半径为</a:t>
            </a:r>
            <a:r>
              <a:rPr lang="en-US" altLang="zh-CN" dirty="0"/>
              <a:t>3</a:t>
            </a:r>
            <a:r>
              <a:rPr lang="zh-CN" altLang="zh-CN" dirty="0"/>
              <a:t>的圆。</a:t>
            </a:r>
            <a:r>
              <a:rPr lang="en-US" altLang="zh-CN" dirty="0"/>
              <a:t>2</a:t>
            </a:r>
            <a:r>
              <a:rPr lang="zh-CN" altLang="zh-CN" dirty="0"/>
              <a:t>组数据，先画上半圆，再画下半圆</a:t>
            </a:r>
            <a:endParaRPr lang="zh-CN" altLang="zh-CN" dirty="0"/>
          </a:p>
          <a:p>
            <a:r>
              <a:rPr lang="en-US" altLang="zh-CN" dirty="0"/>
              <a:t>#</a:t>
            </a:r>
            <a:r>
              <a:rPr lang="en-US" altLang="zh-CN" dirty="0" err="1"/>
              <a:t>plt.axis</a:t>
            </a:r>
            <a:r>
              <a:rPr lang="en-US" altLang="zh-CN" dirty="0"/>
              <a:t>('equal')     # </a:t>
            </a:r>
            <a:r>
              <a:rPr lang="zh-CN" altLang="zh-CN" dirty="0"/>
              <a:t>设置</a:t>
            </a:r>
            <a:r>
              <a:rPr lang="en-US" altLang="zh-CN" dirty="0"/>
              <a:t>x/y</a:t>
            </a:r>
            <a:r>
              <a:rPr lang="zh-CN" altLang="zh-CN" dirty="0"/>
              <a:t>轴单位长度相等。如删除本行注释，效果如</a:t>
            </a:r>
            <a:r>
              <a:rPr lang="zh-CN" altLang="en-US" dirty="0"/>
              <a:t>右下</a:t>
            </a:r>
            <a:r>
              <a:rPr lang="zh-CN" altLang="zh-CN" dirty="0"/>
              <a:t>图</a:t>
            </a:r>
            <a:endParaRPr lang="zh-CN" altLang="zh-CN" dirty="0"/>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bwMode="auto">
          <a:xfrm>
            <a:off x="4872479" y="5004075"/>
            <a:ext cx="2808312" cy="1839478"/>
          </a:xfrm>
          <a:prstGeom prst="rect">
            <a:avLst/>
          </a:prstGeom>
          <a:noFill/>
          <a:ln>
            <a:noFill/>
          </a:ln>
        </p:spPr>
      </p:pic>
      <p:pic>
        <p:nvPicPr>
          <p:cNvPr id="15" name="图片 14"/>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973137"/>
            <a:ext cx="2595588" cy="1861036"/>
          </a:xfrm>
          <a:prstGeom prst="rect">
            <a:avLst/>
          </a:prstGeom>
          <a:noFill/>
          <a:ln>
            <a:noFill/>
          </a:ln>
        </p:spPr>
      </p:pic>
      <p:pic>
        <p:nvPicPr>
          <p:cNvPr id="4" name="图片 3"/>
          <p:cNvPicPr>
            <a:picLocks noChangeAspect="1"/>
          </p:cNvPicPr>
          <p:nvPr/>
        </p:nvPicPr>
        <p:blipFill>
          <a:blip r:embed="rId3"/>
          <a:stretch>
            <a:fillRect/>
          </a:stretch>
        </p:blipFill>
        <p:spPr>
          <a:xfrm>
            <a:off x="2171056" y="4940049"/>
            <a:ext cx="2595588" cy="1806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9.1.3 </a:t>
            </a:r>
            <a:r>
              <a:rPr lang="en-US" altLang="zh-CN" sz="2000" kern="0" dirty="0" err="1">
                <a:solidFill>
                  <a:srgbClr val="990000"/>
                </a:solidFill>
                <a:ea typeface="宋体" panose="02010600030101010101" pitchFamily="2" charset="-122"/>
              </a:rPr>
              <a:t>plt</a:t>
            </a:r>
            <a:r>
              <a:rPr lang="zh-CN" altLang="en-US" sz="2000" kern="0" dirty="0">
                <a:solidFill>
                  <a:srgbClr val="990000"/>
                </a:solidFill>
                <a:ea typeface="宋体" panose="02010600030101010101" pitchFamily="2" charset="-122"/>
              </a:rPr>
              <a:t>常用命令</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135560" y="1412779"/>
            <a:ext cx="8424936" cy="646331"/>
          </a:xfrm>
          <a:prstGeom prst="rect">
            <a:avLst/>
          </a:prstGeom>
        </p:spPr>
        <p:txBody>
          <a:bodyPr wrap="square">
            <a:spAutoFit/>
          </a:bodyPr>
          <a:lstStyle/>
          <a:p>
            <a:pPr indent="457200" algn="just"/>
            <a:r>
              <a:rPr lang="zh-CN" altLang="en-US" dirty="0"/>
              <a:t>如果要突出图形而淡化其它内容，可以设置</a:t>
            </a:r>
            <a:r>
              <a:rPr lang="en-US" altLang="zh-CN" dirty="0" err="1"/>
              <a:t>plt.axis</a:t>
            </a:r>
            <a:r>
              <a:rPr lang="en-US" altLang="zh-CN" dirty="0"/>
              <a:t>('off')</a:t>
            </a:r>
            <a:r>
              <a:rPr lang="zh-CN" altLang="en-US" dirty="0"/>
              <a:t>将坐标轴隐藏起来。如果想更清楚地观察数据值，可以设置</a:t>
            </a:r>
            <a:r>
              <a:rPr lang="en-US" altLang="zh-CN" dirty="0" err="1"/>
              <a:t>plt.grid</a:t>
            </a:r>
            <a:r>
              <a:rPr lang="en-US" altLang="zh-CN" dirty="0"/>
              <a:t>(</a:t>
            </a:r>
            <a:r>
              <a:rPr lang="en-US" altLang="zh-CN"/>
              <a:t>True)</a:t>
            </a:r>
            <a:r>
              <a:rPr lang="zh-CN" altLang="en-US"/>
              <a:t>显示网格线。</a:t>
            </a:r>
            <a:endParaRPr lang="zh-CN" altLang="zh-CN" dirty="0"/>
          </a:p>
        </p:txBody>
      </p:sp>
      <p:sp>
        <p:nvSpPr>
          <p:cNvPr id="13" name="矩形 12"/>
          <p:cNvSpPr/>
          <p:nvPr/>
        </p:nvSpPr>
        <p:spPr>
          <a:xfrm>
            <a:off x="2159746" y="2057516"/>
            <a:ext cx="8400753" cy="1200329"/>
          </a:xfrm>
          <a:prstGeom prst="rect">
            <a:avLst/>
          </a:prstGeom>
          <a:solidFill>
            <a:schemeClr val="accent3">
              <a:lumMod val="95000"/>
            </a:schemeClr>
          </a:solidFill>
        </p:spPr>
        <p:txBody>
          <a:bodyPr wrap="square">
            <a:spAutoFit/>
          </a:bodyPr>
          <a:lstStyle/>
          <a:p>
            <a:r>
              <a:rPr lang="en-US" altLang="zh-CN" dirty="0"/>
              <a:t>x = </a:t>
            </a:r>
            <a:r>
              <a:rPr lang="en-US" altLang="zh-CN" dirty="0" err="1"/>
              <a:t>np.linspace</a:t>
            </a:r>
            <a:r>
              <a:rPr lang="en-US" altLang="zh-CN" dirty="0"/>
              <a:t>(-3*</a:t>
            </a:r>
            <a:r>
              <a:rPr lang="en-US" altLang="zh-CN" dirty="0" err="1"/>
              <a:t>np.pi</a:t>
            </a:r>
            <a:r>
              <a:rPr lang="en-US" altLang="zh-CN" dirty="0"/>
              <a:t>, 3*</a:t>
            </a:r>
            <a:r>
              <a:rPr lang="en-US" altLang="zh-CN" dirty="0" err="1"/>
              <a:t>np.pi</a:t>
            </a:r>
            <a:r>
              <a:rPr lang="en-US" altLang="zh-CN" dirty="0"/>
              <a:t>, 100) 	# [-3</a:t>
            </a:r>
            <a:r>
              <a:rPr lang="zh-CN" altLang="zh-CN" dirty="0"/>
              <a:t>π</a:t>
            </a:r>
            <a:r>
              <a:rPr lang="en-US" altLang="zh-CN" dirty="0"/>
              <a:t>, 3</a:t>
            </a:r>
            <a:r>
              <a:rPr lang="zh-CN" altLang="zh-CN" dirty="0"/>
              <a:t>π</a:t>
            </a:r>
            <a:r>
              <a:rPr lang="en-US" altLang="zh-CN" dirty="0"/>
              <a:t>]</a:t>
            </a:r>
            <a:r>
              <a:rPr lang="zh-CN" altLang="zh-CN" dirty="0"/>
              <a:t>之间生成</a:t>
            </a:r>
            <a:r>
              <a:rPr lang="en-US" altLang="zh-CN" dirty="0"/>
              <a:t>100</a:t>
            </a:r>
            <a:r>
              <a:rPr lang="zh-CN" altLang="zh-CN" dirty="0"/>
              <a:t>个</a:t>
            </a:r>
            <a:r>
              <a:rPr lang="en-US" altLang="zh-CN" dirty="0"/>
              <a:t>x</a:t>
            </a:r>
            <a:r>
              <a:rPr lang="zh-CN" altLang="zh-CN" dirty="0"/>
              <a:t>值</a:t>
            </a:r>
            <a:endParaRPr lang="zh-CN" altLang="zh-CN" dirty="0"/>
          </a:p>
          <a:p>
            <a:r>
              <a:rPr lang="en-US" altLang="zh-CN" dirty="0"/>
              <a:t>y = </a:t>
            </a:r>
            <a:r>
              <a:rPr lang="en-US" altLang="zh-CN" dirty="0" err="1"/>
              <a:t>np.sin</a:t>
            </a:r>
            <a:r>
              <a:rPr lang="en-US" altLang="zh-CN" dirty="0"/>
              <a:t>(x)       				# </a:t>
            </a:r>
            <a:r>
              <a:rPr lang="zh-CN" altLang="zh-CN" dirty="0"/>
              <a:t>计算</a:t>
            </a:r>
            <a:r>
              <a:rPr lang="en-US" altLang="zh-CN" dirty="0"/>
              <a:t>sin</a:t>
            </a:r>
            <a:r>
              <a:rPr lang="zh-CN" altLang="zh-CN" dirty="0"/>
              <a:t>值</a:t>
            </a:r>
            <a:endParaRPr lang="zh-CN" altLang="zh-CN" dirty="0"/>
          </a:p>
          <a:p>
            <a:r>
              <a:rPr lang="en-US" altLang="zh-CN" dirty="0" err="1"/>
              <a:t>plt.plot</a:t>
            </a:r>
            <a:r>
              <a:rPr lang="en-US" altLang="zh-CN" dirty="0"/>
              <a:t>(x, y)     				# </a:t>
            </a:r>
            <a:r>
              <a:rPr lang="zh-CN" altLang="zh-CN" dirty="0"/>
              <a:t>画正弦曲线图</a:t>
            </a:r>
            <a:endParaRPr lang="zh-CN" altLang="zh-CN" dirty="0"/>
          </a:p>
          <a:p>
            <a:r>
              <a:rPr lang="en-US" altLang="zh-CN" dirty="0" err="1"/>
              <a:t>plt.grid</a:t>
            </a:r>
            <a:r>
              <a:rPr lang="en-US" altLang="zh-CN" dirty="0"/>
              <a:t>(True)    	</a:t>
            </a:r>
            <a:r>
              <a:rPr lang="en-US" altLang="zh-CN"/>
              <a:t>			# </a:t>
            </a:r>
            <a:r>
              <a:rPr lang="zh-CN" altLang="zh-CN" dirty="0"/>
              <a:t>显示网格线，</a:t>
            </a:r>
            <a:r>
              <a:rPr lang="zh-CN" altLang="en-US" dirty="0"/>
              <a:t>见</a:t>
            </a:r>
            <a:r>
              <a:rPr lang="zh-CN" altLang="en-US"/>
              <a:t>左下图</a:t>
            </a:r>
            <a:endParaRPr lang="zh-CN" altLang="zh-CN" dirty="0"/>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2171250" y="5095878"/>
            <a:ext cx="2774950" cy="1762125"/>
          </a:xfrm>
          <a:prstGeom prst="rect">
            <a:avLst/>
          </a:prstGeom>
          <a:noFill/>
          <a:ln>
            <a:noFill/>
          </a:ln>
        </p:spPr>
      </p:pic>
      <p:sp>
        <p:nvSpPr>
          <p:cNvPr id="16" name="矩形 15"/>
          <p:cNvSpPr/>
          <p:nvPr/>
        </p:nvSpPr>
        <p:spPr>
          <a:xfrm>
            <a:off x="2178537" y="3308477"/>
            <a:ext cx="8400753" cy="1754326"/>
          </a:xfrm>
          <a:prstGeom prst="rect">
            <a:avLst/>
          </a:prstGeom>
          <a:solidFill>
            <a:schemeClr val="accent3">
              <a:lumMod val="95000"/>
            </a:schemeClr>
          </a:solidFill>
        </p:spPr>
        <p:txBody>
          <a:bodyPr wrap="square">
            <a:spAutoFit/>
          </a:bodyPr>
          <a:lstStyle/>
          <a:p>
            <a:r>
              <a:rPr lang="en-US" altLang="zh-CN" dirty="0"/>
              <a:t>x = </a:t>
            </a:r>
            <a:r>
              <a:rPr lang="en-US" altLang="zh-CN" dirty="0" err="1"/>
              <a:t>np.arange</a:t>
            </a:r>
            <a:r>
              <a:rPr lang="en-US" altLang="zh-CN" dirty="0"/>
              <a:t>(10)</a:t>
            </a:r>
            <a:endParaRPr lang="zh-CN" altLang="zh-CN" dirty="0"/>
          </a:p>
          <a:p>
            <a:r>
              <a:rPr lang="en-US" altLang="zh-CN" dirty="0"/>
              <a:t>y1 = 3*x;  y2 = 5*x</a:t>
            </a:r>
            <a:endParaRPr lang="zh-CN" altLang="zh-CN" dirty="0"/>
          </a:p>
          <a:p>
            <a:r>
              <a:rPr lang="en-US" altLang="zh-CN" dirty="0" err="1"/>
              <a:t>plt.plot</a:t>
            </a:r>
            <a:r>
              <a:rPr lang="en-US" altLang="zh-CN" dirty="0"/>
              <a:t>(x, y1, label='Line1')        	# </a:t>
            </a:r>
            <a:r>
              <a:rPr lang="zh-CN" altLang="zh-CN" dirty="0"/>
              <a:t>线</a:t>
            </a:r>
            <a:r>
              <a:rPr lang="en-US" altLang="zh-CN" dirty="0"/>
              <a:t>1</a:t>
            </a:r>
            <a:endParaRPr lang="zh-CN" altLang="zh-CN" dirty="0"/>
          </a:p>
          <a:p>
            <a:r>
              <a:rPr lang="en-US" altLang="zh-CN" dirty="0" err="1"/>
              <a:t>plt.plot</a:t>
            </a:r>
            <a:r>
              <a:rPr lang="en-US" altLang="zh-CN" dirty="0"/>
              <a:t>(x, y2, label='Line2')        	# </a:t>
            </a:r>
            <a:r>
              <a:rPr lang="zh-CN" altLang="zh-CN" dirty="0"/>
              <a:t>线</a:t>
            </a:r>
            <a:r>
              <a:rPr lang="en-US" altLang="zh-CN" dirty="0"/>
              <a:t>2</a:t>
            </a:r>
            <a:endParaRPr lang="zh-CN" altLang="zh-CN" dirty="0"/>
          </a:p>
          <a:p>
            <a:r>
              <a:rPr lang="en-US" altLang="zh-CN" dirty="0"/>
              <a:t># loc=8</a:t>
            </a:r>
            <a:r>
              <a:rPr lang="zh-CN" altLang="zh-CN" dirty="0"/>
              <a:t>图例显示在下方居中，</a:t>
            </a:r>
            <a:r>
              <a:rPr lang="en-US" altLang="zh-CN" dirty="0" err="1"/>
              <a:t>frameon</a:t>
            </a:r>
            <a:r>
              <a:rPr lang="en-US" altLang="zh-CN" dirty="0"/>
              <a:t>=False</a:t>
            </a:r>
            <a:r>
              <a:rPr lang="zh-CN" altLang="zh-CN" dirty="0"/>
              <a:t>图例不显示外边框，</a:t>
            </a:r>
            <a:r>
              <a:rPr lang="en-US" altLang="zh-CN" dirty="0" err="1"/>
              <a:t>ncol</a:t>
            </a:r>
            <a:r>
              <a:rPr lang="en-US" altLang="zh-CN" dirty="0"/>
              <a:t>=2 </a:t>
            </a:r>
            <a:r>
              <a:rPr lang="zh-CN" altLang="zh-CN" dirty="0"/>
              <a:t>分</a:t>
            </a:r>
            <a:r>
              <a:rPr lang="en-US" altLang="zh-CN" dirty="0"/>
              <a:t>2</a:t>
            </a:r>
            <a:r>
              <a:rPr lang="zh-CN" altLang="zh-CN" dirty="0"/>
              <a:t>列</a:t>
            </a:r>
            <a:endParaRPr lang="zh-CN" altLang="zh-CN" dirty="0"/>
          </a:p>
          <a:p>
            <a:r>
              <a:rPr lang="en-US" altLang="zh-CN" dirty="0" err="1"/>
              <a:t>plt.legend</a:t>
            </a:r>
            <a:r>
              <a:rPr lang="en-US" altLang="zh-CN" dirty="0"/>
              <a:t>(loc=8, </a:t>
            </a:r>
            <a:r>
              <a:rPr lang="en-US" altLang="zh-CN" dirty="0" err="1"/>
              <a:t>frameon</a:t>
            </a:r>
            <a:r>
              <a:rPr lang="en-US" altLang="zh-CN" dirty="0"/>
              <a:t>=False, </a:t>
            </a:r>
            <a:r>
              <a:rPr lang="en-US" altLang="zh-CN" dirty="0" err="1"/>
              <a:t>ncol</a:t>
            </a:r>
            <a:r>
              <a:rPr lang="en-US" altLang="zh-CN" dirty="0"/>
              <a:t>=2)  # </a:t>
            </a:r>
            <a:r>
              <a:rPr lang="zh-CN" altLang="zh-CN" dirty="0"/>
              <a:t>见</a:t>
            </a:r>
            <a:r>
              <a:rPr lang="zh-CN" altLang="en-US" dirty="0"/>
              <a:t>右下图</a:t>
            </a:r>
            <a:endParaRPr lang="zh-CN" altLang="zh-CN" dirty="0"/>
          </a:p>
        </p:txBody>
      </p:sp>
      <p:pic>
        <p:nvPicPr>
          <p:cNvPr id="17" name="图片 16"/>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092521"/>
            <a:ext cx="2664296" cy="1754325"/>
          </a:xfrm>
          <a:prstGeom prst="rect">
            <a:avLst/>
          </a:prstGeom>
          <a:noFill/>
          <a:ln>
            <a:noFill/>
          </a:ln>
        </p:spPr>
      </p:pic>
      <p:sp>
        <p:nvSpPr>
          <p:cNvPr id="2" name="对话气泡: 椭圆形 1"/>
          <p:cNvSpPr/>
          <p:nvPr/>
        </p:nvSpPr>
        <p:spPr bwMode="auto">
          <a:xfrm>
            <a:off x="9048328" y="5661248"/>
            <a:ext cx="1152128" cy="432048"/>
          </a:xfrm>
          <a:prstGeom prst="wedgeEllipseCallout">
            <a:avLst>
              <a:gd name="adj1" fmla="val -145810"/>
              <a:gd name="adj2" fmla="val 1346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r>
              <a:rPr lang="zh-CN" altLang="en-US" dirty="0">
                <a:solidFill>
                  <a:schemeClr val="bg1"/>
                </a:solidFill>
                <a:latin typeface="Arial" panose="020B0604020202020204" pitchFamily="34" charset="0"/>
              </a:rPr>
              <a:t>图例</a:t>
            </a:r>
            <a:endParaRPr lang="zh-CN" altLang="en-US" dirty="0">
              <a:solidFill>
                <a:schemeClr val="bg1"/>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81830" y="950322"/>
            <a:ext cx="5040264" cy="35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9.1.3 </a:t>
            </a:r>
            <a:r>
              <a:rPr lang="en-US" altLang="zh-CN" sz="2000" kern="0" dirty="0" err="1">
                <a:solidFill>
                  <a:srgbClr val="990000"/>
                </a:solidFill>
                <a:ea typeface="宋体" panose="02010600030101010101" pitchFamily="2" charset="-122"/>
              </a:rPr>
              <a:t>plt</a:t>
            </a:r>
            <a:r>
              <a:rPr lang="zh-CN" altLang="en-US" sz="2000" kern="0" dirty="0">
                <a:solidFill>
                  <a:srgbClr val="990000"/>
                </a:solidFill>
                <a:ea typeface="宋体" panose="02010600030101010101" pitchFamily="2" charset="-122"/>
              </a:rPr>
              <a:t>常用命令</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135560" y="1290669"/>
            <a:ext cx="8424936" cy="400110"/>
          </a:xfrm>
          <a:prstGeom prst="rect">
            <a:avLst/>
          </a:prstGeom>
        </p:spPr>
        <p:txBody>
          <a:bodyPr wrap="square">
            <a:spAutoFit/>
          </a:bodyPr>
          <a:lstStyle/>
          <a:p>
            <a:pPr indent="457200"/>
            <a:r>
              <a:rPr lang="en-US" altLang="zh-CN" sz="2000" dirty="0" err="1"/>
              <a:t>plt.legend</a:t>
            </a:r>
            <a:r>
              <a:rPr lang="en-US" altLang="zh-CN" sz="2000" dirty="0"/>
              <a:t>(loc='best')</a:t>
            </a:r>
            <a:r>
              <a:rPr lang="zh-CN" altLang="zh-CN" sz="2000" dirty="0"/>
              <a:t>用于显示图例，</a:t>
            </a:r>
            <a:r>
              <a:rPr lang="zh-CN" altLang="en-US" sz="2000" dirty="0"/>
              <a:t>位置参数</a:t>
            </a:r>
            <a:r>
              <a:rPr lang="en-US" altLang="zh-CN" sz="2000" dirty="0"/>
              <a:t>loc</a:t>
            </a:r>
            <a:r>
              <a:rPr lang="zh-CN" altLang="en-US" sz="2000" dirty="0"/>
              <a:t>如下</a:t>
            </a:r>
            <a:r>
              <a:rPr lang="zh-CN" altLang="zh-CN" sz="2000" dirty="0"/>
              <a:t>表所示。</a:t>
            </a:r>
            <a:endParaRPr lang="zh-CN" altLang="zh-CN" sz="2000" dirty="0"/>
          </a:p>
        </p:txBody>
      </p:sp>
      <p:sp>
        <p:nvSpPr>
          <p:cNvPr id="13" name="矩形 12"/>
          <p:cNvSpPr/>
          <p:nvPr/>
        </p:nvSpPr>
        <p:spPr>
          <a:xfrm>
            <a:off x="1994844" y="4616173"/>
            <a:ext cx="8496944" cy="1902316"/>
          </a:xfrm>
          <a:prstGeom prst="rect">
            <a:avLst/>
          </a:prstGeom>
        </p:spPr>
        <p:txBody>
          <a:bodyPr wrap="square">
            <a:spAutoFit/>
          </a:bodyPr>
          <a:lstStyle/>
          <a:p>
            <a:pPr>
              <a:lnSpc>
                <a:spcPct val="120000"/>
              </a:lnSpc>
            </a:pPr>
            <a:r>
              <a:rPr lang="en-US" altLang="zh-CN" sz="2000"/>
              <a:t>plt</a:t>
            </a:r>
            <a:r>
              <a:rPr lang="en-US" altLang="zh-CN" sz="2000" dirty="0" err="1"/>
              <a:t>.figure</a:t>
            </a:r>
            <a:r>
              <a:rPr lang="en-US" altLang="zh-CN" sz="2000" dirty="0"/>
              <a:t>(</a:t>
            </a:r>
            <a:r>
              <a:rPr lang="en-US" altLang="zh-CN" sz="2000" dirty="0" err="1"/>
              <a:t>figsize</a:t>
            </a:r>
            <a:r>
              <a:rPr lang="en-US" altLang="zh-CN" sz="2000" dirty="0"/>
              <a:t>=(8,6)) 	# </a:t>
            </a:r>
            <a:r>
              <a:rPr lang="zh-CN" altLang="zh-CN" sz="2000" dirty="0"/>
              <a:t>设置图形</a:t>
            </a:r>
            <a:r>
              <a:rPr lang="zh-CN" altLang="zh-CN" sz="2000"/>
              <a:t>的</a:t>
            </a:r>
            <a:r>
              <a:rPr lang="zh-CN" altLang="en-US" sz="2000"/>
              <a:t>横</a:t>
            </a:r>
            <a:r>
              <a:rPr lang="zh-CN" altLang="en-US" sz="2000" dirty="0"/>
              <a:t>、</a:t>
            </a:r>
            <a:r>
              <a:rPr lang="zh-CN" altLang="en-US" sz="2000"/>
              <a:t>高</a:t>
            </a:r>
            <a:r>
              <a:rPr lang="zh-CN" altLang="zh-CN" sz="2000" dirty="0"/>
              <a:t>，单位英寸</a:t>
            </a:r>
            <a:endParaRPr lang="zh-CN" altLang="zh-CN" sz="2000" dirty="0"/>
          </a:p>
          <a:p>
            <a:pPr>
              <a:lnSpc>
                <a:spcPct val="120000"/>
              </a:lnSpc>
            </a:pPr>
            <a:r>
              <a:rPr lang="en-US" altLang="zh-CN" sz="2000" dirty="0" err="1"/>
              <a:t>plt.savefig</a:t>
            </a:r>
            <a:r>
              <a:rPr lang="en-US" altLang="zh-CN" sz="2000" dirty="0"/>
              <a:t>('fig.png') 		# </a:t>
            </a:r>
            <a:r>
              <a:rPr lang="zh-CN" altLang="zh-CN" sz="2000"/>
              <a:t>保存图片</a:t>
            </a:r>
            <a:r>
              <a:rPr lang="en-US" altLang="zh-CN" sz="2000"/>
              <a:t>, </a:t>
            </a:r>
            <a:r>
              <a:rPr lang="zh-CN" altLang="en-US" sz="2000">
                <a:solidFill>
                  <a:srgbClr val="C00000"/>
                </a:solidFill>
              </a:rPr>
              <a:t>此命令应在</a:t>
            </a:r>
            <a:r>
              <a:rPr lang="en-US" altLang="zh-CN" sz="2000">
                <a:solidFill>
                  <a:srgbClr val="C00000"/>
                </a:solidFill>
              </a:rPr>
              <a:t>plt.show</a:t>
            </a:r>
            <a:r>
              <a:rPr lang="zh-CN" altLang="en-US" sz="2000">
                <a:solidFill>
                  <a:srgbClr val="C00000"/>
                </a:solidFill>
              </a:rPr>
              <a:t>之前</a:t>
            </a:r>
            <a:endParaRPr lang="en-US" altLang="zh-CN" sz="2000" dirty="0">
              <a:solidFill>
                <a:srgbClr val="C00000"/>
              </a:solidFill>
            </a:endParaRPr>
          </a:p>
          <a:p>
            <a:pPr>
              <a:lnSpc>
                <a:spcPct val="120000"/>
              </a:lnSpc>
            </a:pPr>
            <a:r>
              <a:rPr lang="en-US" altLang="zh-CN" sz="2000"/>
              <a:t>plt</a:t>
            </a:r>
            <a:r>
              <a:rPr lang="en-US" altLang="zh-CN" sz="2000" dirty="0" err="1"/>
              <a:t>.style</a:t>
            </a:r>
            <a:r>
              <a:rPr lang="en-US" altLang="zh-CN" sz="2000" err="1"/>
              <a:t>.</a:t>
            </a:r>
            <a:r>
              <a:rPr lang="en-US" altLang="zh-CN" sz="2000"/>
              <a:t>available                    	# </a:t>
            </a:r>
            <a:r>
              <a:rPr lang="zh-CN" altLang="en-US" sz="2000"/>
              <a:t>显示可用的绘图风格</a:t>
            </a:r>
            <a:r>
              <a:rPr lang="en-US" altLang="zh-CN" sz="2000"/>
              <a:t> </a:t>
            </a:r>
            <a:endParaRPr lang="en-US" altLang="zh-CN" sz="2000"/>
          </a:p>
          <a:p>
            <a:pPr>
              <a:lnSpc>
                <a:spcPct val="120000"/>
              </a:lnSpc>
            </a:pPr>
            <a:r>
              <a:rPr lang="en-US" altLang="zh-CN" sz="2000"/>
              <a:t>plt</a:t>
            </a:r>
            <a:r>
              <a:rPr lang="en-US" altLang="zh-CN" sz="2000" dirty="0" err="1"/>
              <a:t>.style.</a:t>
            </a:r>
            <a:r>
              <a:rPr lang="en-US" altLang="zh-CN" sz="2000" err="1"/>
              <a:t>use</a:t>
            </a:r>
            <a:r>
              <a:rPr lang="en-US" altLang="zh-CN" sz="2000"/>
              <a:t>('ggplot')         	# </a:t>
            </a:r>
            <a:r>
              <a:rPr lang="zh-CN" altLang="zh-CN" sz="2000"/>
              <a:t>设置绘图风格</a:t>
            </a:r>
            <a:r>
              <a:rPr lang="zh-CN" altLang="en-US" sz="2000"/>
              <a:t>为</a:t>
            </a:r>
            <a:r>
              <a:rPr lang="en-US" altLang="zh-CN" sz="2000"/>
              <a:t>ggplot</a:t>
            </a:r>
            <a:endParaRPr lang="en-US" altLang="zh-CN" sz="2000"/>
          </a:p>
          <a:p>
            <a:pPr>
              <a:lnSpc>
                <a:spcPct val="120000"/>
              </a:lnSpc>
            </a:pPr>
            <a:r>
              <a:rPr lang="en-US" altLang="zh-CN" sz="2000"/>
              <a:t>plt</a:t>
            </a:r>
            <a:r>
              <a:rPr lang="en-US" altLang="zh-CN" sz="2000" dirty="0" err="1"/>
              <a:t>.tick_params</a:t>
            </a:r>
            <a:r>
              <a:rPr lang="en-US" altLang="zh-CN" sz="2000" dirty="0"/>
              <a:t>(</a:t>
            </a:r>
            <a:r>
              <a:rPr lang="en-US" altLang="zh-CN" sz="2000" dirty="0" err="1"/>
              <a:t>labelsize</a:t>
            </a:r>
            <a:r>
              <a:rPr lang="en-US" altLang="zh-CN" sz="2000" dirty="0"/>
              <a:t>=14</a:t>
            </a:r>
            <a:r>
              <a:rPr lang="en-US" altLang="zh-CN" sz="2000"/>
              <a:t>) 	# </a:t>
            </a:r>
            <a:r>
              <a:rPr lang="zh-CN" altLang="en-US" sz="2000" dirty="0"/>
              <a:t>设置坐标轴刻度标记大小</a:t>
            </a:r>
            <a:endParaRPr lang="zh-CN" altLang="zh-CN" sz="2000" dirty="0"/>
          </a:p>
        </p:txBody>
      </p:sp>
      <p:graphicFrame>
        <p:nvGraphicFramePr>
          <p:cNvPr id="2" name="表格 1"/>
          <p:cNvGraphicFramePr>
            <a:graphicFrameLocks noGrp="1"/>
          </p:cNvGraphicFramePr>
          <p:nvPr/>
        </p:nvGraphicFramePr>
        <p:xfrm>
          <a:off x="2019805" y="1649180"/>
          <a:ext cx="8516854" cy="2870031"/>
        </p:xfrm>
        <a:graphic>
          <a:graphicData uri="http://schemas.openxmlformats.org/drawingml/2006/table">
            <a:tbl>
              <a:tblPr firstRow="1">
                <a:tableStyleId>{5C22544A-7EE6-4342-B048-85BDC9FD1C3A}</a:tableStyleId>
              </a:tblPr>
              <a:tblGrid>
                <a:gridCol w="1386522"/>
                <a:gridCol w="1768562"/>
                <a:gridCol w="924714"/>
                <a:gridCol w="2033325"/>
                <a:gridCol w="1109916"/>
                <a:gridCol w="1293815"/>
              </a:tblGrid>
              <a:tr h="376900">
                <a:tc>
                  <a:txBody>
                    <a:bodyPr/>
                    <a:lstStyle/>
                    <a:p>
                      <a:pPr algn="ctr">
                        <a:lnSpc>
                          <a:spcPts val="1400"/>
                        </a:lnSpc>
                        <a:spcAft>
                          <a:spcPts val="0"/>
                        </a:spcAft>
                      </a:pPr>
                      <a:r>
                        <a:rPr lang="zh-CN" sz="1600" kern="100">
                          <a:effectLst/>
                        </a:rPr>
                        <a:t>位置字符串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整数值</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位置</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位置字符串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整数值</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位置</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96241">
                <a:tc>
                  <a:txBody>
                    <a:bodyPr/>
                    <a:lstStyle/>
                    <a:p>
                      <a:pPr algn="ctr">
                        <a:lnSpc>
                          <a:spcPts val="1400"/>
                        </a:lnSpc>
                        <a:spcAft>
                          <a:spcPts val="0"/>
                        </a:spcAft>
                      </a:pPr>
                      <a:r>
                        <a:rPr lang="en-US" sz="1600" kern="100">
                          <a:effectLst/>
                        </a:rPr>
                        <a:t>best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0 (</a:t>
                      </a:r>
                      <a:r>
                        <a:rPr lang="zh-CN" sz="1600" kern="100">
                          <a:effectLst/>
                        </a:rPr>
                        <a:t>默认值</a:t>
                      </a:r>
                      <a:r>
                        <a:rPr lang="en-US" sz="1600" kern="100">
                          <a:effectLst/>
                        </a:rPr>
                        <a:t>,</a:t>
                      </a:r>
                      <a:r>
                        <a:rPr lang="zh-CN" sz="1600" kern="100">
                          <a:effectLst/>
                        </a:rPr>
                        <a:t>自适应</a:t>
                      </a: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最佳</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upper right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右上</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9378">
                <a:tc>
                  <a:txBody>
                    <a:bodyPr/>
                    <a:lstStyle/>
                    <a:p>
                      <a:pPr algn="ctr">
                        <a:lnSpc>
                          <a:spcPts val="1400"/>
                        </a:lnSpc>
                        <a:spcAft>
                          <a:spcPts val="0"/>
                        </a:spcAft>
                      </a:pPr>
                      <a:r>
                        <a:rPr lang="en-US" sz="1600" kern="100">
                          <a:effectLst/>
                        </a:rPr>
                        <a:t>upper left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左上</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lower left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左下</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9378">
                <a:tc>
                  <a:txBody>
                    <a:bodyPr/>
                    <a:lstStyle/>
                    <a:p>
                      <a:pPr algn="ctr">
                        <a:lnSpc>
                          <a:spcPts val="1400"/>
                        </a:lnSpc>
                        <a:spcAft>
                          <a:spcPts val="0"/>
                        </a:spcAft>
                      </a:pPr>
                      <a:r>
                        <a:rPr lang="en-US" sz="1600" kern="100">
                          <a:effectLst/>
                        </a:rPr>
                        <a:t>lower right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右下</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right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右</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9378">
                <a:tc>
                  <a:txBody>
                    <a:bodyPr/>
                    <a:lstStyle/>
                    <a:p>
                      <a:pPr algn="ctr">
                        <a:lnSpc>
                          <a:spcPts val="1400"/>
                        </a:lnSpc>
                        <a:spcAft>
                          <a:spcPts val="0"/>
                        </a:spcAft>
                      </a:pPr>
                      <a:r>
                        <a:rPr lang="en-US" sz="1600" kern="100">
                          <a:effectLst/>
                        </a:rPr>
                        <a:t>center left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左中</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center right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右中</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9378">
                <a:tc>
                  <a:txBody>
                    <a:bodyPr/>
                    <a:lstStyle/>
                    <a:p>
                      <a:pPr algn="ctr">
                        <a:lnSpc>
                          <a:spcPts val="1400"/>
                        </a:lnSpc>
                        <a:spcAft>
                          <a:spcPts val="0"/>
                        </a:spcAft>
                      </a:pPr>
                      <a:r>
                        <a:rPr lang="en-US" sz="1600" kern="100">
                          <a:effectLst/>
                        </a:rPr>
                        <a:t>lower center</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中下</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upper center</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9</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中上</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9378">
                <a:tc>
                  <a:txBody>
                    <a:bodyPr/>
                    <a:lstStyle/>
                    <a:p>
                      <a:pPr algn="ctr">
                        <a:lnSpc>
                          <a:spcPts val="1400"/>
                        </a:lnSpc>
                        <a:spcAft>
                          <a:spcPts val="0"/>
                        </a:spcAft>
                      </a:pPr>
                      <a:r>
                        <a:rPr lang="en-US" sz="1600" kern="100" dirty="0">
                          <a:effectLst/>
                        </a:rPr>
                        <a:t>center</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居中</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zh-CN" altLang="en-US" sz="2000" kern="0">
                <a:solidFill>
                  <a:srgbClr val="990000"/>
                </a:solidFill>
                <a:ea typeface="宋体" panose="02010600030101010101" pitchFamily="2" charset="-122"/>
              </a:rPr>
              <a:t>中文</a:t>
            </a:r>
            <a:r>
              <a:rPr lang="zh-CN" altLang="en-US" sz="2000" kern="0" dirty="0">
                <a:solidFill>
                  <a:srgbClr val="990000"/>
                </a:solidFill>
                <a:ea typeface="宋体" panose="02010600030101010101" pitchFamily="2" charset="-122"/>
              </a:rPr>
              <a:t>显示问题</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63555" y="1325355"/>
            <a:ext cx="8196305" cy="724109"/>
          </a:xfrm>
          <a:prstGeom prst="rect">
            <a:avLst/>
          </a:prstGeom>
        </p:spPr>
        <p:txBody>
          <a:bodyPr wrap="square">
            <a:spAutoFit/>
          </a:bodyPr>
          <a:lstStyle/>
          <a:p>
            <a:pPr indent="457200" algn="just">
              <a:lnSpc>
                <a:spcPct val="120000"/>
              </a:lnSpc>
            </a:pPr>
            <a:r>
              <a:rPr lang="en-US" altLang="zh-CN" dirty="0"/>
              <a:t>matplotlib</a:t>
            </a:r>
            <a:r>
              <a:rPr lang="zh-CN" altLang="zh-CN" dirty="0"/>
              <a:t>默认无法正确显示中文，图形中</a:t>
            </a:r>
            <a:r>
              <a:rPr lang="zh-CN" altLang="en-US"/>
              <a:t>的</a:t>
            </a:r>
            <a:r>
              <a:rPr lang="zh-CN" altLang="zh-CN"/>
              <a:t>中文将</a:t>
            </a:r>
            <a:r>
              <a:rPr lang="zh-CN" altLang="zh-CN" dirty="0"/>
              <a:t>错误显示为小</a:t>
            </a:r>
            <a:r>
              <a:rPr lang="zh-CN" altLang="zh-CN"/>
              <a:t>方格。要正确显示中文</a:t>
            </a:r>
            <a:r>
              <a:rPr lang="zh-CN" altLang="en-US"/>
              <a:t>一般</a:t>
            </a:r>
            <a:r>
              <a:rPr lang="zh-CN" altLang="zh-CN"/>
              <a:t>在程序头部设定中文字体，代码如下</a:t>
            </a:r>
            <a:r>
              <a:rPr lang="en-US" altLang="zh-CN"/>
              <a:t>:</a:t>
            </a:r>
            <a:endParaRPr lang="en-US" altLang="zh-CN"/>
          </a:p>
        </p:txBody>
      </p:sp>
      <p:sp>
        <p:nvSpPr>
          <p:cNvPr id="13" name="矩形 12"/>
          <p:cNvSpPr/>
          <p:nvPr/>
        </p:nvSpPr>
        <p:spPr>
          <a:xfrm>
            <a:off x="2088201" y="2216415"/>
            <a:ext cx="8171659" cy="2053704"/>
          </a:xfrm>
          <a:prstGeom prst="rect">
            <a:avLst/>
          </a:prstGeom>
          <a:solidFill>
            <a:schemeClr val="accent3">
              <a:lumMod val="95000"/>
            </a:schemeClr>
          </a:solidFill>
        </p:spPr>
        <p:txBody>
          <a:bodyPr wrap="square">
            <a:spAutoFit/>
          </a:bodyPr>
          <a:lstStyle/>
          <a:p>
            <a:pPr>
              <a:lnSpc>
                <a:spcPct val="120000"/>
              </a:lnSpc>
            </a:pPr>
            <a:r>
              <a:rPr lang="en-US" altLang="zh-CN">
                <a:solidFill>
                  <a:srgbClr val="C00000"/>
                </a:solidFill>
              </a:rPr>
              <a:t>import matplotlib.pyplot as plt</a:t>
            </a:r>
            <a:endParaRPr lang="en-US" altLang="zh-CN">
              <a:solidFill>
                <a:srgbClr val="C00000"/>
              </a:solidFill>
            </a:endParaRPr>
          </a:p>
          <a:p>
            <a:pPr>
              <a:lnSpc>
                <a:spcPct val="120000"/>
              </a:lnSpc>
            </a:pPr>
            <a:r>
              <a:rPr lang="en-US" altLang="zh-CN">
                <a:solidFill>
                  <a:srgbClr val="C00000"/>
                </a:solidFill>
              </a:rPr>
              <a:t>plt</a:t>
            </a:r>
            <a:r>
              <a:rPr lang="en-US" altLang="zh-CN" dirty="0" err="1">
                <a:solidFill>
                  <a:srgbClr val="C00000"/>
                </a:solidFill>
              </a:rPr>
              <a:t>.rcParams</a:t>
            </a:r>
            <a:r>
              <a:rPr lang="en-US" altLang="zh-CN" dirty="0">
                <a:solidFill>
                  <a:srgbClr val="C00000"/>
                </a:solidFill>
              </a:rPr>
              <a:t>['</a:t>
            </a:r>
            <a:r>
              <a:rPr lang="en-US" altLang="zh-CN" dirty="0" err="1">
                <a:solidFill>
                  <a:srgbClr val="C00000"/>
                </a:solidFill>
              </a:rPr>
              <a:t>font.sans</a:t>
            </a:r>
            <a:r>
              <a:rPr lang="en-US" altLang="zh-CN" dirty="0">
                <a:solidFill>
                  <a:srgbClr val="C00000"/>
                </a:solidFill>
              </a:rPr>
              <a:t>-serif'] = '</a:t>
            </a:r>
            <a:r>
              <a:rPr lang="en-US" altLang="zh-CN" dirty="0" err="1">
                <a:solidFill>
                  <a:srgbClr val="C00000"/>
                </a:solidFill>
              </a:rPr>
              <a:t>SimHei</a:t>
            </a:r>
            <a:r>
              <a:rPr lang="en-US" altLang="zh-CN">
                <a:solidFill>
                  <a:srgbClr val="C00000"/>
                </a:solidFill>
              </a:rPr>
              <a:t>'         # </a:t>
            </a:r>
            <a:r>
              <a:rPr lang="zh-CN" altLang="zh-CN" dirty="0">
                <a:solidFill>
                  <a:srgbClr val="C00000"/>
                </a:solidFill>
              </a:rPr>
              <a:t>中文黑体</a:t>
            </a:r>
            <a:endParaRPr lang="zh-CN" altLang="zh-CN" dirty="0">
              <a:solidFill>
                <a:srgbClr val="C00000"/>
              </a:solidFill>
            </a:endParaRPr>
          </a:p>
          <a:p>
            <a:pPr>
              <a:lnSpc>
                <a:spcPct val="120000"/>
              </a:lnSpc>
            </a:pPr>
            <a:r>
              <a:rPr lang="en-US" altLang="zh-CN">
                <a:solidFill>
                  <a:srgbClr val="C00000"/>
                </a:solidFill>
              </a:rPr>
              <a:t>plt</a:t>
            </a:r>
            <a:r>
              <a:rPr lang="en-US" altLang="zh-CN" dirty="0" err="1">
                <a:solidFill>
                  <a:srgbClr val="C00000"/>
                </a:solidFill>
              </a:rPr>
              <a:t>.rcParams</a:t>
            </a:r>
            <a:r>
              <a:rPr lang="en-US" altLang="zh-CN" dirty="0">
                <a:solidFill>
                  <a:srgbClr val="C00000"/>
                </a:solidFill>
              </a:rPr>
              <a:t>['</a:t>
            </a:r>
            <a:r>
              <a:rPr lang="en-US" altLang="zh-CN" dirty="0" err="1">
                <a:solidFill>
                  <a:srgbClr val="C00000"/>
                </a:solidFill>
              </a:rPr>
              <a:t>axes.unicode_minus</a:t>
            </a:r>
            <a:r>
              <a:rPr lang="en-US" altLang="zh-CN" dirty="0">
                <a:solidFill>
                  <a:srgbClr val="C00000"/>
                </a:solidFill>
              </a:rPr>
              <a:t>'] = </a:t>
            </a:r>
            <a:r>
              <a:rPr lang="en-US" altLang="zh-CN">
                <a:solidFill>
                  <a:srgbClr val="C00000"/>
                </a:solidFill>
              </a:rPr>
              <a:t>False   # </a:t>
            </a:r>
            <a:r>
              <a:rPr lang="zh-CN" altLang="en-US">
                <a:solidFill>
                  <a:srgbClr val="C00000"/>
                </a:solidFill>
              </a:rPr>
              <a:t>确保负号显示正常</a:t>
            </a:r>
            <a:endParaRPr lang="en-US" altLang="zh-CN">
              <a:solidFill>
                <a:srgbClr val="C00000"/>
              </a:solidFill>
            </a:endParaRPr>
          </a:p>
          <a:p>
            <a:pPr>
              <a:lnSpc>
                <a:spcPct val="120000"/>
              </a:lnSpc>
            </a:pPr>
            <a:endParaRPr lang="en-US" altLang="zh-CN">
              <a:solidFill>
                <a:schemeClr val="tx2"/>
              </a:solidFill>
            </a:endParaRPr>
          </a:p>
          <a:p>
            <a:pPr>
              <a:lnSpc>
                <a:spcPct val="120000"/>
              </a:lnSpc>
            </a:pPr>
            <a:r>
              <a:rPr lang="en-US" altLang="zh-CN"/>
              <a:t>plt.plot([-1,1], [-2,1])</a:t>
            </a:r>
            <a:endParaRPr lang="en-US" altLang="zh-CN"/>
          </a:p>
          <a:p>
            <a:pPr>
              <a:lnSpc>
                <a:spcPct val="120000"/>
              </a:lnSpc>
            </a:pPr>
            <a:r>
              <a:rPr lang="en-US" altLang="zh-CN"/>
              <a:t>plt.title('</a:t>
            </a:r>
            <a:r>
              <a:rPr lang="zh-CN" altLang="en-US"/>
              <a:t>中文标题</a:t>
            </a:r>
            <a:r>
              <a:rPr lang="en-US" altLang="zh-CN"/>
              <a:t>')           # </a:t>
            </a:r>
            <a:r>
              <a:rPr lang="zh-CN" altLang="en-US"/>
              <a:t>执行上面设置后，中文和负号都应显示正确</a:t>
            </a:r>
            <a:endParaRPr lang="en-US" altLang="zh-CN"/>
          </a:p>
        </p:txBody>
      </p:sp>
      <p:sp>
        <p:nvSpPr>
          <p:cNvPr id="4" name="矩形 3"/>
          <p:cNvSpPr/>
          <p:nvPr/>
        </p:nvSpPr>
        <p:spPr>
          <a:xfrm>
            <a:off x="2088198" y="5266698"/>
            <a:ext cx="8171660" cy="1200329"/>
          </a:xfrm>
          <a:prstGeom prst="rect">
            <a:avLst/>
          </a:prstGeom>
        </p:spPr>
        <p:txBody>
          <a:bodyPr wrap="square">
            <a:spAutoFit/>
          </a:bodyPr>
          <a:lstStyle/>
          <a:p>
            <a:r>
              <a:rPr lang="zh-CN" altLang="en-US"/>
              <a:t>常用中文字体</a:t>
            </a:r>
            <a:endParaRPr lang="en-US" altLang="zh-CN"/>
          </a:p>
          <a:p>
            <a:r>
              <a:rPr lang="zh-CN" altLang="en-US"/>
              <a:t>famil</a:t>
            </a:r>
            <a:r>
              <a:rPr lang="en-US" altLang="zh-CN"/>
              <a:t>y</a:t>
            </a:r>
            <a:r>
              <a:rPr lang="zh-CN" altLang="en-US"/>
              <a:t> = ['</a:t>
            </a:r>
            <a:r>
              <a:rPr lang="en-US" altLang="zh-CN"/>
              <a:t>S</a:t>
            </a:r>
            <a:r>
              <a:rPr lang="zh-CN" altLang="en-US"/>
              <a:t>im</a:t>
            </a:r>
            <a:r>
              <a:rPr lang="en-US" altLang="zh-CN"/>
              <a:t>H</a:t>
            </a:r>
            <a:r>
              <a:rPr lang="zh-CN" altLang="en-US"/>
              <a:t>ei', 'SimSun', 'FangSong', 'KaiTi', 'Microsoft YaHei']</a:t>
            </a:r>
            <a:endParaRPr lang="en-US" altLang="zh-CN"/>
          </a:p>
          <a:p>
            <a:r>
              <a:rPr lang="zh-CN" altLang="en-US"/>
              <a:t>fontname = ['黑体', '宋体',       '仿宋',           '楷体',  '微软雅黑']</a:t>
            </a:r>
            <a:endParaRPr lang="en-US" altLang="zh-CN"/>
          </a:p>
          <a:p>
            <a:r>
              <a:rPr lang="zh-CN" altLang="en-US"/>
              <a:t>苹果笔记本没有</a:t>
            </a:r>
            <a:r>
              <a:rPr lang="en-US" altLang="zh-CN"/>
              <a:t>'SimHei', </a:t>
            </a:r>
            <a:r>
              <a:rPr lang="zh-CN" altLang="en-US"/>
              <a:t>其中文字体应设为</a:t>
            </a:r>
            <a:r>
              <a:rPr lang="en-US" altLang="zh-CN"/>
              <a:t>: </a:t>
            </a:r>
            <a:r>
              <a:rPr lang="zh-CN" altLang="en-US"/>
              <a:t>'Arial Unicode MS'</a:t>
            </a:r>
            <a:endParaRPr lang="zh-CN" altLang="en-US"/>
          </a:p>
        </p:txBody>
      </p:sp>
      <p:sp>
        <p:nvSpPr>
          <p:cNvPr id="7" name="文本框 6"/>
          <p:cNvSpPr txBox="1"/>
          <p:nvPr/>
        </p:nvSpPr>
        <p:spPr>
          <a:xfrm>
            <a:off x="2088198" y="4369109"/>
            <a:ext cx="8112258" cy="369332"/>
          </a:xfrm>
          <a:prstGeom prst="rect">
            <a:avLst/>
          </a:prstGeom>
          <a:noFill/>
        </p:spPr>
        <p:txBody>
          <a:bodyPr wrap="square">
            <a:spAutoFit/>
          </a:bodyPr>
          <a:lstStyle/>
          <a:p>
            <a:r>
              <a:rPr lang="zh-CN" altLang="en-US">
                <a:solidFill>
                  <a:srgbClr val="C00000"/>
                </a:solidFill>
              </a:rPr>
              <a:t>为节省版面，本书后面的代码段未再列出上述语句，默认已在程序头部包含。</a:t>
            </a:r>
            <a:endParaRPr lang="en-US" altLang="zh-CN">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在一个图形上绘制多根线条时一般会给出图例说明，最后要将图例显示出来，应执行</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命令。</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plt.text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plt.xlabel</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plt.title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plt.legend</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写出引入</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的一般命令形式</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__________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________________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。各部分之间用一个空格隔开。</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要设置</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的图形输出方式为嵌入式，则应执行</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%matplotlib  ______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命令。</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填写横线上缺失的部分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画</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的折线图时，如果要画虚线，则应将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ls</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参数设置为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第</a:t>
            </a:r>
            <a:r>
              <a:rPr lang="en-US" altLang="zh-CN" sz="3200" dirty="0">
                <a:solidFill>
                  <a:schemeClr val="bg1"/>
                </a:solidFill>
                <a:effectLst>
                  <a:outerShdw blurRad="38100" dist="38100" dir="2700000" algn="tl">
                    <a:srgbClr val="000000">
                      <a:alpha val="43137"/>
                    </a:srgbClr>
                  </a:outerShdw>
                </a:effectLst>
              </a:rPr>
              <a:t>9</a:t>
            </a:r>
            <a:r>
              <a:rPr lang="zh-CN" altLang="en-US" sz="3200" dirty="0">
                <a:solidFill>
                  <a:schemeClr val="bg1"/>
                </a:solidFill>
                <a:effectLst>
                  <a:outerShdw blurRad="38100" dist="38100" dir="2700000" algn="tl">
                    <a:srgbClr val="000000">
                      <a:alpha val="43137"/>
                    </a:srgbClr>
                  </a:outerShdw>
                </a:effectLst>
              </a:rPr>
              <a:t>章</a:t>
            </a:r>
            <a:r>
              <a:rPr lang="en-US" altLang="zh-CN" sz="3200" dirty="0">
                <a:solidFill>
                  <a:schemeClr val="bg1"/>
                </a:solidFill>
                <a:effectLst>
                  <a:outerShdw blurRad="38100" dist="38100" dir="2700000" algn="tl">
                    <a:srgbClr val="000000">
                      <a:alpha val="43137"/>
                    </a:srgbClr>
                  </a:outerShdw>
                </a:effectLst>
              </a:rPr>
              <a:t>  Matplotlib</a:t>
            </a:r>
            <a:r>
              <a:rPr lang="zh-CN" altLang="en-US" sz="3200" dirty="0">
                <a:solidFill>
                  <a:schemeClr val="bg1"/>
                </a:solidFill>
                <a:effectLst>
                  <a:outerShdw blurRad="38100" dist="38100" dir="2700000" algn="tl">
                    <a:srgbClr val="000000">
                      <a:alpha val="43137"/>
                    </a:srgbClr>
                  </a:outerShdw>
                </a:effectLst>
              </a:rPr>
              <a:t>绘图库 </a:t>
            </a:r>
            <a:endParaRPr lang="en-US" altLang="zh-CN" sz="3200" dirty="0">
              <a:solidFill>
                <a:schemeClr val="bg1"/>
              </a:solidFill>
              <a:effectLst>
                <a:outerShdw blurRad="38100" dist="38100" dir="2700000" algn="tl">
                  <a:srgbClr val="000000">
                    <a:alpha val="43137"/>
                  </a:srgbClr>
                </a:outerShdw>
              </a:effectLst>
            </a:endParaRPr>
          </a:p>
        </p:txBody>
      </p:sp>
      <p:sp>
        <p:nvSpPr>
          <p:cNvPr id="10" name="Line 61"/>
          <p:cNvSpPr>
            <a:spLocks noChangeShapeType="1"/>
          </p:cNvSpPr>
          <p:nvPr/>
        </p:nvSpPr>
        <p:spPr bwMode="auto">
          <a:xfrm flipV="1">
            <a:off x="2794583" y="2530739"/>
            <a:ext cx="5675313" cy="9525"/>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65"/>
          <p:cNvSpPr txBox="1">
            <a:spLocks noChangeArrowheads="1"/>
          </p:cNvSpPr>
          <p:nvPr/>
        </p:nvSpPr>
        <p:spPr bwMode="auto">
          <a:xfrm>
            <a:off x="2924755" y="2097348"/>
            <a:ext cx="5327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9.1  Matplotlib</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简介</a:t>
            </a:r>
            <a:endParaRPr lang="en-US" altLang="zh-CN" sz="2800" dirty="0">
              <a:solidFill>
                <a:schemeClr val="tx1">
                  <a:lumMod val="60000"/>
                  <a:lumOff val="40000"/>
                </a:schemeClr>
              </a:solidFill>
            </a:endParaRPr>
          </a:p>
        </p:txBody>
      </p:sp>
      <p:sp>
        <p:nvSpPr>
          <p:cNvPr id="12" name="Line 67"/>
          <p:cNvSpPr>
            <a:spLocks noChangeShapeType="1"/>
          </p:cNvSpPr>
          <p:nvPr/>
        </p:nvSpPr>
        <p:spPr bwMode="auto">
          <a:xfrm>
            <a:off x="2795908" y="3105511"/>
            <a:ext cx="5675313" cy="11113"/>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Text Box 71"/>
          <p:cNvSpPr txBox="1">
            <a:spLocks noChangeArrowheads="1"/>
          </p:cNvSpPr>
          <p:nvPr/>
        </p:nvSpPr>
        <p:spPr bwMode="auto">
          <a:xfrm>
            <a:off x="2924755" y="2644796"/>
            <a:ext cx="5327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defRPr sz="2800">
                <a:solidFill>
                  <a:schemeClr val="tx1">
                    <a:lumMod val="60000"/>
                    <a:lumOff val="40000"/>
                  </a:schemeClr>
                </a:solidFill>
                <a:latin typeface="华文新魏" panose="02010800040101010101" pitchFamily="2" charset="-122"/>
                <a:ea typeface="华文新魏" panose="020108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9.2</a:t>
            </a:r>
            <a:r>
              <a:rPr lang="en-US" altLang="zh-CN"/>
              <a:t>  </a:t>
            </a:r>
            <a:r>
              <a:rPr lang="zh-CN" altLang="en-US" dirty="0"/>
              <a:t>几种常见的图形</a:t>
            </a:r>
            <a:endParaRPr lang="en-US" altLang="zh-CN" dirty="0"/>
          </a:p>
        </p:txBody>
      </p:sp>
      <p:sp>
        <p:nvSpPr>
          <p:cNvPr id="14" name="Line 73"/>
          <p:cNvSpPr>
            <a:spLocks noChangeShapeType="1"/>
          </p:cNvSpPr>
          <p:nvPr/>
        </p:nvSpPr>
        <p:spPr bwMode="auto">
          <a:xfrm>
            <a:off x="2789239" y="3723647"/>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77"/>
          <p:cNvSpPr txBox="1">
            <a:spLocks noChangeArrowheads="1"/>
          </p:cNvSpPr>
          <p:nvPr/>
        </p:nvSpPr>
        <p:spPr bwMode="auto">
          <a:xfrm>
            <a:off x="2933701" y="3225152"/>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defRPr sz="2800">
                <a:solidFill>
                  <a:schemeClr val="tx1">
                    <a:lumMod val="60000"/>
                    <a:lumOff val="40000"/>
                  </a:schemeClr>
                </a:solidFill>
                <a:latin typeface="华文新魏" panose="02010800040101010101" pitchFamily="2" charset="-122"/>
                <a:ea typeface="华文新魏" panose="020108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a:t>9.3 </a:t>
            </a:r>
            <a:r>
              <a:rPr lang="zh-CN" altLang="en-US"/>
              <a:t> 多子图</a:t>
            </a:r>
            <a:r>
              <a:rPr lang="zh-CN" altLang="en-US" dirty="0"/>
              <a:t>绘制</a:t>
            </a:r>
            <a:endParaRPr lang="zh-CN" altLang="en-US" dirty="0"/>
          </a:p>
        </p:txBody>
      </p:sp>
      <p:sp>
        <p:nvSpPr>
          <p:cNvPr id="16" name="Text Box 90"/>
          <p:cNvSpPr txBox="1">
            <a:spLocks noChangeArrowheads="1"/>
          </p:cNvSpPr>
          <p:nvPr/>
        </p:nvSpPr>
        <p:spPr bwMode="auto">
          <a:xfrm>
            <a:off x="2933701" y="3830339"/>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9.4 </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 设置图形装饰项</a:t>
            </a:r>
            <a:endPar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endParaRPr>
          </a:p>
        </p:txBody>
      </p:sp>
      <p:sp>
        <p:nvSpPr>
          <p:cNvPr id="17" name="Line 73"/>
          <p:cNvSpPr>
            <a:spLocks noChangeShapeType="1"/>
          </p:cNvSpPr>
          <p:nvPr/>
        </p:nvSpPr>
        <p:spPr bwMode="auto">
          <a:xfrm>
            <a:off x="2806556" y="4343639"/>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90"/>
          <p:cNvSpPr txBox="1">
            <a:spLocks noChangeArrowheads="1"/>
          </p:cNvSpPr>
          <p:nvPr/>
        </p:nvSpPr>
        <p:spPr bwMode="auto">
          <a:xfrm>
            <a:off x="2940628" y="4461385"/>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9.5 </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 使用</a:t>
            </a:r>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Pandas</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绘图</a:t>
            </a:r>
            <a:endPar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endParaRPr>
          </a:p>
        </p:txBody>
      </p:sp>
      <p:sp>
        <p:nvSpPr>
          <p:cNvPr id="19" name="Line 73"/>
          <p:cNvSpPr>
            <a:spLocks noChangeShapeType="1"/>
          </p:cNvSpPr>
          <p:nvPr/>
        </p:nvSpPr>
        <p:spPr bwMode="auto">
          <a:xfrm>
            <a:off x="2813482" y="4974022"/>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380502" y="1099026"/>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在绘图时，</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x/y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轴的单位长度在屏幕的横轴和纵轴所占据的长度是不一样的，这样绘制的圆看起来像椭圆。如果要看上去像一个正圆，应设置</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plt.axis</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填写横线上缺失的部分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绘图时，如果只想显示出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轴的水平网格线，应使用命令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。（填写横线上缺失的部分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pPr lvl="0" algn="l">
                <a:buNone/>
              </a:pPr>
              <a:r>
                <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rPr>
                <a:t>1分</a:t>
              </a:r>
              <a:endPar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np.linspace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(0,12, 4)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所产生的数组中，每两个数据之间的间隔是</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填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或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pPr lvl="0" algn="l">
                <a:buNone/>
              </a:pPr>
              <a:r>
                <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rPr>
                <a:t>1分</a:t>
              </a:r>
              <a:endPar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要将</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图形保存为图片，应使用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plt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命令。</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只写缺失的命令名</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427480" y="109220"/>
              <a:ext cx="2286000" cy="508000"/>
            </a:xfrm>
            <a:prstGeom prst="rect">
              <a:avLst/>
            </a:prstGeom>
            <a:noFill/>
          </p:spPr>
          <p:txBody>
            <a:bodyPr vert="horz" wrap="none" rtlCol="0" anchor="ctr" anchorCtr="0">
              <a:noAutofit/>
            </a:bodyPr>
            <a:lstStyle/>
            <a:p>
              <a:pPr lvl="0" algn="l">
                <a:buNone/>
              </a:pPr>
              <a:r>
                <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rPr>
                <a:t>1分</a:t>
              </a:r>
              <a:endParaRPr lang="en-US" altLang="zh-CN" sz="20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%matplotlib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魔术命令不能被包含在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py</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的源程序中执行，这类</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开头的命令一般只能在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Ipython</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中执行。</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matplotlib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的默认配置无法正确显示中文，需要在程序中设置中文字体或修改其配置文件以正确显示中文和负号。</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3390265" y="1203585"/>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ctr">
              <a:lnSpc>
                <a:spcPct val="110000"/>
              </a:lnSpc>
              <a:spcBef>
                <a:spcPts val="0"/>
              </a:spcBef>
              <a:buClr>
                <a:srgbClr val="990000"/>
              </a:buClr>
            </a:pPr>
            <a:r>
              <a:rPr lang="zh-CN" altLang="zh-CN" sz="2400" kern="0" dirty="0">
                <a:solidFill>
                  <a:srgbClr val="990000"/>
                </a:solidFill>
                <a:ea typeface="宋体" panose="02010600030101010101" pitchFamily="2" charset="-122"/>
              </a:rPr>
              <a:t>表</a:t>
            </a:r>
            <a:r>
              <a:rPr lang="en-US" altLang="zh-CN" sz="2400" kern="0" dirty="0">
                <a:solidFill>
                  <a:srgbClr val="990000"/>
                </a:solidFill>
                <a:ea typeface="宋体" panose="02010600030101010101" pitchFamily="2" charset="-122"/>
              </a:rPr>
              <a:t>9.6  matplotlib</a:t>
            </a:r>
            <a:r>
              <a:rPr lang="zh-CN" altLang="zh-CN" sz="2400" kern="0" dirty="0">
                <a:solidFill>
                  <a:srgbClr val="990000"/>
                </a:solidFill>
                <a:ea typeface="宋体" panose="02010600030101010101" pitchFamily="2" charset="-122"/>
              </a:rPr>
              <a:t>常用图形类型</a:t>
            </a:r>
            <a:endParaRPr lang="zh-CN" altLang="zh-CN" sz="2400" kern="0" dirty="0">
              <a:solidFill>
                <a:srgbClr val="990000"/>
              </a:solidFill>
              <a:ea typeface="宋体" panose="02010600030101010101" pitchFamily="2" charset="-122"/>
            </a:endParaRPr>
          </a:p>
          <a:p>
            <a:pPr marL="0" indent="0" algn="ctr">
              <a:lnSpc>
                <a:spcPct val="110000"/>
              </a:lnSpc>
              <a:spcBef>
                <a:spcPts val="0"/>
              </a:spcBef>
              <a:buClr>
                <a:srgbClr val="990000"/>
              </a:buClr>
            </a:pPr>
            <a:endParaRPr lang="en-US" altLang="zh-CN" sz="24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400" kern="0" dirty="0">
              <a:ea typeface="宋体" panose="02010600030101010101" pitchFamily="2" charset="-122"/>
            </a:endParaRPr>
          </a:p>
        </p:txBody>
      </p:sp>
      <p:graphicFrame>
        <p:nvGraphicFramePr>
          <p:cNvPr id="2" name="表格 1"/>
          <p:cNvGraphicFramePr>
            <a:graphicFrameLocks noGrp="1"/>
          </p:cNvGraphicFramePr>
          <p:nvPr/>
        </p:nvGraphicFramePr>
        <p:xfrm>
          <a:off x="2423595" y="1865763"/>
          <a:ext cx="7488833" cy="2391670"/>
        </p:xfrm>
        <a:graphic>
          <a:graphicData uri="http://schemas.openxmlformats.org/drawingml/2006/table">
            <a:tbl>
              <a:tblPr firstRow="1" bandCol="1">
                <a:tableStyleId>{5C22544A-7EE6-4342-B048-85BDC9FD1C3A}</a:tableStyleId>
              </a:tblPr>
              <a:tblGrid>
                <a:gridCol w="1714112"/>
                <a:gridCol w="1930939"/>
                <a:gridCol w="1617863"/>
                <a:gridCol w="2225919"/>
              </a:tblGrid>
              <a:tr h="475830">
                <a:tc>
                  <a:txBody>
                    <a:bodyPr/>
                    <a:lstStyle/>
                    <a:p>
                      <a:pPr algn="ctr">
                        <a:lnSpc>
                          <a:spcPts val="1400"/>
                        </a:lnSpc>
                        <a:spcAft>
                          <a:spcPts val="0"/>
                        </a:spcAft>
                      </a:pPr>
                      <a:r>
                        <a:rPr lang="zh-CN" sz="2000" kern="100">
                          <a:effectLst/>
                        </a:rPr>
                        <a:t>命令名</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a:effectLst/>
                        </a:rPr>
                        <a:t>图形类型</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a:effectLst/>
                        </a:rPr>
                        <a:t>命令名</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a:effectLst/>
                        </a:rPr>
                        <a:t>图形类型</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78960">
                <a:tc>
                  <a:txBody>
                    <a:bodyPr/>
                    <a:lstStyle/>
                    <a:p>
                      <a:pPr algn="ctr">
                        <a:lnSpc>
                          <a:spcPts val="1400"/>
                        </a:lnSpc>
                        <a:spcAft>
                          <a:spcPts val="0"/>
                        </a:spcAft>
                      </a:pPr>
                      <a:r>
                        <a:rPr lang="en-US" sz="2000" kern="100" dirty="0" err="1">
                          <a:effectLst/>
                        </a:rPr>
                        <a:t>plt.plot</a:t>
                      </a:r>
                      <a:r>
                        <a:rPr lang="en-US" sz="2000" kern="100" dirty="0">
                          <a:effectLst/>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折线图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2000" kern="100" dirty="0" err="1">
                          <a:effectLst/>
                        </a:rPr>
                        <a:t>plt.bar</a:t>
                      </a:r>
                      <a:r>
                        <a:rPr lang="en-US" sz="2000" kern="100" dirty="0">
                          <a:effectLst/>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柱形图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78960">
                <a:tc>
                  <a:txBody>
                    <a:bodyPr/>
                    <a:lstStyle/>
                    <a:p>
                      <a:pPr algn="ctr">
                        <a:lnSpc>
                          <a:spcPts val="1400"/>
                        </a:lnSpc>
                        <a:spcAft>
                          <a:spcPts val="0"/>
                        </a:spcAft>
                      </a:pPr>
                      <a:r>
                        <a:rPr lang="en-US" sz="2000" kern="100" dirty="0" err="1">
                          <a:effectLst/>
                        </a:rPr>
                        <a:t>plt.pie</a:t>
                      </a:r>
                      <a:r>
                        <a:rPr lang="en-US" sz="2000" kern="100" dirty="0">
                          <a:effectLst/>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饼图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2000" kern="100" dirty="0" err="1">
                          <a:effectLst/>
                        </a:rPr>
                        <a:t>plt.barh</a:t>
                      </a:r>
                      <a:r>
                        <a:rPr lang="en-US" sz="2000" kern="100" dirty="0">
                          <a:effectLst/>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水平条形图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78960">
                <a:tc>
                  <a:txBody>
                    <a:bodyPr/>
                    <a:lstStyle/>
                    <a:p>
                      <a:pPr algn="ctr">
                        <a:lnSpc>
                          <a:spcPts val="1400"/>
                        </a:lnSpc>
                        <a:spcAft>
                          <a:spcPts val="0"/>
                        </a:spcAft>
                      </a:pPr>
                      <a:r>
                        <a:rPr lang="en-US" sz="2000" kern="100">
                          <a:effectLst/>
                        </a:rPr>
                        <a:t>plt.hist()</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直方图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2000" kern="100" dirty="0" err="1">
                          <a:effectLst/>
                        </a:rPr>
                        <a:t>plt.scatter</a:t>
                      </a:r>
                      <a:r>
                        <a:rPr lang="en-US" sz="2000" kern="100" dirty="0">
                          <a:effectLst/>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散点图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78960">
                <a:tc>
                  <a:txBody>
                    <a:bodyPr/>
                    <a:lstStyle/>
                    <a:p>
                      <a:pPr algn="ctr">
                        <a:lnSpc>
                          <a:spcPts val="1400"/>
                        </a:lnSpc>
                        <a:spcAft>
                          <a:spcPts val="0"/>
                        </a:spcAft>
                      </a:pPr>
                      <a:r>
                        <a:rPr lang="en-US" sz="2000" kern="100">
                          <a:effectLst/>
                        </a:rPr>
                        <a:t>plt.boxplot( )</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2000" kern="100" dirty="0">
                          <a:effectLst/>
                        </a:rPr>
                        <a:t>箱线图</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2000" kern="100" dirty="0">
                          <a:effectLst/>
                        </a:rPr>
                        <a:t> </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2000" kern="100" dirty="0">
                          <a:effectLst/>
                        </a:rPr>
                        <a:t> </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8" name="矩形 7"/>
          <p:cNvSpPr/>
          <p:nvPr/>
        </p:nvSpPr>
        <p:spPr>
          <a:xfrm>
            <a:off x="1994844" y="4415555"/>
            <a:ext cx="8205612" cy="902042"/>
          </a:xfrm>
          <a:prstGeom prst="rect">
            <a:avLst/>
          </a:prstGeom>
        </p:spPr>
        <p:txBody>
          <a:bodyPr wrap="square">
            <a:spAutoFit/>
          </a:bodyPr>
          <a:lstStyle/>
          <a:p>
            <a:pPr indent="457200" algn="just">
              <a:lnSpc>
                <a:spcPct val="140000"/>
              </a:lnSpc>
            </a:pPr>
            <a:r>
              <a:rPr lang="zh-CN" altLang="zh-CN" sz="2000" dirty="0"/>
              <a:t>表</a:t>
            </a:r>
            <a:r>
              <a:rPr lang="en-US" altLang="zh-CN" sz="2000" dirty="0"/>
              <a:t>9.6</a:t>
            </a:r>
            <a:r>
              <a:rPr lang="zh-CN" altLang="zh-CN" sz="2000" dirty="0"/>
              <a:t>所列出的</a:t>
            </a:r>
            <a:r>
              <a:rPr lang="zh-CN" altLang="en-US" sz="2000" dirty="0"/>
              <a:t>部分</a:t>
            </a:r>
            <a:r>
              <a:rPr lang="zh-CN" altLang="zh-CN" sz="2000" dirty="0"/>
              <a:t>图形和</a:t>
            </a:r>
            <a:r>
              <a:rPr lang="en-US" altLang="zh-CN" sz="2000" dirty="0"/>
              <a:t>Excel</a:t>
            </a:r>
            <a:r>
              <a:rPr lang="zh-CN" altLang="zh-CN" sz="2000" dirty="0"/>
              <a:t>中的统计图类似，</a:t>
            </a:r>
            <a:r>
              <a:rPr lang="zh-CN" altLang="en-US" sz="2000" dirty="0"/>
              <a:t>但</a:t>
            </a:r>
            <a:r>
              <a:rPr lang="en-US" altLang="zh-CN" sz="2000" dirty="0"/>
              <a:t>matplotlib</a:t>
            </a:r>
            <a:r>
              <a:rPr lang="zh-CN" altLang="en-US" sz="2000" dirty="0"/>
              <a:t>的</a:t>
            </a:r>
            <a:r>
              <a:rPr lang="zh-CN" altLang="zh-CN" sz="2000" dirty="0"/>
              <a:t>图形是以编程方式实现，适合处理较大的数据</a:t>
            </a:r>
            <a:r>
              <a:rPr lang="zh-CN" altLang="zh-CN" sz="2000"/>
              <a:t>量，</a:t>
            </a:r>
            <a:r>
              <a:rPr lang="zh-CN" altLang="en-US" sz="2000"/>
              <a:t>且</a:t>
            </a:r>
            <a:r>
              <a:rPr lang="zh-CN" altLang="zh-CN" sz="2000"/>
              <a:t>定制</a:t>
            </a:r>
            <a:r>
              <a:rPr lang="zh-CN" altLang="zh-CN" sz="2000" dirty="0"/>
              <a:t>性更好。</a:t>
            </a:r>
            <a:endParaRPr lang="zh-CN" altLang="zh-CN"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9.2.1  </a:t>
            </a:r>
            <a:r>
              <a:rPr lang="zh-CN" altLang="en-US" sz="2000" kern="0" dirty="0">
                <a:solidFill>
                  <a:srgbClr val="990000"/>
                </a:solidFill>
                <a:ea typeface="宋体" panose="02010600030101010101" pitchFamily="2" charset="-122"/>
              </a:rPr>
              <a:t>柱形图</a:t>
            </a:r>
            <a:r>
              <a:rPr lang="en-US" altLang="zh-CN" sz="2000" kern="0" dirty="0" err="1">
                <a:solidFill>
                  <a:srgbClr val="990000"/>
                </a:solidFill>
                <a:ea typeface="宋体" panose="02010600030101010101" pitchFamily="2" charset="-122"/>
              </a:rPr>
              <a:t>plt.bar</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3" y="1412776"/>
            <a:ext cx="8496944" cy="707886"/>
          </a:xfrm>
          <a:prstGeom prst="rect">
            <a:avLst/>
          </a:prstGeom>
        </p:spPr>
        <p:txBody>
          <a:bodyPr wrap="square">
            <a:spAutoFit/>
          </a:bodyPr>
          <a:lstStyle/>
          <a:p>
            <a:pPr indent="457200" algn="just"/>
            <a:r>
              <a:rPr lang="zh-CN" altLang="zh-CN" sz="2000" dirty="0"/>
              <a:t>柱形图用于对一组数据值进行比较，是最常见的对比图形。纵置时称为</a:t>
            </a:r>
            <a:r>
              <a:rPr lang="zh-CN" altLang="zh-CN" sz="2000"/>
              <a:t>柱形图，横</a:t>
            </a:r>
            <a:r>
              <a:rPr lang="zh-CN" altLang="en-US" sz="2000"/>
              <a:t>置时</a:t>
            </a:r>
            <a:r>
              <a:rPr lang="zh-CN" altLang="zh-CN" sz="2000"/>
              <a:t>称为</a:t>
            </a:r>
            <a:r>
              <a:rPr lang="zh-CN" altLang="zh-CN" sz="2000" dirty="0"/>
              <a:t>条形图。</a:t>
            </a:r>
            <a:endParaRPr lang="zh-CN" altLang="zh-CN" sz="2000" dirty="0"/>
          </a:p>
        </p:txBody>
      </p:sp>
      <p:sp>
        <p:nvSpPr>
          <p:cNvPr id="7" name="矩形 6"/>
          <p:cNvSpPr/>
          <p:nvPr/>
        </p:nvSpPr>
        <p:spPr>
          <a:xfrm>
            <a:off x="2145580" y="2210088"/>
            <a:ext cx="8270903" cy="1569660"/>
          </a:xfrm>
          <a:prstGeom prst="rect">
            <a:avLst/>
          </a:prstGeom>
          <a:solidFill>
            <a:schemeClr val="accent3">
              <a:lumMod val="95000"/>
            </a:schemeClr>
          </a:solidFill>
        </p:spPr>
        <p:txBody>
          <a:bodyPr wrap="square">
            <a:spAutoFit/>
          </a:bodyPr>
          <a:lstStyle/>
          <a:p>
            <a:r>
              <a:rPr lang="en-US" altLang="zh-CN" sz="1600" dirty="0"/>
              <a:t>sign = list('</a:t>
            </a:r>
            <a:r>
              <a:rPr lang="en-US" altLang="zh-CN" sz="1600" dirty="0" err="1"/>
              <a:t>abcde</a:t>
            </a:r>
            <a:r>
              <a:rPr lang="en-US" altLang="zh-CN" sz="1600" dirty="0"/>
              <a:t>')</a:t>
            </a:r>
            <a:endParaRPr lang="zh-CN" altLang="zh-CN" sz="1600" dirty="0"/>
          </a:p>
          <a:p>
            <a:r>
              <a:rPr lang="en-US" altLang="zh-CN" sz="1600" dirty="0"/>
              <a:t>data = [0.2, 0.3, 0.4, 0.5, 0.1]</a:t>
            </a:r>
            <a:endParaRPr lang="zh-CN" altLang="zh-CN" sz="1600" dirty="0"/>
          </a:p>
          <a:p>
            <a:r>
              <a:rPr lang="en-US" altLang="zh-CN" sz="1600" dirty="0" err="1"/>
              <a:t>plt</a:t>
            </a:r>
            <a:r>
              <a:rPr lang="en-US" altLang="zh-CN" sz="1600" dirty="0" err="1">
                <a:solidFill>
                  <a:srgbClr val="FF0000"/>
                </a:solidFill>
              </a:rPr>
              <a:t>.</a:t>
            </a:r>
            <a:r>
              <a:rPr lang="en-US" altLang="zh-CN" sz="1600" dirty="0" err="1">
                <a:solidFill>
                  <a:srgbClr val="C00000"/>
                </a:solidFill>
              </a:rPr>
              <a:t>bar</a:t>
            </a:r>
            <a:r>
              <a:rPr lang="en-US" altLang="zh-CN" sz="1600" dirty="0"/>
              <a:t>(x=sign, height</a:t>
            </a:r>
            <a:r>
              <a:rPr lang="en-US" altLang="zh-CN" sz="1600"/>
              <a:t>=data)  # </a:t>
            </a:r>
            <a:r>
              <a:rPr lang="zh-CN" altLang="zh-CN" sz="1600" dirty="0"/>
              <a:t>可简写为 </a:t>
            </a:r>
            <a:r>
              <a:rPr lang="en-US" altLang="zh-CN" sz="1600" dirty="0" err="1"/>
              <a:t>plt.bar</a:t>
            </a:r>
            <a:r>
              <a:rPr lang="en-US" altLang="zh-CN" sz="1600" dirty="0"/>
              <a:t>(sign, data) </a:t>
            </a:r>
            <a:endParaRPr lang="zh-CN" altLang="zh-CN" sz="1600" dirty="0"/>
          </a:p>
          <a:p>
            <a:r>
              <a:rPr lang="en-US" altLang="zh-CN" sz="1600" dirty="0" err="1"/>
              <a:t>plt.ylim</a:t>
            </a:r>
            <a:r>
              <a:rPr lang="en-US" altLang="zh-CN" sz="1600" dirty="0"/>
              <a:t>([0, 0.7])		# </a:t>
            </a:r>
            <a:r>
              <a:rPr lang="zh-CN" altLang="zh-CN" sz="1600" dirty="0"/>
              <a:t>设置</a:t>
            </a:r>
            <a:r>
              <a:rPr lang="en-US" altLang="zh-CN" sz="1600" dirty="0"/>
              <a:t>y</a:t>
            </a:r>
            <a:r>
              <a:rPr lang="zh-CN" altLang="zh-CN" sz="1600" dirty="0"/>
              <a:t>轴显示区域</a:t>
            </a:r>
            <a:endParaRPr lang="zh-CN" altLang="zh-CN" sz="1600" dirty="0"/>
          </a:p>
          <a:p>
            <a:r>
              <a:rPr lang="en-US" altLang="zh-CN" sz="1600" dirty="0"/>
              <a:t>for  x, y in enumerate(data):	# </a:t>
            </a:r>
            <a:r>
              <a:rPr lang="zh-CN" altLang="zh-CN" sz="1600" dirty="0"/>
              <a:t>将数据值标注在柱形上方</a:t>
            </a:r>
            <a:endParaRPr lang="zh-CN" altLang="zh-CN" sz="1600" dirty="0"/>
          </a:p>
          <a:p>
            <a:r>
              <a:rPr lang="en-US" altLang="zh-CN" sz="1600" dirty="0"/>
              <a:t>    </a:t>
            </a:r>
            <a:r>
              <a:rPr lang="en-US" altLang="zh-CN" sz="1600" dirty="0" err="1"/>
              <a:t>plt</a:t>
            </a:r>
            <a:r>
              <a:rPr lang="en-US" altLang="zh-CN" sz="1600" dirty="0" err="1">
                <a:solidFill>
                  <a:srgbClr val="C00000"/>
                </a:solidFill>
              </a:rPr>
              <a:t>.text</a:t>
            </a:r>
            <a:r>
              <a:rPr lang="en-US" altLang="zh-CN" sz="1600" dirty="0"/>
              <a:t>(x, y+0.03, y, ha='center', </a:t>
            </a:r>
            <a:r>
              <a:rPr lang="en-US" altLang="zh-CN" sz="1600" dirty="0" err="1"/>
              <a:t>fontsize</a:t>
            </a:r>
            <a:r>
              <a:rPr lang="en-US" altLang="zh-CN" sz="1600" dirty="0"/>
              <a:t>=14)  # </a:t>
            </a:r>
            <a:r>
              <a:rPr lang="zh-CN" altLang="zh-CN" sz="1600" dirty="0"/>
              <a:t>比</a:t>
            </a:r>
            <a:r>
              <a:rPr lang="en-US" altLang="zh-CN" sz="1600" dirty="0"/>
              <a:t>y</a:t>
            </a:r>
            <a:r>
              <a:rPr lang="zh-CN" altLang="zh-CN" sz="1600" dirty="0"/>
              <a:t>值高</a:t>
            </a:r>
            <a:r>
              <a:rPr lang="en-US" altLang="zh-CN" sz="1600" dirty="0"/>
              <a:t>0.03</a:t>
            </a:r>
            <a:r>
              <a:rPr lang="zh-CN" altLang="zh-CN" sz="1600"/>
              <a:t>的位置</a:t>
            </a:r>
            <a:r>
              <a:rPr lang="en-US" altLang="zh-CN" sz="1600"/>
              <a:t>, ha:</a:t>
            </a:r>
            <a:r>
              <a:rPr lang="zh-CN" altLang="en-US" sz="1600"/>
              <a:t>水平居中</a:t>
            </a:r>
            <a:endParaRPr lang="zh-CN" altLang="zh-CN" sz="1600" dirty="0"/>
          </a:p>
        </p:txBody>
      </p:sp>
      <p:sp>
        <p:nvSpPr>
          <p:cNvPr id="11" name="矩形 10"/>
          <p:cNvSpPr/>
          <p:nvPr/>
        </p:nvSpPr>
        <p:spPr>
          <a:xfrm>
            <a:off x="1925715" y="4733516"/>
            <a:ext cx="4468334" cy="1540293"/>
          </a:xfrm>
          <a:prstGeom prst="rect">
            <a:avLst/>
          </a:prstGeom>
        </p:spPr>
        <p:txBody>
          <a:bodyPr wrap="square">
            <a:spAutoFit/>
          </a:bodyPr>
          <a:lstStyle/>
          <a:p>
            <a:pPr indent="457200" algn="just">
              <a:lnSpc>
                <a:spcPct val="120000"/>
              </a:lnSpc>
            </a:pPr>
            <a:r>
              <a:rPr lang="zh-CN" altLang="zh-CN" sz="1600" dirty="0"/>
              <a:t>柱形图至少</a:t>
            </a:r>
            <a:r>
              <a:rPr lang="zh-CN" altLang="en-US" sz="1600" dirty="0"/>
              <a:t>应</a:t>
            </a:r>
            <a:r>
              <a:rPr lang="zh-CN" altLang="zh-CN" sz="1600" dirty="0"/>
              <a:t>提供</a:t>
            </a:r>
            <a:r>
              <a:rPr lang="en-US" altLang="zh-CN" sz="1600" dirty="0"/>
              <a:t>x</a:t>
            </a:r>
            <a:r>
              <a:rPr lang="zh-CN" altLang="zh-CN" sz="1600" dirty="0"/>
              <a:t>和</a:t>
            </a:r>
            <a:r>
              <a:rPr lang="en-US" altLang="zh-CN" sz="1600" dirty="0"/>
              <a:t>height</a:t>
            </a:r>
            <a:r>
              <a:rPr lang="zh-CN" altLang="zh-CN" sz="1600" dirty="0"/>
              <a:t>两组数据。如果</a:t>
            </a:r>
            <a:r>
              <a:rPr lang="en-US" altLang="zh-CN" sz="1600" dirty="0"/>
              <a:t>x</a:t>
            </a:r>
            <a:r>
              <a:rPr lang="zh-CN" altLang="zh-CN" sz="1600" dirty="0"/>
              <a:t>是非数值型</a:t>
            </a:r>
            <a:r>
              <a:rPr lang="en-US" altLang="zh-CN" sz="1600" dirty="0"/>
              <a:t>(</a:t>
            </a:r>
            <a:r>
              <a:rPr lang="zh-CN" altLang="zh-CN" sz="1600" dirty="0"/>
              <a:t>例如字符</a:t>
            </a:r>
            <a:r>
              <a:rPr lang="en-US" altLang="zh-CN" sz="1600" dirty="0"/>
              <a:t>)</a:t>
            </a:r>
            <a:r>
              <a:rPr lang="zh-CN" altLang="zh-CN" sz="1600" dirty="0"/>
              <a:t>，</a:t>
            </a:r>
            <a:r>
              <a:rPr lang="en-US" altLang="zh-CN" sz="1600" dirty="0" err="1"/>
              <a:t>plt</a:t>
            </a:r>
            <a:r>
              <a:rPr lang="zh-CN" altLang="zh-CN" sz="1600" dirty="0"/>
              <a:t>就将柱形</a:t>
            </a:r>
            <a:r>
              <a:rPr lang="zh-CN" altLang="zh-CN" sz="1600"/>
              <a:t>依次顺序排列</a:t>
            </a:r>
            <a:r>
              <a:rPr lang="en-US" altLang="zh-CN" sz="1600"/>
              <a:t>,</a:t>
            </a:r>
            <a:r>
              <a:rPr lang="zh-CN" altLang="en-US" sz="1600"/>
              <a:t>对应</a:t>
            </a:r>
            <a:r>
              <a:rPr lang="en-US" altLang="zh-CN" sz="1600"/>
              <a:t>x</a:t>
            </a:r>
            <a:r>
              <a:rPr lang="zh-CN" altLang="en-US" sz="1600"/>
              <a:t>轴的</a:t>
            </a:r>
            <a:r>
              <a:rPr lang="en-US" altLang="zh-CN" sz="1600"/>
              <a:t>0</a:t>
            </a:r>
            <a:r>
              <a:rPr lang="zh-CN" altLang="en-US" sz="1600"/>
              <a:t>、</a:t>
            </a:r>
            <a:r>
              <a:rPr lang="en-US" altLang="zh-CN" sz="1600"/>
              <a:t>1</a:t>
            </a:r>
            <a:r>
              <a:rPr lang="zh-CN" altLang="en-US" sz="1600"/>
              <a:t>、</a:t>
            </a:r>
            <a:r>
              <a:rPr lang="en-US" altLang="zh-CN" sz="1600"/>
              <a:t>2...</a:t>
            </a:r>
            <a:r>
              <a:rPr lang="zh-CN" altLang="en-US" sz="1600"/>
              <a:t>位置</a:t>
            </a:r>
            <a:r>
              <a:rPr lang="zh-CN" altLang="zh-CN" sz="1600"/>
              <a:t>；</a:t>
            </a:r>
            <a:r>
              <a:rPr lang="zh-CN" altLang="zh-CN" sz="1600" dirty="0"/>
              <a:t>如果</a:t>
            </a:r>
            <a:r>
              <a:rPr lang="en-US" altLang="zh-CN" sz="1600" dirty="0"/>
              <a:t>x</a:t>
            </a:r>
            <a:r>
              <a:rPr lang="zh-CN" altLang="zh-CN" sz="1600" dirty="0"/>
              <a:t>是数值型，</a:t>
            </a:r>
            <a:r>
              <a:rPr lang="en-US" altLang="zh-CN" sz="1600" dirty="0" err="1"/>
              <a:t>plt</a:t>
            </a:r>
            <a:r>
              <a:rPr lang="zh-CN" altLang="zh-CN" sz="1600" dirty="0"/>
              <a:t>就将柱形显示在</a:t>
            </a:r>
            <a:r>
              <a:rPr lang="en-US" altLang="zh-CN" sz="1600" dirty="0"/>
              <a:t>x</a:t>
            </a:r>
            <a:r>
              <a:rPr lang="zh-CN" altLang="zh-CN" sz="1600" dirty="0"/>
              <a:t>轴的对应位置上。详情可查看</a:t>
            </a:r>
            <a:r>
              <a:rPr lang="en-US" altLang="zh-CN" sz="1600" dirty="0"/>
              <a:t> </a:t>
            </a:r>
            <a:r>
              <a:rPr lang="en-US" altLang="zh-CN" sz="1600" dirty="0" err="1"/>
              <a:t>plt.bar</a:t>
            </a:r>
            <a:r>
              <a:rPr lang="en-US" altLang="zh-CN" sz="1600" dirty="0"/>
              <a:t>? </a:t>
            </a:r>
            <a:r>
              <a:rPr lang="zh-CN" altLang="en-US" sz="1600" dirty="0"/>
              <a:t>。</a:t>
            </a:r>
            <a:endParaRPr lang="zh-CN" altLang="zh-CN" sz="1600" dirty="0"/>
          </a:p>
        </p:txBody>
      </p:sp>
      <p:sp>
        <p:nvSpPr>
          <p:cNvPr id="3" name="文本框 2"/>
          <p:cNvSpPr txBox="1"/>
          <p:nvPr/>
        </p:nvSpPr>
        <p:spPr>
          <a:xfrm>
            <a:off x="2063552" y="3979803"/>
            <a:ext cx="4572000" cy="338554"/>
          </a:xfrm>
          <a:prstGeom prst="rect">
            <a:avLst/>
          </a:prstGeom>
          <a:noFill/>
        </p:spPr>
        <p:txBody>
          <a:bodyPr wrap="square">
            <a:spAutoFit/>
          </a:bodyPr>
          <a:lstStyle/>
          <a:p>
            <a:r>
              <a:rPr lang="zh-CN" altLang="en-US" sz="1600"/>
              <a:t>标注数值还可参见官网的 </a:t>
            </a:r>
            <a:r>
              <a:rPr lang="en-US" altLang="zh-CN" sz="1600"/>
              <a:t>ax.bar_label </a:t>
            </a:r>
            <a:r>
              <a:rPr lang="zh-CN" altLang="en-US" sz="1600"/>
              <a:t>命令 </a:t>
            </a:r>
            <a:endParaRPr lang="zh-CN" altLang="en-US" sz="1600"/>
          </a:p>
        </p:txBody>
      </p:sp>
      <p:sp>
        <p:nvSpPr>
          <p:cNvPr id="4" name="Rectangle 1"/>
          <p:cNvSpPr>
            <a:spLocks noChangeArrowheads="1"/>
          </p:cNvSpPr>
          <p:nvPr/>
        </p:nvSpPr>
        <p:spPr bwMode="auto">
          <a:xfrm>
            <a:off x="1524000" y="90103"/>
            <a:ext cx="8688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eaLnBrk="0" hangingPunct="0">
              <a:spcBef>
                <a:spcPct val="30000"/>
              </a:spcBef>
              <a:defRPr sz="1200">
                <a:solidFill>
                  <a:schemeClr val="tx1"/>
                </a:solidFill>
                <a:latin typeface="Arial" panose="020B0604020202020204" pitchFamily="34" charset="0"/>
              </a:defRPr>
            </a:lvl1pPr>
            <a:lvl2pPr eaLnBrk="0" hangingPunct="0">
              <a:spcBef>
                <a:spcPct val="30000"/>
              </a:spcBef>
              <a:defRPr sz="1200">
                <a:solidFill>
                  <a:schemeClr val="tx1"/>
                </a:solidFill>
                <a:latin typeface="Arial" panose="020B0604020202020204" pitchFamily="34" charset="0"/>
              </a:defRPr>
            </a:lvl2pPr>
            <a:lvl3pPr eaLnBrk="0" hangingPunct="0">
              <a:spcBef>
                <a:spcPct val="30000"/>
              </a:spcBef>
              <a:defRPr sz="1200">
                <a:solidFill>
                  <a:schemeClr val="tx1"/>
                </a:solidFill>
                <a:latin typeface="Arial" panose="020B0604020202020204" pitchFamily="34" charset="0"/>
              </a:defRPr>
            </a:lvl3pPr>
            <a:lvl4pPr eaLnBrk="0" hangingPunct="0">
              <a:spcBef>
                <a:spcPct val="30000"/>
              </a:spcBef>
              <a:defRPr sz="1200">
                <a:solidFill>
                  <a:schemeClr val="tx1"/>
                </a:solidFill>
                <a:latin typeface="Arial" panose="020B0604020202020204" pitchFamily="34" charset="0"/>
              </a:defRPr>
            </a:lvl4pPr>
            <a:lvl5pPr eaLnBrk="0" hangingPunct="0">
              <a:spcBef>
                <a:spcPct val="30000"/>
              </a:spcBef>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r>
              <a:rPr lang="zh-CN" altLang="zh-CN" b="0">
                <a:solidFill>
                  <a:srgbClr val="545454"/>
                </a:solidFill>
                <a:hlinkClick r:id="rId1" tooltip="matplotlib.axes.Axes.bar_label"/>
              </a:rPr>
              <a:t>ax</a:t>
            </a:r>
            <a:r>
              <a:rPr lang="zh-CN" altLang="zh-CN" sz="1800" b="0">
                <a:solidFill>
                  <a:srgbClr val="008000"/>
                </a:solidFill>
                <a:hlinkClick r:id="rId1" tooltip="matplotlib.axes.Axes.bar_label"/>
              </a:rPr>
              <a:t>.</a:t>
            </a:r>
            <a:r>
              <a:rPr lang="zh-CN" altLang="zh-CN" b="0">
                <a:solidFill>
                  <a:srgbClr val="545454"/>
                </a:solidFill>
                <a:hlinkClick r:id="rId1" tooltip="matplotlib.axes.Axes.bar_label"/>
              </a:rPr>
              <a:t>bar_label</a:t>
            </a:r>
            <a:r>
              <a:rPr lang="zh-CN" altLang="zh-CN" sz="400" b="0"/>
              <a:t> </a:t>
            </a:r>
            <a:endParaRPr lang="zh-CN" altLang="zh-CN" b="0"/>
          </a:p>
        </p:txBody>
      </p:sp>
      <p:pic>
        <p:nvPicPr>
          <p:cNvPr id="2" name="图片 1"/>
          <p:cNvPicPr>
            <a:picLocks noChangeAspect="1"/>
          </p:cNvPicPr>
          <p:nvPr/>
        </p:nvPicPr>
        <p:blipFill>
          <a:blip r:embed="rId2"/>
          <a:stretch>
            <a:fillRect/>
          </a:stretch>
        </p:blipFill>
        <p:spPr>
          <a:xfrm>
            <a:off x="7077488" y="4281095"/>
            <a:ext cx="3276872" cy="24451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9.2.1  </a:t>
            </a:r>
            <a:r>
              <a:rPr lang="zh-CN" altLang="en-US" sz="2000" kern="0" dirty="0">
                <a:solidFill>
                  <a:srgbClr val="990000"/>
                </a:solidFill>
                <a:ea typeface="宋体" panose="02010600030101010101" pitchFamily="2" charset="-122"/>
              </a:rPr>
              <a:t>柱形图</a:t>
            </a:r>
            <a:r>
              <a:rPr lang="en-US" altLang="zh-CN" sz="2000" kern="0" dirty="0" err="1">
                <a:solidFill>
                  <a:srgbClr val="990000"/>
                </a:solidFill>
                <a:ea typeface="宋体" panose="02010600030101010101" pitchFamily="2" charset="-122"/>
              </a:rPr>
              <a:t>plt.bar</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3" y="1412776"/>
            <a:ext cx="8496944" cy="400110"/>
          </a:xfrm>
          <a:prstGeom prst="rect">
            <a:avLst/>
          </a:prstGeom>
        </p:spPr>
        <p:txBody>
          <a:bodyPr wrap="square">
            <a:spAutoFit/>
          </a:bodyPr>
          <a:lstStyle/>
          <a:p>
            <a:pPr indent="457200"/>
            <a:r>
              <a:rPr lang="zh-CN" altLang="en-US" sz="2000"/>
              <a:t>设置</a:t>
            </a:r>
            <a:r>
              <a:rPr lang="zh-CN" altLang="zh-CN" sz="2000"/>
              <a:t>柱形图</a:t>
            </a:r>
            <a:r>
              <a:rPr lang="en-US" altLang="zh-CN" sz="2000"/>
              <a:t>:</a:t>
            </a:r>
            <a:r>
              <a:rPr lang="zh-CN" altLang="en-US" sz="2000"/>
              <a:t> 宽度、颜色、</a:t>
            </a:r>
            <a:r>
              <a:rPr lang="en-US" altLang="zh-CN" sz="2000"/>
              <a:t>alpha</a:t>
            </a:r>
            <a:r>
              <a:rPr lang="zh-CN" altLang="en-US" sz="2000"/>
              <a:t>透明度</a:t>
            </a:r>
            <a:r>
              <a:rPr lang="en-US" altLang="zh-CN" sz="2000"/>
              <a:t>(</a:t>
            </a:r>
            <a:r>
              <a:rPr lang="zh-CN" altLang="en-US" sz="2000"/>
              <a:t>取值</a:t>
            </a:r>
            <a:r>
              <a:rPr lang="en-US" altLang="zh-CN" sz="2000"/>
              <a:t>0-1,</a:t>
            </a:r>
            <a:r>
              <a:rPr lang="zh-CN" altLang="en-US" sz="2000"/>
              <a:t>越接近</a:t>
            </a:r>
            <a:r>
              <a:rPr lang="en-US" altLang="zh-CN" sz="2000"/>
              <a:t>1</a:t>
            </a:r>
            <a:r>
              <a:rPr lang="zh-CN" altLang="en-US" sz="2000"/>
              <a:t>颜色越深</a:t>
            </a:r>
            <a:r>
              <a:rPr lang="en-US" altLang="zh-CN" sz="2000"/>
              <a:t>)</a:t>
            </a:r>
            <a:r>
              <a:rPr lang="zh-CN" altLang="zh-CN" sz="2000"/>
              <a:t>。</a:t>
            </a:r>
            <a:endParaRPr lang="zh-CN" altLang="zh-CN" sz="2000" dirty="0"/>
          </a:p>
        </p:txBody>
      </p:sp>
      <p:sp>
        <p:nvSpPr>
          <p:cNvPr id="7" name="矩形 6"/>
          <p:cNvSpPr/>
          <p:nvPr/>
        </p:nvSpPr>
        <p:spPr>
          <a:xfrm>
            <a:off x="2019928" y="1903685"/>
            <a:ext cx="8270903" cy="1721305"/>
          </a:xfrm>
          <a:prstGeom prst="rect">
            <a:avLst/>
          </a:prstGeom>
          <a:solidFill>
            <a:schemeClr val="accent3">
              <a:lumMod val="95000"/>
            </a:schemeClr>
          </a:solidFill>
        </p:spPr>
        <p:txBody>
          <a:bodyPr wrap="square">
            <a:spAutoFit/>
          </a:bodyPr>
          <a:lstStyle/>
          <a:p>
            <a:pPr>
              <a:lnSpc>
                <a:spcPct val="120000"/>
              </a:lnSpc>
            </a:pPr>
            <a:r>
              <a:rPr lang="en-US" altLang="zh-CN"/>
              <a:t>ax = plt.gca()                           # </a:t>
            </a:r>
            <a:r>
              <a:rPr lang="zh-CN" altLang="en-US"/>
              <a:t>获取当前子图</a:t>
            </a:r>
            <a:endParaRPr lang="zh-CN" altLang="en-US"/>
          </a:p>
          <a:p>
            <a:pPr>
              <a:lnSpc>
                <a:spcPct val="120000"/>
              </a:lnSpc>
            </a:pPr>
            <a:r>
              <a:rPr lang="en-US" altLang="zh-CN"/>
              <a:t># alpha</a:t>
            </a:r>
            <a:r>
              <a:rPr lang="zh-CN" altLang="en-US"/>
              <a:t>透明度</a:t>
            </a:r>
            <a:r>
              <a:rPr lang="en-US" altLang="zh-CN"/>
              <a:t>(</a:t>
            </a:r>
            <a:r>
              <a:rPr lang="zh-CN" altLang="en-US"/>
              <a:t>取值</a:t>
            </a:r>
            <a:r>
              <a:rPr lang="en-US" altLang="zh-CN"/>
              <a:t>0~1, </a:t>
            </a:r>
            <a:r>
              <a:rPr lang="zh-CN" altLang="en-US"/>
              <a:t>越接近</a:t>
            </a:r>
            <a:r>
              <a:rPr lang="en-US" altLang="zh-CN"/>
              <a:t>1</a:t>
            </a:r>
            <a:r>
              <a:rPr lang="zh-CN" altLang="en-US"/>
              <a:t>颜色越深</a:t>
            </a:r>
            <a:r>
              <a:rPr lang="en-US" altLang="zh-CN"/>
              <a:t>)</a:t>
            </a:r>
            <a:r>
              <a:rPr lang="zh-CN" altLang="en-US"/>
              <a:t>，返回的</a:t>
            </a:r>
            <a:r>
              <a:rPr lang="en-US" altLang="zh-CN"/>
              <a:t>patch</a:t>
            </a:r>
            <a:r>
              <a:rPr lang="zh-CN" altLang="en-US"/>
              <a:t>代表所有的柱子</a:t>
            </a:r>
            <a:endParaRPr lang="zh-CN" altLang="en-US"/>
          </a:p>
          <a:p>
            <a:pPr>
              <a:lnSpc>
                <a:spcPct val="120000"/>
              </a:lnSpc>
            </a:pPr>
            <a:r>
              <a:rPr lang="en-US" altLang="zh-CN"/>
              <a:t>patch = ax.bar(x=[0,1,2], height=[5,4,6], color=['r','g','b'], alpha=0.5)</a:t>
            </a:r>
            <a:endParaRPr lang="en-US" altLang="zh-CN"/>
          </a:p>
          <a:p>
            <a:pPr>
              <a:lnSpc>
                <a:spcPct val="120000"/>
              </a:lnSpc>
            </a:pPr>
            <a:r>
              <a:rPr lang="en-US" altLang="zh-CN"/>
              <a:t>ax.bar_label(patch, label_type='center')  # </a:t>
            </a:r>
            <a:r>
              <a:rPr lang="zh-CN" altLang="en-US"/>
              <a:t>标注数值的新方法</a:t>
            </a:r>
            <a:r>
              <a:rPr lang="en-US" altLang="zh-CN"/>
              <a:t>, plt3.5</a:t>
            </a:r>
            <a:r>
              <a:rPr lang="zh-CN" altLang="en-US"/>
              <a:t>版新增</a:t>
            </a:r>
            <a:endParaRPr lang="zh-CN" altLang="en-US"/>
          </a:p>
          <a:p>
            <a:pPr>
              <a:lnSpc>
                <a:spcPct val="120000"/>
              </a:lnSpc>
            </a:pPr>
            <a:r>
              <a:rPr lang="en-US" altLang="zh-CN"/>
              <a:t>ax.set_xticks([0,1,2],  ['</a:t>
            </a:r>
            <a:r>
              <a:rPr lang="zh-CN" altLang="en-US"/>
              <a:t>红</a:t>
            </a:r>
            <a:r>
              <a:rPr lang="en-US" altLang="zh-CN"/>
              <a:t>','</a:t>
            </a:r>
            <a:r>
              <a:rPr lang="zh-CN" altLang="en-US"/>
              <a:t>绿</a:t>
            </a:r>
            <a:r>
              <a:rPr lang="en-US" altLang="zh-CN"/>
              <a:t>','</a:t>
            </a:r>
            <a:r>
              <a:rPr lang="zh-CN" altLang="en-US"/>
              <a:t>蓝</a:t>
            </a:r>
            <a:r>
              <a:rPr lang="en-US" altLang="zh-CN"/>
              <a:t>'])          # x</a:t>
            </a:r>
            <a:r>
              <a:rPr lang="zh-CN" altLang="en-US"/>
              <a:t>轴只显示 </a:t>
            </a:r>
            <a:r>
              <a:rPr lang="en-US" altLang="zh-CN"/>
              <a:t>0/1/2 </a:t>
            </a:r>
            <a:r>
              <a:rPr lang="zh-CN" altLang="en-US"/>
              <a:t>刻度，</a:t>
            </a:r>
            <a:endParaRPr lang="zh-CN" altLang="en-US"/>
          </a:p>
        </p:txBody>
      </p:sp>
      <p:pic>
        <p:nvPicPr>
          <p:cNvPr id="2" name="图片 1"/>
          <p:cNvPicPr>
            <a:picLocks noChangeAspect="1"/>
          </p:cNvPicPr>
          <p:nvPr/>
        </p:nvPicPr>
        <p:blipFill>
          <a:blip r:embed="rId1"/>
          <a:stretch>
            <a:fillRect/>
          </a:stretch>
        </p:blipFill>
        <p:spPr>
          <a:xfrm>
            <a:off x="4583832" y="3789040"/>
            <a:ext cx="3600400" cy="27780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9.2.1  </a:t>
            </a:r>
            <a:r>
              <a:rPr lang="zh-CN" altLang="en-US" sz="2000" kern="0" dirty="0">
                <a:solidFill>
                  <a:srgbClr val="990000"/>
                </a:solidFill>
                <a:ea typeface="宋体" panose="02010600030101010101" pitchFamily="2" charset="-122"/>
              </a:rPr>
              <a:t>柱形图</a:t>
            </a:r>
            <a:r>
              <a:rPr lang="en-US" altLang="zh-CN" sz="2000" kern="0" dirty="0" err="1">
                <a:solidFill>
                  <a:srgbClr val="990000"/>
                </a:solidFill>
                <a:ea typeface="宋体" panose="02010600030101010101" pitchFamily="2" charset="-122"/>
              </a:rPr>
              <a:t>plt.bar</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6" y="1412776"/>
            <a:ext cx="4514995" cy="424988"/>
          </a:xfrm>
          <a:prstGeom prst="rect">
            <a:avLst/>
          </a:prstGeom>
        </p:spPr>
        <p:txBody>
          <a:bodyPr wrap="square">
            <a:spAutoFit/>
          </a:bodyPr>
          <a:lstStyle/>
          <a:p>
            <a:pPr>
              <a:lnSpc>
                <a:spcPct val="120000"/>
              </a:lnSpc>
            </a:pPr>
            <a:r>
              <a:rPr lang="zh-CN" altLang="en-US" sz="2000" dirty="0">
                <a:solidFill>
                  <a:srgbClr val="C00000"/>
                </a:solidFill>
              </a:rPr>
              <a:t>堆积</a:t>
            </a:r>
            <a:r>
              <a:rPr lang="zh-CN" altLang="zh-CN" sz="2000" dirty="0">
                <a:solidFill>
                  <a:srgbClr val="C00000"/>
                </a:solidFill>
              </a:rPr>
              <a:t>柱形图</a:t>
            </a:r>
            <a:r>
              <a:rPr lang="zh-CN" altLang="en-US" sz="2000" dirty="0"/>
              <a:t>，注意</a:t>
            </a:r>
            <a:r>
              <a:rPr lang="en-US" altLang="zh-CN" sz="2000" dirty="0"/>
              <a:t>bottom=data1</a:t>
            </a:r>
            <a:r>
              <a:rPr lang="zh-CN" altLang="en-US" sz="2000" dirty="0"/>
              <a:t>参数</a:t>
            </a:r>
            <a:r>
              <a:rPr lang="zh-CN" altLang="zh-CN" sz="2000" dirty="0"/>
              <a:t>。</a:t>
            </a:r>
            <a:endParaRPr lang="zh-CN" altLang="zh-CN" sz="2000" dirty="0"/>
          </a:p>
        </p:txBody>
      </p:sp>
      <p:sp>
        <p:nvSpPr>
          <p:cNvPr id="7" name="矩形 6"/>
          <p:cNvSpPr/>
          <p:nvPr/>
        </p:nvSpPr>
        <p:spPr>
          <a:xfrm>
            <a:off x="1919536" y="1870531"/>
            <a:ext cx="6192688" cy="3970318"/>
          </a:xfrm>
          <a:prstGeom prst="rect">
            <a:avLst/>
          </a:prstGeom>
          <a:solidFill>
            <a:schemeClr val="accent3">
              <a:lumMod val="95000"/>
            </a:schemeClr>
          </a:solidFill>
        </p:spPr>
        <p:txBody>
          <a:bodyPr wrap="square">
            <a:spAutoFit/>
          </a:bodyPr>
          <a:lstStyle/>
          <a:p>
            <a:r>
              <a:rPr lang="en-US" altLang="zh-CN" dirty="0"/>
              <a:t>position = </a:t>
            </a:r>
            <a:r>
              <a:rPr lang="en-US" altLang="zh-CN" dirty="0" err="1"/>
              <a:t>np.arange</a:t>
            </a:r>
            <a:r>
              <a:rPr lang="en-US" altLang="zh-CN" dirty="0"/>
              <a:t>(1, 4)</a:t>
            </a:r>
            <a:endParaRPr lang="zh-CN" altLang="zh-CN" dirty="0"/>
          </a:p>
          <a:p>
            <a:r>
              <a:rPr lang="en-US" altLang="zh-CN" dirty="0"/>
              <a:t>data1 = [0.2, 0.3, 0.4]</a:t>
            </a:r>
            <a:endParaRPr lang="zh-CN" altLang="zh-CN" dirty="0"/>
          </a:p>
          <a:p>
            <a:r>
              <a:rPr lang="en-US" altLang="zh-CN" dirty="0"/>
              <a:t>w = 0.3                     </a:t>
            </a:r>
            <a:r>
              <a:rPr lang="en-US" altLang="zh-CN"/>
              <a:t>	       # </a:t>
            </a:r>
            <a:r>
              <a:rPr lang="zh-CN" altLang="en-US"/>
              <a:t>柱体</a:t>
            </a:r>
            <a:r>
              <a:rPr lang="zh-CN" altLang="zh-CN"/>
              <a:t>宽度</a:t>
            </a:r>
            <a:endParaRPr lang="zh-CN" altLang="zh-CN" dirty="0"/>
          </a:p>
          <a:p>
            <a:r>
              <a:rPr lang="en-US" altLang="zh-CN" dirty="0" err="1"/>
              <a:t>plt.bar</a:t>
            </a:r>
            <a:r>
              <a:rPr lang="en-US" altLang="zh-CN" dirty="0"/>
              <a:t>(position, data1,</a:t>
            </a:r>
            <a:endParaRPr lang="zh-CN" altLang="zh-CN" dirty="0"/>
          </a:p>
          <a:p>
            <a:r>
              <a:rPr lang="en-US" altLang="zh-CN" dirty="0"/>
              <a:t>        width=w , color='grey',    # </a:t>
            </a:r>
            <a:r>
              <a:rPr lang="zh-CN" altLang="zh-CN" dirty="0"/>
              <a:t>宽度， 内部填充色</a:t>
            </a:r>
            <a:endParaRPr lang="zh-CN" altLang="zh-CN" dirty="0"/>
          </a:p>
          <a:p>
            <a:r>
              <a:rPr lang="en-US" altLang="zh-CN" dirty="0"/>
              <a:t>        </a:t>
            </a:r>
            <a:r>
              <a:rPr lang="en-US" altLang="zh-CN" dirty="0" err="1"/>
              <a:t>edgecolor</a:t>
            </a:r>
            <a:r>
              <a:rPr lang="en-US" altLang="zh-CN" dirty="0"/>
              <a:t>='r', hatch='/',   # </a:t>
            </a:r>
            <a:r>
              <a:rPr lang="zh-CN" altLang="zh-CN" dirty="0"/>
              <a:t>边缘色</a:t>
            </a:r>
            <a:r>
              <a:rPr lang="en-US" altLang="zh-CN" dirty="0"/>
              <a:t>, </a:t>
            </a:r>
            <a:r>
              <a:rPr lang="zh-CN" altLang="zh-CN" dirty="0"/>
              <a:t>内部填充图案</a:t>
            </a:r>
            <a:r>
              <a:rPr lang="en-US" altLang="zh-CN" dirty="0"/>
              <a:t>/</a:t>
            </a:r>
            <a:endParaRPr lang="zh-CN" altLang="zh-CN" dirty="0"/>
          </a:p>
          <a:p>
            <a:r>
              <a:rPr lang="en-US" altLang="zh-CN" dirty="0"/>
              <a:t>        </a:t>
            </a:r>
            <a:r>
              <a:rPr lang="en-US" altLang="zh-CN" dirty="0" err="1"/>
              <a:t>tick_label</a:t>
            </a:r>
            <a:r>
              <a:rPr lang="en-US" altLang="zh-CN" dirty="0"/>
              <a:t>=['</a:t>
            </a:r>
            <a:r>
              <a:rPr lang="zh-CN" altLang="zh-CN" dirty="0"/>
              <a:t>一月</a:t>
            </a:r>
            <a:r>
              <a:rPr lang="en-US" altLang="zh-CN" dirty="0"/>
              <a:t>', '</a:t>
            </a:r>
            <a:r>
              <a:rPr lang="zh-CN" altLang="zh-CN" dirty="0"/>
              <a:t>二月</a:t>
            </a:r>
            <a:r>
              <a:rPr lang="en-US" altLang="zh-CN" dirty="0"/>
              <a:t>', '</a:t>
            </a:r>
            <a:r>
              <a:rPr lang="zh-CN" altLang="zh-CN" dirty="0"/>
              <a:t>三月</a:t>
            </a:r>
            <a:r>
              <a:rPr lang="en-US" altLang="zh-CN" dirty="0"/>
              <a:t>'],   # </a:t>
            </a:r>
            <a:r>
              <a:rPr lang="zh-CN" altLang="zh-CN" dirty="0"/>
              <a:t>坐标轴标记</a:t>
            </a:r>
            <a:endParaRPr lang="zh-CN" altLang="zh-CN" dirty="0"/>
          </a:p>
          <a:p>
            <a:r>
              <a:rPr lang="en-US" altLang="zh-CN" dirty="0"/>
              <a:t>        label='A')                </a:t>
            </a:r>
            <a:r>
              <a:rPr lang="en-US" altLang="zh-CN"/>
              <a:t>	       # </a:t>
            </a:r>
            <a:r>
              <a:rPr lang="zh-CN" altLang="zh-CN"/>
              <a:t>图例</a:t>
            </a:r>
            <a:endParaRPr lang="en-US" altLang="zh-CN"/>
          </a:p>
          <a:p>
            <a:endParaRPr lang="zh-CN" altLang="zh-CN" dirty="0"/>
          </a:p>
          <a:p>
            <a:r>
              <a:rPr lang="en-US" altLang="zh-CN" dirty="0"/>
              <a:t>data2 = [0.4, 0.2, 0.4]</a:t>
            </a:r>
            <a:endParaRPr lang="zh-CN" altLang="zh-CN" dirty="0"/>
          </a:p>
          <a:p>
            <a:r>
              <a:rPr lang="en-US" altLang="zh-CN" dirty="0" err="1"/>
              <a:t>plt.bar</a:t>
            </a:r>
            <a:r>
              <a:rPr lang="en-US" altLang="zh-CN" dirty="0"/>
              <a:t>(position, data2, width=w ,</a:t>
            </a:r>
            <a:endParaRPr lang="zh-CN" altLang="zh-CN" dirty="0"/>
          </a:p>
          <a:p>
            <a:r>
              <a:rPr lang="en-US" altLang="zh-CN" dirty="0"/>
              <a:t>        </a:t>
            </a:r>
            <a:r>
              <a:rPr lang="en-US" altLang="zh-CN" dirty="0">
                <a:solidFill>
                  <a:srgbClr val="C00000"/>
                </a:solidFill>
              </a:rPr>
              <a:t>bottom=data1</a:t>
            </a:r>
            <a:r>
              <a:rPr lang="en-US" altLang="zh-CN"/>
              <a:t>,   # </a:t>
            </a:r>
            <a:r>
              <a:rPr lang="en-US" altLang="zh-CN" dirty="0"/>
              <a:t>data2</a:t>
            </a:r>
            <a:r>
              <a:rPr lang="zh-CN" altLang="zh-CN" dirty="0"/>
              <a:t>以</a:t>
            </a:r>
            <a:r>
              <a:rPr lang="en-US" altLang="zh-CN" dirty="0"/>
              <a:t>data1</a:t>
            </a:r>
            <a:r>
              <a:rPr lang="zh-CN" altLang="zh-CN" dirty="0"/>
              <a:t>为底部</a:t>
            </a:r>
            <a:r>
              <a:rPr lang="zh-CN" altLang="zh-CN"/>
              <a:t>，堆积</a:t>
            </a:r>
            <a:endParaRPr lang="zh-CN" altLang="zh-CN" dirty="0"/>
          </a:p>
          <a:p>
            <a:r>
              <a:rPr lang="en-US" altLang="zh-CN" dirty="0"/>
              <a:t>        </a:t>
            </a:r>
            <a:r>
              <a:rPr lang="en-US" altLang="zh-CN" dirty="0" err="1"/>
              <a:t>edgecolor</a:t>
            </a:r>
            <a:r>
              <a:rPr lang="en-US" altLang="zh-CN" dirty="0"/>
              <a:t>='w', hatch='x', label='B') </a:t>
            </a:r>
            <a:endParaRPr lang="zh-CN" altLang="zh-CN" dirty="0"/>
          </a:p>
          <a:p>
            <a:r>
              <a:rPr lang="en-US" altLang="zh-CN" dirty="0" err="1"/>
              <a:t>plt.legend</a:t>
            </a:r>
            <a:r>
              <a:rPr lang="en-US" altLang="zh-CN"/>
              <a:t>()                   </a:t>
            </a:r>
            <a:endParaRPr lang="zh-CN" altLang="zh-CN" dirty="0"/>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7680176" y="3907832"/>
            <a:ext cx="2987824" cy="2529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第</a:t>
            </a:r>
            <a:r>
              <a:rPr lang="en-US" altLang="zh-CN" sz="3200" dirty="0">
                <a:solidFill>
                  <a:schemeClr val="bg1"/>
                </a:solidFill>
                <a:effectLst>
                  <a:outerShdw blurRad="38100" dist="38100" dir="2700000" algn="tl">
                    <a:srgbClr val="000000">
                      <a:alpha val="43137"/>
                    </a:srgbClr>
                  </a:outerShdw>
                </a:effectLst>
              </a:rPr>
              <a:t>9</a:t>
            </a:r>
            <a:r>
              <a:rPr lang="zh-CN" altLang="en-US" sz="3200" dirty="0">
                <a:solidFill>
                  <a:schemeClr val="bg1"/>
                </a:solidFill>
                <a:effectLst>
                  <a:outerShdw blurRad="38100" dist="38100" dir="2700000" algn="tl">
                    <a:srgbClr val="000000">
                      <a:alpha val="43137"/>
                    </a:srgbClr>
                  </a:outerShdw>
                </a:effectLst>
              </a:rPr>
              <a:t>章</a:t>
            </a:r>
            <a:r>
              <a:rPr lang="en-US" altLang="zh-CN" sz="3200" dirty="0">
                <a:solidFill>
                  <a:schemeClr val="bg1"/>
                </a:solidFill>
                <a:effectLst>
                  <a:outerShdw blurRad="38100" dist="38100" dir="2700000" algn="tl">
                    <a:srgbClr val="000000">
                      <a:alpha val="43137"/>
                    </a:srgbClr>
                  </a:outerShdw>
                </a:effectLst>
              </a:rPr>
              <a:t>  Matplotlib</a:t>
            </a:r>
            <a:r>
              <a:rPr lang="zh-CN" altLang="en-US" sz="3200" dirty="0">
                <a:solidFill>
                  <a:schemeClr val="bg1"/>
                </a:solidFill>
                <a:effectLst>
                  <a:outerShdw blurRad="38100" dist="38100" dir="2700000" algn="tl">
                    <a:srgbClr val="000000">
                      <a:alpha val="43137"/>
                    </a:srgbClr>
                  </a:outerShdw>
                </a:effectLst>
              </a:rPr>
              <a:t>绘图库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09836"/>
            <a:ext cx="8428236" cy="357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gn="just">
              <a:lnSpc>
                <a:spcPct val="120000"/>
              </a:lnSpc>
              <a:spcBef>
                <a:spcPts val="0"/>
              </a:spcBef>
              <a:buClr>
                <a:srgbClr val="990000"/>
              </a:buClr>
            </a:pPr>
            <a:r>
              <a:rPr lang="zh-CN" altLang="en-US" sz="2400" kern="0" dirty="0">
                <a:solidFill>
                  <a:srgbClr val="990000"/>
                </a:solidFill>
                <a:ea typeface="宋体" panose="02010600030101010101" pitchFamily="2" charset="-122"/>
              </a:rPr>
              <a:t>概述：</a:t>
            </a:r>
            <a:r>
              <a:rPr lang="zh-CN" altLang="en-US" sz="2400" dirty="0"/>
              <a:t>数据可视化是指以图形的方式展示数据。人们在企业管理和科学研究中积累了大量的数据，这些数据在规模和维度上日益增长。为了揭示数据背后的深刻含义，我们需要对海量数据进行抽取、加工、提炼和展示。本章介绍的</a:t>
            </a:r>
            <a:r>
              <a:rPr lang="en-US" altLang="zh-CN" sz="2400" dirty="0"/>
              <a:t>Matplotlib</a:t>
            </a:r>
            <a:r>
              <a:rPr lang="zh-CN" altLang="en-US" sz="2400" dirty="0"/>
              <a:t>是</a:t>
            </a:r>
            <a:r>
              <a:rPr lang="en-US" altLang="zh-CN" sz="2400" dirty="0"/>
              <a:t>Python</a:t>
            </a:r>
            <a:r>
              <a:rPr lang="zh-CN" altLang="en-US" sz="2400" dirty="0"/>
              <a:t>平台下的绘图库，它为数据可视化提供了理想的解决</a:t>
            </a:r>
            <a:r>
              <a:rPr lang="zh-CN" altLang="en-US" sz="2400"/>
              <a:t>方案。</a:t>
            </a:r>
            <a:endParaRPr lang="en-US" altLang="zh-CN" sz="2400"/>
          </a:p>
          <a:p>
            <a:pPr marL="0" indent="457200" algn="just">
              <a:lnSpc>
                <a:spcPct val="120000"/>
              </a:lnSpc>
              <a:spcBef>
                <a:spcPts val="0"/>
              </a:spcBef>
              <a:buClr>
                <a:srgbClr val="990000"/>
              </a:buClr>
            </a:pPr>
            <a:endParaRPr lang="en-US" altLang="zh-CN" sz="2400" dirty="0"/>
          </a:p>
          <a:p>
            <a:pPr marL="0" indent="0" algn="just">
              <a:lnSpc>
                <a:spcPct val="120000"/>
              </a:lnSpc>
              <a:spcBef>
                <a:spcPts val="0"/>
              </a:spcBef>
              <a:buClr>
                <a:srgbClr val="990000"/>
              </a:buClr>
            </a:pPr>
            <a:r>
              <a:rPr lang="zh-CN" altLang="en-US" sz="2400" kern="0" dirty="0">
                <a:solidFill>
                  <a:srgbClr val="990000"/>
                </a:solidFill>
                <a:ea typeface="宋体" panose="02010600030101010101" pitchFamily="2" charset="-122"/>
              </a:rPr>
              <a:t>安装</a:t>
            </a:r>
            <a:r>
              <a:rPr lang="zh-CN" altLang="en-US" sz="2400" kern="0" dirty="0">
                <a:latin typeface="Arial" panose="020B0604020202020204" pitchFamily="34" charset="0"/>
                <a:cs typeface="Arial" panose="020B0604020202020204" pitchFamily="34" charset="0"/>
              </a:rPr>
              <a:t>  </a:t>
            </a:r>
            <a:r>
              <a:rPr lang="en-US" altLang="zh-CN" sz="2400" kern="0" dirty="0">
                <a:latin typeface="Arial" panose="020B0604020202020204" pitchFamily="34" charset="0"/>
                <a:cs typeface="Arial" panose="020B0604020202020204" pitchFamily="34" charset="0"/>
              </a:rPr>
              <a:t>pip   install   </a:t>
            </a:r>
            <a:r>
              <a:rPr lang="en-US" altLang="zh-CN" sz="2400" kern="0">
                <a:latin typeface="Arial" panose="020B0604020202020204" pitchFamily="34" charset="0"/>
                <a:cs typeface="Arial" panose="020B0604020202020204" pitchFamily="34" charset="0"/>
              </a:rPr>
              <a:t>matplotlib        # </a:t>
            </a:r>
            <a:r>
              <a:rPr lang="en-US" altLang="zh-CN" sz="2400" kern="0" dirty="0">
                <a:latin typeface="Arial" panose="020B0604020202020204" pitchFamily="34" charset="0"/>
                <a:cs typeface="Arial" panose="020B0604020202020204" pitchFamily="34" charset="0"/>
              </a:rPr>
              <a:t>anaconda</a:t>
            </a:r>
            <a:r>
              <a:rPr lang="zh-CN" altLang="en-US" sz="2400" kern="0" dirty="0">
                <a:latin typeface="Arial" panose="020B0604020202020204" pitchFamily="34" charset="0"/>
                <a:cs typeface="Arial" panose="020B0604020202020204" pitchFamily="34" charset="0"/>
              </a:rPr>
              <a:t>中无需安装</a:t>
            </a: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063552" y="4797152"/>
            <a:ext cx="835292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40000"/>
              </a:lnSpc>
              <a:buClr>
                <a:srgbClr val="990000"/>
              </a:buClr>
            </a:pPr>
            <a:r>
              <a:rPr lang="zh-CN" altLang="en-US" sz="2400" kern="0" dirty="0">
                <a:solidFill>
                  <a:srgbClr val="990000"/>
                </a:solidFill>
                <a:ea typeface="宋体" panose="02010600030101010101" pitchFamily="2" charset="-122"/>
              </a:rPr>
              <a:t>引入</a:t>
            </a:r>
            <a:r>
              <a:rPr lang="en-US" altLang="zh-CN" sz="2400" kern="0" dirty="0">
                <a:solidFill>
                  <a:srgbClr val="990000"/>
                </a:solidFill>
                <a:ea typeface="宋体" panose="02010600030101010101" pitchFamily="2" charset="-122"/>
              </a:rPr>
              <a:t>matplotlib</a:t>
            </a:r>
            <a:r>
              <a:rPr lang="zh-CN" altLang="en-US" sz="2400" kern="0" dirty="0">
                <a:solidFill>
                  <a:srgbClr val="990000"/>
                </a:solidFill>
                <a:ea typeface="宋体" panose="02010600030101010101" pitchFamily="2" charset="-122"/>
              </a:rPr>
              <a:t>的</a:t>
            </a:r>
            <a:r>
              <a:rPr lang="zh-CN" altLang="en-US" sz="2400" kern="0">
                <a:solidFill>
                  <a:srgbClr val="990000"/>
                </a:solidFill>
                <a:ea typeface="宋体" panose="02010600030101010101" pitchFamily="2" charset="-122"/>
              </a:rPr>
              <a:t>惯例      </a:t>
            </a:r>
            <a:r>
              <a:rPr lang="en-US" altLang="zh-CN" sz="2400"/>
              <a:t># </a:t>
            </a:r>
            <a:r>
              <a:rPr lang="zh-CN" altLang="zh-CN" sz="2400" dirty="0"/>
              <a:t>导入</a:t>
            </a:r>
            <a:r>
              <a:rPr lang="en-US" altLang="zh-CN" sz="2400" dirty="0" err="1"/>
              <a:t>pyplot</a:t>
            </a:r>
            <a:r>
              <a:rPr lang="zh-CN" altLang="zh-CN" sz="2400" dirty="0"/>
              <a:t>模块并命名为</a:t>
            </a:r>
            <a:r>
              <a:rPr lang="en-US" altLang="zh-CN" sz="2400" dirty="0" err="1"/>
              <a:t>plt</a:t>
            </a:r>
            <a:endParaRPr lang="en-US" altLang="zh-CN" sz="2400" kern="0" dirty="0">
              <a:solidFill>
                <a:srgbClr val="990000"/>
              </a:solidFill>
              <a:ea typeface="宋体" panose="02010600030101010101" pitchFamily="2" charset="-122"/>
            </a:endParaRPr>
          </a:p>
          <a:p>
            <a:pPr marL="0" indent="0" algn="just">
              <a:lnSpc>
                <a:spcPct val="120000"/>
              </a:lnSpc>
              <a:buClr>
                <a:srgbClr val="990000"/>
              </a:buClr>
            </a:pPr>
            <a:r>
              <a:rPr lang="en-US" altLang="zh-CN" sz="2400" dirty="0"/>
              <a:t>import  </a:t>
            </a:r>
            <a:r>
              <a:rPr lang="en-US" altLang="zh-CN" sz="2400" dirty="0" err="1"/>
              <a:t>matplotlib.pyplot</a:t>
            </a:r>
            <a:r>
              <a:rPr lang="en-US" altLang="zh-CN" sz="2400" dirty="0"/>
              <a:t>  as  </a:t>
            </a:r>
            <a:r>
              <a:rPr lang="en-US" altLang="zh-CN" sz="2400" dirty="0" err="1"/>
              <a:t>plt</a:t>
            </a:r>
            <a:endParaRPr lang="zh-CN" altLang="zh-CN"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9.2.1  </a:t>
            </a:r>
            <a:r>
              <a:rPr lang="zh-CN" altLang="en-US" sz="2000" kern="0" dirty="0">
                <a:solidFill>
                  <a:srgbClr val="990000"/>
                </a:solidFill>
                <a:ea typeface="宋体" panose="02010600030101010101" pitchFamily="2" charset="-122"/>
              </a:rPr>
              <a:t>柱形图</a:t>
            </a:r>
            <a:r>
              <a:rPr lang="en-US" altLang="zh-CN" sz="2000" kern="0" dirty="0" err="1">
                <a:solidFill>
                  <a:srgbClr val="990000"/>
                </a:solidFill>
                <a:ea typeface="宋体" panose="02010600030101010101" pitchFamily="2" charset="-122"/>
              </a:rPr>
              <a:t>plt.bar</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6" y="1412776"/>
            <a:ext cx="6891259" cy="424988"/>
          </a:xfrm>
          <a:prstGeom prst="rect">
            <a:avLst/>
          </a:prstGeom>
        </p:spPr>
        <p:txBody>
          <a:bodyPr wrap="square">
            <a:spAutoFit/>
          </a:bodyPr>
          <a:lstStyle/>
          <a:p>
            <a:pPr>
              <a:lnSpc>
                <a:spcPct val="120000"/>
              </a:lnSpc>
            </a:pPr>
            <a:r>
              <a:rPr lang="zh-CN" altLang="zh-CN" sz="2000" dirty="0">
                <a:solidFill>
                  <a:srgbClr val="C00000"/>
                </a:solidFill>
              </a:rPr>
              <a:t>簇状柱形图</a:t>
            </a:r>
            <a:r>
              <a:rPr lang="zh-CN" altLang="en-US" sz="2000" dirty="0"/>
              <a:t>，注意水平位置的调整</a:t>
            </a:r>
            <a:r>
              <a:rPr lang="zh-CN" altLang="zh-CN" sz="2000" dirty="0"/>
              <a:t>。</a:t>
            </a:r>
            <a:endParaRPr lang="zh-CN" altLang="zh-CN" sz="2000" dirty="0"/>
          </a:p>
        </p:txBody>
      </p:sp>
      <p:sp>
        <p:nvSpPr>
          <p:cNvPr id="7" name="矩形 6"/>
          <p:cNvSpPr/>
          <p:nvPr/>
        </p:nvSpPr>
        <p:spPr>
          <a:xfrm>
            <a:off x="2038908" y="1863992"/>
            <a:ext cx="8187404" cy="2554545"/>
          </a:xfrm>
          <a:prstGeom prst="rect">
            <a:avLst/>
          </a:prstGeom>
          <a:solidFill>
            <a:schemeClr val="accent3">
              <a:lumMod val="95000"/>
            </a:schemeClr>
          </a:solidFill>
        </p:spPr>
        <p:txBody>
          <a:bodyPr wrap="square">
            <a:spAutoFit/>
          </a:bodyPr>
          <a:lstStyle/>
          <a:p>
            <a:r>
              <a:rPr lang="en-US" altLang="zh-CN" sz="2000" dirty="0"/>
              <a:t>position = </a:t>
            </a:r>
            <a:r>
              <a:rPr lang="en-US" altLang="zh-CN" sz="2000" dirty="0" err="1"/>
              <a:t>np.arange</a:t>
            </a:r>
            <a:r>
              <a:rPr lang="en-US" altLang="zh-CN" sz="2000" dirty="0"/>
              <a:t>(1, 4)</a:t>
            </a:r>
            <a:endParaRPr lang="zh-CN" altLang="zh-CN" sz="2000" dirty="0"/>
          </a:p>
          <a:p>
            <a:r>
              <a:rPr lang="en-US" altLang="zh-CN" sz="2000" dirty="0"/>
              <a:t>data1 = [0.2, 0.3, 0.4]</a:t>
            </a:r>
            <a:endParaRPr lang="zh-CN" altLang="zh-CN" sz="2000" dirty="0"/>
          </a:p>
          <a:p>
            <a:r>
              <a:rPr lang="en-US" altLang="zh-CN" sz="2000" dirty="0"/>
              <a:t>data2 = [0.4, 0.2, 0.4]</a:t>
            </a:r>
            <a:endParaRPr lang="zh-CN" altLang="zh-CN" sz="2000" dirty="0"/>
          </a:p>
          <a:p>
            <a:r>
              <a:rPr lang="en-US" altLang="zh-CN" sz="2000"/>
              <a:t>w = 0.3 </a:t>
            </a:r>
            <a:r>
              <a:rPr lang="en-US" altLang="zh-CN" sz="2000" dirty="0"/>
              <a:t>					# </a:t>
            </a:r>
            <a:r>
              <a:rPr lang="zh-CN" altLang="en-US" sz="2000" dirty="0"/>
              <a:t>柱宽</a:t>
            </a:r>
            <a:endParaRPr lang="zh-CN" altLang="zh-CN" sz="2000" dirty="0"/>
          </a:p>
          <a:p>
            <a:r>
              <a:rPr lang="en-US" altLang="zh-CN" sz="2000" dirty="0" err="1"/>
              <a:t>plt.bar</a:t>
            </a:r>
            <a:r>
              <a:rPr lang="en-US" altLang="zh-CN" sz="2000" dirty="0"/>
              <a:t>(position, data1, width=w)</a:t>
            </a:r>
            <a:endParaRPr lang="zh-CN" altLang="zh-CN" sz="2000" dirty="0"/>
          </a:p>
          <a:p>
            <a:r>
              <a:rPr lang="en-US" altLang="zh-CN" sz="2000" dirty="0" err="1"/>
              <a:t>plt.bar</a:t>
            </a:r>
            <a:r>
              <a:rPr lang="en-US" altLang="zh-CN" sz="2000" dirty="0"/>
              <a:t>(</a:t>
            </a:r>
            <a:r>
              <a:rPr lang="en-US" altLang="zh-CN" sz="2000" dirty="0">
                <a:solidFill>
                  <a:srgbClr val="C00000"/>
                </a:solidFill>
              </a:rPr>
              <a:t>position + w</a:t>
            </a:r>
            <a:r>
              <a:rPr lang="en-US" altLang="zh-CN" sz="2000" dirty="0"/>
              <a:t>, data2, width=w)  	# </a:t>
            </a:r>
            <a:r>
              <a:rPr lang="zh-CN" altLang="zh-CN" sz="2000" dirty="0"/>
              <a:t>调整</a:t>
            </a:r>
            <a:r>
              <a:rPr lang="zh-CN" altLang="en-US" sz="2000" dirty="0"/>
              <a:t>水平</a:t>
            </a:r>
            <a:r>
              <a:rPr lang="zh-CN" altLang="zh-CN" sz="2000" dirty="0"/>
              <a:t>位置，簇</a:t>
            </a:r>
            <a:r>
              <a:rPr lang="zh-CN" altLang="zh-CN" sz="2000"/>
              <a:t>状图</a:t>
            </a:r>
            <a:endParaRPr lang="en-US" altLang="zh-CN" sz="2000"/>
          </a:p>
          <a:p>
            <a:r>
              <a:rPr lang="en-US" altLang="zh-CN" sz="2000"/>
              <a:t># </a:t>
            </a:r>
            <a:r>
              <a:rPr lang="zh-CN" altLang="en-US" sz="2000"/>
              <a:t>调整</a:t>
            </a:r>
            <a:r>
              <a:rPr lang="en-US" altLang="zh-CN" sz="2000"/>
              <a:t>x</a:t>
            </a:r>
            <a:r>
              <a:rPr lang="zh-CN" altLang="en-US" sz="2000"/>
              <a:t>轴刻度位于两柱正中间</a:t>
            </a:r>
            <a:endParaRPr lang="zh-CN" altLang="en-US" sz="2000"/>
          </a:p>
          <a:p>
            <a:r>
              <a:rPr lang="en-US" altLang="zh-CN" sz="2000"/>
              <a:t>plt.xticks(position + w/2, ['A','B','C'])  </a:t>
            </a:r>
            <a:endParaRPr lang="en-US" altLang="zh-CN" sz="2000"/>
          </a:p>
        </p:txBody>
      </p:sp>
      <p:pic>
        <p:nvPicPr>
          <p:cNvPr id="3" name="图片 2"/>
          <p:cNvPicPr>
            <a:picLocks noChangeAspect="1"/>
          </p:cNvPicPr>
          <p:nvPr/>
        </p:nvPicPr>
        <p:blipFill>
          <a:blip r:embed="rId1"/>
          <a:stretch>
            <a:fillRect/>
          </a:stretch>
        </p:blipFill>
        <p:spPr>
          <a:xfrm>
            <a:off x="4583832" y="4509123"/>
            <a:ext cx="3024336" cy="22367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9.2.1  </a:t>
            </a:r>
            <a:r>
              <a:rPr lang="zh-CN" altLang="en-US" sz="2000" kern="0" dirty="0">
                <a:solidFill>
                  <a:srgbClr val="990000"/>
                </a:solidFill>
                <a:ea typeface="宋体" panose="02010600030101010101" pitchFamily="2" charset="-122"/>
              </a:rPr>
              <a:t>柱形图 </a:t>
            </a:r>
            <a:r>
              <a:rPr lang="en-US" altLang="zh-CN" sz="2000" kern="0" dirty="0" err="1">
                <a:solidFill>
                  <a:srgbClr val="990000"/>
                </a:solidFill>
                <a:ea typeface="宋体" panose="02010600030101010101" pitchFamily="2" charset="-122"/>
              </a:rPr>
              <a:t>plt.barh</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3" y="1412776"/>
            <a:ext cx="8496944" cy="772584"/>
          </a:xfrm>
          <a:prstGeom prst="rect">
            <a:avLst/>
          </a:prstGeom>
        </p:spPr>
        <p:txBody>
          <a:bodyPr wrap="square">
            <a:spAutoFit/>
          </a:bodyPr>
          <a:lstStyle/>
          <a:p>
            <a:pPr indent="457200" algn="just">
              <a:lnSpc>
                <a:spcPct val="130000"/>
              </a:lnSpc>
            </a:pPr>
            <a:r>
              <a:rPr lang="zh-CN" altLang="zh-CN" dirty="0"/>
              <a:t>除了竖直的柱形图，绘图库还提供</a:t>
            </a:r>
            <a:r>
              <a:rPr lang="en-US" altLang="zh-CN" kern="0" dirty="0" err="1">
                <a:solidFill>
                  <a:srgbClr val="990000"/>
                </a:solidFill>
                <a:latin typeface="+mn-lt"/>
              </a:rPr>
              <a:t>plt.barh</a:t>
            </a:r>
            <a:r>
              <a:rPr lang="en-US" altLang="zh-CN" kern="0" dirty="0">
                <a:solidFill>
                  <a:srgbClr val="990000"/>
                </a:solidFill>
                <a:latin typeface="+mn-lt"/>
              </a:rPr>
              <a:t>()</a:t>
            </a:r>
            <a:r>
              <a:rPr lang="zh-CN" altLang="zh-CN" kern="0" dirty="0">
                <a:solidFill>
                  <a:srgbClr val="990000"/>
                </a:solidFill>
                <a:latin typeface="+mn-lt"/>
              </a:rPr>
              <a:t>水平条形图</a:t>
            </a:r>
            <a:r>
              <a:rPr lang="zh-CN" altLang="zh-CN" dirty="0"/>
              <a:t>。下面将两组数据做一个水平条形图对比。</a:t>
            </a:r>
            <a:endParaRPr lang="zh-CN" altLang="zh-CN" dirty="0"/>
          </a:p>
        </p:txBody>
      </p:sp>
      <p:sp>
        <p:nvSpPr>
          <p:cNvPr id="7" name="矩形 6"/>
          <p:cNvSpPr/>
          <p:nvPr/>
        </p:nvSpPr>
        <p:spPr>
          <a:xfrm>
            <a:off x="2049740" y="2143212"/>
            <a:ext cx="8496944" cy="3420424"/>
          </a:xfrm>
          <a:prstGeom prst="rect">
            <a:avLst/>
          </a:prstGeom>
          <a:solidFill>
            <a:schemeClr val="accent3">
              <a:lumMod val="95000"/>
            </a:schemeClr>
          </a:solidFill>
        </p:spPr>
        <p:txBody>
          <a:bodyPr wrap="square">
            <a:spAutoFit/>
          </a:bodyPr>
          <a:lstStyle/>
          <a:p>
            <a:pPr>
              <a:lnSpc>
                <a:spcPct val="110000"/>
              </a:lnSpc>
            </a:pPr>
            <a:r>
              <a:rPr lang="en-US" altLang="zh-CN" dirty="0"/>
              <a:t>data1 = </a:t>
            </a:r>
            <a:r>
              <a:rPr lang="en-US" altLang="zh-CN" dirty="0" err="1"/>
              <a:t>np.array</a:t>
            </a:r>
            <a:r>
              <a:rPr lang="en-US" altLang="zh-CN" dirty="0"/>
              <a:t>([5, 10, 33, 21])</a:t>
            </a:r>
            <a:endParaRPr lang="zh-CN" altLang="zh-CN" dirty="0"/>
          </a:p>
          <a:p>
            <a:pPr>
              <a:lnSpc>
                <a:spcPct val="110000"/>
              </a:lnSpc>
            </a:pPr>
            <a:r>
              <a:rPr lang="en-US" altLang="zh-CN" dirty="0"/>
              <a:t>data2 = </a:t>
            </a:r>
            <a:r>
              <a:rPr lang="en-US" altLang="zh-CN" dirty="0" err="1"/>
              <a:t>np.array</a:t>
            </a:r>
            <a:r>
              <a:rPr lang="en-US" altLang="zh-CN" dirty="0"/>
              <a:t>([5, 15, 28, 18])</a:t>
            </a:r>
            <a:endParaRPr lang="zh-CN" altLang="zh-CN" dirty="0"/>
          </a:p>
          <a:p>
            <a:pPr>
              <a:lnSpc>
                <a:spcPct val="110000"/>
              </a:lnSpc>
            </a:pPr>
            <a:r>
              <a:rPr lang="en-US" altLang="zh-CN" dirty="0"/>
              <a:t>x = </a:t>
            </a:r>
            <a:r>
              <a:rPr lang="en-US" altLang="zh-CN" dirty="0" err="1"/>
              <a:t>np.arange</a:t>
            </a:r>
            <a:r>
              <a:rPr lang="en-US" altLang="zh-CN" dirty="0"/>
              <a:t>(4)</a:t>
            </a:r>
            <a:endParaRPr lang="zh-CN" altLang="zh-CN" dirty="0"/>
          </a:p>
          <a:p>
            <a:pPr>
              <a:lnSpc>
                <a:spcPct val="110000"/>
              </a:lnSpc>
            </a:pPr>
            <a:r>
              <a:rPr lang="en-US" altLang="zh-CN" dirty="0" err="1"/>
              <a:t>plt.barh</a:t>
            </a:r>
            <a:r>
              <a:rPr lang="en-US" altLang="zh-CN" dirty="0"/>
              <a:t>(x,  data1, hatch='x' )   	</a:t>
            </a:r>
            <a:r>
              <a:rPr lang="en-US" altLang="zh-CN"/>
              <a:t># x</a:t>
            </a:r>
            <a:r>
              <a:rPr lang="zh-CN" altLang="en-US"/>
              <a:t>轴正半轴</a:t>
            </a:r>
            <a:r>
              <a:rPr lang="en-US" altLang="zh-CN"/>
              <a:t>, </a:t>
            </a:r>
            <a:r>
              <a:rPr lang="zh-CN" altLang="en-US"/>
              <a:t>水平条形图中</a:t>
            </a:r>
            <a:r>
              <a:rPr lang="en-US" altLang="zh-CN"/>
              <a:t>x/y</a:t>
            </a:r>
            <a:r>
              <a:rPr lang="zh-CN" altLang="en-US"/>
              <a:t>坐标交换</a:t>
            </a:r>
            <a:endParaRPr lang="zh-CN" altLang="zh-CN" dirty="0"/>
          </a:p>
          <a:p>
            <a:pPr>
              <a:lnSpc>
                <a:spcPct val="110000"/>
              </a:lnSpc>
            </a:pPr>
            <a:r>
              <a:rPr lang="en-US" altLang="zh-CN" dirty="0" err="1"/>
              <a:t>plt.barh</a:t>
            </a:r>
            <a:r>
              <a:rPr lang="en-US" altLang="zh-CN" dirty="0"/>
              <a:t>(x,  -data2, hatch='/' )   	</a:t>
            </a:r>
            <a:r>
              <a:rPr lang="en-US" altLang="zh-CN"/>
              <a:t># </a:t>
            </a:r>
            <a:r>
              <a:rPr lang="zh-CN" altLang="en-US"/>
              <a:t>负半轴</a:t>
            </a:r>
            <a:endParaRPr lang="en-US" altLang="zh-CN"/>
          </a:p>
          <a:p>
            <a:pPr>
              <a:lnSpc>
                <a:spcPct val="110000"/>
              </a:lnSpc>
            </a:pPr>
            <a:endParaRPr lang="en-US" altLang="zh-CN"/>
          </a:p>
          <a:p>
            <a:pPr>
              <a:lnSpc>
                <a:spcPct val="110000"/>
              </a:lnSpc>
            </a:pPr>
            <a:r>
              <a:rPr lang="en-US" altLang="zh-CN"/>
              <a:t>plt.xlim(-40,40)</a:t>
            </a:r>
            <a:endParaRPr lang="en-US" altLang="zh-CN"/>
          </a:p>
          <a:p>
            <a:pPr>
              <a:lnSpc>
                <a:spcPct val="110000"/>
              </a:lnSpc>
            </a:pPr>
            <a:r>
              <a:rPr lang="en-US" altLang="zh-CN"/>
              <a:t>for  i, y in enumerate(data1):</a:t>
            </a:r>
            <a:endParaRPr lang="en-US" altLang="zh-CN"/>
          </a:p>
          <a:p>
            <a:pPr>
              <a:lnSpc>
                <a:spcPct val="110000"/>
              </a:lnSpc>
            </a:pPr>
            <a:r>
              <a:rPr lang="en-US" altLang="zh-CN"/>
              <a:t>    plt.text(</a:t>
            </a:r>
            <a:r>
              <a:rPr lang="en-US" altLang="zh-CN">
                <a:solidFill>
                  <a:srgbClr val="C00000"/>
                </a:solidFill>
              </a:rPr>
              <a:t>y, i</a:t>
            </a:r>
            <a:r>
              <a:rPr lang="en-US" altLang="zh-CN"/>
              <a:t>, y)              # </a:t>
            </a:r>
            <a:r>
              <a:rPr lang="zh-CN" altLang="en-US"/>
              <a:t>标注数值</a:t>
            </a:r>
            <a:endParaRPr lang="en-US" altLang="zh-CN"/>
          </a:p>
          <a:p>
            <a:pPr>
              <a:lnSpc>
                <a:spcPct val="110000"/>
              </a:lnSpc>
            </a:pPr>
            <a:r>
              <a:rPr lang="en-US" altLang="zh-CN"/>
              <a:t>for  i, y in enumerate(data2):</a:t>
            </a:r>
            <a:endParaRPr lang="en-US" altLang="zh-CN"/>
          </a:p>
          <a:p>
            <a:pPr>
              <a:lnSpc>
                <a:spcPct val="110000"/>
              </a:lnSpc>
            </a:pPr>
            <a:r>
              <a:rPr lang="en-US" altLang="zh-CN"/>
              <a:t>    plt.text(</a:t>
            </a:r>
            <a:r>
              <a:rPr lang="en-US" altLang="zh-CN">
                <a:solidFill>
                  <a:srgbClr val="C00000"/>
                </a:solidFill>
              </a:rPr>
              <a:t>-y-3, i</a:t>
            </a:r>
            <a:r>
              <a:rPr lang="en-US" altLang="zh-CN"/>
              <a:t>, y)</a:t>
            </a:r>
            <a:endParaRPr lang="zh-CN" altLang="zh-CN" dirty="0"/>
          </a:p>
        </p:txBody>
      </p:sp>
      <p:pic>
        <p:nvPicPr>
          <p:cNvPr id="3" name="图片 2"/>
          <p:cNvPicPr>
            <a:picLocks noChangeAspect="1"/>
          </p:cNvPicPr>
          <p:nvPr/>
        </p:nvPicPr>
        <p:blipFill>
          <a:blip r:embed="rId1"/>
          <a:stretch>
            <a:fillRect/>
          </a:stretch>
        </p:blipFill>
        <p:spPr>
          <a:xfrm>
            <a:off x="6744075" y="4293099"/>
            <a:ext cx="3669725" cy="237599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9.2.2  </a:t>
            </a:r>
            <a:r>
              <a:rPr lang="zh-CN" altLang="en-US" sz="2000" kern="0" dirty="0">
                <a:solidFill>
                  <a:srgbClr val="990000"/>
                </a:solidFill>
                <a:ea typeface="宋体" panose="02010600030101010101" pitchFamily="2" charset="-122"/>
              </a:rPr>
              <a:t>饼图 </a:t>
            </a:r>
            <a:r>
              <a:rPr lang="en-US" altLang="zh-CN" sz="2000" kern="0" dirty="0" err="1">
                <a:solidFill>
                  <a:srgbClr val="990000"/>
                </a:solidFill>
                <a:ea typeface="宋体" panose="02010600030101010101" pitchFamily="2" charset="-122"/>
              </a:rPr>
              <a:t>plt.pie</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3" y="1412776"/>
            <a:ext cx="8496944" cy="794320"/>
          </a:xfrm>
          <a:prstGeom prst="rect">
            <a:avLst/>
          </a:prstGeom>
        </p:spPr>
        <p:txBody>
          <a:bodyPr wrap="square">
            <a:spAutoFit/>
          </a:bodyPr>
          <a:lstStyle/>
          <a:p>
            <a:pPr indent="457200" algn="just">
              <a:lnSpc>
                <a:spcPct val="120000"/>
              </a:lnSpc>
            </a:pPr>
            <a:r>
              <a:rPr lang="zh-CN" altLang="zh-CN" sz="2000" dirty="0"/>
              <a:t>饼图用于显示数据集中各数据所占百分比。最简单的饼图只需提供一组数值和标签即可，绘图库自动计算各数值所占比例。</a:t>
            </a:r>
            <a:r>
              <a:rPr lang="zh-CN" altLang="en-US" sz="2000" dirty="0"/>
              <a:t>帮助 </a:t>
            </a:r>
            <a:r>
              <a:rPr lang="en-US" altLang="zh-CN" sz="2000" dirty="0" err="1"/>
              <a:t>plt.pie</a:t>
            </a:r>
            <a:r>
              <a:rPr lang="en-US" altLang="zh-CN" sz="2000" dirty="0"/>
              <a:t>?</a:t>
            </a:r>
            <a:endParaRPr lang="zh-CN" altLang="zh-CN" sz="2000" dirty="0"/>
          </a:p>
        </p:txBody>
      </p:sp>
      <p:sp>
        <p:nvSpPr>
          <p:cNvPr id="7" name="矩形 6"/>
          <p:cNvSpPr/>
          <p:nvPr/>
        </p:nvSpPr>
        <p:spPr>
          <a:xfrm>
            <a:off x="2391349" y="2207096"/>
            <a:ext cx="7740352" cy="1248290"/>
          </a:xfrm>
          <a:prstGeom prst="rect">
            <a:avLst/>
          </a:prstGeom>
          <a:solidFill>
            <a:schemeClr val="accent3">
              <a:lumMod val="95000"/>
            </a:schemeClr>
          </a:solidFill>
        </p:spPr>
        <p:txBody>
          <a:bodyPr wrap="square">
            <a:spAutoFit/>
          </a:bodyPr>
          <a:lstStyle/>
          <a:p>
            <a:pPr>
              <a:lnSpc>
                <a:spcPct val="130000"/>
              </a:lnSpc>
            </a:pPr>
            <a:r>
              <a:rPr lang="en-US" altLang="zh-CN" sz="2000" dirty="0"/>
              <a:t>rate = [1, 5, 3, 8] </a:t>
            </a:r>
            <a:endParaRPr lang="zh-CN" altLang="zh-CN" sz="2000" dirty="0"/>
          </a:p>
          <a:p>
            <a:pPr>
              <a:lnSpc>
                <a:spcPct val="130000"/>
              </a:lnSpc>
            </a:pPr>
            <a:r>
              <a:rPr lang="en-US" altLang="zh-CN" sz="2000" dirty="0"/>
              <a:t>labels = ['</a:t>
            </a:r>
            <a:r>
              <a:rPr lang="zh-CN" altLang="zh-CN" sz="2000" dirty="0"/>
              <a:t>一月</a:t>
            </a:r>
            <a:r>
              <a:rPr lang="en-US" altLang="zh-CN" sz="2000"/>
              <a:t>',  '</a:t>
            </a:r>
            <a:r>
              <a:rPr lang="zh-CN" altLang="zh-CN" sz="2000" dirty="0"/>
              <a:t>二月</a:t>
            </a:r>
            <a:r>
              <a:rPr lang="en-US" altLang="zh-CN" sz="2000"/>
              <a:t>',  '</a:t>
            </a:r>
            <a:r>
              <a:rPr lang="zh-CN" altLang="zh-CN" sz="2000" dirty="0"/>
              <a:t>三月</a:t>
            </a:r>
            <a:r>
              <a:rPr lang="en-US" altLang="zh-CN" sz="2000"/>
              <a:t>',  '</a:t>
            </a:r>
            <a:r>
              <a:rPr lang="zh-CN" altLang="zh-CN" sz="2000" dirty="0"/>
              <a:t>四月</a:t>
            </a:r>
            <a:r>
              <a:rPr lang="en-US" altLang="zh-CN" sz="2000" dirty="0"/>
              <a:t>']</a:t>
            </a:r>
            <a:endParaRPr lang="zh-CN" altLang="zh-CN" sz="2000" dirty="0"/>
          </a:p>
          <a:p>
            <a:pPr>
              <a:lnSpc>
                <a:spcPct val="130000"/>
              </a:lnSpc>
            </a:pPr>
            <a:r>
              <a:rPr lang="en-US" altLang="zh-CN" sz="2000" dirty="0" err="1"/>
              <a:t>plt.pie</a:t>
            </a:r>
            <a:r>
              <a:rPr lang="en-US" altLang="zh-CN" sz="2000" dirty="0"/>
              <a:t>(rate, labels=labels)     	# labels</a:t>
            </a:r>
            <a:r>
              <a:rPr lang="zh-CN" altLang="zh-CN" sz="2000" dirty="0"/>
              <a:t>用于设置标注文字</a:t>
            </a:r>
            <a:endParaRPr lang="zh-CN" altLang="zh-CN" sz="2000" dirty="0"/>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4533333" y="3429003"/>
            <a:ext cx="3456384" cy="3212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9.2.2  </a:t>
            </a:r>
            <a:r>
              <a:rPr lang="zh-CN" altLang="en-US" sz="2000" kern="0" dirty="0">
                <a:solidFill>
                  <a:srgbClr val="990000"/>
                </a:solidFill>
                <a:ea typeface="宋体" panose="02010600030101010101" pitchFamily="2" charset="-122"/>
              </a:rPr>
              <a:t>饼图</a:t>
            </a:r>
            <a:r>
              <a:rPr lang="en-US" altLang="zh-CN" sz="2000" kern="0" dirty="0" err="1">
                <a:solidFill>
                  <a:srgbClr val="990000"/>
                </a:solidFill>
                <a:ea typeface="宋体" panose="02010600030101010101" pitchFamily="2" charset="-122"/>
              </a:rPr>
              <a:t>plt.pie</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13053" y="1412776"/>
            <a:ext cx="8496944" cy="369332"/>
          </a:xfrm>
          <a:prstGeom prst="rect">
            <a:avLst/>
          </a:prstGeom>
        </p:spPr>
        <p:txBody>
          <a:bodyPr wrap="square">
            <a:spAutoFit/>
          </a:bodyPr>
          <a:lstStyle/>
          <a:p>
            <a:pPr indent="457200"/>
            <a:r>
              <a:rPr lang="zh-CN" altLang="zh-CN"/>
              <a:t>上面的</a:t>
            </a:r>
            <a:r>
              <a:rPr lang="zh-CN" altLang="en-US"/>
              <a:t>简单</a:t>
            </a:r>
            <a:r>
              <a:rPr lang="zh-CN" altLang="zh-CN"/>
              <a:t>饼</a:t>
            </a:r>
            <a:r>
              <a:rPr lang="zh-CN" altLang="zh-CN" dirty="0"/>
              <a:t>图还不完善，如下</a:t>
            </a:r>
            <a:r>
              <a:rPr lang="zh-CN" altLang="zh-CN"/>
              <a:t>代码可</a:t>
            </a:r>
            <a:r>
              <a:rPr lang="zh-CN" altLang="en-US"/>
              <a:t>对其</a:t>
            </a:r>
            <a:r>
              <a:rPr lang="zh-CN" altLang="zh-CN"/>
              <a:t>进一步</a:t>
            </a:r>
            <a:r>
              <a:rPr lang="zh-CN" altLang="zh-CN" dirty="0"/>
              <a:t>加工</a:t>
            </a:r>
            <a:r>
              <a:rPr lang="zh-CN" altLang="zh-CN"/>
              <a:t>以突出显示</a:t>
            </a:r>
            <a:r>
              <a:rPr lang="zh-CN" altLang="zh-CN" dirty="0"/>
              <a:t>效果。</a:t>
            </a:r>
            <a:endParaRPr lang="zh-CN" altLang="zh-CN" dirty="0"/>
          </a:p>
        </p:txBody>
      </p:sp>
      <p:sp>
        <p:nvSpPr>
          <p:cNvPr id="7" name="矩形 6"/>
          <p:cNvSpPr/>
          <p:nvPr/>
        </p:nvSpPr>
        <p:spPr>
          <a:xfrm>
            <a:off x="2063555" y="1810647"/>
            <a:ext cx="8330349" cy="4839851"/>
          </a:xfrm>
          <a:prstGeom prst="rect">
            <a:avLst/>
          </a:prstGeom>
          <a:solidFill>
            <a:schemeClr val="accent3">
              <a:lumMod val="95000"/>
            </a:schemeClr>
          </a:solidFill>
        </p:spPr>
        <p:txBody>
          <a:bodyPr wrap="square">
            <a:spAutoFit/>
          </a:bodyPr>
          <a:lstStyle/>
          <a:p>
            <a:pPr>
              <a:lnSpc>
                <a:spcPct val="110000"/>
              </a:lnSpc>
            </a:pPr>
            <a:r>
              <a:rPr lang="en-US" altLang="zh-CN" dirty="0"/>
              <a:t>rate = [1, 5, 3, 8] </a:t>
            </a:r>
            <a:endParaRPr lang="zh-CN" altLang="zh-CN" dirty="0"/>
          </a:p>
          <a:p>
            <a:pPr>
              <a:lnSpc>
                <a:spcPct val="110000"/>
              </a:lnSpc>
            </a:pPr>
            <a:r>
              <a:rPr lang="en-US" altLang="zh-CN" dirty="0"/>
              <a:t>labels = ['</a:t>
            </a:r>
            <a:r>
              <a:rPr lang="zh-CN" altLang="zh-CN" dirty="0"/>
              <a:t>一月</a:t>
            </a:r>
            <a:r>
              <a:rPr lang="en-US" altLang="zh-CN" dirty="0"/>
              <a:t>', '</a:t>
            </a:r>
            <a:r>
              <a:rPr lang="zh-CN" altLang="zh-CN" dirty="0"/>
              <a:t>二月</a:t>
            </a:r>
            <a:r>
              <a:rPr lang="en-US" altLang="zh-CN" dirty="0"/>
              <a:t>', '</a:t>
            </a:r>
            <a:r>
              <a:rPr lang="zh-CN" altLang="zh-CN" dirty="0"/>
              <a:t>三月</a:t>
            </a:r>
            <a:r>
              <a:rPr lang="en-US" altLang="zh-CN" dirty="0"/>
              <a:t>', '</a:t>
            </a:r>
            <a:r>
              <a:rPr lang="zh-CN" altLang="zh-CN" dirty="0"/>
              <a:t>四月</a:t>
            </a:r>
            <a:r>
              <a:rPr lang="en-US" altLang="zh-CN" dirty="0"/>
              <a:t>']</a:t>
            </a:r>
            <a:endParaRPr lang="zh-CN" altLang="zh-CN" dirty="0"/>
          </a:p>
          <a:p>
            <a:pPr>
              <a:lnSpc>
                <a:spcPct val="110000"/>
              </a:lnSpc>
            </a:pPr>
            <a:r>
              <a:rPr lang="en-US" altLang="zh-CN" dirty="0" err="1"/>
              <a:t>plt.figure</a:t>
            </a:r>
            <a:r>
              <a:rPr lang="en-US" altLang="zh-CN" dirty="0"/>
              <a:t>(</a:t>
            </a:r>
            <a:r>
              <a:rPr lang="en-US" altLang="zh-CN" dirty="0" err="1"/>
              <a:t>figsize</a:t>
            </a:r>
            <a:r>
              <a:rPr lang="en-US" altLang="zh-CN" dirty="0"/>
              <a:t>=(6,9))    		# </a:t>
            </a:r>
            <a:r>
              <a:rPr lang="zh-CN" altLang="zh-CN" dirty="0"/>
              <a:t>设置图形大小</a:t>
            </a:r>
            <a:endParaRPr lang="zh-CN" altLang="zh-CN" dirty="0"/>
          </a:p>
          <a:p>
            <a:pPr>
              <a:lnSpc>
                <a:spcPct val="110000"/>
              </a:lnSpc>
            </a:pPr>
            <a:r>
              <a:rPr lang="en-US" altLang="zh-CN" dirty="0"/>
              <a:t>explode = (0.1, 0, 0, 0.05)  	# explode</a:t>
            </a:r>
            <a:r>
              <a:rPr lang="zh-CN" altLang="zh-CN" dirty="0"/>
              <a:t>设置</a:t>
            </a:r>
            <a:r>
              <a:rPr lang="zh-CN" altLang="zh-CN"/>
              <a:t>各部分</a:t>
            </a:r>
            <a:r>
              <a:rPr lang="zh-CN" altLang="en-US"/>
              <a:t>离圆心</a:t>
            </a:r>
            <a:r>
              <a:rPr lang="zh-CN" altLang="zh-CN"/>
              <a:t>的</a:t>
            </a:r>
            <a:r>
              <a:rPr lang="zh-CN" altLang="en-US"/>
              <a:t>距离</a:t>
            </a:r>
            <a:endParaRPr lang="en-US" altLang="zh-CN"/>
          </a:p>
          <a:p>
            <a:pPr>
              <a:lnSpc>
                <a:spcPct val="110000"/>
              </a:lnSpc>
            </a:pPr>
            <a:r>
              <a:rPr lang="en-US" altLang="zh-CN"/>
              <a:t># patches</a:t>
            </a:r>
            <a:r>
              <a:rPr lang="zh-CN" altLang="en-US"/>
              <a:t>扇形列表，</a:t>
            </a:r>
            <a:r>
              <a:rPr lang="en-US" altLang="zh-CN"/>
              <a:t>ltext</a:t>
            </a:r>
            <a:r>
              <a:rPr lang="zh-CN" altLang="en-US"/>
              <a:t>标注文字列表，</a:t>
            </a:r>
            <a:r>
              <a:rPr lang="en-US" altLang="zh-CN"/>
              <a:t>ptext</a:t>
            </a:r>
            <a:r>
              <a:rPr lang="zh-CN" altLang="en-US"/>
              <a:t>百分比文字列表</a:t>
            </a:r>
            <a:endParaRPr lang="zh-CN" altLang="zh-CN" dirty="0"/>
          </a:p>
          <a:p>
            <a:pPr>
              <a:lnSpc>
                <a:spcPct val="110000"/>
              </a:lnSpc>
            </a:pPr>
            <a:r>
              <a:rPr lang="en-US" altLang="zh-CN" dirty="0"/>
              <a:t>patches, </a:t>
            </a:r>
            <a:r>
              <a:rPr lang="en-US" altLang="zh-CN" dirty="0" err="1"/>
              <a:t>ltext</a:t>
            </a:r>
            <a:r>
              <a:rPr lang="en-US" altLang="zh-CN" dirty="0"/>
              <a:t>, </a:t>
            </a:r>
            <a:r>
              <a:rPr lang="en-US" altLang="zh-CN" dirty="0" err="1"/>
              <a:t>ptext</a:t>
            </a:r>
            <a:r>
              <a:rPr lang="en-US" altLang="zh-CN" dirty="0"/>
              <a:t> = </a:t>
            </a:r>
            <a:r>
              <a:rPr lang="en-US" altLang="zh-CN" dirty="0" err="1"/>
              <a:t>plt.pie</a:t>
            </a:r>
            <a:r>
              <a:rPr lang="en-US" altLang="zh-CN" dirty="0"/>
              <a:t>(rate, explode=explode, labels=labels,</a:t>
            </a:r>
            <a:endParaRPr lang="zh-CN" altLang="zh-CN" dirty="0"/>
          </a:p>
          <a:p>
            <a:pPr>
              <a:lnSpc>
                <a:spcPct val="110000"/>
              </a:lnSpc>
            </a:pPr>
            <a:r>
              <a:rPr lang="en-US" altLang="zh-CN" dirty="0"/>
              <a:t>                            </a:t>
            </a:r>
            <a:r>
              <a:rPr lang="en-US" altLang="zh-CN" dirty="0" err="1"/>
              <a:t>autopct</a:t>
            </a:r>
            <a:r>
              <a:rPr lang="en-US" altLang="zh-CN" dirty="0"/>
              <a:t>='%.1f%%', shadow=False,</a:t>
            </a:r>
            <a:endParaRPr lang="zh-CN" altLang="zh-CN" dirty="0"/>
          </a:p>
          <a:p>
            <a:pPr>
              <a:lnSpc>
                <a:spcPct val="110000"/>
              </a:lnSpc>
            </a:pPr>
            <a:r>
              <a:rPr lang="en-US" altLang="zh-CN" dirty="0"/>
              <a:t>                            </a:t>
            </a:r>
            <a:r>
              <a:rPr lang="en-US" altLang="zh-CN" dirty="0" err="1"/>
              <a:t>startangle</a:t>
            </a:r>
            <a:r>
              <a:rPr lang="en-US" altLang="zh-CN" dirty="0"/>
              <a:t>=90)</a:t>
            </a:r>
            <a:endParaRPr lang="zh-CN" altLang="zh-CN" dirty="0"/>
          </a:p>
          <a:p>
            <a:pPr>
              <a:lnSpc>
                <a:spcPct val="110000"/>
              </a:lnSpc>
            </a:pPr>
            <a:r>
              <a:rPr lang="en-US" altLang="zh-CN" sz="1600" dirty="0"/>
              <a:t># </a:t>
            </a:r>
            <a:r>
              <a:rPr lang="en-US" altLang="zh-CN" sz="1600" dirty="0" err="1"/>
              <a:t>autopct</a:t>
            </a:r>
            <a:r>
              <a:rPr lang="en-US" altLang="zh-CN" sz="1600" dirty="0"/>
              <a:t>:</a:t>
            </a:r>
            <a:r>
              <a:rPr lang="zh-CN" altLang="zh-CN" sz="1600" dirty="0"/>
              <a:t>百分比数字的显示格式，</a:t>
            </a:r>
            <a:r>
              <a:rPr lang="en-US" altLang="zh-CN" sz="1600" dirty="0"/>
              <a:t>%.1f%% </a:t>
            </a:r>
            <a:r>
              <a:rPr lang="zh-CN" altLang="zh-CN" sz="1600" dirty="0"/>
              <a:t>表示保留一位小数</a:t>
            </a:r>
            <a:endParaRPr lang="zh-CN" altLang="zh-CN" sz="1600" dirty="0"/>
          </a:p>
          <a:p>
            <a:pPr>
              <a:lnSpc>
                <a:spcPct val="110000"/>
              </a:lnSpc>
            </a:pPr>
            <a:r>
              <a:rPr lang="en-US" altLang="zh-CN" sz="1600" dirty="0"/>
              <a:t># shadow :</a:t>
            </a:r>
            <a:r>
              <a:rPr lang="zh-CN" altLang="zh-CN" sz="1600" dirty="0"/>
              <a:t>是否有阴影</a:t>
            </a:r>
            <a:endParaRPr lang="zh-CN" altLang="zh-CN" sz="1600" dirty="0"/>
          </a:p>
          <a:p>
            <a:pPr>
              <a:lnSpc>
                <a:spcPct val="110000"/>
              </a:lnSpc>
            </a:pPr>
            <a:r>
              <a:rPr lang="en-US" altLang="zh-CN" sz="1600" dirty="0"/>
              <a:t># </a:t>
            </a:r>
            <a:r>
              <a:rPr lang="en-US" altLang="zh-CN" sz="1600" dirty="0" err="1"/>
              <a:t>startangle</a:t>
            </a:r>
            <a:r>
              <a:rPr lang="en-US" altLang="zh-CN" sz="1600" dirty="0"/>
              <a:t>:</a:t>
            </a:r>
            <a:r>
              <a:rPr lang="zh-CN" altLang="zh-CN" sz="1600" dirty="0"/>
              <a:t>起始角度。默认从</a:t>
            </a:r>
            <a:r>
              <a:rPr lang="en-US" altLang="zh-CN" sz="1600" dirty="0"/>
              <a:t>0</a:t>
            </a:r>
            <a:r>
              <a:rPr lang="zh-CN" altLang="zh-CN" sz="1600" dirty="0"/>
              <a:t>度逆时针开始为第一块，此处选择从</a:t>
            </a:r>
            <a:r>
              <a:rPr lang="en-US" altLang="zh-CN" sz="1600" dirty="0"/>
              <a:t>90</a:t>
            </a:r>
            <a:r>
              <a:rPr lang="zh-CN" altLang="zh-CN" sz="1600" dirty="0"/>
              <a:t>度开始</a:t>
            </a:r>
            <a:r>
              <a:rPr lang="en-US" altLang="zh-CN" sz="1600" dirty="0"/>
              <a:t>(</a:t>
            </a:r>
            <a:r>
              <a:rPr lang="zh-CN" altLang="zh-CN" sz="1600" dirty="0"/>
              <a:t>一月数据</a:t>
            </a:r>
            <a:r>
              <a:rPr lang="en-US" altLang="zh-CN" sz="1600" dirty="0"/>
              <a:t>)</a:t>
            </a:r>
            <a:endParaRPr lang="zh-CN" altLang="zh-CN" sz="1600" dirty="0"/>
          </a:p>
          <a:p>
            <a:pPr>
              <a:lnSpc>
                <a:spcPct val="110000"/>
              </a:lnSpc>
            </a:pPr>
            <a:endParaRPr lang="en-US" altLang="zh-CN"/>
          </a:p>
          <a:p>
            <a:pPr>
              <a:lnSpc>
                <a:spcPct val="110000"/>
              </a:lnSpc>
            </a:pPr>
            <a:r>
              <a:rPr lang="en-US" altLang="zh-CN"/>
              <a:t>plt.setp(patches, alpha=0.7) 	# </a:t>
            </a:r>
            <a:r>
              <a:rPr lang="zh-CN" altLang="en-US"/>
              <a:t>扇形透明度，利用</a:t>
            </a:r>
            <a:r>
              <a:rPr lang="en-US" altLang="zh-CN"/>
              <a:t>plt.setp</a:t>
            </a:r>
            <a:r>
              <a:rPr lang="zh-CN" altLang="en-US"/>
              <a:t>设置各图形对象</a:t>
            </a:r>
            <a:endParaRPr lang="zh-CN" altLang="en-US"/>
          </a:p>
          <a:p>
            <a:pPr>
              <a:lnSpc>
                <a:spcPct val="110000"/>
              </a:lnSpc>
            </a:pPr>
            <a:r>
              <a:rPr lang="en-US" altLang="zh-CN"/>
              <a:t>plt.setp(ltext, size=18)     		# </a:t>
            </a:r>
            <a:r>
              <a:rPr lang="zh-CN" altLang="en-US"/>
              <a:t>外侧标注文字大小</a:t>
            </a:r>
            <a:endParaRPr lang="zh-CN" altLang="en-US"/>
          </a:p>
          <a:p>
            <a:pPr>
              <a:lnSpc>
                <a:spcPct val="110000"/>
              </a:lnSpc>
            </a:pPr>
            <a:r>
              <a:rPr lang="en-US" altLang="zh-CN"/>
              <a:t>plt.setp(ptext, size=16)     	# </a:t>
            </a:r>
            <a:r>
              <a:rPr lang="zh-CN" altLang="en-US"/>
              <a:t>百分比文字大小</a:t>
            </a:r>
            <a:endParaRPr lang="zh-CN" altLang="en-US"/>
          </a:p>
          <a:p>
            <a:pPr>
              <a:lnSpc>
                <a:spcPct val="110000"/>
              </a:lnSpc>
            </a:pPr>
            <a:r>
              <a:rPr lang="en-US" altLang="zh-CN"/>
              <a:t>plt.legend(fontsize=16)      	# </a:t>
            </a:r>
            <a:r>
              <a:rPr lang="zh-CN" altLang="en-US"/>
              <a:t>图例文字大小</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9.2.2  </a:t>
            </a:r>
            <a:r>
              <a:rPr lang="zh-CN" altLang="en-US" sz="1800" kern="0" dirty="0">
                <a:solidFill>
                  <a:srgbClr val="990000"/>
                </a:solidFill>
                <a:ea typeface="宋体" panose="02010600030101010101" pitchFamily="2" charset="-122"/>
              </a:rPr>
              <a:t>饼图 </a:t>
            </a:r>
            <a:r>
              <a:rPr lang="en-US" altLang="zh-CN" sz="1800" kern="0" dirty="0" err="1">
                <a:solidFill>
                  <a:srgbClr val="990000"/>
                </a:solidFill>
                <a:ea typeface="宋体" panose="02010600030101010101" pitchFamily="2" charset="-122"/>
              </a:rPr>
              <a:t>plt.pie</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161442" y="4422014"/>
            <a:ext cx="8330349" cy="1835759"/>
          </a:xfrm>
          <a:prstGeom prst="rect">
            <a:avLst/>
          </a:prstGeom>
        </p:spPr>
        <p:txBody>
          <a:bodyPr wrap="square">
            <a:spAutoFit/>
          </a:bodyPr>
          <a:lstStyle/>
          <a:p>
            <a:pPr algn="just">
              <a:lnSpc>
                <a:spcPct val="120000"/>
              </a:lnSpc>
            </a:pPr>
            <a:r>
              <a:rPr lang="zh-CN" altLang="zh-CN" sz="1600" dirty="0"/>
              <a:t>上例注意几个地方：</a:t>
            </a:r>
            <a:endParaRPr lang="zh-CN" altLang="zh-CN" sz="1600" dirty="0"/>
          </a:p>
          <a:p>
            <a:pPr indent="457200" algn="just">
              <a:lnSpc>
                <a:spcPct val="120000"/>
              </a:lnSpc>
            </a:pPr>
            <a:r>
              <a:rPr lang="en-US" altLang="zh-CN" sz="1600" dirty="0"/>
              <a:t>(1) explode = (0.1, 0, 0, 0.05)</a:t>
            </a:r>
            <a:r>
              <a:rPr lang="zh-CN" altLang="zh-CN" sz="1600" dirty="0"/>
              <a:t>用于设置各部分从整</a:t>
            </a:r>
            <a:r>
              <a:rPr lang="zh-CN" altLang="zh-CN" sz="1600"/>
              <a:t>圆中</a:t>
            </a:r>
            <a:r>
              <a:rPr lang="zh-CN" altLang="en-US" sz="1600"/>
              <a:t>凸</a:t>
            </a:r>
            <a:r>
              <a:rPr lang="zh-CN" altLang="zh-CN" sz="1600"/>
              <a:t>显的</a:t>
            </a:r>
            <a:r>
              <a:rPr lang="zh-CN" altLang="zh-CN" sz="1600" dirty="0"/>
              <a:t>比例。这里设置了</a:t>
            </a:r>
            <a:r>
              <a:rPr lang="zh-CN" altLang="zh-CN" sz="1600"/>
              <a:t>“一月”数据</a:t>
            </a:r>
            <a:r>
              <a:rPr lang="zh-CN" altLang="en-US" sz="1600"/>
              <a:t>凸</a:t>
            </a:r>
            <a:r>
              <a:rPr lang="zh-CN" altLang="zh-CN" sz="1600"/>
              <a:t>显</a:t>
            </a:r>
            <a:r>
              <a:rPr lang="en-US" altLang="zh-CN" sz="1600"/>
              <a:t>0.1</a:t>
            </a:r>
            <a:r>
              <a:rPr lang="en-US" altLang="zh-CN" sz="1600" dirty="0"/>
              <a:t>, </a:t>
            </a:r>
            <a:r>
              <a:rPr lang="zh-CN" altLang="zh-CN" sz="1600"/>
              <a:t>“四月”数据</a:t>
            </a:r>
            <a:r>
              <a:rPr lang="zh-CN" altLang="en-US" sz="1600"/>
              <a:t>凸</a:t>
            </a:r>
            <a:r>
              <a:rPr lang="zh-CN" altLang="zh-CN" sz="1600"/>
              <a:t>显</a:t>
            </a:r>
            <a:r>
              <a:rPr lang="en-US" altLang="zh-CN" sz="1600"/>
              <a:t>0.05</a:t>
            </a:r>
            <a:r>
              <a:rPr lang="zh-CN" altLang="zh-CN" sz="1600" dirty="0"/>
              <a:t>。</a:t>
            </a:r>
            <a:endParaRPr lang="zh-CN" altLang="zh-CN" sz="1600" dirty="0"/>
          </a:p>
          <a:p>
            <a:pPr indent="457200" algn="just">
              <a:lnSpc>
                <a:spcPct val="120000"/>
              </a:lnSpc>
            </a:pPr>
            <a:r>
              <a:rPr lang="en-US" altLang="zh-CN" sz="1600" dirty="0"/>
              <a:t>(2) patches, </a:t>
            </a:r>
            <a:r>
              <a:rPr lang="en-US" altLang="zh-CN" sz="1600" dirty="0" err="1"/>
              <a:t>ltext</a:t>
            </a:r>
            <a:r>
              <a:rPr lang="en-US" altLang="zh-CN" sz="1600" dirty="0"/>
              <a:t>, </a:t>
            </a:r>
            <a:r>
              <a:rPr lang="en-US" altLang="zh-CN" sz="1600" dirty="0" err="1"/>
              <a:t>ptext</a:t>
            </a:r>
            <a:r>
              <a:rPr lang="en-US" altLang="zh-CN" sz="1600" dirty="0"/>
              <a:t>=</a:t>
            </a:r>
            <a:r>
              <a:rPr lang="en-US" altLang="zh-CN" sz="1600" dirty="0" err="1"/>
              <a:t>plt.pie</a:t>
            </a:r>
            <a:r>
              <a:rPr lang="en-US" altLang="zh-CN" sz="1600"/>
              <a:t>( )</a:t>
            </a:r>
            <a:r>
              <a:rPr lang="zh-CN" altLang="zh-CN" sz="1600"/>
              <a:t>执行</a:t>
            </a:r>
            <a:r>
              <a:rPr lang="zh-CN" altLang="zh-CN" sz="1600" dirty="0"/>
              <a:t>后返回</a:t>
            </a:r>
            <a:r>
              <a:rPr lang="zh-CN" altLang="zh-CN" sz="1600"/>
              <a:t>一系列对象</a:t>
            </a:r>
            <a:r>
              <a:rPr lang="zh-CN" altLang="en-US" sz="1600"/>
              <a:t>。</a:t>
            </a:r>
            <a:r>
              <a:rPr lang="en-US" altLang="zh-CN" sz="1600"/>
              <a:t>patches</a:t>
            </a:r>
            <a:r>
              <a:rPr lang="zh-CN" altLang="en-US" sz="1600"/>
              <a:t>代表扇形列表，</a:t>
            </a:r>
            <a:r>
              <a:rPr lang="en-US" altLang="zh-CN" sz="1600"/>
              <a:t>ltext</a:t>
            </a:r>
            <a:r>
              <a:rPr lang="zh-CN" altLang="zh-CN" sz="1600" dirty="0"/>
              <a:t>代表</a:t>
            </a:r>
            <a:r>
              <a:rPr lang="zh-CN" altLang="zh-CN" sz="1600"/>
              <a:t>标注文字</a:t>
            </a:r>
            <a:r>
              <a:rPr lang="zh-CN" altLang="en-US" sz="1600"/>
              <a:t>列表</a:t>
            </a:r>
            <a:r>
              <a:rPr lang="zh-CN" altLang="zh-CN" sz="1600"/>
              <a:t>，</a:t>
            </a:r>
            <a:r>
              <a:rPr lang="en-US" altLang="zh-CN" sz="1600" dirty="0" err="1"/>
              <a:t>ptext</a:t>
            </a:r>
            <a:r>
              <a:rPr lang="zh-CN" altLang="zh-CN" sz="1600" dirty="0"/>
              <a:t>代表</a:t>
            </a:r>
            <a:r>
              <a:rPr lang="zh-CN" altLang="zh-CN" sz="1600"/>
              <a:t>百分比文字</a:t>
            </a:r>
            <a:r>
              <a:rPr lang="zh-CN" altLang="en-US" sz="1600"/>
              <a:t>列表</a:t>
            </a:r>
            <a:r>
              <a:rPr lang="zh-CN" altLang="zh-CN" sz="1600"/>
              <a:t>。</a:t>
            </a:r>
            <a:r>
              <a:rPr lang="zh-CN" altLang="en-US" sz="1600"/>
              <a:t>因默认文字较小，所以用</a:t>
            </a:r>
            <a:r>
              <a:rPr lang="en-US" altLang="zh-CN" sz="1600"/>
              <a:t>plt.setp</a:t>
            </a:r>
            <a:r>
              <a:rPr lang="zh-CN" altLang="en-US" sz="1600"/>
              <a:t>设置返回对象的文字大小</a:t>
            </a:r>
            <a:r>
              <a:rPr lang="zh-CN" altLang="zh-CN" sz="1600"/>
              <a:t>。</a:t>
            </a:r>
            <a:endParaRPr lang="zh-CN" altLang="zh-CN" sz="1600" dirty="0"/>
          </a:p>
        </p:txBody>
      </p:sp>
      <p:pic>
        <p:nvPicPr>
          <p:cNvPr id="2" name="图片 1"/>
          <p:cNvPicPr>
            <a:picLocks noChangeAspect="1"/>
          </p:cNvPicPr>
          <p:nvPr/>
        </p:nvPicPr>
        <p:blipFill>
          <a:blip r:embed="rId1"/>
          <a:stretch>
            <a:fillRect/>
          </a:stretch>
        </p:blipFill>
        <p:spPr>
          <a:xfrm>
            <a:off x="4799859" y="1460599"/>
            <a:ext cx="2823691" cy="24536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9.2.2  </a:t>
            </a:r>
            <a:r>
              <a:rPr lang="zh-CN" altLang="en-US" sz="1800" kern="0" dirty="0">
                <a:solidFill>
                  <a:srgbClr val="990000"/>
                </a:solidFill>
                <a:ea typeface="宋体" panose="02010600030101010101" pitchFamily="2" charset="-122"/>
              </a:rPr>
              <a:t>饼图 </a:t>
            </a:r>
            <a:r>
              <a:rPr lang="en-US" altLang="zh-CN" sz="1800" kern="0" dirty="0" err="1">
                <a:solidFill>
                  <a:srgbClr val="990000"/>
                </a:solidFill>
                <a:ea typeface="宋体" panose="02010600030101010101" pitchFamily="2" charset="-122"/>
              </a:rPr>
              <a:t>plt.pie</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161442" y="1521207"/>
            <a:ext cx="8330349" cy="2426690"/>
          </a:xfrm>
          <a:prstGeom prst="rect">
            <a:avLst/>
          </a:prstGeom>
          <a:solidFill>
            <a:schemeClr val="accent3">
              <a:lumMod val="95000"/>
            </a:schemeClr>
          </a:solidFill>
        </p:spPr>
        <p:txBody>
          <a:bodyPr wrap="square">
            <a:spAutoFit/>
          </a:bodyPr>
          <a:lstStyle/>
          <a:p>
            <a:pPr algn="just">
              <a:lnSpc>
                <a:spcPct val="120000"/>
              </a:lnSpc>
            </a:pPr>
            <a:r>
              <a:rPr lang="en-US" altLang="zh-CN" sz="1600"/>
              <a:t># </a:t>
            </a:r>
            <a:r>
              <a:rPr lang="zh-CN" altLang="en-US" sz="1600"/>
              <a:t>饼图半径默认为</a:t>
            </a:r>
            <a:r>
              <a:rPr lang="en-US" altLang="zh-CN" sz="1600"/>
              <a:t>1</a:t>
            </a:r>
            <a:r>
              <a:rPr lang="zh-CN" altLang="en-US" sz="1600"/>
              <a:t>，设置圆环宽度</a:t>
            </a:r>
            <a:r>
              <a:rPr lang="en-US" altLang="zh-CN" sz="1600"/>
              <a:t>0.4</a:t>
            </a:r>
            <a:r>
              <a:rPr lang="zh-CN" altLang="en-US" sz="1600"/>
              <a:t>，绘环形图</a:t>
            </a:r>
            <a:endParaRPr lang="zh-CN" altLang="en-US" sz="1600"/>
          </a:p>
          <a:p>
            <a:pPr algn="just">
              <a:lnSpc>
                <a:spcPct val="120000"/>
              </a:lnSpc>
            </a:pPr>
            <a:r>
              <a:rPr lang="en-US" altLang="zh-CN" sz="1600"/>
              <a:t>plt.pie([1, 2, 3], wedgeprops={'width':0.4}) </a:t>
            </a:r>
            <a:endParaRPr lang="en-US" altLang="zh-CN" sz="1600"/>
          </a:p>
          <a:p>
            <a:pPr algn="just">
              <a:lnSpc>
                <a:spcPct val="120000"/>
              </a:lnSpc>
            </a:pPr>
            <a:r>
              <a:rPr lang="en-US" altLang="zh-CN" sz="1600"/>
              <a:t>plt.text(0, 0, '</a:t>
            </a:r>
            <a:r>
              <a:rPr lang="zh-CN" altLang="en-US" sz="1600"/>
              <a:t>环形饼图</a:t>
            </a:r>
            <a:r>
              <a:rPr lang="en-US" altLang="zh-CN" sz="1600"/>
              <a:t>', fontsize=14, ha='center',va='center')  # </a:t>
            </a:r>
            <a:r>
              <a:rPr lang="zh-CN" altLang="en-US" sz="1600"/>
              <a:t>图</a:t>
            </a:r>
            <a:r>
              <a:rPr lang="en-US" altLang="zh-CN" sz="1600"/>
              <a:t>9.17  </a:t>
            </a:r>
            <a:endParaRPr lang="en-US" altLang="zh-CN" sz="1600"/>
          </a:p>
          <a:p>
            <a:pPr algn="just">
              <a:lnSpc>
                <a:spcPct val="120000"/>
              </a:lnSpc>
            </a:pPr>
            <a:r>
              <a:rPr lang="en-US" altLang="zh-CN" sz="1600"/>
              <a:t> </a:t>
            </a:r>
            <a:endParaRPr lang="en-US" altLang="zh-CN" sz="1600"/>
          </a:p>
          <a:p>
            <a:pPr algn="just">
              <a:lnSpc>
                <a:spcPct val="120000"/>
              </a:lnSpc>
            </a:pPr>
            <a:r>
              <a:rPr lang="en-US" altLang="zh-CN" sz="1600"/>
              <a:t>plt.figure()                            		# </a:t>
            </a:r>
            <a:r>
              <a:rPr lang="zh-CN" altLang="en-US" sz="1600"/>
              <a:t>新建画布，避免覆盖上一图</a:t>
            </a:r>
            <a:endParaRPr lang="zh-CN" altLang="en-US" sz="1600"/>
          </a:p>
          <a:p>
            <a:pPr algn="just">
              <a:lnSpc>
                <a:spcPct val="120000"/>
              </a:lnSpc>
            </a:pPr>
            <a:r>
              <a:rPr lang="en-US" altLang="zh-CN" sz="1600"/>
              <a:t># </a:t>
            </a:r>
            <a:r>
              <a:rPr lang="zh-CN" altLang="en-US" sz="1600"/>
              <a:t>各数据均小于</a:t>
            </a:r>
            <a:r>
              <a:rPr lang="en-US" altLang="zh-CN" sz="1600"/>
              <a:t>1</a:t>
            </a:r>
            <a:r>
              <a:rPr lang="zh-CN" altLang="en-US" sz="1600"/>
              <a:t>且总和小于</a:t>
            </a:r>
            <a:r>
              <a:rPr lang="en-US" altLang="zh-CN" sz="1600"/>
              <a:t>1, </a:t>
            </a:r>
            <a:r>
              <a:rPr lang="zh-CN" altLang="en-US" sz="1600"/>
              <a:t>可设置</a:t>
            </a:r>
            <a:r>
              <a:rPr lang="en-US" altLang="zh-CN" sz="1600"/>
              <a:t>normalize=False</a:t>
            </a:r>
            <a:r>
              <a:rPr lang="zh-CN" altLang="en-US" sz="1600"/>
              <a:t>参数绘出缺角饼图</a:t>
            </a:r>
            <a:endParaRPr lang="zh-CN" altLang="en-US" sz="1600"/>
          </a:p>
          <a:p>
            <a:pPr algn="just">
              <a:lnSpc>
                <a:spcPct val="120000"/>
              </a:lnSpc>
            </a:pPr>
            <a:r>
              <a:rPr lang="en-US" altLang="zh-CN" sz="1600"/>
              <a:t>plt.pie([0.1, 0.2, 0.5], normalize=False) </a:t>
            </a:r>
            <a:endParaRPr lang="en-US" altLang="zh-CN" sz="1600"/>
          </a:p>
          <a:p>
            <a:pPr algn="just">
              <a:lnSpc>
                <a:spcPct val="120000"/>
              </a:lnSpc>
            </a:pPr>
            <a:r>
              <a:rPr lang="en-US" altLang="zh-CN" sz="1600"/>
              <a:t>plt.text(0.3, -0.5, '</a:t>
            </a:r>
            <a:r>
              <a:rPr lang="zh-CN" altLang="en-US" sz="1600"/>
              <a:t>缺角饼图</a:t>
            </a:r>
            <a:r>
              <a:rPr lang="en-US" altLang="zh-CN" sz="1600"/>
              <a:t>')        	 # </a:t>
            </a:r>
            <a:r>
              <a:rPr lang="zh-CN" altLang="en-US" sz="1600"/>
              <a:t>图</a:t>
            </a:r>
            <a:r>
              <a:rPr lang="en-US" altLang="zh-CN" sz="1600"/>
              <a:t>9.18</a:t>
            </a:r>
            <a:endParaRPr lang="en-US" altLang="zh-CN" sz="1600"/>
          </a:p>
        </p:txBody>
      </p:sp>
      <p:pic>
        <p:nvPicPr>
          <p:cNvPr id="3" name="图片 2"/>
          <p:cNvPicPr>
            <a:picLocks noChangeAspect="1"/>
          </p:cNvPicPr>
          <p:nvPr/>
        </p:nvPicPr>
        <p:blipFill>
          <a:blip r:embed="rId1"/>
          <a:stretch>
            <a:fillRect/>
          </a:stretch>
        </p:blipFill>
        <p:spPr>
          <a:xfrm>
            <a:off x="2423592" y="4221091"/>
            <a:ext cx="2592288" cy="2460583"/>
          </a:xfrm>
          <a:prstGeom prst="rect">
            <a:avLst/>
          </a:prstGeom>
        </p:spPr>
      </p:pic>
      <p:pic>
        <p:nvPicPr>
          <p:cNvPr id="4" name="图片 3"/>
          <p:cNvPicPr>
            <a:picLocks noChangeAspect="1"/>
          </p:cNvPicPr>
          <p:nvPr/>
        </p:nvPicPr>
        <p:blipFill>
          <a:blip r:embed="rId2"/>
          <a:stretch>
            <a:fillRect/>
          </a:stretch>
        </p:blipFill>
        <p:spPr>
          <a:xfrm>
            <a:off x="6528048" y="4252886"/>
            <a:ext cx="2592288" cy="245316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9.2.3  </a:t>
            </a:r>
            <a:r>
              <a:rPr lang="zh-CN" altLang="en-US" sz="1800" kern="0" dirty="0">
                <a:solidFill>
                  <a:srgbClr val="990000"/>
                </a:solidFill>
                <a:ea typeface="宋体" panose="02010600030101010101" pitchFamily="2" charset="-122"/>
              </a:rPr>
              <a:t>散点图</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plt.scatter</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5" y="1397678"/>
            <a:ext cx="8330349" cy="724109"/>
          </a:xfrm>
          <a:prstGeom prst="rect">
            <a:avLst/>
          </a:prstGeom>
        </p:spPr>
        <p:txBody>
          <a:bodyPr wrap="square">
            <a:spAutoFit/>
          </a:bodyPr>
          <a:lstStyle/>
          <a:p>
            <a:pPr indent="457200" algn="just">
              <a:lnSpc>
                <a:spcPct val="120000"/>
              </a:lnSpc>
            </a:pPr>
            <a:r>
              <a:rPr lang="zh-CN" altLang="zh-CN" dirty="0"/>
              <a:t>散点图在图上标记出每个点，根据</a:t>
            </a:r>
            <a:r>
              <a:rPr lang="zh-CN" altLang="zh-CN"/>
              <a:t>散点图可初步</a:t>
            </a:r>
            <a:r>
              <a:rPr lang="zh-CN" altLang="zh-CN" dirty="0"/>
              <a:t>判断数据点的关系</a:t>
            </a:r>
            <a:r>
              <a:rPr lang="zh-CN" altLang="zh-CN"/>
              <a:t>，例如</a:t>
            </a:r>
            <a:r>
              <a:rPr lang="en-US" altLang="zh-CN"/>
              <a:t>x</a:t>
            </a:r>
            <a:r>
              <a:rPr lang="zh-CN" altLang="en-US"/>
              <a:t>和</a:t>
            </a:r>
            <a:r>
              <a:rPr lang="en-US" altLang="zh-CN"/>
              <a:t>y</a:t>
            </a:r>
            <a:r>
              <a:rPr lang="zh-CN" altLang="en-US"/>
              <a:t>是直线关系或二次曲线关系。</a:t>
            </a:r>
            <a:endParaRPr lang="zh-CN" altLang="zh-CN" dirty="0"/>
          </a:p>
        </p:txBody>
      </p:sp>
      <p:sp>
        <p:nvSpPr>
          <p:cNvPr id="10" name="矩形 9"/>
          <p:cNvSpPr/>
          <p:nvPr/>
        </p:nvSpPr>
        <p:spPr>
          <a:xfrm>
            <a:off x="1930828" y="2321007"/>
            <a:ext cx="8560963" cy="4380495"/>
          </a:xfrm>
          <a:prstGeom prst="rect">
            <a:avLst/>
          </a:prstGeom>
          <a:solidFill>
            <a:schemeClr val="accent3">
              <a:lumMod val="95000"/>
            </a:schemeClr>
          </a:solidFill>
        </p:spPr>
        <p:txBody>
          <a:bodyPr wrap="square">
            <a:spAutoFit/>
          </a:bodyPr>
          <a:lstStyle/>
          <a:p>
            <a:pPr>
              <a:lnSpc>
                <a:spcPct val="120000"/>
              </a:lnSpc>
            </a:pPr>
            <a:r>
              <a:rPr lang="en-US" altLang="zh-CN" dirty="0" err="1"/>
              <a:t>np.random.seed</a:t>
            </a:r>
            <a:r>
              <a:rPr lang="en-US" altLang="zh-CN" dirty="0"/>
              <a:t>(7)            	</a:t>
            </a:r>
            <a:r>
              <a:rPr lang="en-US" altLang="zh-CN"/>
              <a:t>	 </a:t>
            </a:r>
            <a:endParaRPr lang="zh-CN" altLang="zh-CN" dirty="0"/>
          </a:p>
          <a:p>
            <a:pPr>
              <a:lnSpc>
                <a:spcPct val="120000"/>
              </a:lnSpc>
            </a:pPr>
            <a:r>
              <a:rPr lang="en-US" altLang="zh-CN" dirty="0"/>
              <a:t>x = </a:t>
            </a:r>
            <a:r>
              <a:rPr lang="en-US" altLang="zh-CN" dirty="0" err="1"/>
              <a:t>np.random.uniform</a:t>
            </a:r>
            <a:r>
              <a:rPr lang="en-US" altLang="zh-CN" dirty="0"/>
              <a:t>(-2, 3, </a:t>
            </a:r>
            <a:r>
              <a:rPr lang="en-US" altLang="zh-CN"/>
              <a:t>20)                 # uniform</a:t>
            </a:r>
            <a:r>
              <a:rPr lang="zh-CN" altLang="en-US"/>
              <a:t>均匀分布</a:t>
            </a:r>
            <a:endParaRPr lang="zh-CN" altLang="zh-CN" dirty="0"/>
          </a:p>
          <a:p>
            <a:pPr>
              <a:lnSpc>
                <a:spcPct val="120000"/>
              </a:lnSpc>
            </a:pPr>
            <a:r>
              <a:rPr lang="en-US" altLang="zh-CN" dirty="0"/>
              <a:t>y1 = 3 * x + 1 + 2 * </a:t>
            </a:r>
            <a:r>
              <a:rPr lang="en-US" altLang="zh-CN" dirty="0" err="1"/>
              <a:t>np.random.random</a:t>
            </a:r>
            <a:r>
              <a:rPr lang="en-US" altLang="zh-CN" dirty="0"/>
              <a:t>(20) 	# </a:t>
            </a:r>
            <a:r>
              <a:rPr lang="zh-CN" altLang="zh-CN" dirty="0"/>
              <a:t>生成直线点并加入随机值干扰</a:t>
            </a:r>
            <a:endParaRPr lang="zh-CN" altLang="zh-CN" dirty="0"/>
          </a:p>
          <a:p>
            <a:pPr>
              <a:lnSpc>
                <a:spcPct val="120000"/>
              </a:lnSpc>
            </a:pPr>
            <a:r>
              <a:rPr lang="en-US" altLang="zh-CN"/>
              <a:t>plt</a:t>
            </a:r>
            <a:r>
              <a:rPr lang="en-US" altLang="zh-CN" dirty="0" err="1">
                <a:solidFill>
                  <a:srgbClr val="C00000"/>
                </a:solidFill>
              </a:rPr>
              <a:t>.scatter</a:t>
            </a:r>
            <a:r>
              <a:rPr lang="en-US" altLang="zh-CN" dirty="0"/>
              <a:t>(x, y1 )          			# </a:t>
            </a:r>
            <a:r>
              <a:rPr lang="zh-CN" altLang="zh-CN" dirty="0"/>
              <a:t>画原始数据的散点图，</a:t>
            </a:r>
            <a:r>
              <a:rPr lang="zh-CN" altLang="en-US" dirty="0"/>
              <a:t>下页左图</a:t>
            </a:r>
            <a:endParaRPr lang="zh-CN" altLang="zh-CN" dirty="0"/>
          </a:p>
          <a:p>
            <a:pPr>
              <a:lnSpc>
                <a:spcPct val="120000"/>
              </a:lnSpc>
            </a:pPr>
            <a:endParaRPr lang="en-US" altLang="zh-CN"/>
          </a:p>
          <a:p>
            <a:pPr>
              <a:lnSpc>
                <a:spcPct val="120000"/>
              </a:lnSpc>
            </a:pPr>
            <a:r>
              <a:rPr lang="en-US" altLang="zh-CN"/>
              <a:t>plt</a:t>
            </a:r>
            <a:r>
              <a:rPr lang="en-US" altLang="zh-CN" dirty="0" err="1"/>
              <a:t>.figure</a:t>
            </a:r>
            <a:r>
              <a:rPr lang="en-US" altLang="zh-CN" dirty="0"/>
              <a:t>( )                			# </a:t>
            </a:r>
            <a:r>
              <a:rPr lang="zh-CN" altLang="zh-CN" dirty="0"/>
              <a:t>产生</a:t>
            </a:r>
            <a:r>
              <a:rPr lang="zh-CN" altLang="zh-CN"/>
              <a:t>新图</a:t>
            </a:r>
            <a:endParaRPr lang="en-US" altLang="zh-CN"/>
          </a:p>
          <a:p>
            <a:pPr>
              <a:lnSpc>
                <a:spcPct val="120000"/>
              </a:lnSpc>
            </a:pPr>
            <a:r>
              <a:rPr lang="en-US" altLang="zh-CN"/>
              <a:t>arg = np</a:t>
            </a:r>
            <a:r>
              <a:rPr lang="en-US" altLang="zh-CN">
                <a:solidFill>
                  <a:srgbClr val="FF0000"/>
                </a:solidFill>
              </a:rPr>
              <a:t>.</a:t>
            </a:r>
            <a:r>
              <a:rPr lang="en-US" altLang="zh-CN">
                <a:solidFill>
                  <a:srgbClr val="C00000"/>
                </a:solidFill>
              </a:rPr>
              <a:t>polyfit</a:t>
            </a:r>
            <a:r>
              <a:rPr lang="en-US" altLang="zh-CN"/>
              <a:t>(x, y1, 1)                 		# </a:t>
            </a:r>
            <a:r>
              <a:rPr lang="zh-CN" altLang="zh-CN"/>
              <a:t>拟合直线，得到一次多项式的系数</a:t>
            </a:r>
            <a:endParaRPr lang="zh-CN" altLang="zh-CN"/>
          </a:p>
          <a:p>
            <a:pPr>
              <a:lnSpc>
                <a:spcPct val="120000"/>
              </a:lnSpc>
            </a:pPr>
            <a:r>
              <a:rPr lang="en-US" altLang="zh-CN"/>
              <a:t>f = np</a:t>
            </a:r>
            <a:r>
              <a:rPr lang="en-US" altLang="zh-CN">
                <a:solidFill>
                  <a:srgbClr val="C00000"/>
                </a:solidFill>
              </a:rPr>
              <a:t>.poly1d</a:t>
            </a:r>
            <a:r>
              <a:rPr lang="en-US" altLang="zh-CN"/>
              <a:t>(arg)       	   	# </a:t>
            </a:r>
            <a:r>
              <a:rPr lang="zh-CN" altLang="zh-CN"/>
              <a:t>利用系数构造拟合一次多项式</a:t>
            </a:r>
            <a:r>
              <a:rPr lang="zh-CN" altLang="en-US"/>
              <a:t>，参见</a:t>
            </a:r>
            <a:r>
              <a:rPr lang="en-US" altLang="zh-CN"/>
              <a:t>7.4.4</a:t>
            </a:r>
            <a:r>
              <a:rPr lang="zh-CN" altLang="en-US"/>
              <a:t>节</a:t>
            </a:r>
            <a:endParaRPr lang="zh-CN" altLang="zh-CN"/>
          </a:p>
          <a:p>
            <a:pPr>
              <a:lnSpc>
                <a:spcPct val="120000"/>
              </a:lnSpc>
            </a:pPr>
            <a:r>
              <a:rPr lang="en-US" altLang="zh-CN"/>
              <a:t>y2 = f(x)                    			# </a:t>
            </a:r>
            <a:r>
              <a:rPr lang="zh-CN" altLang="zh-CN"/>
              <a:t>根据拟合的多项式计算 </a:t>
            </a:r>
            <a:r>
              <a:rPr lang="en-US" altLang="zh-CN"/>
              <a:t>y2 </a:t>
            </a:r>
            <a:r>
              <a:rPr lang="zh-CN" altLang="zh-CN"/>
              <a:t>值</a:t>
            </a:r>
            <a:endParaRPr lang="zh-CN" altLang="zh-CN"/>
          </a:p>
          <a:p>
            <a:pPr>
              <a:lnSpc>
                <a:spcPct val="120000"/>
              </a:lnSpc>
            </a:pPr>
            <a:r>
              <a:rPr lang="en-US" altLang="zh-CN"/>
              <a:t>plt</a:t>
            </a:r>
            <a:r>
              <a:rPr lang="en-US" altLang="zh-CN" dirty="0" err="1"/>
              <a:t>.scatter</a:t>
            </a:r>
            <a:r>
              <a:rPr lang="en-US" altLang="zh-CN" dirty="0"/>
              <a:t>(x, y1 )          			# </a:t>
            </a:r>
            <a:r>
              <a:rPr lang="zh-CN" altLang="zh-CN" dirty="0"/>
              <a:t>先画原始散点图</a:t>
            </a:r>
            <a:endParaRPr lang="zh-CN" altLang="zh-CN" dirty="0"/>
          </a:p>
          <a:p>
            <a:pPr>
              <a:lnSpc>
                <a:spcPct val="120000"/>
              </a:lnSpc>
            </a:pPr>
            <a:r>
              <a:rPr lang="en-US" altLang="zh-CN" dirty="0" err="1"/>
              <a:t>plt.plot</a:t>
            </a:r>
            <a:r>
              <a:rPr lang="en-US" altLang="zh-CN" dirty="0"/>
              <a:t>(x, y2, color='r' )  			# </a:t>
            </a:r>
            <a:r>
              <a:rPr lang="zh-CN" altLang="zh-CN"/>
              <a:t>再画拟合</a:t>
            </a:r>
            <a:r>
              <a:rPr lang="zh-CN" altLang="zh-CN" dirty="0"/>
              <a:t>直线，</a:t>
            </a:r>
            <a:r>
              <a:rPr lang="zh-CN" altLang="en-US" dirty="0"/>
              <a:t>下页右图</a:t>
            </a:r>
            <a:endParaRPr lang="zh-CN" altLang="zh-CN" dirty="0"/>
          </a:p>
          <a:p>
            <a:pPr>
              <a:lnSpc>
                <a:spcPct val="120000"/>
              </a:lnSpc>
            </a:pPr>
            <a:r>
              <a:rPr lang="en-US" altLang="zh-CN"/>
              <a:t>plt.text(0.7, 1, 'y=', fontsize=12)       	# </a:t>
            </a:r>
            <a:r>
              <a:rPr lang="zh-CN" altLang="en-US"/>
              <a:t>图上输出 </a:t>
            </a:r>
            <a:r>
              <a:rPr lang="en-US" altLang="zh-CN"/>
              <a:t>'y='</a:t>
            </a:r>
            <a:endParaRPr lang="en-US" altLang="zh-CN"/>
          </a:p>
          <a:p>
            <a:pPr>
              <a:lnSpc>
                <a:spcPct val="120000"/>
              </a:lnSpc>
            </a:pPr>
            <a:r>
              <a:rPr lang="en-US" altLang="zh-CN"/>
              <a:t>plt.text(1, 1, f, fontsize=12) 		# </a:t>
            </a:r>
            <a:r>
              <a:rPr lang="zh-CN" altLang="en-US"/>
              <a:t>在</a:t>
            </a:r>
            <a:r>
              <a:rPr lang="en-US" altLang="zh-CN"/>
              <a:t>(1,1)</a:t>
            </a:r>
            <a:r>
              <a:rPr lang="zh-CN" altLang="en-US"/>
              <a:t>处显示多项式</a:t>
            </a:r>
            <a:r>
              <a:rPr lang="en-US" altLang="zh-CN"/>
              <a:t>f</a:t>
            </a:r>
            <a:endParaRPr lang="en-US" alt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9.2.3  </a:t>
            </a:r>
            <a:r>
              <a:rPr lang="zh-CN" altLang="en-US" sz="1800" kern="0" dirty="0">
                <a:solidFill>
                  <a:srgbClr val="990000"/>
                </a:solidFill>
                <a:ea typeface="宋体" panose="02010600030101010101" pitchFamily="2" charset="-122"/>
              </a:rPr>
              <a:t>散点图</a:t>
            </a:r>
            <a:r>
              <a:rPr lang="en-US" altLang="zh-CN" sz="1800" kern="0" dirty="0" err="1">
                <a:solidFill>
                  <a:srgbClr val="990000"/>
                </a:solidFill>
                <a:ea typeface="宋体" panose="02010600030101010101" pitchFamily="2" charset="-122"/>
              </a:rPr>
              <a:t>plt.scatter</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5" y="1397675"/>
            <a:ext cx="8330349" cy="772584"/>
          </a:xfrm>
          <a:prstGeom prst="rect">
            <a:avLst/>
          </a:prstGeom>
        </p:spPr>
        <p:txBody>
          <a:bodyPr wrap="square">
            <a:spAutoFit/>
          </a:bodyPr>
          <a:lstStyle/>
          <a:p>
            <a:pPr indent="457200" algn="just">
              <a:lnSpc>
                <a:spcPct val="130000"/>
              </a:lnSpc>
            </a:pPr>
            <a:r>
              <a:rPr lang="zh-CN" altLang="zh-CN"/>
              <a:t>上例先</a:t>
            </a:r>
            <a:r>
              <a:rPr lang="zh-CN" altLang="zh-CN" dirty="0"/>
              <a:t>画出散点图，观察这些点的分布类似直线，因此使用</a:t>
            </a:r>
            <a:r>
              <a:rPr lang="en-US" altLang="zh-CN" dirty="0" err="1"/>
              <a:t>numpy</a:t>
            </a:r>
            <a:r>
              <a:rPr lang="zh-CN" altLang="zh-CN" dirty="0"/>
              <a:t>中</a:t>
            </a:r>
            <a:r>
              <a:rPr lang="zh-CN" altLang="zh-CN"/>
              <a:t>的</a:t>
            </a:r>
            <a:r>
              <a:rPr lang="en-US" altLang="zh-CN"/>
              <a:t>polyfit()</a:t>
            </a:r>
            <a:r>
              <a:rPr lang="zh-CN" altLang="zh-CN" dirty="0"/>
              <a:t>方法拟合直线</a:t>
            </a:r>
            <a:r>
              <a:rPr lang="zh-CN" altLang="zh-CN"/>
              <a:t>（参阅</a:t>
            </a:r>
            <a:r>
              <a:rPr lang="en-US" altLang="zh-CN"/>
              <a:t>7.4.4</a:t>
            </a:r>
            <a:r>
              <a:rPr lang="zh-CN" altLang="zh-CN"/>
              <a:t>节），拟合</a:t>
            </a:r>
            <a:r>
              <a:rPr lang="zh-CN" altLang="en-US"/>
              <a:t>公</a:t>
            </a:r>
            <a:r>
              <a:rPr lang="zh-CN" altLang="zh-CN"/>
              <a:t>式</a:t>
            </a:r>
            <a:r>
              <a:rPr lang="zh-CN" altLang="zh-CN" dirty="0"/>
              <a:t>为 </a:t>
            </a:r>
            <a:r>
              <a:rPr lang="en-US" altLang="zh-CN" dirty="0"/>
              <a:t>y</a:t>
            </a:r>
            <a:r>
              <a:rPr lang="en-US" altLang="zh-CN"/>
              <a:t>=3.08x + 2.014</a:t>
            </a:r>
            <a:r>
              <a:rPr lang="zh-CN" altLang="zh-CN"/>
              <a:t>。</a:t>
            </a:r>
            <a:endParaRPr lang="zh-CN" altLang="zh-CN"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2061280" y="2780885"/>
            <a:ext cx="4032448" cy="2713720"/>
          </a:xfrm>
          <a:prstGeom prst="rect">
            <a:avLst/>
          </a:prstGeom>
          <a:noFill/>
          <a:ln>
            <a:noFill/>
          </a:ln>
        </p:spPr>
      </p:pic>
      <p:pic>
        <p:nvPicPr>
          <p:cNvPr id="2" name="图片 1"/>
          <p:cNvPicPr>
            <a:picLocks noChangeAspect="1"/>
          </p:cNvPicPr>
          <p:nvPr/>
        </p:nvPicPr>
        <p:blipFill>
          <a:blip r:embed="rId2"/>
          <a:stretch>
            <a:fillRect/>
          </a:stretch>
        </p:blipFill>
        <p:spPr>
          <a:xfrm>
            <a:off x="6384035" y="2780888"/>
            <a:ext cx="4009869" cy="271372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9.2.3  </a:t>
            </a:r>
            <a:r>
              <a:rPr lang="zh-CN" altLang="en-US" sz="1800" kern="0" dirty="0">
                <a:solidFill>
                  <a:srgbClr val="990000"/>
                </a:solidFill>
                <a:ea typeface="宋体" panose="02010600030101010101" pitchFamily="2" charset="-122"/>
              </a:rPr>
              <a:t>散点图 </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plt.scatter</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5" y="1397675"/>
            <a:ext cx="8330349" cy="1056508"/>
          </a:xfrm>
          <a:prstGeom prst="rect">
            <a:avLst/>
          </a:prstGeom>
        </p:spPr>
        <p:txBody>
          <a:bodyPr wrap="square">
            <a:spAutoFit/>
          </a:bodyPr>
          <a:lstStyle/>
          <a:p>
            <a:pPr indent="457200" algn="just">
              <a:lnSpc>
                <a:spcPct val="120000"/>
              </a:lnSpc>
            </a:pPr>
            <a:r>
              <a:rPr lang="zh-CN" altLang="zh-CN" dirty="0"/>
              <a:t>散点图中每个点可单独设定颜色或大小。下面代码随机生成</a:t>
            </a:r>
            <a:r>
              <a:rPr lang="en-US" altLang="zh-CN" dirty="0"/>
              <a:t>20</a:t>
            </a:r>
            <a:r>
              <a:rPr lang="zh-CN" altLang="zh-CN" dirty="0"/>
              <a:t>个点，并赋予这些点不同的颜色和大小。</a:t>
            </a:r>
            <a:r>
              <a:rPr lang="en-US" altLang="zh-CN" dirty="0"/>
              <a:t>alpha=0.5</a:t>
            </a:r>
            <a:r>
              <a:rPr lang="zh-CN" altLang="zh-CN" dirty="0"/>
              <a:t>设置透明度，取值范围</a:t>
            </a:r>
            <a:r>
              <a:rPr lang="en-US" altLang="zh-CN" dirty="0"/>
              <a:t>[0,1]</a:t>
            </a:r>
            <a:r>
              <a:rPr lang="zh-CN" altLang="zh-CN" dirty="0"/>
              <a:t>，</a:t>
            </a:r>
            <a:r>
              <a:rPr lang="en-US" altLang="zh-CN" dirty="0"/>
              <a:t>1</a:t>
            </a:r>
            <a:r>
              <a:rPr lang="zh-CN" altLang="zh-CN" dirty="0"/>
              <a:t>表示不透明，颜色最深。各点颜色值是随机小数，通过</a:t>
            </a:r>
            <a:r>
              <a:rPr lang="en-US" altLang="zh-CN" dirty="0" err="1"/>
              <a:t>cmap</a:t>
            </a:r>
            <a:r>
              <a:rPr lang="en-US" altLang="zh-CN" dirty="0"/>
              <a:t>='</a:t>
            </a:r>
            <a:r>
              <a:rPr lang="en-US" altLang="zh-CN" dirty="0" err="1"/>
              <a:t>viridis</a:t>
            </a:r>
            <a:r>
              <a:rPr lang="en-US" altLang="zh-CN" dirty="0"/>
              <a:t>'</a:t>
            </a:r>
            <a:r>
              <a:rPr lang="zh-CN" altLang="zh-CN" dirty="0"/>
              <a:t>映射为某种颜色。</a:t>
            </a:r>
            <a:endParaRPr lang="zh-CN" altLang="zh-CN" dirty="0"/>
          </a:p>
        </p:txBody>
      </p:sp>
      <p:sp>
        <p:nvSpPr>
          <p:cNvPr id="10" name="矩形 9"/>
          <p:cNvSpPr/>
          <p:nvPr/>
        </p:nvSpPr>
        <p:spPr>
          <a:xfrm>
            <a:off x="2010183" y="2456669"/>
            <a:ext cx="8502731" cy="2308324"/>
          </a:xfrm>
          <a:prstGeom prst="rect">
            <a:avLst/>
          </a:prstGeom>
          <a:solidFill>
            <a:schemeClr val="accent3">
              <a:lumMod val="95000"/>
            </a:schemeClr>
          </a:solidFill>
        </p:spPr>
        <p:txBody>
          <a:bodyPr wrap="square">
            <a:spAutoFit/>
          </a:bodyPr>
          <a:lstStyle/>
          <a:p>
            <a:r>
              <a:rPr lang="en-US" altLang="zh-CN" dirty="0"/>
              <a:t>N=20                      		# </a:t>
            </a:r>
            <a:r>
              <a:rPr lang="zh-CN" altLang="zh-CN" dirty="0"/>
              <a:t>总点数</a:t>
            </a:r>
            <a:endParaRPr lang="zh-CN" altLang="zh-CN" dirty="0"/>
          </a:p>
          <a:p>
            <a:r>
              <a:rPr lang="en-US" altLang="zh-CN" dirty="0" err="1"/>
              <a:t>rng</a:t>
            </a:r>
            <a:r>
              <a:rPr lang="en-US" altLang="zh-CN" dirty="0"/>
              <a:t> = </a:t>
            </a:r>
            <a:r>
              <a:rPr lang="en-US" altLang="zh-CN" dirty="0" err="1"/>
              <a:t>np.random.RandomState</a:t>
            </a:r>
            <a:r>
              <a:rPr lang="en-US" altLang="zh-CN" dirty="0"/>
              <a:t>(</a:t>
            </a:r>
            <a:r>
              <a:rPr lang="en-US" altLang="zh-CN"/>
              <a:t>7)</a:t>
            </a:r>
            <a:endParaRPr lang="zh-CN" altLang="zh-CN" dirty="0"/>
          </a:p>
          <a:p>
            <a:r>
              <a:rPr lang="en-US" altLang="zh-CN" dirty="0"/>
              <a:t>x = </a:t>
            </a:r>
            <a:r>
              <a:rPr lang="en-US" altLang="zh-CN" dirty="0" err="1"/>
              <a:t>rng.randn</a:t>
            </a:r>
            <a:r>
              <a:rPr lang="en-US" altLang="zh-CN" dirty="0"/>
              <a:t>(N)                 	# </a:t>
            </a:r>
            <a:r>
              <a:rPr lang="zh-CN" altLang="zh-CN" dirty="0"/>
              <a:t>生成</a:t>
            </a:r>
            <a:r>
              <a:rPr lang="en-US" altLang="zh-CN" dirty="0"/>
              <a:t>N</a:t>
            </a:r>
            <a:r>
              <a:rPr lang="zh-CN" altLang="zh-CN" dirty="0"/>
              <a:t>个标准正态分布小数</a:t>
            </a:r>
            <a:endParaRPr lang="zh-CN" altLang="zh-CN" dirty="0"/>
          </a:p>
          <a:p>
            <a:r>
              <a:rPr lang="en-US" altLang="zh-CN" dirty="0"/>
              <a:t>y = </a:t>
            </a:r>
            <a:r>
              <a:rPr lang="en-US" altLang="zh-CN" dirty="0" err="1"/>
              <a:t>rng.randn</a:t>
            </a:r>
            <a:r>
              <a:rPr lang="en-US" altLang="zh-CN" dirty="0"/>
              <a:t>(N)</a:t>
            </a:r>
            <a:endParaRPr lang="zh-CN" altLang="zh-CN" dirty="0"/>
          </a:p>
          <a:p>
            <a:r>
              <a:rPr lang="en-US" altLang="zh-CN" dirty="0"/>
              <a:t>colors = </a:t>
            </a:r>
            <a:r>
              <a:rPr lang="en-US" altLang="zh-CN" dirty="0" err="1"/>
              <a:t>rng.rand</a:t>
            </a:r>
            <a:r>
              <a:rPr lang="en-US" altLang="zh-CN" dirty="0"/>
              <a:t>(N)</a:t>
            </a:r>
            <a:endParaRPr lang="zh-CN" altLang="zh-CN" dirty="0"/>
          </a:p>
          <a:p>
            <a:r>
              <a:rPr lang="en-US" altLang="zh-CN" dirty="0"/>
              <a:t>sizes = 1000 * </a:t>
            </a:r>
            <a:r>
              <a:rPr lang="en-US" altLang="zh-CN" dirty="0" err="1"/>
              <a:t>rng.rand</a:t>
            </a:r>
            <a:r>
              <a:rPr lang="en-US" altLang="zh-CN" dirty="0"/>
              <a:t>(N)       	# </a:t>
            </a:r>
            <a:r>
              <a:rPr lang="zh-CN" altLang="zh-CN" dirty="0"/>
              <a:t>点的大小为随机值</a:t>
            </a:r>
            <a:endParaRPr lang="zh-CN" altLang="zh-CN" dirty="0"/>
          </a:p>
          <a:p>
            <a:r>
              <a:rPr lang="en-US" altLang="zh-CN" dirty="0" err="1"/>
              <a:t>plt.scatter</a:t>
            </a:r>
            <a:r>
              <a:rPr lang="en-US" altLang="zh-CN" dirty="0"/>
              <a:t>(x, y, c=colors, s=sizes, </a:t>
            </a:r>
            <a:r>
              <a:rPr lang="en-US" altLang="zh-CN" dirty="0">
                <a:solidFill>
                  <a:srgbClr val="C00000"/>
                </a:solidFill>
              </a:rPr>
              <a:t>alpha</a:t>
            </a:r>
            <a:r>
              <a:rPr lang="en-US" altLang="zh-CN" dirty="0"/>
              <a:t>=0.5, </a:t>
            </a:r>
            <a:r>
              <a:rPr lang="en-US" altLang="zh-CN" dirty="0" err="1">
                <a:solidFill>
                  <a:srgbClr val="C00000"/>
                </a:solidFill>
              </a:rPr>
              <a:t>cmap</a:t>
            </a:r>
            <a:r>
              <a:rPr lang="en-US" altLang="zh-CN" dirty="0"/>
              <a:t>='</a:t>
            </a:r>
            <a:r>
              <a:rPr lang="en-US" altLang="zh-CN" dirty="0" err="1"/>
              <a:t>viridis</a:t>
            </a:r>
            <a:r>
              <a:rPr lang="en-US" altLang="zh-CN" dirty="0"/>
              <a:t>')  </a:t>
            </a:r>
            <a:r>
              <a:rPr lang="en-US" altLang="zh-CN" sz="1600" dirty="0"/>
              <a:t># </a:t>
            </a:r>
            <a:r>
              <a:rPr lang="zh-CN" altLang="zh-CN" sz="1600" dirty="0"/>
              <a:t>颜色</a:t>
            </a:r>
            <a:r>
              <a:rPr lang="en-US" altLang="zh-CN" sz="1600" dirty="0"/>
              <a:t>/</a:t>
            </a:r>
            <a:r>
              <a:rPr lang="zh-CN" altLang="zh-CN" sz="1600" dirty="0"/>
              <a:t>大小</a:t>
            </a:r>
            <a:r>
              <a:rPr lang="en-US" altLang="zh-CN" sz="1600" dirty="0"/>
              <a:t>/</a:t>
            </a:r>
            <a:r>
              <a:rPr lang="zh-CN" altLang="zh-CN" sz="1600" dirty="0"/>
              <a:t>透明度</a:t>
            </a:r>
            <a:endParaRPr lang="zh-CN" altLang="zh-CN" sz="1600" dirty="0"/>
          </a:p>
          <a:p>
            <a:r>
              <a:rPr lang="en-US" altLang="zh-CN" dirty="0" err="1"/>
              <a:t>plt.colorbar</a:t>
            </a:r>
            <a:r>
              <a:rPr lang="en-US" altLang="zh-CN"/>
              <a:t>()                                   # </a:t>
            </a:r>
            <a:r>
              <a:rPr lang="zh-CN" altLang="zh-CN" dirty="0"/>
              <a:t>显示颜色条</a:t>
            </a:r>
            <a:endParaRPr lang="zh-CN" altLang="zh-CN" dirty="0"/>
          </a:p>
        </p:txBody>
      </p:sp>
      <p:pic>
        <p:nvPicPr>
          <p:cNvPr id="12" name="图片 11"/>
          <p:cNvPicPr/>
          <p:nvPr/>
        </p:nvPicPr>
        <p:blipFill>
          <a:blip r:embed="rId1">
            <a:extLst>
              <a:ext uri="{28A0092B-C50C-407E-A947-70E740481C1C}">
                <a14:useLocalDpi xmlns:a14="http://schemas.microsoft.com/office/drawing/2010/main" val="0"/>
              </a:ext>
            </a:extLst>
          </a:blip>
          <a:srcRect/>
          <a:stretch>
            <a:fillRect/>
          </a:stretch>
        </p:blipFill>
        <p:spPr bwMode="auto">
          <a:xfrm>
            <a:off x="7248130" y="4941168"/>
            <a:ext cx="3264783" cy="1916832"/>
          </a:xfrm>
          <a:prstGeom prst="rect">
            <a:avLst/>
          </a:prstGeom>
          <a:noFill/>
          <a:ln>
            <a:noFill/>
          </a:ln>
        </p:spPr>
      </p:pic>
      <p:sp>
        <p:nvSpPr>
          <p:cNvPr id="2" name="矩形 1"/>
          <p:cNvSpPr/>
          <p:nvPr/>
        </p:nvSpPr>
        <p:spPr>
          <a:xfrm>
            <a:off x="2010179" y="6385078"/>
            <a:ext cx="3786614" cy="369332"/>
          </a:xfrm>
          <a:prstGeom prst="rect">
            <a:avLst/>
          </a:prstGeom>
        </p:spPr>
        <p:txBody>
          <a:bodyPr wrap="none">
            <a:spAutoFit/>
          </a:bodyPr>
          <a:lstStyle/>
          <a:p>
            <a:r>
              <a:rPr lang="zh-CN" altLang="en-US" dirty="0"/>
              <a:t>可用 </a:t>
            </a:r>
            <a:r>
              <a:rPr lang="en-US" altLang="zh-CN" dirty="0"/>
              <a:t>'</a:t>
            </a:r>
            <a:r>
              <a:rPr lang="en-US" altLang="zh-CN" dirty="0" err="1"/>
              <a:t>viridis</a:t>
            </a:r>
            <a:r>
              <a:rPr lang="en-US" altLang="zh-CN"/>
              <a:t>', 'winter</a:t>
            </a:r>
            <a:r>
              <a:rPr lang="en-US" altLang="zh-CN" dirty="0"/>
              <a:t>', 'spring'</a:t>
            </a:r>
            <a:r>
              <a:rPr lang="zh-CN" altLang="en-US" dirty="0"/>
              <a:t>等</a:t>
            </a:r>
            <a:r>
              <a:rPr lang="en-US" altLang="zh-CN" dirty="0"/>
              <a:t> </a:t>
            </a:r>
            <a:endParaRPr lang="zh-CN" altLang="en-US" dirty="0"/>
          </a:p>
        </p:txBody>
      </p:sp>
      <p:sp>
        <p:nvSpPr>
          <p:cNvPr id="3" name="矩形 2"/>
          <p:cNvSpPr/>
          <p:nvPr/>
        </p:nvSpPr>
        <p:spPr>
          <a:xfrm>
            <a:off x="2063121" y="4941168"/>
            <a:ext cx="4572000" cy="1541448"/>
          </a:xfrm>
          <a:prstGeom prst="rect">
            <a:avLst/>
          </a:prstGeom>
        </p:spPr>
        <p:txBody>
          <a:bodyPr>
            <a:spAutoFit/>
          </a:bodyPr>
          <a:lstStyle/>
          <a:p>
            <a:r>
              <a:rPr lang="zh-CN" altLang="en-US" dirty="0"/>
              <a:t>颜色</a:t>
            </a:r>
            <a:r>
              <a:rPr lang="zh-CN" altLang="en-US"/>
              <a:t>映射参考</a:t>
            </a:r>
            <a:r>
              <a:rPr lang="en-US" altLang="zh-CN">
                <a:hlinkClick r:id="rId2"/>
              </a:rPr>
              <a:t>https://matplotlib.org/2.0.2/examples/color/colormaps_reference.html</a:t>
            </a:r>
            <a:endParaRPr lang="en-US" altLang="zh-CN"/>
          </a:p>
          <a:p>
            <a:endParaRPr lang="en-US" altLang="zh-CN" dirty="0"/>
          </a:p>
          <a:p>
            <a:pPr>
              <a:spcBef>
                <a:spcPts val="500"/>
              </a:spcBef>
            </a:pPr>
            <a:r>
              <a:rPr lang="en-US" altLang="zh-CN" dirty="0" err="1"/>
              <a:t>plt.</a:t>
            </a:r>
            <a:r>
              <a:rPr lang="en-US" altLang="zh-CN" err="1"/>
              <a:t>colormaps</a:t>
            </a:r>
            <a:r>
              <a:rPr lang="en-US" altLang="zh-CN"/>
              <a:t>() </a:t>
            </a:r>
            <a:r>
              <a:rPr lang="zh-CN" altLang="en-US"/>
              <a:t>可</a:t>
            </a:r>
            <a:r>
              <a:rPr lang="zh-CN" altLang="en-US" dirty="0"/>
              <a:t>显示所有颜色映射表。</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9.2.3  </a:t>
            </a:r>
            <a:r>
              <a:rPr lang="zh-CN" altLang="en-US" sz="1800" kern="0" dirty="0">
                <a:solidFill>
                  <a:srgbClr val="990000"/>
                </a:solidFill>
                <a:ea typeface="宋体" panose="02010600030101010101" pitchFamily="2" charset="-122"/>
              </a:rPr>
              <a:t>散点图 </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plt.scatter</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2" y="1292570"/>
            <a:ext cx="8352928" cy="830997"/>
          </a:xfrm>
          <a:prstGeom prst="rect">
            <a:avLst/>
          </a:prstGeom>
        </p:spPr>
        <p:txBody>
          <a:bodyPr wrap="square">
            <a:spAutoFit/>
          </a:bodyPr>
          <a:lstStyle/>
          <a:p>
            <a:pPr indent="457200" algn="just"/>
            <a:r>
              <a:rPr lang="zh-CN" altLang="en-US" sz="1600" b="0" dirty="0"/>
              <a:t>下面用鸢尾花</a:t>
            </a:r>
            <a:r>
              <a:rPr lang="en-US" altLang="zh-CN" sz="1600" b="0" dirty="0"/>
              <a:t>iris</a:t>
            </a:r>
            <a:r>
              <a:rPr lang="zh-CN" altLang="en-US" sz="1600" b="0" dirty="0"/>
              <a:t>数据集绘制两个散点图。这个数据集有</a:t>
            </a:r>
            <a:r>
              <a:rPr lang="en-US" altLang="zh-CN" sz="1600" b="0" dirty="0"/>
              <a:t>150</a:t>
            </a:r>
            <a:r>
              <a:rPr lang="zh-CN" altLang="en-US" sz="1600" b="0" dirty="0"/>
              <a:t>条记录，共三种鸢尾花。每条数据包含花萼（</a:t>
            </a:r>
            <a:r>
              <a:rPr lang="en-US" altLang="zh-CN" sz="1600" b="0" dirty="0"/>
              <a:t>sepal</a:t>
            </a:r>
            <a:r>
              <a:rPr lang="zh-CN" altLang="en-US" sz="1600" b="0" dirty="0"/>
              <a:t>）长度、宽度，花瓣（</a:t>
            </a:r>
            <a:r>
              <a:rPr lang="en-US" altLang="zh-CN" sz="1600" b="0" dirty="0"/>
              <a:t>petal</a:t>
            </a:r>
            <a:r>
              <a:rPr lang="zh-CN" altLang="en-US" sz="1600" b="0" dirty="0"/>
              <a:t>）长度、宽度，花的类型共</a:t>
            </a:r>
            <a:r>
              <a:rPr lang="en-US" altLang="zh-CN" sz="1600" b="0" dirty="0"/>
              <a:t>5</a:t>
            </a:r>
            <a:r>
              <a:rPr lang="zh-CN" altLang="en-US" sz="1600" b="0" dirty="0"/>
              <a:t>个数据项。机器学习中常用此数据集测试</a:t>
            </a:r>
            <a:r>
              <a:rPr lang="zh-CN" altLang="en-US" sz="1600" b="0"/>
              <a:t>分类算法。</a:t>
            </a:r>
            <a:endParaRPr lang="zh-CN" altLang="zh-CN" sz="1600" b="0" dirty="0"/>
          </a:p>
        </p:txBody>
      </p:sp>
      <p:sp>
        <p:nvSpPr>
          <p:cNvPr id="10" name="矩形 9"/>
          <p:cNvSpPr/>
          <p:nvPr/>
        </p:nvSpPr>
        <p:spPr>
          <a:xfrm>
            <a:off x="1981406" y="2123567"/>
            <a:ext cx="8435077" cy="4691541"/>
          </a:xfrm>
          <a:prstGeom prst="rect">
            <a:avLst/>
          </a:prstGeom>
          <a:solidFill>
            <a:schemeClr val="accent3">
              <a:lumMod val="95000"/>
            </a:schemeClr>
          </a:solidFill>
        </p:spPr>
        <p:txBody>
          <a:bodyPr wrap="square">
            <a:spAutoFit/>
          </a:bodyPr>
          <a:lstStyle/>
          <a:p>
            <a:pPr>
              <a:lnSpc>
                <a:spcPts val="2000"/>
              </a:lnSpc>
            </a:pPr>
            <a:r>
              <a:rPr lang="en-US" altLang="zh-CN" sz="1600" b="0"/>
              <a:t>import  pandas  as  pd</a:t>
            </a:r>
            <a:endParaRPr lang="zh-CN" altLang="zh-CN" sz="1600" b="0" dirty="0"/>
          </a:p>
          <a:p>
            <a:pPr>
              <a:lnSpc>
                <a:spcPts val="2000"/>
              </a:lnSpc>
            </a:pPr>
            <a:r>
              <a:rPr lang="en-US" altLang="zh-CN" sz="1600" b="0" dirty="0"/>
              <a:t>iris </a:t>
            </a:r>
            <a:r>
              <a:rPr lang="en-US" altLang="zh-CN" sz="1600" b="0"/>
              <a:t>= pd.read_csv('data/iris.csv') 	 # iris.csv</a:t>
            </a:r>
            <a:r>
              <a:rPr lang="zh-CN" altLang="en-US" sz="1600" b="0"/>
              <a:t>见教材配套数据</a:t>
            </a:r>
            <a:endParaRPr lang="zh-CN" altLang="zh-CN" sz="1600" b="0" dirty="0"/>
          </a:p>
          <a:p>
            <a:pPr>
              <a:lnSpc>
                <a:spcPts val="2000"/>
              </a:lnSpc>
            </a:pPr>
            <a:r>
              <a:rPr lang="en-US" altLang="zh-CN" sz="1600" b="0"/>
              <a:t># </a:t>
            </a:r>
            <a:r>
              <a:rPr lang="zh-CN" altLang="en-US" sz="1600" b="0"/>
              <a:t>产生形如 </a:t>
            </a:r>
            <a:r>
              <a:rPr lang="en-US" altLang="zh-CN" sz="1600" b="0"/>
              <a:t>{'setosa':'^', 'versicolor':'v', 'virginica':'o'} </a:t>
            </a:r>
            <a:r>
              <a:rPr lang="zh-CN" altLang="en-US" sz="1600" b="0"/>
              <a:t>的字典</a:t>
            </a:r>
            <a:endParaRPr lang="zh-CN" altLang="en-US" sz="1600" b="0"/>
          </a:p>
          <a:p>
            <a:pPr>
              <a:lnSpc>
                <a:spcPts val="2000"/>
              </a:lnSpc>
            </a:pPr>
            <a:r>
              <a:rPr lang="en-US" altLang="zh-CN" sz="1600" b="0"/>
              <a:t>flowerdic ={flower:mark for flower,mark in  zip(iris.species.unique(), '^vo')}</a:t>
            </a:r>
            <a:endParaRPr lang="en-US" altLang="zh-CN" sz="1600" b="0"/>
          </a:p>
          <a:p>
            <a:pPr>
              <a:lnSpc>
                <a:spcPts val="2000"/>
              </a:lnSpc>
            </a:pPr>
            <a:r>
              <a:rPr lang="en-US" altLang="zh-CN" sz="1600" b="0"/>
              <a:t>for  x  in  [0,1]:	</a:t>
            </a:r>
            <a:endParaRPr lang="en-US" altLang="zh-CN" sz="1600" b="0"/>
          </a:p>
          <a:p>
            <a:pPr>
              <a:lnSpc>
                <a:spcPts val="2000"/>
              </a:lnSpc>
            </a:pPr>
            <a:r>
              <a:rPr lang="en-US" altLang="zh-CN" sz="1600" b="0"/>
              <a:t>    if  x == 0:</a:t>
            </a:r>
            <a:endParaRPr lang="en-US" altLang="zh-CN" sz="1600" b="0"/>
          </a:p>
          <a:p>
            <a:pPr>
              <a:lnSpc>
                <a:spcPts val="2000"/>
              </a:lnSpc>
            </a:pPr>
            <a:r>
              <a:rPr lang="en-US" altLang="zh-CN" sz="1600" b="0"/>
              <a:t>        s = '</a:t>
            </a:r>
            <a:r>
              <a:rPr lang="zh-CN" altLang="en-US" sz="1600" b="0"/>
              <a:t>花萼</a:t>
            </a:r>
            <a:r>
              <a:rPr lang="en-US" altLang="zh-CN" sz="1600" b="0"/>
              <a:t>'</a:t>
            </a:r>
            <a:endParaRPr lang="en-US" altLang="zh-CN" sz="1600" b="0"/>
          </a:p>
          <a:p>
            <a:pPr>
              <a:lnSpc>
                <a:spcPts val="2000"/>
              </a:lnSpc>
            </a:pPr>
            <a:r>
              <a:rPr lang="en-US" altLang="zh-CN" sz="1600" b="0"/>
              <a:t>    else:</a:t>
            </a:r>
            <a:endParaRPr lang="en-US" altLang="zh-CN" sz="1600" b="0"/>
          </a:p>
          <a:p>
            <a:pPr>
              <a:lnSpc>
                <a:spcPts val="2000"/>
              </a:lnSpc>
            </a:pPr>
            <a:r>
              <a:rPr lang="en-US" altLang="zh-CN" sz="1600" b="0"/>
              <a:t>        s = '</a:t>
            </a:r>
            <a:r>
              <a:rPr lang="zh-CN" altLang="en-US" sz="1600" b="0"/>
              <a:t>花瓣</a:t>
            </a:r>
            <a:r>
              <a:rPr lang="en-US" altLang="zh-CN" sz="1600" b="0"/>
              <a:t>'</a:t>
            </a:r>
            <a:endParaRPr lang="en-US" altLang="zh-CN" sz="1600" b="0"/>
          </a:p>
          <a:p>
            <a:pPr>
              <a:lnSpc>
                <a:spcPts val="2000"/>
              </a:lnSpc>
            </a:pPr>
            <a:r>
              <a:rPr lang="en-US" altLang="zh-CN" sz="1600" b="0"/>
              <a:t>    plt.figure(figsize=(6,4))			# </a:t>
            </a:r>
            <a:r>
              <a:rPr lang="zh-CN" altLang="en-US" sz="1600" b="0"/>
              <a:t>创建新图</a:t>
            </a:r>
            <a:endParaRPr lang="zh-CN" altLang="en-US" sz="1600" b="0"/>
          </a:p>
          <a:p>
            <a:pPr>
              <a:lnSpc>
                <a:spcPts val="2000"/>
              </a:lnSpc>
            </a:pPr>
            <a:r>
              <a:rPr lang="zh-CN" altLang="en-US" sz="1600" b="0"/>
              <a:t>    </a:t>
            </a:r>
            <a:r>
              <a:rPr lang="en-US" altLang="zh-CN" sz="1600" b="0"/>
              <a:t>plt.title('</a:t>
            </a:r>
            <a:r>
              <a:rPr lang="zh-CN" altLang="en-US" sz="1600" b="0"/>
              <a:t>鸢尾花</a:t>
            </a:r>
            <a:r>
              <a:rPr lang="en-US" altLang="zh-CN" sz="1600" b="0"/>
              <a:t>' + s + '</a:t>
            </a:r>
            <a:r>
              <a:rPr lang="zh-CN" altLang="en-US" sz="1600" b="0"/>
              <a:t>长度</a:t>
            </a:r>
            <a:r>
              <a:rPr lang="en-US" altLang="zh-CN" sz="1600" b="0"/>
              <a:t>-</a:t>
            </a:r>
            <a:r>
              <a:rPr lang="zh-CN" altLang="en-US" sz="1600" b="0"/>
              <a:t>宽度散点图</a:t>
            </a:r>
            <a:r>
              <a:rPr lang="en-US" altLang="zh-CN" sz="1600" b="0"/>
              <a:t>', fontsize=18)  </a:t>
            </a:r>
            <a:endParaRPr lang="en-US" altLang="zh-CN" sz="1600" b="0"/>
          </a:p>
          <a:p>
            <a:pPr>
              <a:lnSpc>
                <a:spcPts val="2000"/>
              </a:lnSpc>
            </a:pPr>
            <a:r>
              <a:rPr lang="en-US" altLang="zh-CN" sz="1600" b="0"/>
              <a:t>    plt.xlabel(s + '</a:t>
            </a:r>
            <a:r>
              <a:rPr lang="zh-CN" altLang="en-US" sz="1600" b="0"/>
              <a:t>长度</a:t>
            </a:r>
            <a:r>
              <a:rPr lang="en-US" altLang="zh-CN" sz="1600" b="0"/>
              <a:t>', fontsize=16)</a:t>
            </a:r>
            <a:endParaRPr lang="en-US" altLang="zh-CN" sz="1600" b="0"/>
          </a:p>
          <a:p>
            <a:pPr>
              <a:lnSpc>
                <a:spcPts val="2000"/>
              </a:lnSpc>
            </a:pPr>
            <a:r>
              <a:rPr lang="en-US" altLang="zh-CN" sz="1600" b="0"/>
              <a:t>    plt.ylabel(s + '</a:t>
            </a:r>
            <a:r>
              <a:rPr lang="zh-CN" altLang="en-US" sz="1600" b="0"/>
              <a:t>宽度</a:t>
            </a:r>
            <a:r>
              <a:rPr lang="en-US" altLang="zh-CN" sz="1600" b="0"/>
              <a:t>', fontsize=16)</a:t>
            </a:r>
            <a:endParaRPr lang="en-US" altLang="zh-CN" sz="1600" b="0"/>
          </a:p>
          <a:p>
            <a:pPr>
              <a:lnSpc>
                <a:spcPts val="2000"/>
              </a:lnSpc>
            </a:pPr>
            <a:r>
              <a:rPr lang="en-US" altLang="zh-CN" sz="1600" b="0"/>
              <a:t>    # </a:t>
            </a:r>
            <a:r>
              <a:rPr lang="zh-CN" altLang="en-US" sz="1600" b="0"/>
              <a:t>遍历字典，取出花的种类和对应的点的标记符号 </a:t>
            </a:r>
            <a:endParaRPr lang="zh-CN" altLang="en-US" sz="1600" b="0"/>
          </a:p>
          <a:p>
            <a:pPr>
              <a:lnSpc>
                <a:spcPts val="2000"/>
              </a:lnSpc>
            </a:pPr>
            <a:r>
              <a:rPr lang="zh-CN" altLang="en-US" sz="1600" b="0"/>
              <a:t>    </a:t>
            </a:r>
            <a:r>
              <a:rPr lang="en-US" altLang="zh-CN" sz="1600" b="0"/>
              <a:t>for  flower, m  in  flowerdic.items():</a:t>
            </a:r>
            <a:endParaRPr lang="en-US" altLang="zh-CN" sz="1600" b="0"/>
          </a:p>
          <a:p>
            <a:pPr>
              <a:lnSpc>
                <a:spcPts val="2000"/>
              </a:lnSpc>
            </a:pPr>
            <a:r>
              <a:rPr lang="en-US" altLang="zh-CN" sz="1600" b="0"/>
              <a:t>        d = iris[iris.species==flower]     	# </a:t>
            </a:r>
            <a:r>
              <a:rPr lang="zh-CN" altLang="en-US" sz="1600" b="0"/>
              <a:t>每次筛选一种花，三次完成</a:t>
            </a:r>
            <a:endParaRPr lang="zh-CN" altLang="en-US" sz="1600" b="0"/>
          </a:p>
          <a:p>
            <a:pPr>
              <a:lnSpc>
                <a:spcPts val="2000"/>
              </a:lnSpc>
            </a:pPr>
            <a:r>
              <a:rPr lang="zh-CN" altLang="en-US" sz="1600" b="0"/>
              <a:t>        </a:t>
            </a:r>
            <a:r>
              <a:rPr lang="en-US" altLang="zh-CN" sz="1600" b="0"/>
              <a:t>plt.scatter(d.iloc[:, 2*x], d.iloc[:, 2*x+1], marker=m, s=120, label=flower)  </a:t>
            </a:r>
            <a:endParaRPr lang="en-US" altLang="zh-CN" sz="1600" b="0"/>
          </a:p>
          <a:p>
            <a:pPr>
              <a:lnSpc>
                <a:spcPts val="2000"/>
              </a:lnSpc>
            </a:pPr>
            <a:r>
              <a:rPr lang="en-US" altLang="zh-CN" sz="1600" b="0"/>
              <a:t>    plt.legend(fontsize=14)	</a:t>
            </a:r>
            <a:r>
              <a:rPr lang="en-US" altLang="zh-CN" sz="1600" b="0" dirty="0"/>
              <a:t>	</a:t>
            </a:r>
            <a:endParaRPr lang="zh-CN" altLang="zh-CN" sz="1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40928" y="1067116"/>
            <a:ext cx="8303547" cy="12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gn="just">
              <a:lnSpc>
                <a:spcPct val="130000"/>
              </a:lnSpc>
              <a:spcBef>
                <a:spcPts val="0"/>
              </a:spcBef>
              <a:buClr>
                <a:srgbClr val="990000"/>
              </a:buClr>
            </a:pPr>
            <a:r>
              <a:rPr lang="en-US" altLang="zh-CN" sz="2000" dirty="0"/>
              <a:t>Matplotlib</a:t>
            </a:r>
            <a:r>
              <a:rPr lang="zh-CN" altLang="en-US" sz="2000" dirty="0"/>
              <a:t>是</a:t>
            </a:r>
            <a:r>
              <a:rPr lang="en-US" altLang="zh-CN" sz="2000" dirty="0"/>
              <a:t>Python</a:t>
            </a:r>
            <a:r>
              <a:rPr lang="zh-CN" altLang="en-US" sz="2000" dirty="0"/>
              <a:t>生态圈中应用最广泛的绘图库，支持二维绘图和部分三维绘图。其底层依赖于</a:t>
            </a:r>
            <a:r>
              <a:rPr lang="en-US" altLang="zh-CN" sz="2000" dirty="0"/>
              <a:t>NumPy</a:t>
            </a:r>
            <a:r>
              <a:rPr lang="zh-CN" altLang="en-US" sz="2000" dirty="0"/>
              <a:t>，所以必须安装</a:t>
            </a:r>
            <a:r>
              <a:rPr lang="en-US" altLang="zh-CN" sz="2000" dirty="0"/>
              <a:t>NumPy</a:t>
            </a:r>
            <a:r>
              <a:rPr lang="zh-CN" altLang="en-US" sz="2000" dirty="0"/>
              <a:t>才能使用。官方示例</a:t>
            </a:r>
            <a:r>
              <a:rPr lang="zh-CN" altLang="en-US" sz="2000"/>
              <a:t>网站 </a:t>
            </a:r>
            <a:r>
              <a:rPr lang="en-US" altLang="zh-CN" sz="2000">
                <a:hlinkClick r:id="rId1"/>
              </a:rPr>
              <a:t>https://matplotlib.org/stable/gallery/index.html</a:t>
            </a:r>
            <a:endParaRPr lang="zh-CN" altLang="zh-CN" sz="2000" dirty="0"/>
          </a:p>
        </p:txBody>
      </p:sp>
      <p:sp>
        <p:nvSpPr>
          <p:cNvPr id="2" name="矩形 1"/>
          <p:cNvSpPr/>
          <p:nvPr/>
        </p:nvSpPr>
        <p:spPr>
          <a:xfrm>
            <a:off x="2073363" y="2294574"/>
            <a:ext cx="8199102" cy="1248290"/>
          </a:xfrm>
          <a:prstGeom prst="rect">
            <a:avLst/>
          </a:prstGeom>
        </p:spPr>
        <p:txBody>
          <a:bodyPr wrap="square">
            <a:spAutoFit/>
          </a:bodyPr>
          <a:lstStyle/>
          <a:p>
            <a:pPr indent="457200" algn="just">
              <a:lnSpc>
                <a:spcPct val="130000"/>
              </a:lnSpc>
            </a:pPr>
            <a:r>
              <a:rPr lang="zh-CN" altLang="en-US" sz="2000" dirty="0"/>
              <a:t>图形输出分为嵌入模式和独立窗口模式两种。嵌入模式在IPython的交互窗口中显示图形，图形显示后不能再修改。独立窗口模式在弹出的一个窗口中显示图形，图形可以放大、缩小和</a:t>
            </a:r>
            <a:r>
              <a:rPr lang="zh-CN" altLang="en-US" sz="2000"/>
              <a:t>修改。</a:t>
            </a:r>
            <a:endParaRPr lang="zh-CN" altLang="en-US" sz="2000" dirty="0"/>
          </a:p>
        </p:txBody>
      </p:sp>
      <p:pic>
        <p:nvPicPr>
          <p:cNvPr id="7" name="图片 6"/>
          <p:cNvPicPr/>
          <p:nvPr/>
        </p:nvPicPr>
        <p:blipFill>
          <a:blip r:embed="rId2"/>
          <a:stretch>
            <a:fillRect/>
          </a:stretch>
        </p:blipFill>
        <p:spPr>
          <a:xfrm>
            <a:off x="6612512" y="4573734"/>
            <a:ext cx="2808313" cy="2103940"/>
          </a:xfrm>
          <a:prstGeom prst="rect">
            <a:avLst/>
          </a:prstGeom>
        </p:spPr>
      </p:pic>
      <p:pic>
        <p:nvPicPr>
          <p:cNvPr id="4" name="图片 3"/>
          <p:cNvPicPr>
            <a:picLocks noChangeAspect="1"/>
          </p:cNvPicPr>
          <p:nvPr/>
        </p:nvPicPr>
        <p:blipFill>
          <a:blip r:embed="rId3"/>
          <a:stretch>
            <a:fillRect/>
          </a:stretch>
        </p:blipFill>
        <p:spPr>
          <a:xfrm>
            <a:off x="2423592" y="4537934"/>
            <a:ext cx="2808312" cy="2103940"/>
          </a:xfrm>
          <a:prstGeom prst="rect">
            <a:avLst/>
          </a:prstGeom>
        </p:spPr>
      </p:pic>
      <p:sp>
        <p:nvSpPr>
          <p:cNvPr id="8" name="文本框 7"/>
          <p:cNvSpPr txBox="1"/>
          <p:nvPr/>
        </p:nvSpPr>
        <p:spPr>
          <a:xfrm>
            <a:off x="2207571" y="3542864"/>
            <a:ext cx="8064897" cy="772584"/>
          </a:xfrm>
          <a:prstGeom prst="rect">
            <a:avLst/>
          </a:prstGeom>
          <a:solidFill>
            <a:schemeClr val="accent3">
              <a:lumMod val="95000"/>
            </a:schemeClr>
          </a:solidFill>
        </p:spPr>
        <p:txBody>
          <a:bodyPr wrap="square">
            <a:spAutoFit/>
          </a:bodyPr>
          <a:lstStyle/>
          <a:p>
            <a:pPr indent="457200" algn="just">
              <a:lnSpc>
                <a:spcPct val="130000"/>
              </a:lnSpc>
            </a:pPr>
            <a:r>
              <a:rPr lang="zh-CN" altLang="en-US"/>
              <a:t>%matplotlib  inline         # 设置嵌入模式，输出类似左图</a:t>
            </a:r>
            <a:endParaRPr lang="zh-CN" altLang="en-US"/>
          </a:p>
          <a:p>
            <a:pPr indent="457200" algn="just">
              <a:lnSpc>
                <a:spcPct val="130000"/>
              </a:lnSpc>
            </a:pPr>
            <a:r>
              <a:rPr lang="zh-CN" altLang="en-US"/>
              <a:t>%matplotlib   </a:t>
            </a:r>
            <a:r>
              <a:rPr lang="en-US" altLang="zh-CN"/>
              <a:t>qt</a:t>
            </a:r>
            <a:r>
              <a:rPr lang="zh-CN" altLang="en-US"/>
              <a:t>             # 设置独立窗口模式，输出类似右图</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9.2.3  </a:t>
            </a:r>
            <a:r>
              <a:rPr lang="zh-CN" altLang="en-US" sz="1800" kern="0" dirty="0">
                <a:solidFill>
                  <a:srgbClr val="990000"/>
                </a:solidFill>
                <a:ea typeface="宋体" panose="02010600030101010101" pitchFamily="2" charset="-122"/>
              </a:rPr>
              <a:t>散点图 </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plt.scatter</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171729" y="1700811"/>
            <a:ext cx="3724275" cy="2657475"/>
          </a:xfrm>
          <a:prstGeom prst="rect">
            <a:avLst/>
          </a:prstGeom>
        </p:spPr>
      </p:pic>
      <p:pic>
        <p:nvPicPr>
          <p:cNvPr id="3" name="图片 2"/>
          <p:cNvPicPr>
            <a:picLocks noChangeAspect="1"/>
          </p:cNvPicPr>
          <p:nvPr/>
        </p:nvPicPr>
        <p:blipFill>
          <a:blip r:embed="rId2"/>
          <a:stretch>
            <a:fillRect/>
          </a:stretch>
        </p:blipFill>
        <p:spPr>
          <a:xfrm>
            <a:off x="6245824" y="1700811"/>
            <a:ext cx="3752850" cy="2676525"/>
          </a:xfrm>
          <a:prstGeom prst="rect">
            <a:avLst/>
          </a:prstGeom>
        </p:spPr>
      </p:pic>
      <p:sp>
        <p:nvSpPr>
          <p:cNvPr id="4" name="矩形 3"/>
          <p:cNvSpPr/>
          <p:nvPr/>
        </p:nvSpPr>
        <p:spPr>
          <a:xfrm>
            <a:off x="2321388" y="4869163"/>
            <a:ext cx="7848872" cy="1200329"/>
          </a:xfrm>
          <a:prstGeom prst="rect">
            <a:avLst/>
          </a:prstGeom>
        </p:spPr>
        <p:txBody>
          <a:bodyPr wrap="square">
            <a:spAutoFit/>
          </a:bodyPr>
          <a:lstStyle/>
          <a:p>
            <a:pPr indent="457200" algn="just"/>
            <a:r>
              <a:rPr lang="zh-CN" altLang="en-US" dirty="0"/>
              <a:t>从上面两图可以看出，三种花在图形上的区分度较大，尤其是花瓣散点图，这提示我们可以通过花瓣的长度、宽度判断花的类型。根据已知数据集计算出三类花的平均花瓣长度、宽度，以后遇到未知类型的数据时，与平均值比较即可以较高的正确率判断花的类型。</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9.2.4  </a:t>
            </a:r>
            <a:r>
              <a:rPr lang="zh-CN" altLang="en-US" sz="2000" kern="0" dirty="0">
                <a:solidFill>
                  <a:srgbClr val="990000"/>
                </a:solidFill>
                <a:ea typeface="宋体" panose="02010600030101010101" pitchFamily="2" charset="-122"/>
              </a:rPr>
              <a:t>直方图</a:t>
            </a:r>
            <a:r>
              <a:rPr lang="en-US" altLang="zh-CN" sz="2000" kern="0" dirty="0">
                <a:solidFill>
                  <a:srgbClr val="990000"/>
                </a:solidFill>
                <a:ea typeface="宋体" panose="02010600030101010101" pitchFamily="2" charset="-122"/>
              </a:rPr>
              <a:t> </a:t>
            </a:r>
            <a:r>
              <a:rPr lang="en-US" altLang="zh-CN" sz="2000" kern="0" dirty="0" err="1">
                <a:solidFill>
                  <a:srgbClr val="990000"/>
                </a:solidFill>
                <a:ea typeface="宋体" panose="02010600030101010101" pitchFamily="2" charset="-122"/>
              </a:rPr>
              <a:t>plt.hist</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7" name="矩形 6"/>
          <p:cNvSpPr/>
          <p:nvPr/>
        </p:nvSpPr>
        <p:spPr>
          <a:xfrm>
            <a:off x="2063552" y="1397675"/>
            <a:ext cx="8428236" cy="794320"/>
          </a:xfrm>
          <a:prstGeom prst="rect">
            <a:avLst/>
          </a:prstGeom>
        </p:spPr>
        <p:txBody>
          <a:bodyPr wrap="square">
            <a:spAutoFit/>
          </a:bodyPr>
          <a:lstStyle/>
          <a:p>
            <a:pPr indent="457200">
              <a:lnSpc>
                <a:spcPct val="120000"/>
              </a:lnSpc>
            </a:pPr>
            <a:r>
              <a:rPr lang="zh-CN" altLang="zh-CN" sz="2000" dirty="0"/>
              <a:t>直方图</a:t>
            </a:r>
            <a:r>
              <a:rPr lang="en-US" altLang="zh-CN" sz="2000" dirty="0"/>
              <a:t>(Histogram)</a:t>
            </a:r>
            <a:r>
              <a:rPr lang="zh-CN" altLang="zh-CN" sz="2000" dirty="0"/>
              <a:t>用于表示数据的分布情况。图形的横轴表示数据区间段，纵轴表示每个区间段内数据的频数或频率。</a:t>
            </a:r>
            <a:endParaRPr lang="zh-CN" altLang="zh-CN" sz="2000" dirty="0"/>
          </a:p>
        </p:txBody>
      </p:sp>
      <p:sp>
        <p:nvSpPr>
          <p:cNvPr id="10" name="矩形 9"/>
          <p:cNvSpPr/>
          <p:nvPr/>
        </p:nvSpPr>
        <p:spPr>
          <a:xfrm>
            <a:off x="2161442" y="2191998"/>
            <a:ext cx="8330349" cy="1894429"/>
          </a:xfrm>
          <a:prstGeom prst="rect">
            <a:avLst/>
          </a:prstGeom>
          <a:solidFill>
            <a:schemeClr val="accent3">
              <a:lumMod val="95000"/>
            </a:schemeClr>
          </a:solidFill>
        </p:spPr>
        <p:txBody>
          <a:bodyPr wrap="square">
            <a:spAutoFit/>
          </a:bodyPr>
          <a:lstStyle/>
          <a:p>
            <a:pPr>
              <a:lnSpc>
                <a:spcPct val="110000"/>
              </a:lnSpc>
            </a:pPr>
            <a:r>
              <a:rPr lang="en-US" altLang="zh-CN"/>
              <a:t>np.random.seed(7)</a:t>
            </a:r>
            <a:endParaRPr lang="en-US" altLang="zh-CN"/>
          </a:p>
          <a:p>
            <a:pPr>
              <a:lnSpc>
                <a:spcPct val="110000"/>
              </a:lnSpc>
            </a:pPr>
            <a:r>
              <a:rPr lang="en-US" altLang="zh-CN"/>
              <a:t>arr = np.random.randn(1000)        </a:t>
            </a:r>
            <a:endParaRPr lang="en-US" altLang="zh-CN"/>
          </a:p>
          <a:p>
            <a:pPr>
              <a:lnSpc>
                <a:spcPct val="110000"/>
              </a:lnSpc>
            </a:pPr>
            <a:r>
              <a:rPr lang="en-US" altLang="zh-CN"/>
              <a:t># </a:t>
            </a:r>
            <a:r>
              <a:rPr lang="zh-CN" altLang="en-US"/>
              <a:t>返回： </a:t>
            </a:r>
            <a:r>
              <a:rPr lang="en-US" altLang="zh-CN"/>
              <a:t>n</a:t>
            </a:r>
            <a:r>
              <a:rPr lang="zh-CN" altLang="en-US"/>
              <a:t>频数， </a:t>
            </a:r>
            <a:r>
              <a:rPr lang="en-US" altLang="zh-CN"/>
              <a:t>xbins</a:t>
            </a:r>
            <a:r>
              <a:rPr lang="zh-CN" altLang="en-US"/>
              <a:t>区间段</a:t>
            </a:r>
            <a:r>
              <a:rPr lang="en-US" altLang="zh-CN"/>
              <a:t>, patches</a:t>
            </a:r>
            <a:r>
              <a:rPr lang="zh-CN" altLang="en-US"/>
              <a:t>所有柱体</a:t>
            </a:r>
            <a:endParaRPr lang="zh-CN" altLang="en-US"/>
          </a:p>
          <a:p>
            <a:pPr>
              <a:lnSpc>
                <a:spcPct val="110000"/>
              </a:lnSpc>
            </a:pPr>
            <a:r>
              <a:rPr lang="en-US" altLang="zh-CN"/>
              <a:t>n, xbins, patches = plt.</a:t>
            </a:r>
            <a:r>
              <a:rPr lang="en-US" altLang="zh-CN">
                <a:solidFill>
                  <a:srgbClr val="C00000"/>
                </a:solidFill>
              </a:rPr>
              <a:t>hist</a:t>
            </a:r>
            <a:r>
              <a:rPr lang="en-US" altLang="zh-CN"/>
              <a:t>(arr, edgecolor='w', alpha=0.4)  </a:t>
            </a:r>
            <a:endParaRPr lang="en-US" altLang="zh-CN"/>
          </a:p>
          <a:p>
            <a:pPr>
              <a:lnSpc>
                <a:spcPct val="110000"/>
              </a:lnSpc>
            </a:pPr>
            <a:r>
              <a:rPr lang="en-US" altLang="zh-CN"/>
              <a:t>plt.bar_label(patches, label_type='edge')  # </a:t>
            </a:r>
            <a:r>
              <a:rPr lang="zh-CN" altLang="en-US"/>
              <a:t>柱体上标数值</a:t>
            </a:r>
            <a:endParaRPr lang="zh-CN" altLang="en-US"/>
          </a:p>
          <a:p>
            <a:pPr>
              <a:lnSpc>
                <a:spcPct val="110000"/>
              </a:lnSpc>
            </a:pPr>
            <a:r>
              <a:rPr lang="en-US" altLang="zh-CN"/>
              <a:t>plt.ylim(0, n.max()+20)                                # </a:t>
            </a:r>
            <a:r>
              <a:rPr lang="zh-CN" altLang="en-US"/>
              <a:t>调整</a:t>
            </a:r>
            <a:r>
              <a:rPr lang="en-US" altLang="zh-CN"/>
              <a:t>y</a:t>
            </a:r>
            <a:r>
              <a:rPr lang="zh-CN" altLang="en-US"/>
              <a:t>轴范围</a:t>
            </a:r>
            <a:endParaRPr lang="zh-CN" altLang="en-US"/>
          </a:p>
        </p:txBody>
      </p:sp>
      <p:sp>
        <p:nvSpPr>
          <p:cNvPr id="3" name="文本框 2"/>
          <p:cNvSpPr txBox="1"/>
          <p:nvPr/>
        </p:nvSpPr>
        <p:spPr>
          <a:xfrm>
            <a:off x="2085288" y="4494591"/>
            <a:ext cx="4874808" cy="2199128"/>
          </a:xfrm>
          <a:prstGeom prst="rect">
            <a:avLst/>
          </a:prstGeom>
          <a:noFill/>
        </p:spPr>
        <p:txBody>
          <a:bodyPr wrap="square">
            <a:spAutoFit/>
          </a:bodyPr>
          <a:lstStyle/>
          <a:p>
            <a:pPr>
              <a:lnSpc>
                <a:spcPct val="110000"/>
              </a:lnSpc>
            </a:pPr>
            <a:r>
              <a:rPr lang="zh-CN" altLang="en-US"/>
              <a:t>第一个</a:t>
            </a:r>
            <a:r>
              <a:rPr lang="en-US" altLang="zh-CN"/>
              <a:t>arr</a:t>
            </a:r>
            <a:r>
              <a:rPr lang="zh-CN" altLang="zh-CN"/>
              <a:t>参数是必须的，后面皆为可选参数。</a:t>
            </a:r>
            <a:endParaRPr lang="zh-CN" altLang="zh-CN"/>
          </a:p>
          <a:p>
            <a:pPr lvl="0">
              <a:lnSpc>
                <a:spcPct val="110000"/>
              </a:lnSpc>
            </a:pPr>
            <a:r>
              <a:rPr lang="en-US" altLang="zh-CN"/>
              <a:t>arr:  	</a:t>
            </a:r>
            <a:r>
              <a:rPr lang="zh-CN" altLang="zh-CN"/>
              <a:t>用于绘制直方图的数组</a:t>
            </a:r>
            <a:endParaRPr lang="zh-CN" altLang="zh-CN"/>
          </a:p>
          <a:p>
            <a:pPr lvl="0">
              <a:lnSpc>
                <a:spcPct val="110000"/>
              </a:lnSpc>
            </a:pPr>
            <a:r>
              <a:rPr lang="en-US" altLang="zh-CN"/>
              <a:t>bins: 	</a:t>
            </a:r>
            <a:r>
              <a:rPr lang="zh-CN" altLang="zh-CN"/>
              <a:t>直方图的柱数，默认为</a:t>
            </a:r>
            <a:r>
              <a:rPr lang="en-US" altLang="zh-CN"/>
              <a:t>10</a:t>
            </a:r>
            <a:endParaRPr lang="zh-CN" altLang="zh-CN"/>
          </a:p>
          <a:p>
            <a:pPr lvl="0">
              <a:lnSpc>
                <a:spcPct val="110000"/>
              </a:lnSpc>
            </a:pPr>
            <a:r>
              <a:rPr lang="en-US" altLang="zh-CN"/>
              <a:t>density: </a:t>
            </a:r>
            <a:r>
              <a:rPr lang="zh-CN" altLang="en-US"/>
              <a:t>默认</a:t>
            </a:r>
            <a:r>
              <a:rPr lang="en-US" altLang="zh-CN"/>
              <a:t>0</a:t>
            </a:r>
            <a:r>
              <a:rPr lang="zh-CN" altLang="en-US"/>
              <a:t>表示</a:t>
            </a:r>
            <a:r>
              <a:rPr lang="en-US" altLang="zh-CN"/>
              <a:t>y</a:t>
            </a:r>
            <a:r>
              <a:rPr lang="zh-CN" altLang="en-US"/>
              <a:t>轴</a:t>
            </a:r>
            <a:r>
              <a:rPr lang="zh-CN" altLang="zh-CN"/>
              <a:t>显示频数</a:t>
            </a:r>
            <a:r>
              <a:rPr lang="zh-CN" altLang="en-US"/>
              <a:t>，</a:t>
            </a:r>
            <a:endParaRPr lang="en-US" altLang="zh-CN"/>
          </a:p>
          <a:p>
            <a:pPr lvl="0">
              <a:lnSpc>
                <a:spcPct val="110000"/>
              </a:lnSpc>
            </a:pPr>
            <a:r>
              <a:rPr lang="en-US" altLang="zh-CN"/>
              <a:t>               1</a:t>
            </a:r>
            <a:r>
              <a:rPr lang="zh-CN" altLang="zh-CN"/>
              <a:t>显示频率</a:t>
            </a:r>
            <a:r>
              <a:rPr lang="en-US" altLang="zh-CN"/>
              <a:t>(</a:t>
            </a:r>
            <a:r>
              <a:rPr lang="zh-CN" altLang="zh-CN"/>
              <a:t>即频数</a:t>
            </a:r>
            <a:r>
              <a:rPr lang="en-US" altLang="zh-CN"/>
              <a:t>/</a:t>
            </a:r>
            <a:r>
              <a:rPr lang="zh-CN" altLang="zh-CN"/>
              <a:t>数据总个数</a:t>
            </a:r>
            <a:r>
              <a:rPr lang="en-US" altLang="zh-CN"/>
              <a:t>)</a:t>
            </a:r>
            <a:endParaRPr lang="en-US" altLang="zh-CN"/>
          </a:p>
          <a:p>
            <a:pPr lvl="0">
              <a:lnSpc>
                <a:spcPct val="110000"/>
              </a:lnSpc>
            </a:pPr>
            <a:r>
              <a:rPr lang="en-US" altLang="zh-CN"/>
              <a:t>edgecolor: </a:t>
            </a:r>
            <a:r>
              <a:rPr lang="zh-CN" altLang="en-US"/>
              <a:t>柱体边线颜色</a:t>
            </a:r>
            <a:endParaRPr lang="en-US" altLang="zh-CN"/>
          </a:p>
          <a:p>
            <a:pPr lvl="0">
              <a:lnSpc>
                <a:spcPct val="110000"/>
              </a:lnSpc>
            </a:pPr>
            <a:r>
              <a:rPr lang="en-US" altLang="zh-CN"/>
              <a:t>facecolor: </a:t>
            </a:r>
            <a:r>
              <a:rPr lang="zh-CN" altLang="en-US"/>
              <a:t>柱体颜色</a:t>
            </a:r>
            <a:endParaRPr lang="en-US" altLang="zh-CN"/>
          </a:p>
        </p:txBody>
      </p:sp>
      <p:pic>
        <p:nvPicPr>
          <p:cNvPr id="4" name="图片 3"/>
          <p:cNvPicPr>
            <a:picLocks noChangeAspect="1"/>
          </p:cNvPicPr>
          <p:nvPr/>
        </p:nvPicPr>
        <p:blipFill>
          <a:blip r:embed="rId1"/>
          <a:stretch>
            <a:fillRect/>
          </a:stretch>
        </p:blipFill>
        <p:spPr>
          <a:xfrm>
            <a:off x="7197728" y="4233511"/>
            <a:ext cx="3294063" cy="246020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9.2.5  </a:t>
            </a:r>
            <a:r>
              <a:rPr lang="zh-CN" altLang="zh-CN" sz="1800" kern="0" dirty="0">
                <a:solidFill>
                  <a:srgbClr val="990000"/>
                </a:solidFill>
                <a:ea typeface="宋体" panose="02010600030101010101" pitchFamily="2" charset="-122"/>
              </a:rPr>
              <a:t>箱线图</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plt.boxplot</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5" y="1397675"/>
            <a:ext cx="8330349" cy="369332"/>
          </a:xfrm>
          <a:prstGeom prst="rect">
            <a:avLst/>
          </a:prstGeom>
        </p:spPr>
        <p:txBody>
          <a:bodyPr wrap="square">
            <a:spAutoFit/>
          </a:bodyPr>
          <a:lstStyle/>
          <a:p>
            <a:pPr indent="457200"/>
            <a:r>
              <a:rPr lang="zh-CN" altLang="zh-CN" dirty="0"/>
              <a:t>箱线图反映数据的分布情况，一般包含若干关键</a:t>
            </a:r>
            <a:r>
              <a:rPr lang="zh-CN" altLang="zh-CN"/>
              <a:t>数值点</a:t>
            </a:r>
            <a:r>
              <a:rPr lang="en-US" altLang="zh-CN"/>
              <a:t>(Q1,Q2,Q3</a:t>
            </a:r>
            <a:r>
              <a:rPr lang="zh-CN" altLang="en-US"/>
              <a:t>等</a:t>
            </a:r>
            <a:r>
              <a:rPr lang="en-US" altLang="zh-CN"/>
              <a:t>)</a:t>
            </a:r>
            <a:r>
              <a:rPr lang="zh-CN" altLang="zh-CN"/>
              <a:t>。</a:t>
            </a:r>
            <a:endParaRPr lang="zh-CN" altLang="zh-CN" dirty="0"/>
          </a:p>
        </p:txBody>
      </p:sp>
      <p:sp>
        <p:nvSpPr>
          <p:cNvPr id="14" name="矩形 13"/>
          <p:cNvSpPr/>
          <p:nvPr/>
        </p:nvSpPr>
        <p:spPr>
          <a:xfrm>
            <a:off x="2161442" y="1788395"/>
            <a:ext cx="8330349" cy="923330"/>
          </a:xfrm>
          <a:prstGeom prst="rect">
            <a:avLst/>
          </a:prstGeom>
          <a:solidFill>
            <a:schemeClr val="accent3">
              <a:lumMod val="95000"/>
            </a:schemeClr>
          </a:solidFill>
        </p:spPr>
        <p:txBody>
          <a:bodyPr wrap="square">
            <a:spAutoFit/>
          </a:bodyPr>
          <a:lstStyle/>
          <a:p>
            <a:r>
              <a:rPr lang="en-US" altLang="zh-CN" dirty="0" err="1"/>
              <a:t>arr</a:t>
            </a:r>
            <a:r>
              <a:rPr lang="en-US" altLang="zh-CN" dirty="0"/>
              <a:t> = </a:t>
            </a:r>
            <a:r>
              <a:rPr lang="en-US" altLang="zh-CN" dirty="0" err="1"/>
              <a:t>np.random.randn</a:t>
            </a:r>
            <a:r>
              <a:rPr lang="en-US" altLang="zh-CN" dirty="0"/>
              <a:t>(150)         	# </a:t>
            </a:r>
            <a:r>
              <a:rPr lang="zh-CN" altLang="en-US" dirty="0"/>
              <a:t>生成</a:t>
            </a:r>
            <a:r>
              <a:rPr lang="en-US" altLang="zh-CN" dirty="0"/>
              <a:t>150</a:t>
            </a:r>
            <a:r>
              <a:rPr lang="zh-CN" altLang="en-US" dirty="0"/>
              <a:t>个标准正态分布随机小数</a:t>
            </a:r>
            <a:endParaRPr lang="zh-CN" altLang="en-US" dirty="0"/>
          </a:p>
          <a:p>
            <a:r>
              <a:rPr lang="en-US" altLang="zh-CN" dirty="0" err="1"/>
              <a:t>arr</a:t>
            </a:r>
            <a:r>
              <a:rPr lang="en-US" altLang="zh-CN" dirty="0"/>
              <a:t> = </a:t>
            </a:r>
            <a:r>
              <a:rPr lang="en-US" altLang="zh-CN" dirty="0" err="1"/>
              <a:t>np.append</a:t>
            </a:r>
            <a:r>
              <a:rPr lang="en-US" altLang="zh-CN" dirty="0"/>
              <a:t>(</a:t>
            </a:r>
            <a:r>
              <a:rPr lang="en-US" altLang="zh-CN" dirty="0" err="1"/>
              <a:t>arr</a:t>
            </a:r>
            <a:r>
              <a:rPr lang="en-US" altLang="zh-CN" dirty="0"/>
              <a:t>, [-3.5, 4.1])   	# </a:t>
            </a:r>
            <a:r>
              <a:rPr lang="zh-CN" altLang="en-US" dirty="0"/>
              <a:t>特意增加两个离群点</a:t>
            </a:r>
            <a:endParaRPr lang="zh-CN" altLang="en-US" dirty="0"/>
          </a:p>
          <a:p>
            <a:r>
              <a:rPr lang="en-US" altLang="zh-CN"/>
              <a:t>plt</a:t>
            </a:r>
            <a:r>
              <a:rPr lang="en-US" altLang="zh-CN" dirty="0" err="1"/>
              <a:t>.boxplot</a:t>
            </a:r>
            <a:r>
              <a:rPr lang="en-US" altLang="zh-CN" dirty="0"/>
              <a:t>(</a:t>
            </a:r>
            <a:r>
              <a:rPr lang="en-US" altLang="zh-CN" dirty="0" err="1"/>
              <a:t>arr</a:t>
            </a:r>
            <a:r>
              <a:rPr lang="en-US" altLang="zh-CN"/>
              <a:t>)                 		# </a:t>
            </a:r>
            <a:r>
              <a:rPr lang="zh-CN" altLang="en-US" dirty="0"/>
              <a:t>画箱</a:t>
            </a:r>
            <a:r>
              <a:rPr lang="zh-CN" altLang="en-US"/>
              <a:t>线图</a:t>
            </a:r>
            <a:endParaRPr lang="en-US" altLang="zh-CN"/>
          </a:p>
        </p:txBody>
      </p:sp>
      <p:sp>
        <p:nvSpPr>
          <p:cNvPr id="16" name="矩形 15"/>
          <p:cNvSpPr/>
          <p:nvPr/>
        </p:nvSpPr>
        <p:spPr>
          <a:xfrm>
            <a:off x="1948247" y="5626278"/>
            <a:ext cx="8560963" cy="1077218"/>
          </a:xfrm>
          <a:prstGeom prst="rect">
            <a:avLst/>
          </a:prstGeom>
        </p:spPr>
        <p:txBody>
          <a:bodyPr wrap="square">
            <a:spAutoFit/>
          </a:bodyPr>
          <a:lstStyle/>
          <a:p>
            <a:pPr indent="457200"/>
            <a:r>
              <a:rPr lang="zh-CN" altLang="zh-CN" sz="1600" b="0" dirty="0"/>
              <a:t>下四分位数</a:t>
            </a:r>
            <a:r>
              <a:rPr lang="en-US" altLang="zh-CN" sz="1600" b="0"/>
              <a:t>(Q1,</a:t>
            </a:r>
            <a:r>
              <a:rPr lang="zh-CN" altLang="en-US" sz="1600" b="0"/>
              <a:t>即</a:t>
            </a:r>
            <a:r>
              <a:rPr lang="en-US" altLang="zh-CN" sz="1600" b="0"/>
              <a:t>25%</a:t>
            </a:r>
            <a:r>
              <a:rPr lang="zh-CN" altLang="en-US" sz="1600" b="0"/>
              <a:t>分位点</a:t>
            </a:r>
            <a:r>
              <a:rPr lang="en-US" altLang="zh-CN" sz="1600" b="0"/>
              <a:t>)</a:t>
            </a:r>
            <a:r>
              <a:rPr lang="zh-CN" altLang="zh-CN" sz="1600" b="0" dirty="0"/>
              <a:t>、中位数、上四分位数</a:t>
            </a:r>
            <a:r>
              <a:rPr lang="en-US" altLang="zh-CN" sz="1600" b="0"/>
              <a:t>(Q3,</a:t>
            </a:r>
            <a:r>
              <a:rPr lang="zh-CN" altLang="en-US" sz="1600" b="0"/>
              <a:t>即</a:t>
            </a:r>
            <a:r>
              <a:rPr lang="en-US" altLang="zh-CN" sz="1600" b="0"/>
              <a:t>75%</a:t>
            </a:r>
            <a:r>
              <a:rPr lang="zh-CN" altLang="en-US" sz="1600" b="0"/>
              <a:t>分位点</a:t>
            </a:r>
            <a:r>
              <a:rPr lang="en-US" altLang="zh-CN" sz="1600" b="0"/>
              <a:t>)</a:t>
            </a:r>
            <a:r>
              <a:rPr lang="zh-CN" altLang="zh-CN" sz="1600" b="0" dirty="0"/>
              <a:t>组成一个盒子。四分位距</a:t>
            </a:r>
            <a:r>
              <a:rPr lang="en-US" altLang="zh-CN" sz="1600" b="0" dirty="0"/>
              <a:t>IQR = Q3 - Q1</a:t>
            </a:r>
            <a:r>
              <a:rPr lang="zh-CN" altLang="zh-CN" sz="1600" b="0" dirty="0"/>
              <a:t>，</a:t>
            </a:r>
            <a:r>
              <a:rPr lang="en-US" altLang="zh-CN" sz="1600" b="0" dirty="0"/>
              <a:t>IQR</a:t>
            </a:r>
            <a:r>
              <a:rPr lang="zh-CN" altLang="zh-CN" sz="1600" b="0" dirty="0"/>
              <a:t>构成盒子的长度，这个区间包含</a:t>
            </a:r>
            <a:r>
              <a:rPr lang="en-US" altLang="zh-CN" sz="1600" b="0" dirty="0"/>
              <a:t>50%</a:t>
            </a:r>
            <a:r>
              <a:rPr lang="zh-CN" altLang="zh-CN" sz="1600" b="0" dirty="0"/>
              <a:t>的数据点分布。箱线</a:t>
            </a:r>
            <a:r>
              <a:rPr lang="zh-CN" altLang="zh-CN" sz="1600" b="0"/>
              <a:t>图中</a:t>
            </a:r>
            <a:r>
              <a:rPr lang="zh-CN" altLang="en-US" sz="1600" b="0"/>
              <a:t>默认</a:t>
            </a:r>
            <a:r>
              <a:rPr lang="zh-CN" altLang="zh-CN" sz="1600" b="0"/>
              <a:t>定义</a:t>
            </a:r>
            <a:r>
              <a:rPr lang="zh-CN" altLang="zh-CN" sz="1600" b="0" dirty="0"/>
              <a:t>最小观测值</a:t>
            </a:r>
            <a:r>
              <a:rPr lang="en-US" altLang="zh-CN" sz="1600" b="0" dirty="0"/>
              <a:t>min = Q1 - 1.5*IQR</a:t>
            </a:r>
            <a:r>
              <a:rPr lang="zh-CN" altLang="zh-CN" sz="1600" b="0" dirty="0"/>
              <a:t>，最大观测值</a:t>
            </a:r>
            <a:r>
              <a:rPr lang="en-US" altLang="zh-CN" sz="1600" b="0" dirty="0"/>
              <a:t>max = Q3 +1.5*IQR</a:t>
            </a:r>
            <a:r>
              <a:rPr lang="zh-CN" altLang="zh-CN" sz="1600" b="0" dirty="0"/>
              <a:t>。大多数正常数据都应分布于</a:t>
            </a:r>
            <a:r>
              <a:rPr lang="en-US" altLang="zh-CN" sz="1600" b="0" dirty="0"/>
              <a:t>[min, max]</a:t>
            </a:r>
            <a:r>
              <a:rPr lang="zh-CN" altLang="zh-CN" sz="1600" b="0" dirty="0"/>
              <a:t>区间</a:t>
            </a:r>
            <a:r>
              <a:rPr lang="zh-CN" altLang="en-US" sz="1600" b="0" dirty="0"/>
              <a:t>。</a:t>
            </a:r>
            <a:endParaRPr lang="zh-CN" altLang="zh-CN" sz="1600" b="0" dirty="0"/>
          </a:p>
        </p:txBody>
      </p:sp>
      <p:pic>
        <p:nvPicPr>
          <p:cNvPr id="17" name="图片 16"/>
          <p:cNvPicPr>
            <a:picLocks noChangeAspect="1"/>
          </p:cNvPicPr>
          <p:nvPr/>
        </p:nvPicPr>
        <p:blipFill>
          <a:blip r:embed="rId1"/>
          <a:stretch>
            <a:fillRect/>
          </a:stretch>
        </p:blipFill>
        <p:spPr>
          <a:xfrm>
            <a:off x="3694924" y="2791801"/>
            <a:ext cx="5263378" cy="266852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40784" y="936013"/>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9.2.5  </a:t>
            </a:r>
            <a:r>
              <a:rPr lang="zh-CN" altLang="zh-CN" sz="1800" kern="0" dirty="0">
                <a:solidFill>
                  <a:srgbClr val="990000"/>
                </a:solidFill>
                <a:ea typeface="宋体" panose="02010600030101010101" pitchFamily="2" charset="-122"/>
              </a:rPr>
              <a:t>箱线图</a:t>
            </a:r>
            <a:r>
              <a:rPr lang="en-US" altLang="zh-CN" sz="1800" kern="0" dirty="0">
                <a:solidFill>
                  <a:srgbClr val="990000"/>
                </a:solidFill>
                <a:ea typeface="宋体" panose="02010600030101010101" pitchFamily="2" charset="-122"/>
              </a:rPr>
              <a:t> </a:t>
            </a:r>
            <a:r>
              <a:rPr lang="en-US" altLang="zh-CN" sz="1800" kern="0" dirty="0" err="1">
                <a:solidFill>
                  <a:srgbClr val="990000"/>
                </a:solidFill>
                <a:ea typeface="宋体" panose="02010600030101010101" pitchFamily="2" charset="-122"/>
              </a:rPr>
              <a:t>plt.boxplot</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116232" y="1220641"/>
            <a:ext cx="8330349" cy="1152495"/>
          </a:xfrm>
          <a:prstGeom prst="rect">
            <a:avLst/>
          </a:prstGeom>
        </p:spPr>
        <p:txBody>
          <a:bodyPr wrap="square">
            <a:spAutoFit/>
          </a:bodyPr>
          <a:lstStyle/>
          <a:p>
            <a:pPr indent="457200" algn="just">
              <a:lnSpc>
                <a:spcPct val="110000"/>
              </a:lnSpc>
            </a:pPr>
            <a:r>
              <a:rPr lang="zh-CN" altLang="zh-CN" sz="1600" b="0"/>
              <a:t>正常数据应</a:t>
            </a:r>
            <a:r>
              <a:rPr lang="zh-CN" altLang="zh-CN" sz="1600" b="0" dirty="0"/>
              <a:t>分布于</a:t>
            </a:r>
            <a:r>
              <a:rPr lang="en-US" altLang="zh-CN" sz="1600" b="0" dirty="0"/>
              <a:t>[min, max]</a:t>
            </a:r>
            <a:r>
              <a:rPr lang="zh-CN" altLang="zh-CN" sz="1600" b="0" dirty="0"/>
              <a:t>区间，统计学上将位于</a:t>
            </a:r>
            <a:r>
              <a:rPr lang="en-US" altLang="zh-CN" sz="1600" b="0" dirty="0"/>
              <a:t>[</a:t>
            </a:r>
            <a:r>
              <a:rPr lang="en-US" altLang="zh-CN" sz="1600" b="0" dirty="0" err="1"/>
              <a:t>min,max</a:t>
            </a:r>
            <a:r>
              <a:rPr lang="en-US" altLang="zh-CN" sz="1600" b="0" dirty="0"/>
              <a:t>]</a:t>
            </a:r>
            <a:r>
              <a:rPr lang="zh-CN" altLang="zh-CN" sz="1600" b="0" dirty="0"/>
              <a:t>区间以外</a:t>
            </a:r>
            <a:r>
              <a:rPr lang="zh-CN" altLang="zh-CN" sz="1600" b="0"/>
              <a:t>的数据称为</a:t>
            </a:r>
            <a:r>
              <a:rPr lang="zh-CN" altLang="zh-CN" sz="1600" b="0" dirty="0"/>
              <a:t>离群点</a:t>
            </a:r>
            <a:r>
              <a:rPr lang="en-US" altLang="zh-CN" sz="1600" b="0" dirty="0"/>
              <a:t>(</a:t>
            </a:r>
            <a:r>
              <a:rPr lang="zh-CN" altLang="zh-CN" sz="1600" b="0" dirty="0"/>
              <a:t>异常点</a:t>
            </a:r>
            <a:r>
              <a:rPr lang="en-US" altLang="zh-CN" sz="1600" b="0" dirty="0"/>
              <a:t>)</a:t>
            </a:r>
            <a:r>
              <a:rPr lang="zh-CN" altLang="zh-CN" sz="1600" b="0" dirty="0"/>
              <a:t>。盒子中间的一条竖直线被称为胡须线</a:t>
            </a:r>
            <a:r>
              <a:rPr lang="en-US" altLang="zh-CN" sz="1600" b="0" dirty="0"/>
              <a:t>(whisker)</a:t>
            </a:r>
            <a:r>
              <a:rPr lang="zh-CN" altLang="zh-CN" sz="1600" b="0" dirty="0"/>
              <a:t>。考察剔除离群点后的正常数据，胡须线的下限取正常数据中的最小值，胡须线的上限取正常数据中的最大值，上限下限各用一短横线表示，离群点单独用小圆圈标记。</a:t>
            </a:r>
            <a:endParaRPr lang="zh-CN" altLang="zh-CN" sz="1600" b="0" dirty="0"/>
          </a:p>
        </p:txBody>
      </p:sp>
      <p:sp>
        <p:nvSpPr>
          <p:cNvPr id="10" name="矩形 9"/>
          <p:cNvSpPr/>
          <p:nvPr/>
        </p:nvSpPr>
        <p:spPr>
          <a:xfrm>
            <a:off x="2116232" y="2474828"/>
            <a:ext cx="8330349" cy="923330"/>
          </a:xfrm>
          <a:prstGeom prst="rect">
            <a:avLst/>
          </a:prstGeom>
          <a:solidFill>
            <a:schemeClr val="accent3">
              <a:lumMod val="95000"/>
            </a:schemeClr>
          </a:solidFill>
        </p:spPr>
        <p:txBody>
          <a:bodyPr wrap="square">
            <a:spAutoFit/>
          </a:bodyPr>
          <a:lstStyle/>
          <a:p>
            <a:r>
              <a:rPr lang="en-US" altLang="zh-CN" b="0" dirty="0" err="1"/>
              <a:t>arr</a:t>
            </a:r>
            <a:r>
              <a:rPr lang="en-US" altLang="zh-CN" b="0" dirty="0"/>
              <a:t> = [-3, 0, 5, 5, 6, 7, 8, 9]     </a:t>
            </a:r>
            <a:endParaRPr lang="zh-CN" altLang="zh-CN" b="0" dirty="0"/>
          </a:p>
          <a:p>
            <a:r>
              <a:rPr lang="en-US" altLang="zh-CN" b="0" dirty="0"/>
              <a:t>print(</a:t>
            </a:r>
            <a:r>
              <a:rPr lang="en-US" altLang="zh-CN" b="0" dirty="0" err="1"/>
              <a:t>np.percentile</a:t>
            </a:r>
            <a:r>
              <a:rPr lang="en-US" altLang="zh-CN" b="0" dirty="0"/>
              <a:t>(</a:t>
            </a:r>
            <a:r>
              <a:rPr lang="en-US" altLang="zh-CN" b="0" dirty="0" err="1"/>
              <a:t>arr</a:t>
            </a:r>
            <a:r>
              <a:rPr lang="en-US" altLang="zh-CN" b="0" dirty="0"/>
              <a:t>, [25, 50, 75])) 	# </a:t>
            </a:r>
            <a:r>
              <a:rPr lang="zh-CN" altLang="zh-CN" b="0" dirty="0"/>
              <a:t>输出的分位值为 </a:t>
            </a:r>
            <a:r>
              <a:rPr lang="en-US" altLang="zh-CN" b="0" dirty="0"/>
              <a:t>[3.75  5.5  7.25]</a:t>
            </a:r>
            <a:endParaRPr lang="zh-CN" altLang="zh-CN" b="0" dirty="0"/>
          </a:p>
          <a:p>
            <a:r>
              <a:rPr lang="en-US" altLang="zh-CN" b="0" dirty="0" err="1"/>
              <a:t>plt.boxplot</a:t>
            </a:r>
            <a:r>
              <a:rPr lang="en-US" altLang="zh-CN" b="0" dirty="0"/>
              <a:t>(</a:t>
            </a:r>
            <a:r>
              <a:rPr lang="en-US" altLang="zh-CN" b="0" dirty="0" err="1"/>
              <a:t>arr</a:t>
            </a:r>
            <a:r>
              <a:rPr lang="en-US" altLang="zh-CN" b="0" dirty="0"/>
              <a:t>, </a:t>
            </a:r>
            <a:r>
              <a:rPr lang="en-US" altLang="zh-CN" b="0" dirty="0" err="1"/>
              <a:t>showmeans</a:t>
            </a:r>
            <a:r>
              <a:rPr lang="en-US" altLang="zh-CN" b="0" dirty="0"/>
              <a:t>=True)   </a:t>
            </a:r>
            <a:r>
              <a:rPr lang="en-US" altLang="zh-CN" b="0"/>
              <a:t>		# True</a:t>
            </a:r>
            <a:r>
              <a:rPr lang="zh-CN" altLang="zh-CN" b="0"/>
              <a:t>表示显示平均值 </a:t>
            </a:r>
            <a:endParaRPr lang="zh-CN" altLang="zh-CN" b="0" dirty="0"/>
          </a:p>
        </p:txBody>
      </p:sp>
      <p:sp>
        <p:nvSpPr>
          <p:cNvPr id="11" name="矩形 10"/>
          <p:cNvSpPr/>
          <p:nvPr/>
        </p:nvSpPr>
        <p:spPr>
          <a:xfrm>
            <a:off x="1960922" y="3499854"/>
            <a:ext cx="8640960" cy="3319242"/>
          </a:xfrm>
          <a:prstGeom prst="rect">
            <a:avLst/>
          </a:prstGeom>
        </p:spPr>
        <p:txBody>
          <a:bodyPr wrap="square">
            <a:spAutoFit/>
          </a:bodyPr>
          <a:lstStyle/>
          <a:p>
            <a:pPr indent="457200">
              <a:lnSpc>
                <a:spcPct val="110000"/>
              </a:lnSpc>
            </a:pPr>
            <a:r>
              <a:rPr lang="zh-CN" altLang="zh-CN" sz="1600" b="0" dirty="0"/>
              <a:t>上例中，通过</a:t>
            </a:r>
            <a:r>
              <a:rPr lang="en-US" altLang="zh-CN" sz="1600" b="0" dirty="0" err="1"/>
              <a:t>np.percentile</a:t>
            </a:r>
            <a:r>
              <a:rPr lang="en-US" altLang="zh-CN" sz="1600" b="0" dirty="0"/>
              <a:t>(</a:t>
            </a:r>
            <a:r>
              <a:rPr lang="en-US" altLang="zh-CN" sz="1600" b="0" dirty="0" err="1"/>
              <a:t>arr</a:t>
            </a:r>
            <a:r>
              <a:rPr lang="en-US" altLang="zh-CN" sz="1600" b="0" dirty="0"/>
              <a:t>,[25,50,75]))</a:t>
            </a:r>
            <a:r>
              <a:rPr lang="zh-CN" altLang="zh-CN" sz="1600" b="0" dirty="0"/>
              <a:t>方法计算得到</a:t>
            </a:r>
            <a:r>
              <a:rPr lang="en-US" altLang="zh-CN" sz="1600" b="0" dirty="0" err="1"/>
              <a:t>arr</a:t>
            </a:r>
            <a:r>
              <a:rPr lang="zh-CN" altLang="zh-CN" sz="1600" b="0" dirty="0"/>
              <a:t>的 </a:t>
            </a:r>
            <a:r>
              <a:rPr lang="en-US" altLang="zh-CN" sz="1600" b="0" dirty="0"/>
              <a:t>25%</a:t>
            </a:r>
            <a:r>
              <a:rPr lang="zh-CN" altLang="zh-CN" sz="1600" b="0" dirty="0"/>
              <a:t>、</a:t>
            </a:r>
            <a:r>
              <a:rPr lang="en-US" altLang="zh-CN" sz="1600" b="0" dirty="0"/>
              <a:t>50%</a:t>
            </a:r>
            <a:r>
              <a:rPr lang="zh-CN" altLang="zh-CN" sz="1600" b="0" dirty="0"/>
              <a:t>、</a:t>
            </a:r>
            <a:r>
              <a:rPr lang="en-US" altLang="zh-CN" sz="1600" b="0" dirty="0"/>
              <a:t>75%</a:t>
            </a:r>
            <a:r>
              <a:rPr lang="zh-CN" altLang="zh-CN" sz="1600" b="0" dirty="0"/>
              <a:t>分位点，即</a:t>
            </a:r>
            <a:r>
              <a:rPr lang="en-US" altLang="zh-CN" sz="1600" b="0" dirty="0"/>
              <a:t>Q1</a:t>
            </a:r>
            <a:r>
              <a:rPr lang="zh-CN" altLang="zh-CN" sz="1600" b="0" dirty="0"/>
              <a:t>、</a:t>
            </a:r>
            <a:r>
              <a:rPr lang="en-US" altLang="zh-CN" sz="1600" b="0" dirty="0"/>
              <a:t>Q2</a:t>
            </a:r>
            <a:r>
              <a:rPr lang="zh-CN" altLang="zh-CN" sz="1600" b="0" dirty="0"/>
              <a:t>、</a:t>
            </a:r>
            <a:r>
              <a:rPr lang="en-US" altLang="zh-CN" sz="1600" b="0" dirty="0"/>
              <a:t>Q3</a:t>
            </a:r>
            <a:r>
              <a:rPr lang="zh-CN" altLang="zh-CN" sz="1600" b="0" dirty="0"/>
              <a:t>，分别为</a:t>
            </a:r>
            <a:r>
              <a:rPr lang="en-US" altLang="zh-CN" sz="1600" b="0" dirty="0"/>
              <a:t>3.75</a:t>
            </a:r>
            <a:r>
              <a:rPr lang="zh-CN" altLang="zh-CN" sz="1600" b="0" dirty="0"/>
              <a:t>、</a:t>
            </a:r>
            <a:r>
              <a:rPr lang="en-US" altLang="zh-CN" sz="1600" b="0" dirty="0"/>
              <a:t>5.5</a:t>
            </a:r>
            <a:r>
              <a:rPr lang="zh-CN" altLang="zh-CN" sz="1600" b="0" dirty="0"/>
              <a:t>、</a:t>
            </a:r>
            <a:r>
              <a:rPr lang="en-US" altLang="zh-CN" sz="1600" b="0" dirty="0"/>
              <a:t>7.25</a:t>
            </a:r>
            <a:r>
              <a:rPr lang="zh-CN" altLang="zh-CN" sz="1600" b="0" dirty="0"/>
              <a:t>，计算如下。</a:t>
            </a:r>
            <a:endParaRPr lang="zh-CN" altLang="zh-CN" sz="1600" b="0" dirty="0"/>
          </a:p>
          <a:p>
            <a:pPr>
              <a:lnSpc>
                <a:spcPct val="110000"/>
              </a:lnSpc>
            </a:pPr>
            <a:r>
              <a:rPr lang="en-US" altLang="zh-CN" sz="1600" b="0" dirty="0"/>
              <a:t>IQR = Q3 - Q1 = 7.25 - 3.75 = 3.5</a:t>
            </a:r>
            <a:endParaRPr lang="zh-CN" altLang="zh-CN" sz="1600" b="0" dirty="0"/>
          </a:p>
          <a:p>
            <a:pPr>
              <a:lnSpc>
                <a:spcPct val="110000"/>
              </a:lnSpc>
            </a:pPr>
            <a:r>
              <a:rPr lang="en-US" altLang="zh-CN" sz="1600" b="0" dirty="0"/>
              <a:t>min = Q1 - 1.5*IQR = 3.75 - 5.25 = -1.5</a:t>
            </a:r>
            <a:endParaRPr lang="zh-CN" altLang="zh-CN" sz="1600" b="0" dirty="0"/>
          </a:p>
          <a:p>
            <a:pPr>
              <a:lnSpc>
                <a:spcPct val="110000"/>
              </a:lnSpc>
            </a:pPr>
            <a:r>
              <a:rPr lang="en-US" altLang="zh-CN" sz="1600" b="0" dirty="0"/>
              <a:t>max = Q3 + 1.5*IQR = 7.25 + 5.25 = 12.5</a:t>
            </a:r>
            <a:endParaRPr lang="zh-CN" altLang="zh-CN" sz="1600" b="0" dirty="0"/>
          </a:p>
          <a:p>
            <a:pPr indent="457200">
              <a:lnSpc>
                <a:spcPct val="110000"/>
              </a:lnSpc>
            </a:pPr>
            <a:r>
              <a:rPr lang="zh-CN" altLang="zh-CN" sz="1600" b="0" dirty="0"/>
              <a:t>正常数据范围是</a:t>
            </a:r>
            <a:r>
              <a:rPr lang="en-US" altLang="zh-CN" sz="1600" b="0" dirty="0"/>
              <a:t>[-1.5, 12.5], </a:t>
            </a:r>
            <a:r>
              <a:rPr lang="zh-CN" altLang="zh-CN" sz="1600" b="0" dirty="0"/>
              <a:t>数据中的</a:t>
            </a:r>
            <a:r>
              <a:rPr lang="en-US" altLang="zh-CN" sz="1600" b="0" dirty="0"/>
              <a:t>-3</a:t>
            </a:r>
            <a:r>
              <a:rPr lang="zh-CN" altLang="zh-CN" sz="1600" b="0" dirty="0"/>
              <a:t>是离群点，剔除</a:t>
            </a:r>
            <a:r>
              <a:rPr lang="en-US" altLang="zh-CN" sz="1600" b="0"/>
              <a:t>-3</a:t>
            </a:r>
            <a:r>
              <a:rPr lang="zh-CN" altLang="en-US" sz="1600" b="0"/>
              <a:t>并排序</a:t>
            </a:r>
            <a:r>
              <a:rPr lang="zh-CN" altLang="zh-CN" sz="1600" b="0"/>
              <a:t>后</a:t>
            </a:r>
            <a:r>
              <a:rPr lang="zh-CN" altLang="en-US" sz="1600" b="0"/>
              <a:t>的</a:t>
            </a:r>
            <a:r>
              <a:rPr lang="zh-CN" altLang="zh-CN" sz="1600" b="0"/>
              <a:t>数据</a:t>
            </a:r>
            <a:r>
              <a:rPr lang="zh-CN" altLang="zh-CN" sz="1600" b="0" dirty="0"/>
              <a:t>列表为</a:t>
            </a:r>
            <a:r>
              <a:rPr lang="en-US" altLang="zh-CN" sz="1600" b="0" dirty="0"/>
              <a:t>[0,5,5,6,7,8,9]</a:t>
            </a:r>
            <a:r>
              <a:rPr lang="zh-CN" altLang="zh-CN" sz="1600" b="0" dirty="0"/>
              <a:t>，所以胡须线的下限为</a:t>
            </a:r>
            <a:r>
              <a:rPr lang="en-US" altLang="zh-CN" sz="1600" b="0" dirty="0"/>
              <a:t>0</a:t>
            </a:r>
            <a:r>
              <a:rPr lang="zh-CN" altLang="zh-CN" sz="1600" b="0" dirty="0"/>
              <a:t>，上限为</a:t>
            </a:r>
            <a:r>
              <a:rPr lang="en-US" altLang="zh-CN" sz="1600" b="0"/>
              <a:t>9</a:t>
            </a:r>
            <a:r>
              <a:rPr lang="zh-CN" altLang="zh-CN" sz="1600" b="0"/>
              <a:t>。</a:t>
            </a:r>
            <a:endParaRPr lang="en-US" altLang="zh-CN" sz="1600" b="0"/>
          </a:p>
          <a:p>
            <a:pPr indent="457200">
              <a:lnSpc>
                <a:spcPct val="110000"/>
              </a:lnSpc>
            </a:pPr>
            <a:r>
              <a:rPr lang="zh-CN" altLang="en-US" sz="1600" b="0">
                <a:solidFill>
                  <a:srgbClr val="C00000"/>
                </a:solidFill>
              </a:rPr>
              <a:t>补充：分位点公式 </a:t>
            </a:r>
            <a:r>
              <a:rPr lang="en-US" altLang="zh-CN" sz="1600" b="0">
                <a:solidFill>
                  <a:srgbClr val="C00000"/>
                </a:solidFill>
              </a:rPr>
              <a:t>= 1+(n-1)*p </a:t>
            </a:r>
            <a:r>
              <a:rPr lang="en-US" altLang="zh-CN" sz="1600" b="0"/>
              <a:t>,  n</a:t>
            </a:r>
            <a:r>
              <a:rPr lang="zh-CN" altLang="en-US" sz="1600" b="0"/>
              <a:t>为数据个数，</a:t>
            </a:r>
            <a:r>
              <a:rPr lang="en-US" altLang="zh-CN" sz="1600"/>
              <a:t>arr = [-3, 0, 5, 5, 6, 7, 8, 9],</a:t>
            </a:r>
            <a:r>
              <a:rPr lang="zh-CN" altLang="en-US" sz="1600"/>
              <a:t> </a:t>
            </a:r>
            <a:r>
              <a:rPr lang="en-US" altLang="zh-CN" sz="1600"/>
              <a:t>8</a:t>
            </a:r>
            <a:r>
              <a:rPr lang="zh-CN" altLang="en-US" sz="1600"/>
              <a:t>个数</a:t>
            </a:r>
            <a:r>
              <a:rPr lang="en-US" altLang="zh-CN" sz="1600"/>
              <a:t>     </a:t>
            </a:r>
            <a:endParaRPr lang="zh-CN" altLang="zh-CN" sz="1600"/>
          </a:p>
          <a:p>
            <a:pPr indent="457200">
              <a:lnSpc>
                <a:spcPct val="110000"/>
              </a:lnSpc>
            </a:pPr>
            <a:r>
              <a:rPr lang="en-US" altLang="zh-CN" sz="1600" b="0"/>
              <a:t>25%</a:t>
            </a:r>
            <a:r>
              <a:rPr lang="zh-CN" altLang="en-US" sz="1600" b="0"/>
              <a:t>分位点的位置：  </a:t>
            </a:r>
            <a:r>
              <a:rPr lang="en-US" altLang="zh-CN" sz="1600" b="0">
                <a:solidFill>
                  <a:srgbClr val="C00000"/>
                </a:solidFill>
              </a:rPr>
              <a:t>1 + (n-1)*0.25 </a:t>
            </a:r>
            <a:r>
              <a:rPr lang="en-US" altLang="zh-CN" sz="1600" b="0"/>
              <a:t>=1+7*0.25=2.75</a:t>
            </a:r>
            <a:endParaRPr lang="en-US" altLang="zh-CN" sz="1600" b="0"/>
          </a:p>
          <a:p>
            <a:pPr indent="457200">
              <a:lnSpc>
                <a:spcPct val="110000"/>
              </a:lnSpc>
            </a:pPr>
            <a:r>
              <a:rPr lang="zh-CN" altLang="en-US" sz="1600" b="0"/>
              <a:t>因此</a:t>
            </a:r>
            <a:r>
              <a:rPr lang="en-US" altLang="zh-CN" sz="1600" b="0"/>
              <a:t>25%</a:t>
            </a:r>
            <a:r>
              <a:rPr lang="zh-CN" altLang="en-US" sz="1600" b="0"/>
              <a:t>分位点的值为</a:t>
            </a:r>
            <a:r>
              <a:rPr lang="en-US" altLang="zh-CN" sz="1600" b="0"/>
              <a:t>:</a:t>
            </a:r>
            <a:r>
              <a:rPr lang="zh-CN" altLang="en-US" sz="1600" b="0"/>
              <a:t>   第</a:t>
            </a:r>
            <a:r>
              <a:rPr lang="en-US" altLang="zh-CN" sz="1600" b="0"/>
              <a:t>2</a:t>
            </a:r>
            <a:r>
              <a:rPr lang="zh-CN" altLang="en-US" sz="1600" b="0"/>
              <a:t>个数</a:t>
            </a:r>
            <a:r>
              <a:rPr lang="en-US" altLang="zh-CN" sz="1600" b="0"/>
              <a:t>+(</a:t>
            </a:r>
            <a:r>
              <a:rPr lang="zh-CN" altLang="en-US" sz="1600" b="0"/>
              <a:t>第</a:t>
            </a:r>
            <a:r>
              <a:rPr lang="en-US" altLang="zh-CN" sz="1600" b="0"/>
              <a:t>3 -</a:t>
            </a:r>
            <a:r>
              <a:rPr lang="zh-CN" altLang="en-US" sz="1600" b="0"/>
              <a:t>第</a:t>
            </a:r>
            <a:r>
              <a:rPr lang="en-US" altLang="zh-CN" sz="1600" b="0"/>
              <a:t>2</a:t>
            </a:r>
            <a:r>
              <a:rPr lang="zh-CN" altLang="en-US" sz="1600" b="0"/>
              <a:t>个数</a:t>
            </a:r>
            <a:r>
              <a:rPr lang="en-US" altLang="zh-CN" sz="1600" b="0"/>
              <a:t>)*0.75, </a:t>
            </a:r>
            <a:r>
              <a:rPr lang="zh-CN" altLang="en-US" sz="1600" b="0"/>
              <a:t>即 </a:t>
            </a:r>
            <a:r>
              <a:rPr lang="en-US" altLang="zh-CN" sz="1600" b="0"/>
              <a:t>0 + (5-0)*0.75 = 3.75</a:t>
            </a:r>
            <a:endParaRPr lang="en-US" altLang="zh-CN" sz="1600" b="0"/>
          </a:p>
          <a:p>
            <a:pPr indent="457200">
              <a:lnSpc>
                <a:spcPct val="110000"/>
              </a:lnSpc>
            </a:pPr>
            <a:r>
              <a:rPr lang="en-US" altLang="zh-CN" sz="1600" b="0"/>
              <a:t>75%</a:t>
            </a:r>
            <a:r>
              <a:rPr lang="zh-CN" altLang="en-US" sz="1600" b="0"/>
              <a:t>分位点的位置：  </a:t>
            </a:r>
            <a:r>
              <a:rPr lang="en-US" altLang="zh-CN" sz="1600" b="0">
                <a:solidFill>
                  <a:srgbClr val="C00000"/>
                </a:solidFill>
              </a:rPr>
              <a:t>1 + (n-1)*0.75 </a:t>
            </a:r>
            <a:r>
              <a:rPr lang="en-US" altLang="zh-CN" sz="1600" b="0"/>
              <a:t>=1+7*0.75=6.25</a:t>
            </a:r>
            <a:endParaRPr lang="en-US" altLang="zh-CN" sz="1600" b="0"/>
          </a:p>
          <a:p>
            <a:pPr indent="457200">
              <a:lnSpc>
                <a:spcPct val="110000"/>
              </a:lnSpc>
            </a:pPr>
            <a:r>
              <a:rPr lang="zh-CN" altLang="en-US" sz="1600" b="0"/>
              <a:t>因此</a:t>
            </a:r>
            <a:r>
              <a:rPr lang="en-US" altLang="zh-CN" sz="1600" b="0"/>
              <a:t>75%</a:t>
            </a:r>
            <a:r>
              <a:rPr lang="zh-CN" altLang="en-US" sz="1600" b="0"/>
              <a:t>分位点的值为</a:t>
            </a:r>
            <a:r>
              <a:rPr lang="en-US" altLang="zh-CN" sz="1600" b="0"/>
              <a:t>:   </a:t>
            </a:r>
            <a:r>
              <a:rPr lang="zh-CN" altLang="en-US" sz="1600" b="0"/>
              <a:t>第</a:t>
            </a:r>
            <a:r>
              <a:rPr lang="en-US" altLang="zh-CN" sz="1600" b="0"/>
              <a:t>6</a:t>
            </a:r>
            <a:r>
              <a:rPr lang="zh-CN" altLang="en-US" sz="1600" b="0"/>
              <a:t>个数</a:t>
            </a:r>
            <a:r>
              <a:rPr lang="en-US" altLang="zh-CN" sz="1600" b="0"/>
              <a:t>+(</a:t>
            </a:r>
            <a:r>
              <a:rPr lang="zh-CN" altLang="en-US" sz="1600" b="0"/>
              <a:t>第</a:t>
            </a:r>
            <a:r>
              <a:rPr lang="en-US" altLang="zh-CN" sz="1600" b="0"/>
              <a:t>7 -</a:t>
            </a:r>
            <a:r>
              <a:rPr lang="zh-CN" altLang="en-US" sz="1600" b="0"/>
              <a:t>第</a:t>
            </a:r>
            <a:r>
              <a:rPr lang="en-US" altLang="zh-CN" sz="1600" b="0"/>
              <a:t>6</a:t>
            </a:r>
            <a:r>
              <a:rPr lang="zh-CN" altLang="en-US" sz="1600" b="0"/>
              <a:t>个数</a:t>
            </a:r>
            <a:r>
              <a:rPr lang="en-US" altLang="zh-CN" sz="1600" b="0"/>
              <a:t>)*0.25  </a:t>
            </a:r>
            <a:r>
              <a:rPr lang="zh-CN" altLang="en-US" sz="1600" b="0"/>
              <a:t>即</a:t>
            </a:r>
            <a:r>
              <a:rPr lang="en-US" altLang="zh-CN" sz="1600" b="0"/>
              <a:t> 7 + (8-7)*0.25 = 7.25</a:t>
            </a:r>
            <a:endParaRPr lang="zh-CN" altLang="zh-CN" sz="1600"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9.2  </a:t>
            </a:r>
            <a:r>
              <a:rPr lang="zh-CN" altLang="en-US" sz="3200" dirty="0">
                <a:solidFill>
                  <a:schemeClr val="bg1"/>
                </a:solidFill>
                <a:effectLst>
                  <a:outerShdw blurRad="38100" dist="38100" dir="2700000" algn="tl">
                    <a:srgbClr val="000000">
                      <a:alpha val="43137"/>
                    </a:srgbClr>
                  </a:outerShdw>
                </a:effectLst>
              </a:rPr>
              <a:t>几种常见的图形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9.2.6  </a:t>
            </a:r>
            <a:r>
              <a:rPr lang="zh-CN" altLang="en-US" sz="1800" kern="0" dirty="0">
                <a:solidFill>
                  <a:srgbClr val="990000"/>
                </a:solidFill>
                <a:ea typeface="宋体" panose="02010600030101010101" pitchFamily="2" charset="-122"/>
              </a:rPr>
              <a:t>其它图形 </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10" name="矩形 9"/>
          <p:cNvSpPr/>
          <p:nvPr/>
        </p:nvSpPr>
        <p:spPr>
          <a:xfrm>
            <a:off x="1631504" y="1402970"/>
            <a:ext cx="8928992" cy="2718501"/>
          </a:xfrm>
          <a:prstGeom prst="rect">
            <a:avLst/>
          </a:prstGeom>
          <a:solidFill>
            <a:schemeClr val="accent3">
              <a:lumMod val="95000"/>
            </a:schemeClr>
          </a:solidFill>
        </p:spPr>
        <p:txBody>
          <a:bodyPr wrap="square">
            <a:spAutoFit/>
          </a:bodyPr>
          <a:lstStyle/>
          <a:p>
            <a:pPr>
              <a:lnSpc>
                <a:spcPct val="120000"/>
              </a:lnSpc>
            </a:pPr>
            <a:r>
              <a:rPr lang="en-US" altLang="zh-CN"/>
              <a:t>plt.xlim(0,1)                          # </a:t>
            </a:r>
            <a:r>
              <a:rPr lang="zh-CN" altLang="en-US"/>
              <a:t>设</a:t>
            </a:r>
            <a:r>
              <a:rPr lang="en-US" altLang="zh-CN"/>
              <a:t>x</a:t>
            </a:r>
            <a:r>
              <a:rPr lang="zh-CN" altLang="en-US"/>
              <a:t>轴坐标区域</a:t>
            </a:r>
            <a:endParaRPr lang="zh-CN" altLang="en-US"/>
          </a:p>
          <a:p>
            <a:pPr>
              <a:lnSpc>
                <a:spcPct val="120000"/>
              </a:lnSpc>
            </a:pPr>
            <a:r>
              <a:rPr lang="en-US" altLang="zh-CN"/>
              <a:t>plt.ylim(0,1)                          # </a:t>
            </a:r>
            <a:r>
              <a:rPr lang="zh-CN" altLang="en-US"/>
              <a:t>设</a:t>
            </a:r>
            <a:r>
              <a:rPr lang="en-US" altLang="zh-CN"/>
              <a:t>y</a:t>
            </a:r>
            <a:r>
              <a:rPr lang="zh-CN" altLang="en-US"/>
              <a:t>轴坐标区域</a:t>
            </a:r>
            <a:endParaRPr lang="zh-CN" altLang="en-US"/>
          </a:p>
          <a:p>
            <a:pPr>
              <a:lnSpc>
                <a:spcPct val="120000"/>
              </a:lnSpc>
            </a:pPr>
            <a:r>
              <a:rPr lang="en-US" altLang="zh-CN"/>
              <a:t>plt.axhline(y=0.2,  color='g')         			# </a:t>
            </a:r>
            <a:r>
              <a:rPr lang="zh-CN" altLang="en-US"/>
              <a:t>水平绿线</a:t>
            </a:r>
            <a:endParaRPr lang="zh-CN" altLang="en-US"/>
          </a:p>
          <a:p>
            <a:pPr>
              <a:lnSpc>
                <a:spcPct val="120000"/>
              </a:lnSpc>
            </a:pPr>
            <a:r>
              <a:rPr lang="en-US" altLang="zh-CN"/>
              <a:t>plt.axhline(y=0.4, xmin=0.2, xmax=0.6, color='r')   	# </a:t>
            </a:r>
            <a:r>
              <a:rPr lang="zh-CN" altLang="en-US"/>
              <a:t>水平红线，</a:t>
            </a:r>
            <a:r>
              <a:rPr lang="en-US" altLang="zh-CN"/>
              <a:t>x</a:t>
            </a:r>
            <a:r>
              <a:rPr lang="zh-CN" altLang="en-US"/>
              <a:t>轴范围</a:t>
            </a:r>
            <a:r>
              <a:rPr lang="en-US" altLang="zh-CN"/>
              <a:t>[0.2, 0.6]</a:t>
            </a:r>
            <a:endParaRPr lang="en-US" altLang="zh-CN"/>
          </a:p>
          <a:p>
            <a:pPr>
              <a:lnSpc>
                <a:spcPct val="120000"/>
              </a:lnSpc>
            </a:pPr>
            <a:r>
              <a:rPr lang="en-US" altLang="zh-CN"/>
              <a:t>plt.axvline(x=0.85, color='r')                      		# </a:t>
            </a:r>
            <a:r>
              <a:rPr lang="zh-CN" altLang="en-US"/>
              <a:t>垂直红线</a:t>
            </a:r>
            <a:endParaRPr lang="zh-CN" altLang="en-US"/>
          </a:p>
          <a:p>
            <a:pPr>
              <a:lnSpc>
                <a:spcPct val="120000"/>
              </a:lnSpc>
            </a:pPr>
            <a:r>
              <a:rPr lang="en-US" altLang="zh-CN"/>
              <a:t>plt.axvline(x=0.9, ymin=0.2, ymax=0.5, color='b')   # </a:t>
            </a:r>
            <a:r>
              <a:rPr lang="zh-CN" altLang="en-US"/>
              <a:t>垂直蓝线，</a:t>
            </a:r>
            <a:r>
              <a:rPr lang="en-US" altLang="zh-CN"/>
              <a:t>y</a:t>
            </a:r>
            <a:r>
              <a:rPr lang="zh-CN" altLang="en-US"/>
              <a:t>轴范围</a:t>
            </a:r>
            <a:r>
              <a:rPr lang="en-US" altLang="zh-CN"/>
              <a:t>[0.2, 0.5]</a:t>
            </a:r>
            <a:endParaRPr lang="en-US" altLang="zh-CN"/>
          </a:p>
          <a:p>
            <a:pPr>
              <a:lnSpc>
                <a:spcPct val="120000"/>
              </a:lnSpc>
            </a:pPr>
            <a:r>
              <a:rPr lang="en-US" altLang="zh-CN"/>
              <a:t>plt.axhspan(ymin=0.6, ymax=0.8, xmin=0.1, xmax=0.5,fc='g')    # </a:t>
            </a:r>
            <a:r>
              <a:rPr lang="zh-CN" altLang="en-US"/>
              <a:t>水平绿色区间带</a:t>
            </a:r>
            <a:endParaRPr lang="zh-CN" altLang="en-US"/>
          </a:p>
          <a:p>
            <a:pPr>
              <a:lnSpc>
                <a:spcPct val="120000"/>
              </a:lnSpc>
            </a:pPr>
            <a:r>
              <a:rPr lang="en-US" altLang="zh-CN"/>
              <a:t>plt.axvspan(xmin=0.7, xmax=0.8, ymin=0.6, ymax=0.9,fc='b',alpha=0.5)  # </a:t>
            </a:r>
            <a:r>
              <a:rPr lang="zh-CN" altLang="en-US"/>
              <a:t>蓝带</a:t>
            </a:r>
            <a:endParaRPr lang="zh-CN" altLang="en-US"/>
          </a:p>
        </p:txBody>
      </p:sp>
      <p:pic>
        <p:nvPicPr>
          <p:cNvPr id="3" name="图片 2"/>
          <p:cNvPicPr>
            <a:picLocks noChangeAspect="1"/>
          </p:cNvPicPr>
          <p:nvPr/>
        </p:nvPicPr>
        <p:blipFill>
          <a:blip r:embed="rId1"/>
          <a:stretch>
            <a:fillRect/>
          </a:stretch>
        </p:blipFill>
        <p:spPr>
          <a:xfrm>
            <a:off x="4223792" y="4221088"/>
            <a:ext cx="3456384" cy="255401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9.3  </a:t>
            </a:r>
            <a:r>
              <a:rPr lang="zh-CN" altLang="en-US" sz="3200">
                <a:solidFill>
                  <a:schemeClr val="bg1"/>
                </a:solidFill>
                <a:effectLst>
                  <a:outerShdw blurRad="38100" dist="38100" dir="2700000" algn="tl">
                    <a:srgbClr val="000000">
                      <a:alpha val="43137"/>
                    </a:srgbClr>
                  </a:outerShdw>
                </a:effectLst>
              </a:rPr>
              <a:t>多子图</a:t>
            </a:r>
            <a:r>
              <a:rPr lang="zh-CN" altLang="en-US" sz="3200" dirty="0">
                <a:solidFill>
                  <a:schemeClr val="bg1"/>
                </a:solidFill>
                <a:effectLst>
                  <a:outerShdw blurRad="38100" dist="38100" dir="2700000" algn="tl">
                    <a:srgbClr val="000000">
                      <a:alpha val="43137"/>
                    </a:srgbClr>
                  </a:outerShdw>
                </a:effectLst>
              </a:rPr>
              <a:t>绘制 </a:t>
            </a:r>
            <a:endParaRPr lang="en-US" altLang="zh-CN"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4" y="1656855"/>
            <a:ext cx="8330349" cy="980333"/>
          </a:xfrm>
          <a:prstGeom prst="rect">
            <a:avLst/>
          </a:prstGeom>
        </p:spPr>
        <p:txBody>
          <a:bodyPr wrap="square">
            <a:spAutoFit/>
          </a:bodyPr>
          <a:lstStyle/>
          <a:p>
            <a:pPr algn="just">
              <a:lnSpc>
                <a:spcPct val="110000"/>
              </a:lnSpc>
            </a:pPr>
            <a:r>
              <a:rPr lang="en-US" altLang="zh-CN">
                <a:solidFill>
                  <a:srgbClr val="C00000"/>
                </a:solidFill>
              </a:rPr>
              <a:t>9.3.1</a:t>
            </a:r>
            <a:r>
              <a:rPr lang="zh-CN" altLang="en-US">
                <a:solidFill>
                  <a:srgbClr val="C00000"/>
                </a:solidFill>
              </a:rPr>
              <a:t> </a:t>
            </a:r>
            <a:r>
              <a:rPr lang="en-US" altLang="zh-CN">
                <a:solidFill>
                  <a:srgbClr val="C00000"/>
                </a:solidFill>
              </a:rPr>
              <a:t>fig.add_subplot</a:t>
            </a:r>
            <a:r>
              <a:rPr lang="zh-CN" altLang="en-US">
                <a:solidFill>
                  <a:srgbClr val="C00000"/>
                </a:solidFill>
              </a:rPr>
              <a:t>添加子图</a:t>
            </a:r>
            <a:endParaRPr lang="en-US" altLang="zh-CN">
              <a:solidFill>
                <a:srgbClr val="C00000"/>
              </a:solidFill>
            </a:endParaRPr>
          </a:p>
          <a:p>
            <a:pPr indent="457200" algn="just">
              <a:lnSpc>
                <a:spcPct val="110000"/>
              </a:lnSpc>
            </a:pPr>
            <a:r>
              <a:rPr lang="zh-CN" altLang="zh-CN"/>
              <a:t>可以</a:t>
            </a:r>
            <a:r>
              <a:rPr lang="zh-CN" altLang="zh-CN" dirty="0"/>
              <a:t>在一张图上同时显示多个子图形以便进行比较研究。</a:t>
            </a:r>
            <a:r>
              <a:rPr lang="zh-CN" altLang="en-US" dirty="0"/>
              <a:t>绘制</a:t>
            </a:r>
            <a:r>
              <a:rPr lang="zh-CN" altLang="zh-CN" dirty="0"/>
              <a:t>多子图</a:t>
            </a:r>
            <a:r>
              <a:rPr lang="zh-CN" altLang="en-US" dirty="0"/>
              <a:t>可借助 </a:t>
            </a:r>
            <a:r>
              <a:rPr lang="en-US" altLang="zh-CN" dirty="0"/>
              <a:t>figure </a:t>
            </a:r>
            <a:r>
              <a:rPr lang="zh-CN" altLang="en-US" dirty="0"/>
              <a:t>画布</a:t>
            </a:r>
            <a:r>
              <a:rPr lang="zh-CN" altLang="zh-CN" dirty="0"/>
              <a:t>对象，这个对象用于创建子图。</a:t>
            </a:r>
            <a:endParaRPr lang="zh-CN" altLang="zh-CN" dirty="0"/>
          </a:p>
        </p:txBody>
      </p:sp>
      <p:sp>
        <p:nvSpPr>
          <p:cNvPr id="10" name="矩形 9"/>
          <p:cNvSpPr/>
          <p:nvPr/>
        </p:nvSpPr>
        <p:spPr>
          <a:xfrm>
            <a:off x="2063554" y="2760310"/>
            <a:ext cx="8330349" cy="3785652"/>
          </a:xfrm>
          <a:prstGeom prst="rect">
            <a:avLst/>
          </a:prstGeom>
          <a:solidFill>
            <a:schemeClr val="accent3">
              <a:lumMod val="95000"/>
            </a:schemeClr>
          </a:solidFill>
        </p:spPr>
        <p:txBody>
          <a:bodyPr wrap="square">
            <a:spAutoFit/>
          </a:bodyPr>
          <a:lstStyle/>
          <a:p>
            <a:r>
              <a:rPr lang="en-US" altLang="zh-CN" sz="1600"/>
              <a:t>x = np.arange(1,100)</a:t>
            </a:r>
            <a:endParaRPr lang="en-US" altLang="zh-CN" sz="1600"/>
          </a:p>
          <a:p>
            <a:r>
              <a:rPr lang="en-US" altLang="zh-CN" sz="1600"/>
              <a:t>fig = plt.figure()            		# </a:t>
            </a:r>
            <a:r>
              <a:rPr lang="zh-CN" altLang="en-US" sz="1600"/>
              <a:t>创建新画布，或 </a:t>
            </a:r>
            <a:r>
              <a:rPr lang="en-US" altLang="zh-CN" sz="1600"/>
              <a:t>fig = plt.gcf() </a:t>
            </a:r>
            <a:r>
              <a:rPr lang="zh-CN" altLang="en-US" sz="1600"/>
              <a:t>返回默认画布</a:t>
            </a:r>
            <a:endParaRPr lang="zh-CN" altLang="en-US" sz="1600"/>
          </a:p>
          <a:p>
            <a:r>
              <a:rPr lang="en-US" altLang="zh-CN" sz="1600"/>
              <a:t>ax1 = </a:t>
            </a:r>
            <a:r>
              <a:rPr lang="en-US" altLang="zh-CN" sz="1600">
                <a:solidFill>
                  <a:srgbClr val="C00000"/>
                </a:solidFill>
              </a:rPr>
              <a:t>fig.add_subplot</a:t>
            </a:r>
            <a:r>
              <a:rPr lang="en-US" altLang="zh-CN" sz="1600"/>
              <a:t>(221)    	# 2</a:t>
            </a:r>
            <a:r>
              <a:rPr lang="zh-CN" altLang="en-US" sz="1600"/>
              <a:t>行</a:t>
            </a:r>
            <a:r>
              <a:rPr lang="en-US" altLang="zh-CN" sz="1600"/>
              <a:t>x2</a:t>
            </a:r>
            <a:r>
              <a:rPr lang="zh-CN" altLang="en-US" sz="1600"/>
              <a:t>列第一个子图</a:t>
            </a:r>
            <a:r>
              <a:rPr lang="en-US" altLang="zh-CN" sz="1600"/>
              <a:t>, </a:t>
            </a:r>
            <a:r>
              <a:rPr lang="en-US" altLang="zh-CN" sz="1600">
                <a:solidFill>
                  <a:srgbClr val="C00000"/>
                </a:solidFill>
              </a:rPr>
              <a:t>ax1=plt.subplot(221)</a:t>
            </a:r>
            <a:r>
              <a:rPr lang="zh-CN" altLang="en-US" sz="1600">
                <a:solidFill>
                  <a:srgbClr val="C00000"/>
                </a:solidFill>
              </a:rPr>
              <a:t>亦可</a:t>
            </a:r>
            <a:endParaRPr lang="zh-CN" altLang="en-US" sz="1600">
              <a:solidFill>
                <a:srgbClr val="C00000"/>
              </a:solidFill>
            </a:endParaRPr>
          </a:p>
          <a:p>
            <a:r>
              <a:rPr lang="en-US" altLang="zh-CN" sz="1600"/>
              <a:t>ax1.plot(x, x)</a:t>
            </a:r>
            <a:endParaRPr lang="en-US" altLang="zh-CN" sz="1600"/>
          </a:p>
          <a:p>
            <a:r>
              <a:rPr lang="en-US" altLang="zh-CN" sz="1600"/>
              <a:t>ax2 = fig.add_subplot(222)    	# 2</a:t>
            </a:r>
            <a:r>
              <a:rPr lang="zh-CN" altLang="en-US" sz="1600"/>
              <a:t>行</a:t>
            </a:r>
            <a:r>
              <a:rPr lang="en-US" altLang="zh-CN" sz="1600"/>
              <a:t>x2</a:t>
            </a:r>
            <a:r>
              <a:rPr lang="zh-CN" altLang="en-US" sz="1600"/>
              <a:t>列第二个子图</a:t>
            </a:r>
            <a:endParaRPr lang="zh-CN" altLang="en-US" sz="1600"/>
          </a:p>
          <a:p>
            <a:r>
              <a:rPr lang="en-US" altLang="zh-CN" sz="1600"/>
              <a:t>ax2.plot(x, -x)</a:t>
            </a:r>
            <a:endParaRPr lang="en-US" altLang="zh-CN" sz="1600"/>
          </a:p>
          <a:p>
            <a:r>
              <a:rPr lang="en-US" altLang="zh-CN" sz="1600"/>
              <a:t>ax3 = fig.add_subplot(2, 2, 3)  	</a:t>
            </a:r>
            <a:endParaRPr lang="en-US" altLang="zh-CN" sz="1600"/>
          </a:p>
          <a:p>
            <a:r>
              <a:rPr lang="en-US" altLang="zh-CN" sz="1600"/>
              <a:t>ax3.plot(x, x**2)</a:t>
            </a:r>
            <a:endParaRPr lang="en-US" altLang="zh-CN" sz="1600"/>
          </a:p>
          <a:p>
            <a:r>
              <a:rPr lang="en-US" altLang="zh-CN" sz="1600"/>
              <a:t>ax4 = fig.add_subplot(2, 2, 4)  	</a:t>
            </a:r>
            <a:endParaRPr lang="zh-CN" altLang="en-US" sz="1600"/>
          </a:p>
          <a:p>
            <a:r>
              <a:rPr lang="en-US" altLang="zh-CN" sz="1600"/>
              <a:t>ax4.plot(x, np.log(x))</a:t>
            </a:r>
            <a:endParaRPr lang="en-US" altLang="zh-CN" sz="1600"/>
          </a:p>
          <a:p>
            <a:r>
              <a:rPr lang="en-US" altLang="zh-CN" sz="1600"/>
              <a:t>ax1.set_xlabel('x</a:t>
            </a:r>
            <a:r>
              <a:rPr lang="zh-CN" altLang="en-US" sz="1600"/>
              <a:t>轴</a:t>
            </a:r>
            <a:r>
              <a:rPr lang="en-US" altLang="zh-CN" sz="1600"/>
              <a:t>', fontsize=14)        </a:t>
            </a:r>
            <a:endParaRPr lang="zh-CN" altLang="en-US" sz="1600"/>
          </a:p>
          <a:p>
            <a:r>
              <a:rPr lang="en-US" altLang="zh-CN" sz="1600"/>
              <a:t>ax2.set_ylabel('y</a:t>
            </a:r>
            <a:r>
              <a:rPr lang="zh-CN" altLang="en-US" sz="1600"/>
              <a:t>轴</a:t>
            </a:r>
            <a:r>
              <a:rPr lang="en-US" altLang="zh-CN" sz="1600"/>
              <a:t>', fontsize=14)</a:t>
            </a:r>
            <a:endParaRPr lang="en-US" altLang="zh-CN" sz="1600"/>
          </a:p>
          <a:p>
            <a:r>
              <a:rPr lang="en-US" altLang="zh-CN" sz="1600"/>
              <a:t>ax3.set_title('$x^2$', fontsize=14)          </a:t>
            </a:r>
            <a:endParaRPr lang="zh-CN" altLang="en-US" sz="1600"/>
          </a:p>
          <a:p>
            <a:r>
              <a:rPr lang="en-US" altLang="zh-CN" sz="1600"/>
              <a:t>ax4.set_title('log(x)', fontsize=14)</a:t>
            </a:r>
            <a:endParaRPr lang="en-US" altLang="zh-CN" sz="1600"/>
          </a:p>
          <a:p>
            <a:r>
              <a:rPr lang="en-US" altLang="zh-CN" sz="1600"/>
              <a:t>plt.tight_layout()   # </a:t>
            </a:r>
            <a:r>
              <a:rPr lang="zh-CN" altLang="en-US" sz="1600"/>
              <a:t>调整子图间距，避免覆盖</a:t>
            </a:r>
            <a:endParaRPr lang="zh-CN" altLang="en-US" sz="1600"/>
          </a:p>
        </p:txBody>
      </p:sp>
      <p:pic>
        <p:nvPicPr>
          <p:cNvPr id="2" name="图片 1"/>
          <p:cNvPicPr>
            <a:picLocks noChangeAspect="1"/>
          </p:cNvPicPr>
          <p:nvPr/>
        </p:nvPicPr>
        <p:blipFill>
          <a:blip r:embed="rId1"/>
          <a:stretch>
            <a:fillRect/>
          </a:stretch>
        </p:blipFill>
        <p:spPr>
          <a:xfrm>
            <a:off x="7604630" y="4653139"/>
            <a:ext cx="2789270" cy="2015951"/>
          </a:xfrm>
          <a:prstGeom prst="rect">
            <a:avLst/>
          </a:prstGeom>
        </p:spPr>
      </p:pic>
      <p:sp>
        <p:nvSpPr>
          <p:cNvPr id="4" name="文本框 3"/>
          <p:cNvSpPr txBox="1"/>
          <p:nvPr/>
        </p:nvSpPr>
        <p:spPr>
          <a:xfrm>
            <a:off x="2135562" y="1023738"/>
            <a:ext cx="8208913" cy="646331"/>
          </a:xfrm>
          <a:prstGeom prst="rect">
            <a:avLst/>
          </a:prstGeom>
          <a:noFill/>
        </p:spPr>
        <p:txBody>
          <a:bodyPr wrap="square">
            <a:spAutoFit/>
          </a:bodyPr>
          <a:lstStyle/>
          <a:p>
            <a:pPr indent="457200"/>
            <a:r>
              <a:rPr lang="zh-CN" altLang="en-US"/>
              <a:t>绘图时，</a:t>
            </a:r>
            <a:r>
              <a:rPr lang="en-US" altLang="zh-CN"/>
              <a:t>plt</a:t>
            </a:r>
            <a:r>
              <a:rPr lang="zh-CN" altLang="en-US"/>
              <a:t>有一张默认画布</a:t>
            </a:r>
            <a:r>
              <a:rPr lang="en-US" altLang="zh-CN"/>
              <a:t>(figure), </a:t>
            </a:r>
            <a:r>
              <a:rPr lang="zh-CN" altLang="en-US"/>
              <a:t>画布上有一个默认子图</a:t>
            </a:r>
            <a:r>
              <a:rPr lang="en-US" altLang="zh-CN"/>
              <a:t>(Axes)</a:t>
            </a:r>
            <a:r>
              <a:rPr lang="zh-CN" altLang="en-US"/>
              <a:t>，简单绘图不需自行管理子图。复杂绘图需自行安排子图布局。</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9.3  </a:t>
            </a:r>
            <a:r>
              <a:rPr lang="zh-CN" altLang="en-US" sz="3200">
                <a:solidFill>
                  <a:schemeClr val="bg1"/>
                </a:solidFill>
                <a:effectLst>
                  <a:outerShdw blurRad="38100" dist="38100" dir="2700000" algn="tl">
                    <a:srgbClr val="000000">
                      <a:alpha val="43137"/>
                    </a:srgbClr>
                  </a:outerShdw>
                </a:effectLst>
              </a:rPr>
              <a:t>多子图</a:t>
            </a:r>
            <a:r>
              <a:rPr lang="zh-CN" altLang="en-US" sz="3200" dirty="0">
                <a:solidFill>
                  <a:schemeClr val="bg1"/>
                </a:solidFill>
                <a:effectLst>
                  <a:outerShdw blurRad="38100" dist="38100" dir="2700000" algn="tl">
                    <a:srgbClr val="000000">
                      <a:alpha val="43137"/>
                    </a:srgbClr>
                  </a:outerShdw>
                </a:effectLst>
              </a:rPr>
              <a:t>绘制 </a:t>
            </a:r>
            <a:endParaRPr lang="en-US" altLang="zh-CN"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4" y="1025832"/>
            <a:ext cx="8330349" cy="675634"/>
          </a:xfrm>
          <a:prstGeom prst="rect">
            <a:avLst/>
          </a:prstGeom>
        </p:spPr>
        <p:txBody>
          <a:bodyPr wrap="square">
            <a:spAutoFit/>
          </a:bodyPr>
          <a:lstStyle/>
          <a:p>
            <a:pPr algn="just">
              <a:lnSpc>
                <a:spcPct val="110000"/>
              </a:lnSpc>
            </a:pPr>
            <a:r>
              <a:rPr lang="en-US" altLang="zh-CN">
                <a:solidFill>
                  <a:srgbClr val="C00000"/>
                </a:solidFill>
              </a:rPr>
              <a:t>9.3.1</a:t>
            </a:r>
            <a:r>
              <a:rPr lang="zh-CN" altLang="en-US">
                <a:solidFill>
                  <a:srgbClr val="C00000"/>
                </a:solidFill>
              </a:rPr>
              <a:t> </a:t>
            </a:r>
            <a:r>
              <a:rPr lang="en-US" altLang="zh-CN">
                <a:solidFill>
                  <a:srgbClr val="C00000"/>
                </a:solidFill>
              </a:rPr>
              <a:t>fig.add_subplot</a:t>
            </a:r>
            <a:r>
              <a:rPr lang="zh-CN" altLang="en-US">
                <a:solidFill>
                  <a:srgbClr val="C00000"/>
                </a:solidFill>
              </a:rPr>
              <a:t>添加子图</a:t>
            </a:r>
            <a:endParaRPr lang="en-US" altLang="zh-CN">
              <a:solidFill>
                <a:srgbClr val="C00000"/>
              </a:solidFill>
            </a:endParaRPr>
          </a:p>
          <a:p>
            <a:pPr indent="457200" algn="just">
              <a:lnSpc>
                <a:spcPct val="110000"/>
              </a:lnSpc>
            </a:pPr>
            <a:r>
              <a:rPr lang="zh-CN" altLang="en-US"/>
              <a:t>规划子图布局时，行列数可灵活地调整，以实现特殊的布局效果。</a:t>
            </a:r>
            <a:endParaRPr lang="zh-CN" altLang="zh-CN" dirty="0"/>
          </a:p>
        </p:txBody>
      </p:sp>
      <p:sp>
        <p:nvSpPr>
          <p:cNvPr id="10" name="矩形 9"/>
          <p:cNvSpPr/>
          <p:nvPr/>
        </p:nvSpPr>
        <p:spPr>
          <a:xfrm>
            <a:off x="2063553" y="1750451"/>
            <a:ext cx="8330349" cy="2308324"/>
          </a:xfrm>
          <a:prstGeom prst="rect">
            <a:avLst/>
          </a:prstGeom>
          <a:solidFill>
            <a:schemeClr val="accent3">
              <a:lumMod val="95000"/>
            </a:schemeClr>
          </a:solidFill>
        </p:spPr>
        <p:txBody>
          <a:bodyPr wrap="square">
            <a:spAutoFit/>
          </a:bodyPr>
          <a:lstStyle/>
          <a:p>
            <a:r>
              <a:rPr lang="en-US" altLang="zh-CN" sz="1600"/>
              <a:t>y1 = [10, 15, 12, 18, 20]</a:t>
            </a:r>
            <a:endParaRPr lang="en-US" altLang="zh-CN" sz="1600"/>
          </a:p>
          <a:p>
            <a:r>
              <a:rPr lang="en-US" altLang="zh-CN" sz="1600"/>
              <a:t>y2 = [15, 17, 23, 20, 15]</a:t>
            </a:r>
            <a:endParaRPr lang="en-US" altLang="zh-CN" sz="1600"/>
          </a:p>
          <a:p>
            <a:r>
              <a:rPr lang="en-US" altLang="zh-CN" sz="1600"/>
              <a:t>plt.subplot(211)  				# 2</a:t>
            </a:r>
            <a:r>
              <a:rPr lang="zh-CN" altLang="en-US" sz="1600"/>
              <a:t>行</a:t>
            </a:r>
            <a:r>
              <a:rPr lang="en-US" altLang="zh-CN" sz="1600"/>
              <a:t>1</a:t>
            </a:r>
            <a:r>
              <a:rPr lang="zh-CN" altLang="en-US" sz="1600"/>
              <a:t>列模式的第</a:t>
            </a:r>
            <a:r>
              <a:rPr lang="en-US" altLang="zh-CN" sz="1600"/>
              <a:t>1</a:t>
            </a:r>
            <a:r>
              <a:rPr lang="zh-CN" altLang="en-US" sz="1600"/>
              <a:t>个子图</a:t>
            </a:r>
            <a:endParaRPr lang="zh-CN" altLang="en-US" sz="1600"/>
          </a:p>
          <a:p>
            <a:r>
              <a:rPr lang="en-US" altLang="zh-CN" sz="1600"/>
              <a:t>plt.plot(y1, 'g-o', y2, 'b:x')</a:t>
            </a:r>
            <a:endParaRPr lang="en-US" altLang="zh-CN" sz="1600"/>
          </a:p>
          <a:p>
            <a:r>
              <a:rPr lang="en-US" altLang="zh-CN" sz="1600"/>
              <a:t>plt.legend(['y1', 'y2'])</a:t>
            </a:r>
            <a:endParaRPr lang="en-US" altLang="zh-CN" sz="1600"/>
          </a:p>
          <a:p>
            <a:r>
              <a:rPr lang="en-US" altLang="zh-CN" sz="1600"/>
              <a:t>plt.subplot(223)  				# 2</a:t>
            </a:r>
            <a:r>
              <a:rPr lang="zh-CN" altLang="en-US" sz="1600"/>
              <a:t>行</a:t>
            </a:r>
            <a:r>
              <a:rPr lang="en-US" altLang="zh-CN" sz="1600"/>
              <a:t>2</a:t>
            </a:r>
            <a:r>
              <a:rPr lang="zh-CN" altLang="en-US" sz="1600"/>
              <a:t>列模式的第</a:t>
            </a:r>
            <a:r>
              <a:rPr lang="en-US" altLang="zh-CN" sz="1600"/>
              <a:t>3</a:t>
            </a:r>
            <a:r>
              <a:rPr lang="zh-CN" altLang="en-US" sz="1600"/>
              <a:t>个子图</a:t>
            </a:r>
            <a:r>
              <a:rPr lang="en-US" altLang="zh-CN" sz="1600"/>
              <a:t>(</a:t>
            </a:r>
            <a:r>
              <a:rPr lang="zh-CN" altLang="en-US" sz="1600"/>
              <a:t>左下角</a:t>
            </a:r>
            <a:r>
              <a:rPr lang="en-US" altLang="zh-CN" sz="1600"/>
              <a:t>)</a:t>
            </a:r>
            <a:endParaRPr lang="en-US" altLang="zh-CN" sz="1600"/>
          </a:p>
          <a:p>
            <a:r>
              <a:rPr lang="en-US" altLang="zh-CN" sz="1600"/>
              <a:t>plt.bar(range(5), y1, color='g', alpha=.4)</a:t>
            </a:r>
            <a:endParaRPr lang="en-US" altLang="zh-CN" sz="1600"/>
          </a:p>
          <a:p>
            <a:r>
              <a:rPr lang="en-US" altLang="zh-CN" sz="1600"/>
              <a:t>plt.subplot(224)  				#</a:t>
            </a:r>
            <a:r>
              <a:rPr lang="zh-CN" altLang="en-US" sz="1600"/>
              <a:t>第</a:t>
            </a:r>
            <a:r>
              <a:rPr lang="en-US" altLang="zh-CN" sz="1600"/>
              <a:t>4</a:t>
            </a:r>
            <a:r>
              <a:rPr lang="zh-CN" altLang="en-US" sz="1600"/>
              <a:t>个子图</a:t>
            </a:r>
            <a:r>
              <a:rPr lang="en-US" altLang="zh-CN" sz="1600"/>
              <a:t>(</a:t>
            </a:r>
            <a:r>
              <a:rPr lang="zh-CN" altLang="en-US" sz="1600"/>
              <a:t>右下角</a:t>
            </a:r>
            <a:r>
              <a:rPr lang="en-US" altLang="zh-CN" sz="1600"/>
              <a:t>)</a:t>
            </a:r>
            <a:endParaRPr lang="en-US" altLang="zh-CN" sz="1600"/>
          </a:p>
          <a:p>
            <a:r>
              <a:rPr lang="en-US" altLang="zh-CN" sz="1600"/>
              <a:t>plt.bar(range(5), y2, color='b', alpha=.4) </a:t>
            </a:r>
            <a:endParaRPr lang="zh-CN" altLang="en-US" sz="1600"/>
          </a:p>
        </p:txBody>
      </p:sp>
      <p:pic>
        <p:nvPicPr>
          <p:cNvPr id="3" name="图片 2"/>
          <p:cNvPicPr>
            <a:picLocks noChangeAspect="1"/>
          </p:cNvPicPr>
          <p:nvPr/>
        </p:nvPicPr>
        <p:blipFill>
          <a:blip r:embed="rId1"/>
          <a:stretch>
            <a:fillRect/>
          </a:stretch>
        </p:blipFill>
        <p:spPr>
          <a:xfrm>
            <a:off x="4223792" y="4149083"/>
            <a:ext cx="3456384" cy="253959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9.3  </a:t>
            </a:r>
            <a:r>
              <a:rPr lang="zh-CN" altLang="en-US" sz="3200">
                <a:solidFill>
                  <a:schemeClr val="bg1"/>
                </a:solidFill>
                <a:effectLst>
                  <a:outerShdw blurRad="38100" dist="38100" dir="2700000" algn="tl">
                    <a:srgbClr val="000000">
                      <a:alpha val="43137"/>
                    </a:srgbClr>
                  </a:outerShdw>
                </a:effectLst>
              </a:rPr>
              <a:t>多子图</a:t>
            </a:r>
            <a:r>
              <a:rPr lang="zh-CN" altLang="en-US" sz="3200" dirty="0">
                <a:solidFill>
                  <a:schemeClr val="bg1"/>
                </a:solidFill>
                <a:effectLst>
                  <a:outerShdw blurRad="38100" dist="38100" dir="2700000" algn="tl">
                    <a:srgbClr val="000000">
                      <a:alpha val="43137"/>
                    </a:srgbClr>
                  </a:outerShdw>
                </a:effectLst>
              </a:rPr>
              <a:t>绘制 </a:t>
            </a:r>
            <a:endParaRPr lang="en-US" altLang="zh-CN"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4" y="1025835"/>
            <a:ext cx="8330349" cy="646331"/>
          </a:xfrm>
          <a:prstGeom prst="rect">
            <a:avLst/>
          </a:prstGeom>
        </p:spPr>
        <p:txBody>
          <a:bodyPr wrap="square">
            <a:spAutoFit/>
          </a:bodyPr>
          <a:lstStyle/>
          <a:p>
            <a:r>
              <a:rPr lang="en-US" altLang="zh-CN">
                <a:solidFill>
                  <a:srgbClr val="C00000"/>
                </a:solidFill>
              </a:rPr>
              <a:t>9.3.2 plt.subplots</a:t>
            </a:r>
            <a:r>
              <a:rPr lang="zh-CN" altLang="en-US">
                <a:solidFill>
                  <a:srgbClr val="C00000"/>
                </a:solidFill>
              </a:rPr>
              <a:t>添加子图</a:t>
            </a:r>
            <a:endParaRPr lang="en-US" altLang="zh-CN">
              <a:solidFill>
                <a:srgbClr val="C00000"/>
              </a:solidFill>
            </a:endParaRPr>
          </a:p>
          <a:p>
            <a:pPr indent="457200"/>
            <a:r>
              <a:rPr lang="en-US" altLang="zh-CN"/>
              <a:t>plt</a:t>
            </a:r>
            <a:r>
              <a:rPr lang="en-US" altLang="zh-CN" dirty="0" err="1"/>
              <a:t>.</a:t>
            </a:r>
            <a:r>
              <a:rPr lang="en-US" altLang="zh-CN" err="1"/>
              <a:t>subplots</a:t>
            </a:r>
            <a:r>
              <a:rPr lang="en-US" altLang="zh-CN"/>
              <a:t>()</a:t>
            </a:r>
            <a:r>
              <a:rPr lang="zh-CN" altLang="en-US"/>
              <a:t>命令可一次创建一个多子图数组。</a:t>
            </a:r>
            <a:endParaRPr lang="zh-CN" altLang="zh-CN" dirty="0"/>
          </a:p>
        </p:txBody>
      </p:sp>
      <p:sp>
        <p:nvSpPr>
          <p:cNvPr id="10" name="矩形 9"/>
          <p:cNvSpPr/>
          <p:nvPr/>
        </p:nvSpPr>
        <p:spPr>
          <a:xfrm>
            <a:off x="2063554" y="1705645"/>
            <a:ext cx="8330349" cy="2031325"/>
          </a:xfrm>
          <a:prstGeom prst="rect">
            <a:avLst/>
          </a:prstGeom>
          <a:solidFill>
            <a:schemeClr val="accent3">
              <a:lumMod val="95000"/>
            </a:schemeClr>
          </a:solidFill>
        </p:spPr>
        <p:txBody>
          <a:bodyPr wrap="square">
            <a:spAutoFit/>
          </a:bodyPr>
          <a:lstStyle/>
          <a:p>
            <a:r>
              <a:rPr lang="en-US" altLang="zh-CN" dirty="0"/>
              <a:t># </a:t>
            </a:r>
            <a:r>
              <a:rPr lang="zh-CN" altLang="zh-CN" dirty="0"/>
              <a:t>返回</a:t>
            </a:r>
            <a:r>
              <a:rPr lang="en-US" altLang="zh-CN" dirty="0"/>
              <a:t>figure</a:t>
            </a:r>
            <a:r>
              <a:rPr lang="zh-CN" altLang="zh-CN" dirty="0"/>
              <a:t>和</a:t>
            </a:r>
            <a:r>
              <a:rPr lang="en-US" altLang="zh-CN" dirty="0"/>
              <a:t>2x3</a:t>
            </a:r>
            <a:r>
              <a:rPr lang="zh-CN" altLang="zh-CN" dirty="0"/>
              <a:t>的</a:t>
            </a:r>
            <a:r>
              <a:rPr lang="en-US" altLang="zh-CN" dirty="0"/>
              <a:t>axes</a:t>
            </a:r>
            <a:r>
              <a:rPr lang="zh-CN" altLang="zh-CN" dirty="0"/>
              <a:t>数组，</a:t>
            </a:r>
            <a:r>
              <a:rPr lang="en-US" altLang="zh-CN" dirty="0" err="1"/>
              <a:t>sharex</a:t>
            </a:r>
            <a:r>
              <a:rPr lang="en-US" altLang="zh-CN" dirty="0"/>
              <a:t>/</a:t>
            </a:r>
            <a:r>
              <a:rPr lang="en-US" altLang="zh-CN"/>
              <a:t>y</a:t>
            </a:r>
            <a:r>
              <a:rPr lang="zh-CN" altLang="zh-CN"/>
              <a:t>表示子图</a:t>
            </a:r>
            <a:r>
              <a:rPr lang="zh-CN" altLang="en-US"/>
              <a:t>间共</a:t>
            </a:r>
            <a:r>
              <a:rPr lang="zh-CN" altLang="zh-CN"/>
              <a:t>用</a:t>
            </a:r>
            <a:r>
              <a:rPr lang="en-US" altLang="zh-CN"/>
              <a:t>x</a:t>
            </a:r>
            <a:r>
              <a:rPr lang="zh-CN" altLang="en-US" dirty="0"/>
              <a:t>和</a:t>
            </a:r>
            <a:r>
              <a:rPr lang="en-US" altLang="zh-CN"/>
              <a:t> y </a:t>
            </a:r>
            <a:r>
              <a:rPr lang="zh-CN" altLang="zh-CN"/>
              <a:t>轴</a:t>
            </a:r>
            <a:endParaRPr lang="zh-CN" altLang="zh-CN" dirty="0"/>
          </a:p>
          <a:p>
            <a:r>
              <a:rPr lang="en-US" altLang="zh-CN" dirty="0"/>
              <a:t>fig, axes = </a:t>
            </a:r>
            <a:r>
              <a:rPr lang="en-US" altLang="zh-CN" kern="0" dirty="0" err="1">
                <a:solidFill>
                  <a:srgbClr val="990000"/>
                </a:solidFill>
                <a:latin typeface="+mn-lt"/>
              </a:rPr>
              <a:t>plt.subplots</a:t>
            </a:r>
            <a:r>
              <a:rPr lang="en-US" altLang="zh-CN" dirty="0"/>
              <a:t>(</a:t>
            </a:r>
            <a:r>
              <a:rPr lang="en-US" altLang="zh-CN" dirty="0" err="1"/>
              <a:t>nrows</a:t>
            </a:r>
            <a:r>
              <a:rPr lang="en-US" altLang="zh-CN" dirty="0"/>
              <a:t>=2, </a:t>
            </a:r>
            <a:r>
              <a:rPr lang="en-US" altLang="zh-CN" dirty="0" err="1"/>
              <a:t>ncols</a:t>
            </a:r>
            <a:r>
              <a:rPr lang="en-US" altLang="zh-CN" dirty="0"/>
              <a:t>=3, </a:t>
            </a:r>
            <a:r>
              <a:rPr lang="en-US" altLang="zh-CN" dirty="0" err="1"/>
              <a:t>sharex</a:t>
            </a:r>
            <a:r>
              <a:rPr lang="en-US" altLang="zh-CN" dirty="0"/>
              <a:t>=True, </a:t>
            </a:r>
            <a:r>
              <a:rPr lang="en-US" altLang="zh-CN" dirty="0" err="1"/>
              <a:t>sharey</a:t>
            </a:r>
            <a:r>
              <a:rPr lang="en-US" altLang="zh-CN" dirty="0"/>
              <a:t>=True)  </a:t>
            </a:r>
            <a:endParaRPr lang="zh-CN" altLang="zh-CN" dirty="0"/>
          </a:p>
          <a:p>
            <a:r>
              <a:rPr lang="en-US" altLang="zh-CN" dirty="0"/>
              <a:t>for  m  in  range(2):</a:t>
            </a:r>
            <a:endParaRPr lang="zh-CN" altLang="zh-CN" dirty="0"/>
          </a:p>
          <a:p>
            <a:r>
              <a:rPr lang="en-US" altLang="zh-CN" dirty="0"/>
              <a:t>    for  n  in  range(3):   		</a:t>
            </a:r>
            <a:r>
              <a:rPr lang="en-US" altLang="zh-CN"/>
              <a:t>	 # </a:t>
            </a:r>
            <a:r>
              <a:rPr lang="zh-CN" altLang="zh-CN" dirty="0"/>
              <a:t>画</a:t>
            </a:r>
            <a:r>
              <a:rPr lang="en-US" altLang="zh-CN" dirty="0"/>
              <a:t>2 x 3</a:t>
            </a:r>
            <a:r>
              <a:rPr lang="zh-CN" altLang="zh-CN" dirty="0"/>
              <a:t>的随机直方图</a:t>
            </a:r>
            <a:endParaRPr lang="zh-CN" altLang="zh-CN" dirty="0"/>
          </a:p>
          <a:p>
            <a:r>
              <a:rPr lang="en-US" altLang="zh-CN" dirty="0"/>
              <a:t>        </a:t>
            </a:r>
            <a:r>
              <a:rPr lang="en-US" altLang="zh-CN" kern="0" dirty="0">
                <a:solidFill>
                  <a:srgbClr val="990000"/>
                </a:solidFill>
                <a:latin typeface="+mn-lt"/>
              </a:rPr>
              <a:t>axes[m, n].</a:t>
            </a:r>
            <a:r>
              <a:rPr lang="en-US" altLang="zh-CN" dirty="0"/>
              <a:t>hist(</a:t>
            </a:r>
            <a:r>
              <a:rPr lang="en-US" altLang="zh-CN" dirty="0" err="1"/>
              <a:t>np.random.randn</a:t>
            </a:r>
            <a:r>
              <a:rPr lang="en-US" altLang="zh-CN" dirty="0"/>
              <a:t>(500), bins=50, color='k', alpha=0.5)</a:t>
            </a:r>
            <a:endParaRPr lang="zh-CN" altLang="zh-CN" dirty="0"/>
          </a:p>
          <a:p>
            <a:r>
              <a:rPr lang="en-US" altLang="zh-CN" dirty="0" err="1"/>
              <a:t>plt.subplots_adjust</a:t>
            </a:r>
            <a:r>
              <a:rPr lang="en-US" altLang="zh-CN" dirty="0"/>
              <a:t>(</a:t>
            </a:r>
            <a:r>
              <a:rPr lang="en-US" altLang="zh-CN" dirty="0" err="1"/>
              <a:t>wspace</a:t>
            </a:r>
            <a:r>
              <a:rPr lang="en-US" altLang="zh-CN" dirty="0"/>
              <a:t>=0, </a:t>
            </a:r>
            <a:r>
              <a:rPr lang="en-US" altLang="zh-CN" dirty="0" err="1"/>
              <a:t>hspace</a:t>
            </a:r>
            <a:r>
              <a:rPr lang="en-US" altLang="zh-CN" dirty="0"/>
              <a:t>=0</a:t>
            </a:r>
            <a:r>
              <a:rPr lang="en-US" altLang="zh-CN"/>
              <a:t>)   # </a:t>
            </a:r>
            <a:r>
              <a:rPr lang="zh-CN" altLang="zh-CN" dirty="0"/>
              <a:t>子图间水平和垂直间距</a:t>
            </a:r>
            <a:r>
              <a:rPr lang="zh-CN" altLang="zh-CN"/>
              <a:t>为</a:t>
            </a:r>
            <a:r>
              <a:rPr lang="en-US" altLang="zh-CN"/>
              <a:t>0</a:t>
            </a:r>
            <a:endParaRPr lang="en-US" altLang="zh-CN"/>
          </a:p>
          <a:p>
            <a:r>
              <a:rPr lang="en-US" altLang="zh-CN"/>
              <a:t>plt.suptitle('</a:t>
            </a:r>
            <a:r>
              <a:rPr lang="zh-CN" altLang="en-US"/>
              <a:t>子图布局</a:t>
            </a:r>
            <a:r>
              <a:rPr lang="en-US" altLang="zh-CN"/>
              <a:t>(2</a:t>
            </a:r>
            <a:r>
              <a:rPr lang="zh-CN" altLang="en-US"/>
              <a:t>行</a:t>
            </a:r>
            <a:r>
              <a:rPr lang="en-US" altLang="zh-CN"/>
              <a:t>3</a:t>
            </a:r>
            <a:r>
              <a:rPr lang="zh-CN" altLang="en-US"/>
              <a:t>列</a:t>
            </a:r>
            <a:r>
              <a:rPr lang="en-US" altLang="zh-CN"/>
              <a:t>)', fontsize=16)  # </a:t>
            </a:r>
            <a:r>
              <a:rPr lang="zh-CN" altLang="en-US"/>
              <a:t>设置</a:t>
            </a:r>
            <a:r>
              <a:rPr lang="en-US" altLang="zh-CN"/>
              <a:t>suptitle</a:t>
            </a:r>
            <a:endParaRPr lang="zh-CN" altLang="zh-CN" dirty="0"/>
          </a:p>
        </p:txBody>
      </p:sp>
      <p:sp>
        <p:nvSpPr>
          <p:cNvPr id="12" name="矩形 11"/>
          <p:cNvSpPr/>
          <p:nvPr/>
        </p:nvSpPr>
        <p:spPr>
          <a:xfrm>
            <a:off x="1919537" y="6095708"/>
            <a:ext cx="8572252" cy="646331"/>
          </a:xfrm>
          <a:prstGeom prst="rect">
            <a:avLst/>
          </a:prstGeom>
        </p:spPr>
        <p:txBody>
          <a:bodyPr wrap="square">
            <a:spAutoFit/>
          </a:bodyPr>
          <a:lstStyle/>
          <a:p>
            <a:r>
              <a:rPr lang="zh-CN" altLang="zh-CN" dirty="0"/>
              <a:t>注意</a:t>
            </a:r>
            <a:r>
              <a:rPr lang="en-US" altLang="zh-CN" dirty="0"/>
              <a:t>axes</a:t>
            </a:r>
            <a:r>
              <a:rPr lang="zh-CN" altLang="zh-CN" dirty="0"/>
              <a:t>数组形状为</a:t>
            </a:r>
            <a:r>
              <a:rPr lang="en-US" altLang="zh-CN" dirty="0"/>
              <a:t>(2, 3) </a:t>
            </a:r>
            <a:r>
              <a:rPr lang="zh-CN" altLang="zh-CN" dirty="0"/>
              <a:t>，包含</a:t>
            </a:r>
            <a:r>
              <a:rPr lang="en-US" altLang="zh-CN" dirty="0"/>
              <a:t>6</a:t>
            </a:r>
            <a:r>
              <a:rPr lang="zh-CN" altLang="zh-CN" dirty="0"/>
              <a:t>个子图，调用时使用</a:t>
            </a:r>
            <a:r>
              <a:rPr lang="en-US" altLang="zh-CN" dirty="0"/>
              <a:t>axes[</a:t>
            </a:r>
            <a:r>
              <a:rPr lang="en-US" altLang="zh-CN" dirty="0" err="1"/>
              <a:t>m,n</a:t>
            </a:r>
            <a:r>
              <a:rPr lang="en-US" altLang="zh-CN"/>
              <a:t>]</a:t>
            </a:r>
            <a:r>
              <a:rPr lang="zh-CN" altLang="zh-CN"/>
              <a:t>形式</a:t>
            </a:r>
            <a:endParaRPr lang="en-US" altLang="zh-CN"/>
          </a:p>
          <a:p>
            <a:r>
              <a:rPr lang="zh-CN" altLang="en-US"/>
              <a:t>如果 </a:t>
            </a:r>
            <a:r>
              <a:rPr lang="en-US" altLang="zh-CN"/>
              <a:t>fig, axes = </a:t>
            </a:r>
            <a:r>
              <a:rPr lang="en-US" altLang="zh-CN" kern="0">
                <a:solidFill>
                  <a:srgbClr val="990000"/>
                </a:solidFill>
              </a:rPr>
              <a:t>plt.subplots</a:t>
            </a:r>
            <a:r>
              <a:rPr lang="en-US" altLang="zh-CN"/>
              <a:t>(nrows=1, ncols=3) </a:t>
            </a:r>
            <a:r>
              <a:rPr lang="zh-CN" altLang="en-US"/>
              <a:t>此时</a:t>
            </a:r>
            <a:r>
              <a:rPr lang="en-US" altLang="zh-CN"/>
              <a:t>axes</a:t>
            </a:r>
            <a:r>
              <a:rPr lang="zh-CN" altLang="en-US"/>
              <a:t>是一维数组，</a:t>
            </a:r>
            <a:r>
              <a:rPr lang="en-US" altLang="zh-CN"/>
              <a:t>axes[n]</a:t>
            </a:r>
            <a:endParaRPr lang="zh-CN" altLang="zh-CN" dirty="0"/>
          </a:p>
        </p:txBody>
      </p:sp>
      <p:pic>
        <p:nvPicPr>
          <p:cNvPr id="2" name="图片 1"/>
          <p:cNvPicPr>
            <a:picLocks noChangeAspect="1"/>
          </p:cNvPicPr>
          <p:nvPr/>
        </p:nvPicPr>
        <p:blipFill>
          <a:blip r:embed="rId1"/>
          <a:stretch>
            <a:fillRect/>
          </a:stretch>
        </p:blipFill>
        <p:spPr>
          <a:xfrm>
            <a:off x="4871864" y="3861048"/>
            <a:ext cx="2592288" cy="218211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a:solidFill>
                  <a:schemeClr val="bg1"/>
                </a:solidFill>
                <a:effectLst>
                  <a:outerShdw blurRad="38100" dist="38100" dir="2700000" algn="tl">
                    <a:srgbClr val="000000">
                      <a:alpha val="43137"/>
                    </a:srgbClr>
                  </a:outerShdw>
                </a:effectLst>
              </a:rPr>
              <a:t>补充：图中图 </a:t>
            </a:r>
            <a:r>
              <a:rPr lang="en-US" altLang="zh-CN" sz="3200">
                <a:solidFill>
                  <a:schemeClr val="bg1"/>
                </a:solidFill>
                <a:effectLst>
                  <a:outerShdw blurRad="38100" dist="38100" dir="2700000" algn="tl">
                    <a:srgbClr val="000000">
                      <a:alpha val="43137"/>
                    </a:srgbClr>
                  </a:outerShdw>
                </a:effectLst>
              </a:rPr>
              <a:t>fig.add_axes</a:t>
            </a:r>
            <a:r>
              <a:rPr lang="zh-CN" altLang="en-US" sz="3200">
                <a:solidFill>
                  <a:schemeClr val="bg1"/>
                </a:solidFill>
                <a:effectLst>
                  <a:outerShdw blurRad="38100" dist="38100" dir="2700000" algn="tl">
                    <a:srgbClr val="000000">
                      <a:alpha val="43137"/>
                    </a:srgbClr>
                  </a:outerShdw>
                </a:effectLst>
              </a:rPr>
              <a:t> </a:t>
            </a:r>
            <a:endParaRPr lang="zh-CN" altLang="en-US" sz="3200" dirty="0">
              <a:solidFill>
                <a:schemeClr val="bg1"/>
              </a:solidFill>
              <a:effectLst>
                <a:outerShdw blurRad="38100" dist="38100" dir="2700000" algn="tl">
                  <a:srgbClr val="000000">
                    <a:alpha val="43137"/>
                  </a:srgbClr>
                </a:outerShdw>
              </a:effectLst>
            </a:endParaRPr>
          </a:p>
        </p:txBody>
      </p:sp>
      <p:sp>
        <p:nvSpPr>
          <p:cNvPr id="10" name="矩形 9"/>
          <p:cNvSpPr/>
          <p:nvPr/>
        </p:nvSpPr>
        <p:spPr>
          <a:xfrm>
            <a:off x="1965980" y="1052736"/>
            <a:ext cx="8525808" cy="4801314"/>
          </a:xfrm>
          <a:prstGeom prst="rect">
            <a:avLst/>
          </a:prstGeom>
          <a:solidFill>
            <a:schemeClr val="accent3">
              <a:lumMod val="95000"/>
            </a:schemeClr>
          </a:solidFill>
        </p:spPr>
        <p:txBody>
          <a:bodyPr wrap="square">
            <a:spAutoFit/>
          </a:bodyPr>
          <a:lstStyle/>
          <a:p>
            <a:r>
              <a:rPr lang="en-US" altLang="zh-CN" dirty="0"/>
              <a:t>import </a:t>
            </a:r>
            <a:r>
              <a:rPr lang="en-US" altLang="zh-CN" dirty="0" err="1"/>
              <a:t>matplotlib.pyplot</a:t>
            </a:r>
            <a:r>
              <a:rPr lang="en-US" altLang="zh-CN" dirty="0"/>
              <a:t> as </a:t>
            </a:r>
            <a:r>
              <a:rPr lang="en-US" altLang="zh-CN" dirty="0" err="1"/>
              <a:t>plt</a:t>
            </a:r>
            <a:endParaRPr lang="en-US" altLang="zh-CN" dirty="0"/>
          </a:p>
          <a:p>
            <a:r>
              <a:rPr lang="en-US" altLang="zh-CN" dirty="0"/>
              <a:t>import </a:t>
            </a:r>
            <a:r>
              <a:rPr lang="en-US" altLang="zh-CN" dirty="0" err="1"/>
              <a:t>numpy</a:t>
            </a:r>
            <a:r>
              <a:rPr lang="en-US" altLang="zh-CN" dirty="0"/>
              <a:t> as np</a:t>
            </a:r>
            <a:endParaRPr lang="en-US" altLang="zh-CN" dirty="0"/>
          </a:p>
          <a:p>
            <a:r>
              <a:rPr lang="en-US" altLang="zh-CN" dirty="0"/>
              <a:t>x = </a:t>
            </a:r>
            <a:r>
              <a:rPr lang="en-US" altLang="zh-CN" dirty="0" err="1"/>
              <a:t>np.linspace</a:t>
            </a:r>
            <a:r>
              <a:rPr lang="en-US" altLang="zh-CN" dirty="0"/>
              <a:t>(0, 5, 10)</a:t>
            </a:r>
            <a:endParaRPr lang="en-US" altLang="zh-CN" dirty="0"/>
          </a:p>
          <a:p>
            <a:r>
              <a:rPr lang="en-US" altLang="zh-CN" dirty="0"/>
              <a:t>y = x ** 2</a:t>
            </a:r>
            <a:endParaRPr lang="en-US" altLang="zh-CN" dirty="0"/>
          </a:p>
          <a:p>
            <a:r>
              <a:rPr lang="en-US" altLang="zh-CN" dirty="0"/>
              <a:t>fig = </a:t>
            </a:r>
            <a:r>
              <a:rPr lang="en-US" altLang="zh-CN" dirty="0" err="1"/>
              <a:t>plt.figure</a:t>
            </a:r>
            <a:r>
              <a:rPr lang="en-US" altLang="zh-CN" dirty="0"/>
              <a:t>()</a:t>
            </a:r>
            <a:endParaRPr lang="en-US" altLang="zh-CN" dirty="0"/>
          </a:p>
          <a:p>
            <a:r>
              <a:rPr lang="en-US" altLang="zh-CN"/>
              <a:t>ax1 </a:t>
            </a:r>
            <a:r>
              <a:rPr lang="en-US" altLang="zh-CN" dirty="0"/>
              <a:t>= </a:t>
            </a:r>
            <a:r>
              <a:rPr lang="en-US" altLang="zh-CN" dirty="0" err="1"/>
              <a:t>fig.add_axes</a:t>
            </a:r>
            <a:r>
              <a:rPr lang="en-US" altLang="zh-CN" dirty="0"/>
              <a:t>([0.1, 0.1, 0.8, 0.8])</a:t>
            </a:r>
            <a:endParaRPr lang="en-US" altLang="zh-CN" dirty="0"/>
          </a:p>
          <a:p>
            <a:r>
              <a:rPr lang="en-US" altLang="zh-CN"/>
              <a:t>ax1.</a:t>
            </a:r>
            <a:r>
              <a:rPr lang="en-US" altLang="zh-CN" dirty="0" err="1"/>
              <a:t>plot</a:t>
            </a:r>
            <a:r>
              <a:rPr lang="en-US" altLang="zh-CN" dirty="0"/>
              <a:t>(x, y, 'r')</a:t>
            </a:r>
            <a:endParaRPr lang="en-US" altLang="zh-CN" dirty="0"/>
          </a:p>
          <a:p>
            <a:r>
              <a:rPr lang="en-US" altLang="zh-CN"/>
              <a:t>ax1.</a:t>
            </a:r>
            <a:r>
              <a:rPr lang="en-US" altLang="zh-CN" dirty="0" err="1"/>
              <a:t>set_xlabel</a:t>
            </a:r>
            <a:r>
              <a:rPr lang="en-US" altLang="zh-CN" dirty="0"/>
              <a:t>('x')</a:t>
            </a:r>
            <a:endParaRPr lang="en-US" altLang="zh-CN" dirty="0"/>
          </a:p>
          <a:p>
            <a:r>
              <a:rPr lang="en-US" altLang="zh-CN"/>
              <a:t>ax1.</a:t>
            </a:r>
            <a:r>
              <a:rPr lang="en-US" altLang="zh-CN" dirty="0" err="1"/>
              <a:t>set_ylabel</a:t>
            </a:r>
            <a:r>
              <a:rPr lang="en-US" altLang="zh-CN" dirty="0"/>
              <a:t>('y')</a:t>
            </a:r>
            <a:endParaRPr lang="en-US" altLang="zh-CN" dirty="0"/>
          </a:p>
          <a:p>
            <a:r>
              <a:rPr lang="en-US" altLang="zh-CN"/>
              <a:t>ax1.</a:t>
            </a:r>
            <a:r>
              <a:rPr lang="en-US" altLang="zh-CN" dirty="0" err="1"/>
              <a:t>set_title</a:t>
            </a:r>
            <a:r>
              <a:rPr lang="en-US" altLang="zh-CN" dirty="0"/>
              <a:t>('</a:t>
            </a:r>
            <a:r>
              <a:rPr lang="zh-CN" altLang="en-US" dirty="0"/>
              <a:t>大图</a:t>
            </a:r>
            <a:r>
              <a:rPr lang="en-US" altLang="zh-CN" dirty="0"/>
              <a:t>',</a:t>
            </a:r>
            <a:r>
              <a:rPr lang="en-US" altLang="zh-CN" dirty="0" err="1"/>
              <a:t>fontsize</a:t>
            </a:r>
            <a:r>
              <a:rPr lang="en-US" altLang="zh-CN" dirty="0"/>
              <a:t>=24,color='b')</a:t>
            </a:r>
            <a:endParaRPr lang="en-US" altLang="zh-CN" dirty="0"/>
          </a:p>
          <a:p>
            <a:endParaRPr lang="en-US" altLang="zh-CN" dirty="0"/>
          </a:p>
          <a:p>
            <a:r>
              <a:rPr lang="en-US" altLang="zh-CN"/>
              <a:t># </a:t>
            </a:r>
            <a:r>
              <a:rPr lang="zh-CN" altLang="en-US"/>
              <a:t>插入图中图</a:t>
            </a:r>
            <a:endParaRPr lang="en-US" altLang="zh-CN" dirty="0"/>
          </a:p>
          <a:p>
            <a:r>
              <a:rPr lang="en-US" altLang="zh-CN"/>
              <a:t>ax2 </a:t>
            </a:r>
            <a:r>
              <a:rPr lang="en-US" altLang="zh-CN" dirty="0"/>
              <a:t>= </a:t>
            </a:r>
            <a:r>
              <a:rPr lang="en-US" altLang="zh-CN" dirty="0" err="1">
                <a:solidFill>
                  <a:srgbClr val="C00000"/>
                </a:solidFill>
              </a:rPr>
              <a:t>fig.add_axes</a:t>
            </a:r>
            <a:r>
              <a:rPr lang="en-US" altLang="zh-CN" dirty="0"/>
              <a:t>([0.2, 0.5, 0.4, 0.3])  </a:t>
            </a:r>
            <a:r>
              <a:rPr lang="en-US" altLang="zh-CN"/>
              <a:t># </a:t>
            </a:r>
            <a:r>
              <a:rPr lang="zh-CN" altLang="en-US"/>
              <a:t>小子图</a:t>
            </a:r>
            <a:endParaRPr lang="zh-CN" altLang="en-US" dirty="0"/>
          </a:p>
          <a:p>
            <a:r>
              <a:rPr lang="en-US" altLang="zh-CN"/>
              <a:t>ax2</a:t>
            </a:r>
            <a:r>
              <a:rPr lang="en-US" altLang="zh-CN" dirty="0"/>
              <a:t>.plot(y, x, 'g')</a:t>
            </a:r>
            <a:endParaRPr lang="en-US" altLang="zh-CN" dirty="0"/>
          </a:p>
          <a:p>
            <a:r>
              <a:rPr lang="en-US" altLang="zh-CN"/>
              <a:t>ax2</a:t>
            </a:r>
            <a:r>
              <a:rPr lang="en-US" altLang="zh-CN" dirty="0"/>
              <a:t>.set_xlabel('y')</a:t>
            </a:r>
            <a:endParaRPr lang="en-US" altLang="zh-CN" dirty="0"/>
          </a:p>
          <a:p>
            <a:r>
              <a:rPr lang="en-US" altLang="zh-CN"/>
              <a:t>ax2</a:t>
            </a:r>
            <a:r>
              <a:rPr lang="en-US" altLang="zh-CN" dirty="0"/>
              <a:t>.set_ylabel('x')</a:t>
            </a:r>
            <a:endParaRPr lang="en-US" altLang="zh-CN" dirty="0"/>
          </a:p>
          <a:p>
            <a:r>
              <a:rPr lang="en-US" altLang="zh-CN"/>
              <a:t>ax2</a:t>
            </a:r>
            <a:r>
              <a:rPr lang="en-US" altLang="zh-CN" dirty="0"/>
              <a:t>.set_title('</a:t>
            </a:r>
            <a:r>
              <a:rPr lang="zh-CN" altLang="en-US" dirty="0"/>
              <a:t>插入小</a:t>
            </a:r>
            <a:r>
              <a:rPr lang="zh-CN" altLang="en-US"/>
              <a:t>图</a:t>
            </a:r>
            <a:r>
              <a:rPr lang="en-US" altLang="zh-CN"/>
              <a:t>')</a:t>
            </a:r>
            <a:r>
              <a:rPr lang="en-US" altLang="zh-CN" dirty="0"/>
              <a:t>			</a:t>
            </a:r>
            <a:endParaRPr lang="zh-CN" altLang="zh-CN" dirty="0"/>
          </a:p>
        </p:txBody>
      </p:sp>
      <p:pic>
        <p:nvPicPr>
          <p:cNvPr id="3" name="图片 2"/>
          <p:cNvPicPr>
            <a:picLocks noChangeAspect="1"/>
          </p:cNvPicPr>
          <p:nvPr/>
        </p:nvPicPr>
        <p:blipFill>
          <a:blip r:embed="rId1"/>
          <a:stretch>
            <a:fillRect/>
          </a:stretch>
        </p:blipFill>
        <p:spPr>
          <a:xfrm>
            <a:off x="7320139" y="1096643"/>
            <a:ext cx="3064969" cy="2356753"/>
          </a:xfrm>
          <a:prstGeom prst="rect">
            <a:avLst/>
          </a:prstGeom>
        </p:spPr>
      </p:pic>
      <p:sp>
        <p:nvSpPr>
          <p:cNvPr id="4" name="文本框 3"/>
          <p:cNvSpPr txBox="1"/>
          <p:nvPr/>
        </p:nvSpPr>
        <p:spPr>
          <a:xfrm>
            <a:off x="2063552" y="6084007"/>
            <a:ext cx="8208912" cy="646331"/>
          </a:xfrm>
          <a:prstGeom prst="rect">
            <a:avLst/>
          </a:prstGeom>
          <a:noFill/>
        </p:spPr>
        <p:txBody>
          <a:bodyPr wrap="square">
            <a:spAutoFit/>
          </a:bodyPr>
          <a:lstStyle/>
          <a:p>
            <a:pPr indent="457200"/>
            <a:r>
              <a:rPr lang="en-US" altLang="zh-CN"/>
              <a:t>fig.add_axes([0.2, 0.5, 0.4, 0.3])</a:t>
            </a:r>
            <a:r>
              <a:rPr lang="zh-CN" altLang="en-US"/>
              <a:t>中 </a:t>
            </a:r>
            <a:r>
              <a:rPr lang="en-US" altLang="zh-CN"/>
              <a:t>(0.2,0.5)</a:t>
            </a:r>
            <a:r>
              <a:rPr lang="zh-CN" altLang="en-US"/>
              <a:t>是子图左下角坐标，</a:t>
            </a:r>
            <a:r>
              <a:rPr lang="en-US" altLang="zh-CN"/>
              <a:t>0.4</a:t>
            </a:r>
            <a:r>
              <a:rPr lang="zh-CN" altLang="en-US"/>
              <a:t>宽，</a:t>
            </a:r>
            <a:r>
              <a:rPr lang="en-US" altLang="zh-CN"/>
              <a:t>0.3</a:t>
            </a:r>
            <a:r>
              <a:rPr lang="zh-CN" altLang="en-US"/>
              <a:t>高，此为比例坐标，将画布宽和高均视为</a:t>
            </a:r>
            <a:r>
              <a:rPr lang="en-US" altLang="zh-CN"/>
              <a:t>1</a:t>
            </a:r>
            <a:r>
              <a:rPr lang="zh-CN" altLang="en-US"/>
              <a:t>。</a:t>
            </a:r>
            <a:r>
              <a:rPr lang="en-US" altLang="zh-CN"/>
              <a:t> </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9.3  </a:t>
            </a:r>
            <a:r>
              <a:rPr lang="zh-CN" altLang="en-US" sz="3200">
                <a:solidFill>
                  <a:schemeClr val="bg1"/>
                </a:solidFill>
                <a:effectLst>
                  <a:outerShdw blurRad="38100" dist="38100" dir="2700000" algn="tl">
                    <a:srgbClr val="000000">
                      <a:alpha val="43137"/>
                    </a:srgbClr>
                  </a:outerShdw>
                </a:effectLst>
              </a:rPr>
              <a:t>多子图</a:t>
            </a:r>
            <a:r>
              <a:rPr lang="zh-CN" altLang="en-US" sz="3200" dirty="0">
                <a:solidFill>
                  <a:schemeClr val="bg1"/>
                </a:solidFill>
                <a:effectLst>
                  <a:outerShdw blurRad="38100" dist="38100" dir="2700000" algn="tl">
                    <a:srgbClr val="000000">
                      <a:alpha val="43137"/>
                    </a:srgbClr>
                  </a:outerShdw>
                </a:effectLst>
              </a:rPr>
              <a:t>绘制 </a:t>
            </a:r>
            <a:endParaRPr lang="en-US" altLang="zh-CN"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4" y="1025835"/>
            <a:ext cx="8330349" cy="1167307"/>
          </a:xfrm>
          <a:prstGeom prst="rect">
            <a:avLst/>
          </a:prstGeom>
        </p:spPr>
        <p:txBody>
          <a:bodyPr wrap="square">
            <a:spAutoFit/>
          </a:bodyPr>
          <a:lstStyle/>
          <a:p>
            <a:pPr>
              <a:lnSpc>
                <a:spcPct val="120000"/>
              </a:lnSpc>
            </a:pPr>
            <a:r>
              <a:rPr lang="en-US" altLang="zh-CN" sz="2400">
                <a:solidFill>
                  <a:srgbClr val="C00000"/>
                </a:solidFill>
              </a:rPr>
              <a:t>9.3.3 twinx()</a:t>
            </a:r>
            <a:r>
              <a:rPr lang="zh-CN" altLang="en-US" sz="2400">
                <a:solidFill>
                  <a:srgbClr val="C00000"/>
                </a:solidFill>
              </a:rPr>
              <a:t>双</a:t>
            </a:r>
            <a:r>
              <a:rPr lang="en-US" altLang="zh-CN" sz="2400">
                <a:solidFill>
                  <a:srgbClr val="C00000"/>
                </a:solidFill>
              </a:rPr>
              <a:t>Y</a:t>
            </a:r>
            <a:r>
              <a:rPr lang="zh-CN" altLang="en-US" sz="2400">
                <a:solidFill>
                  <a:srgbClr val="C00000"/>
                </a:solidFill>
              </a:rPr>
              <a:t>轴图形</a:t>
            </a:r>
            <a:endParaRPr lang="en-US" altLang="zh-CN" sz="2400">
              <a:solidFill>
                <a:srgbClr val="C00000"/>
              </a:solidFill>
            </a:endParaRPr>
          </a:p>
          <a:p>
            <a:pPr indent="457200" algn="just">
              <a:lnSpc>
                <a:spcPct val="120000"/>
              </a:lnSpc>
            </a:pPr>
            <a:r>
              <a:rPr lang="zh-CN" altLang="en-US"/>
              <a:t>有时我们需要在一幅图上展示两组量级或单位不同的数据，例如下图需同时绘制降水量</a:t>
            </a:r>
            <a:r>
              <a:rPr lang="en-US" altLang="zh-CN"/>
              <a:t>(ml)</a:t>
            </a:r>
            <a:r>
              <a:rPr lang="zh-CN" altLang="en-US"/>
              <a:t>和温度</a:t>
            </a:r>
            <a:r>
              <a:rPr lang="en-US" altLang="zh-CN"/>
              <a:t>(︒c)</a:t>
            </a:r>
            <a:r>
              <a:rPr lang="zh-CN" altLang="en-US"/>
              <a:t>的对比图形，这时可使用双</a:t>
            </a:r>
            <a:r>
              <a:rPr lang="en-US" altLang="zh-CN"/>
              <a:t>Y</a:t>
            </a:r>
            <a:r>
              <a:rPr lang="zh-CN" altLang="en-US"/>
              <a:t>轴图形</a:t>
            </a:r>
            <a:r>
              <a:rPr lang="zh-CN" altLang="zh-CN"/>
              <a:t>。</a:t>
            </a:r>
            <a:endParaRPr lang="zh-CN" altLang="zh-CN" dirty="0"/>
          </a:p>
        </p:txBody>
      </p:sp>
      <p:sp>
        <p:nvSpPr>
          <p:cNvPr id="2" name="矩形 1"/>
          <p:cNvSpPr/>
          <p:nvPr/>
        </p:nvSpPr>
        <p:spPr>
          <a:xfrm>
            <a:off x="1877715" y="2330550"/>
            <a:ext cx="8702020" cy="3693319"/>
          </a:xfrm>
          <a:prstGeom prst="rect">
            <a:avLst/>
          </a:prstGeom>
          <a:solidFill>
            <a:schemeClr val="accent3">
              <a:lumMod val="95000"/>
            </a:schemeClr>
          </a:solidFill>
        </p:spPr>
        <p:txBody>
          <a:bodyPr wrap="square">
            <a:spAutoFit/>
          </a:bodyPr>
          <a:lstStyle/>
          <a:p>
            <a:r>
              <a:rPr lang="en-US" altLang="zh-CN"/>
              <a:t>import pandas as pd</a:t>
            </a:r>
            <a:endParaRPr lang="en-US" altLang="zh-CN"/>
          </a:p>
          <a:p>
            <a:r>
              <a:rPr lang="en-US" altLang="zh-CN"/>
              <a:t>import matplotlib.pyplot as plt</a:t>
            </a:r>
            <a:endParaRPr lang="en-US" altLang="zh-CN"/>
          </a:p>
          <a:p>
            <a:r>
              <a:rPr lang="en-US" altLang="zh-CN"/>
              <a:t>plt.rcParams['font.sans-serif'] = ['SimHei']  </a:t>
            </a:r>
            <a:endParaRPr lang="en-US" altLang="zh-CN"/>
          </a:p>
          <a:p>
            <a:r>
              <a:rPr lang="en-US" altLang="zh-CN"/>
              <a:t>df = pd.read_excel('data/</a:t>
            </a:r>
            <a:r>
              <a:rPr lang="zh-CN" altLang="en-US"/>
              <a:t>温度降水量</a:t>
            </a:r>
            <a:r>
              <a:rPr lang="en-US" altLang="zh-CN"/>
              <a:t>.xlsx')</a:t>
            </a:r>
            <a:endParaRPr lang="en-US" altLang="zh-CN"/>
          </a:p>
          <a:p>
            <a:r>
              <a:rPr lang="en-US" altLang="zh-CN"/>
              <a:t>plt.bar(df.</a:t>
            </a:r>
            <a:r>
              <a:rPr lang="zh-CN" altLang="en-US"/>
              <a:t>月份</a:t>
            </a:r>
            <a:r>
              <a:rPr lang="en-US" altLang="zh-CN"/>
              <a:t>, df.</a:t>
            </a:r>
            <a:r>
              <a:rPr lang="zh-CN" altLang="en-US"/>
              <a:t>降水量</a:t>
            </a:r>
            <a:r>
              <a:rPr lang="en-US" altLang="zh-CN"/>
              <a:t>, alpha=0.5, label='</a:t>
            </a:r>
            <a:r>
              <a:rPr lang="zh-CN" altLang="en-US"/>
              <a:t>降水量</a:t>
            </a:r>
            <a:r>
              <a:rPr lang="en-US" altLang="zh-CN"/>
              <a:t>')</a:t>
            </a:r>
            <a:endParaRPr lang="en-US" altLang="zh-CN"/>
          </a:p>
          <a:p>
            <a:r>
              <a:rPr lang="en-US" altLang="zh-CN"/>
              <a:t>plt.ylabel('</a:t>
            </a:r>
            <a:r>
              <a:rPr lang="zh-CN" altLang="en-US"/>
              <a:t>降水量</a:t>
            </a:r>
            <a:r>
              <a:rPr lang="en-US" altLang="zh-CN"/>
              <a:t>(ml)', fontsize=16)</a:t>
            </a:r>
            <a:endParaRPr lang="en-US" altLang="zh-CN"/>
          </a:p>
          <a:p>
            <a:r>
              <a:rPr lang="en-US" altLang="zh-CN"/>
              <a:t>plt.legend(loc='upper left')</a:t>
            </a:r>
            <a:endParaRPr lang="en-US" altLang="zh-CN"/>
          </a:p>
          <a:p>
            <a:endParaRPr lang="en-US" altLang="zh-CN"/>
          </a:p>
          <a:p>
            <a:r>
              <a:rPr lang="en-US" altLang="zh-CN"/>
              <a:t># gca()</a:t>
            </a:r>
            <a:r>
              <a:rPr lang="zh-CN" altLang="en-US"/>
              <a:t>返回当前子图，</a:t>
            </a:r>
            <a:r>
              <a:rPr lang="en-US" altLang="zh-CN"/>
              <a:t>twinx()</a:t>
            </a:r>
            <a:r>
              <a:rPr lang="zh-CN" altLang="en-US"/>
              <a:t>获取其孪生子图，</a:t>
            </a:r>
            <a:r>
              <a:rPr lang="en-US" altLang="zh-CN"/>
              <a:t>axright</a:t>
            </a:r>
            <a:r>
              <a:rPr lang="zh-CN" altLang="en-US"/>
              <a:t>将使用右侧轴脊作为</a:t>
            </a:r>
            <a:r>
              <a:rPr lang="en-US" altLang="zh-CN"/>
              <a:t>y</a:t>
            </a:r>
            <a:r>
              <a:rPr lang="zh-CN" altLang="en-US"/>
              <a:t>轴</a:t>
            </a:r>
            <a:endParaRPr lang="zh-CN" altLang="en-US"/>
          </a:p>
          <a:p>
            <a:r>
              <a:rPr lang="en-US" altLang="zh-CN"/>
              <a:t>axright = plt.gca().</a:t>
            </a:r>
            <a:r>
              <a:rPr lang="en-US" altLang="zh-CN">
                <a:solidFill>
                  <a:srgbClr val="C00000"/>
                </a:solidFill>
              </a:rPr>
              <a:t>twinx()  </a:t>
            </a:r>
            <a:endParaRPr lang="en-US" altLang="zh-CN">
              <a:solidFill>
                <a:srgbClr val="C00000"/>
              </a:solidFill>
            </a:endParaRPr>
          </a:p>
          <a:p>
            <a:r>
              <a:rPr lang="en-US" altLang="zh-CN"/>
              <a:t>axright.plot(df.</a:t>
            </a:r>
            <a:r>
              <a:rPr lang="zh-CN" altLang="en-US"/>
              <a:t>月份</a:t>
            </a:r>
            <a:r>
              <a:rPr lang="en-US" altLang="zh-CN"/>
              <a:t>, df.</a:t>
            </a:r>
            <a:r>
              <a:rPr lang="zh-CN" altLang="en-US"/>
              <a:t>温度</a:t>
            </a:r>
            <a:r>
              <a:rPr lang="en-US" altLang="zh-CN"/>
              <a:t>, 'go-', label='</a:t>
            </a:r>
            <a:r>
              <a:rPr lang="zh-CN" altLang="en-US"/>
              <a:t>温度</a:t>
            </a:r>
            <a:r>
              <a:rPr lang="en-US" altLang="zh-CN"/>
              <a:t>')</a:t>
            </a:r>
            <a:endParaRPr lang="en-US" altLang="zh-CN"/>
          </a:p>
          <a:p>
            <a:r>
              <a:rPr lang="en-US" altLang="zh-CN"/>
              <a:t>axright.set_ylabel('</a:t>
            </a:r>
            <a:r>
              <a:rPr lang="zh-CN" altLang="en-US"/>
              <a:t>温度</a:t>
            </a:r>
            <a:r>
              <a:rPr lang="en-US" altLang="zh-CN"/>
              <a:t>($^\circ$C)', fontsize=16)     # $^\circ$ </a:t>
            </a:r>
            <a:r>
              <a:rPr lang="zh-CN" altLang="en-US"/>
              <a:t>温度符号</a:t>
            </a:r>
            <a:r>
              <a:rPr lang="en-US" altLang="zh-CN"/>
              <a:t>︒</a:t>
            </a:r>
            <a:endParaRPr lang="en-US" altLang="zh-CN"/>
          </a:p>
          <a:p>
            <a:r>
              <a:rPr lang="en-US" altLang="zh-CN"/>
              <a:t>axright.legend(loc='upper right')  </a:t>
            </a:r>
            <a:r>
              <a:rPr lang="en-US" altLang="zh-CN" dirty="0"/>
              <a:t>			</a:t>
            </a:r>
            <a:endParaRPr lang="zh-CN" altLang="zh-CN" dirty="0"/>
          </a:p>
        </p:txBody>
      </p:sp>
      <p:pic>
        <p:nvPicPr>
          <p:cNvPr id="3" name="图片 2"/>
          <p:cNvPicPr>
            <a:picLocks noChangeAspect="1"/>
          </p:cNvPicPr>
          <p:nvPr/>
        </p:nvPicPr>
        <p:blipFill>
          <a:blip r:embed="rId1"/>
          <a:stretch>
            <a:fillRect/>
          </a:stretch>
        </p:blipFill>
        <p:spPr>
          <a:xfrm>
            <a:off x="7536674" y="2447123"/>
            <a:ext cx="2982517" cy="19637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9.1.1 </a:t>
            </a:r>
            <a:r>
              <a:rPr lang="zh-CN" altLang="en-US" sz="2000" kern="0" dirty="0">
                <a:solidFill>
                  <a:srgbClr val="990000"/>
                </a:solidFill>
                <a:ea typeface="宋体" panose="02010600030101010101" pitchFamily="2" charset="-122"/>
              </a:rPr>
              <a:t>绘图示例 </a:t>
            </a:r>
            <a:r>
              <a:rPr lang="en-US" altLang="zh-CN" sz="2000" kern="0" dirty="0">
                <a:solidFill>
                  <a:srgbClr val="990000"/>
                </a:solidFill>
                <a:ea typeface="宋体" panose="02010600030101010101" pitchFamily="2" charset="-122"/>
              </a:rPr>
              <a:t>(</a:t>
            </a:r>
            <a:r>
              <a:rPr lang="zh-CN" altLang="en-US" sz="2000" kern="0" dirty="0">
                <a:solidFill>
                  <a:srgbClr val="990000"/>
                </a:solidFill>
                <a:ea typeface="宋体" panose="02010600030101010101" pitchFamily="2" charset="-122"/>
              </a:rPr>
              <a:t> </a:t>
            </a:r>
            <a:r>
              <a:rPr lang="en-US" altLang="zh-CN" sz="2000" kern="0" dirty="0">
                <a:solidFill>
                  <a:srgbClr val="990000"/>
                </a:solidFill>
                <a:ea typeface="宋体" panose="02010600030101010101" pitchFamily="2" charset="-122"/>
              </a:rPr>
              <a:t>y = x</a:t>
            </a:r>
            <a:r>
              <a:rPr lang="en-US" altLang="zh-CN" sz="2000" kern="0" baseline="30000" dirty="0">
                <a:solidFill>
                  <a:srgbClr val="990000"/>
                </a:solidFill>
                <a:ea typeface="宋体" panose="02010600030101010101" pitchFamily="2" charset="-122"/>
              </a:rPr>
              <a:t>2</a:t>
            </a:r>
            <a:r>
              <a:rPr lang="en-US" altLang="zh-CN" sz="2000" kern="0" dirty="0">
                <a:solidFill>
                  <a:srgbClr val="990000"/>
                </a:solidFill>
                <a:ea typeface="宋体" panose="02010600030101010101" pitchFamily="2" charset="-122"/>
              </a:rPr>
              <a:t> </a:t>
            </a:r>
            <a:r>
              <a:rPr lang="zh-CN" altLang="en-US" sz="2000" kern="0" dirty="0">
                <a:solidFill>
                  <a:srgbClr val="990000"/>
                </a:solidFill>
                <a:ea typeface="宋体" panose="02010600030101010101" pitchFamily="2" charset="-122"/>
              </a:rPr>
              <a:t>曲线</a:t>
            </a:r>
            <a:r>
              <a:rPr lang="en-US" altLang="zh-CN" sz="2000" kern="0" dirty="0">
                <a:solidFill>
                  <a:srgbClr val="990000"/>
                </a:solidFill>
                <a:ea typeface="宋体" panose="02010600030101010101" pitchFamily="2" charset="-122"/>
              </a:rPr>
              <a:t>)</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1957007" y="1791337"/>
            <a:ext cx="8602443" cy="2862322"/>
          </a:xfrm>
          <a:prstGeom prst="rect">
            <a:avLst/>
          </a:prstGeom>
          <a:solidFill>
            <a:schemeClr val="accent3">
              <a:lumMod val="95000"/>
            </a:schemeClr>
          </a:solidFill>
        </p:spPr>
        <p:txBody>
          <a:bodyPr wrap="square">
            <a:spAutoFit/>
          </a:bodyPr>
          <a:lstStyle/>
          <a:p>
            <a:r>
              <a:rPr lang="en-US" altLang="zh-CN" dirty="0"/>
              <a:t>import  </a:t>
            </a:r>
            <a:r>
              <a:rPr lang="en-US" altLang="zh-CN" dirty="0" err="1"/>
              <a:t>numpy</a:t>
            </a:r>
            <a:r>
              <a:rPr lang="en-US" altLang="zh-CN" dirty="0"/>
              <a:t>  as  np</a:t>
            </a:r>
            <a:endParaRPr lang="zh-CN" altLang="zh-CN" dirty="0"/>
          </a:p>
          <a:p>
            <a:r>
              <a:rPr lang="en-US" altLang="zh-CN" dirty="0"/>
              <a:t>import  </a:t>
            </a:r>
            <a:r>
              <a:rPr lang="en-US" altLang="zh-CN" dirty="0" err="1"/>
              <a:t>matplotlib.pyplot</a:t>
            </a:r>
            <a:r>
              <a:rPr lang="en-US" altLang="zh-CN" dirty="0"/>
              <a:t> as </a:t>
            </a:r>
            <a:r>
              <a:rPr lang="en-US" altLang="zh-CN" dirty="0" err="1"/>
              <a:t>plt</a:t>
            </a:r>
            <a:r>
              <a:rPr lang="en-US" altLang="zh-CN" dirty="0"/>
              <a:t> 		# </a:t>
            </a:r>
            <a:r>
              <a:rPr lang="zh-CN" altLang="zh-CN" dirty="0"/>
              <a:t>导入</a:t>
            </a:r>
            <a:r>
              <a:rPr lang="en-US" altLang="zh-CN" dirty="0" err="1"/>
              <a:t>plt</a:t>
            </a:r>
            <a:endParaRPr lang="zh-CN" altLang="zh-CN" dirty="0"/>
          </a:p>
          <a:p>
            <a:r>
              <a:rPr lang="en-US" altLang="zh-CN" dirty="0"/>
              <a:t>x = </a:t>
            </a:r>
            <a:r>
              <a:rPr lang="en-US" altLang="zh-CN" dirty="0" err="1"/>
              <a:t>np.linspace</a:t>
            </a:r>
            <a:r>
              <a:rPr lang="en-US" altLang="zh-CN" dirty="0"/>
              <a:t>(-2, 2, 50)             		# </a:t>
            </a:r>
            <a:r>
              <a:rPr lang="zh-CN" altLang="zh-CN" dirty="0"/>
              <a:t>在区间</a:t>
            </a:r>
            <a:r>
              <a:rPr lang="en-US" altLang="zh-CN" dirty="0"/>
              <a:t>[-2, 2]</a:t>
            </a:r>
            <a:r>
              <a:rPr lang="zh-CN" altLang="zh-CN" dirty="0"/>
              <a:t>内等间距产生</a:t>
            </a:r>
            <a:r>
              <a:rPr lang="en-US" altLang="zh-CN" dirty="0"/>
              <a:t>50</a:t>
            </a:r>
            <a:r>
              <a:rPr lang="zh-CN" altLang="zh-CN" dirty="0"/>
              <a:t>个点</a:t>
            </a:r>
            <a:endParaRPr lang="zh-CN" altLang="zh-CN" dirty="0"/>
          </a:p>
          <a:p>
            <a:r>
              <a:rPr lang="en-US" altLang="zh-CN" dirty="0"/>
              <a:t>y = x**2                     			# </a:t>
            </a:r>
            <a:r>
              <a:rPr lang="zh-CN" altLang="zh-CN" dirty="0"/>
              <a:t>计算平方值</a:t>
            </a:r>
            <a:endParaRPr lang="zh-CN" altLang="zh-CN" dirty="0"/>
          </a:p>
          <a:p>
            <a:r>
              <a:rPr lang="en-US" altLang="zh-CN" dirty="0" err="1"/>
              <a:t>plt.plot</a:t>
            </a:r>
            <a:r>
              <a:rPr lang="en-US" altLang="zh-CN" dirty="0"/>
              <a:t>(</a:t>
            </a:r>
            <a:r>
              <a:rPr lang="en-US" altLang="zh-CN" dirty="0" err="1"/>
              <a:t>x,y,color</a:t>
            </a:r>
            <a:r>
              <a:rPr lang="en-US" altLang="zh-CN" dirty="0"/>
              <a:t>='</a:t>
            </a:r>
            <a:r>
              <a:rPr lang="en-US" altLang="zh-CN" dirty="0" err="1"/>
              <a:t>blue',ls</a:t>
            </a:r>
            <a:r>
              <a:rPr lang="en-US" altLang="zh-CN" dirty="0"/>
              <a:t>='--',label='y=x^2') # </a:t>
            </a:r>
            <a:r>
              <a:rPr lang="zh-CN" altLang="zh-CN" dirty="0"/>
              <a:t>绘曲线并设定蓝色、破折线、图例</a:t>
            </a:r>
            <a:endParaRPr lang="zh-CN" altLang="zh-CN" dirty="0"/>
          </a:p>
          <a:p>
            <a:r>
              <a:rPr lang="en-US" altLang="zh-CN" dirty="0" err="1"/>
              <a:t>plt.xlabel</a:t>
            </a:r>
            <a:r>
              <a:rPr lang="en-US" altLang="zh-CN" dirty="0"/>
              <a:t>('x', </a:t>
            </a:r>
            <a:r>
              <a:rPr lang="en-US" altLang="zh-CN" dirty="0" err="1"/>
              <a:t>fontsize</a:t>
            </a:r>
            <a:r>
              <a:rPr lang="en-US" altLang="zh-CN" dirty="0"/>
              <a:t>=14)        		# x</a:t>
            </a:r>
            <a:r>
              <a:rPr lang="zh-CN" altLang="zh-CN" dirty="0"/>
              <a:t>轴标记字符</a:t>
            </a:r>
            <a:r>
              <a:rPr lang="en-US" altLang="zh-CN" dirty="0"/>
              <a:t>x</a:t>
            </a:r>
            <a:endParaRPr lang="zh-CN" altLang="zh-CN" dirty="0"/>
          </a:p>
          <a:p>
            <a:r>
              <a:rPr lang="en-US" altLang="zh-CN" dirty="0" err="1"/>
              <a:t>plt.ylabel</a:t>
            </a:r>
            <a:r>
              <a:rPr lang="en-US" altLang="zh-CN" dirty="0"/>
              <a:t>('y', </a:t>
            </a:r>
            <a:r>
              <a:rPr lang="en-US" altLang="zh-CN" dirty="0" err="1"/>
              <a:t>fontsize</a:t>
            </a:r>
            <a:r>
              <a:rPr lang="en-US" altLang="zh-CN" dirty="0"/>
              <a:t>=14)        		# y</a:t>
            </a:r>
            <a:r>
              <a:rPr lang="zh-CN" altLang="zh-CN" dirty="0"/>
              <a:t>轴标记字符</a:t>
            </a:r>
            <a:r>
              <a:rPr lang="en-US" altLang="zh-CN" dirty="0"/>
              <a:t>y</a:t>
            </a:r>
            <a:endParaRPr lang="zh-CN" altLang="zh-CN" dirty="0"/>
          </a:p>
          <a:p>
            <a:r>
              <a:rPr lang="en-US" altLang="zh-CN" dirty="0" err="1"/>
              <a:t>plt.title</a:t>
            </a:r>
            <a:r>
              <a:rPr lang="en-US" altLang="zh-CN" dirty="0"/>
              <a:t>('Example', </a:t>
            </a:r>
            <a:r>
              <a:rPr lang="en-US" altLang="zh-CN" dirty="0" err="1"/>
              <a:t>fontsize</a:t>
            </a:r>
            <a:r>
              <a:rPr lang="en-US" altLang="zh-CN" dirty="0"/>
              <a:t>=18)  		# </a:t>
            </a:r>
            <a:r>
              <a:rPr lang="zh-CN" altLang="zh-CN" dirty="0"/>
              <a:t>设置标题</a:t>
            </a:r>
            <a:endParaRPr lang="zh-CN" altLang="zh-CN" dirty="0"/>
          </a:p>
          <a:p>
            <a:r>
              <a:rPr lang="en-US" altLang="zh-CN" dirty="0" err="1"/>
              <a:t>plt.legend</a:t>
            </a:r>
            <a:r>
              <a:rPr lang="en-US" altLang="zh-CN" dirty="0"/>
              <a:t>()                       			# </a:t>
            </a:r>
            <a:r>
              <a:rPr lang="zh-CN" altLang="zh-CN" dirty="0"/>
              <a:t>显示图例（</a:t>
            </a:r>
            <a:r>
              <a:rPr lang="en-US" altLang="zh-CN" dirty="0"/>
              <a:t>y=x^2</a:t>
            </a:r>
            <a:r>
              <a:rPr lang="zh-CN" altLang="zh-CN" dirty="0"/>
              <a:t>）</a:t>
            </a:r>
            <a:endParaRPr lang="zh-CN" altLang="zh-CN" dirty="0"/>
          </a:p>
          <a:p>
            <a:r>
              <a:rPr lang="en-US" altLang="zh-CN" dirty="0" err="1"/>
              <a:t>plt.show</a:t>
            </a:r>
            <a:r>
              <a:rPr lang="en-US" altLang="zh-CN"/>
              <a:t>()                                                       # </a:t>
            </a:r>
            <a:r>
              <a:rPr lang="zh-CN" altLang="zh-CN" dirty="0"/>
              <a:t>显示图形</a:t>
            </a:r>
            <a:r>
              <a:rPr lang="zh-CN" altLang="en-US" dirty="0"/>
              <a:t>（该句可省略）</a:t>
            </a:r>
            <a:endParaRPr lang="zh-CN" altLang="zh-CN" dirty="0"/>
          </a:p>
        </p:txBody>
      </p:sp>
      <p:pic>
        <p:nvPicPr>
          <p:cNvPr id="11" name="图片 10"/>
          <p:cNvPicPr/>
          <p:nvPr/>
        </p:nvPicPr>
        <p:blipFill>
          <a:blip r:embed="rId1"/>
          <a:stretch>
            <a:fillRect/>
          </a:stretch>
        </p:blipFill>
        <p:spPr>
          <a:xfrm>
            <a:off x="7752184" y="4681374"/>
            <a:ext cx="2627874" cy="2018123"/>
          </a:xfrm>
          <a:prstGeom prst="rect">
            <a:avLst/>
          </a:prstGeom>
        </p:spPr>
      </p:pic>
      <p:sp>
        <p:nvSpPr>
          <p:cNvPr id="2" name="矩形 1"/>
          <p:cNvSpPr/>
          <p:nvPr/>
        </p:nvSpPr>
        <p:spPr>
          <a:xfrm>
            <a:off x="2029336" y="1394293"/>
            <a:ext cx="8602443" cy="369332"/>
          </a:xfrm>
          <a:prstGeom prst="rect">
            <a:avLst/>
          </a:prstGeom>
        </p:spPr>
        <p:txBody>
          <a:bodyPr wrap="square">
            <a:spAutoFit/>
          </a:bodyPr>
          <a:lstStyle/>
          <a:p>
            <a:r>
              <a:rPr lang="en-US" altLang="zh-CN"/>
              <a:t>%matplotlib  qt  </a:t>
            </a:r>
            <a:r>
              <a:rPr lang="en-US" altLang="zh-CN" dirty="0"/>
              <a:t># </a:t>
            </a:r>
            <a:r>
              <a:rPr lang="zh-CN" altLang="en-US" dirty="0"/>
              <a:t>独立窗口模式</a:t>
            </a:r>
            <a:r>
              <a:rPr lang="en-US" altLang="zh-CN" dirty="0"/>
              <a:t>, </a:t>
            </a:r>
            <a:r>
              <a:rPr lang="zh-CN" altLang="en-US" dirty="0"/>
              <a:t>魔术命令仅在</a:t>
            </a:r>
            <a:r>
              <a:rPr lang="en-US" altLang="zh-CN" dirty="0" err="1"/>
              <a:t>Ipython</a:t>
            </a:r>
            <a:r>
              <a:rPr lang="zh-CN" altLang="en-US" dirty="0"/>
              <a:t>中执行</a:t>
            </a:r>
            <a:r>
              <a:rPr lang="zh-CN" altLang="en-US"/>
              <a:t>，不要写入</a:t>
            </a:r>
            <a:r>
              <a:rPr lang="en-US" altLang="zh-CN" dirty="0"/>
              <a:t>.</a:t>
            </a:r>
            <a:r>
              <a:rPr lang="en-US" altLang="zh-CN" dirty="0" err="1"/>
              <a:t>py</a:t>
            </a:r>
            <a:r>
              <a:rPr lang="zh-CN" altLang="en-US" dirty="0"/>
              <a:t>程序</a:t>
            </a:r>
            <a:r>
              <a:rPr lang="en-US" altLang="zh-CN" dirty="0"/>
              <a:t> </a:t>
            </a:r>
            <a:endParaRPr lang="zh-CN" altLang="zh-CN" dirty="0"/>
          </a:p>
        </p:txBody>
      </p:sp>
      <p:sp>
        <p:nvSpPr>
          <p:cNvPr id="3" name="矩形 2"/>
          <p:cNvSpPr/>
          <p:nvPr/>
        </p:nvSpPr>
        <p:spPr>
          <a:xfrm>
            <a:off x="2083760" y="5830766"/>
            <a:ext cx="5524408" cy="646331"/>
          </a:xfrm>
          <a:prstGeom prst="rect">
            <a:avLst/>
          </a:prstGeom>
        </p:spPr>
        <p:txBody>
          <a:bodyPr wrap="square">
            <a:spAutoFit/>
          </a:bodyPr>
          <a:lstStyle/>
          <a:p>
            <a:r>
              <a:rPr lang="en-US" altLang="zh-CN"/>
              <a:t># </a:t>
            </a:r>
            <a:r>
              <a:rPr lang="zh-CN" altLang="en-US"/>
              <a:t>独立窗口模式可修改图形</a:t>
            </a:r>
            <a:r>
              <a:rPr lang="en-US" altLang="zh-CN"/>
              <a:t>(</a:t>
            </a:r>
            <a:r>
              <a:rPr lang="zh-CN" altLang="en-US"/>
              <a:t>增加</a:t>
            </a:r>
            <a:r>
              <a:rPr lang="zh-CN" altLang="en-US" dirty="0"/>
              <a:t>一条线</a:t>
            </a:r>
            <a:r>
              <a:rPr lang="zh-CN" altLang="en-US"/>
              <a:t>，观察变化</a:t>
            </a:r>
            <a:r>
              <a:rPr lang="en-US" altLang="zh-CN"/>
              <a:t>)</a:t>
            </a:r>
            <a:endParaRPr lang="en-US" altLang="zh-CN" dirty="0"/>
          </a:p>
          <a:p>
            <a:r>
              <a:rPr lang="zh-CN" altLang="en-US" dirty="0"/>
              <a:t>plt.plot(x,2*x+5,color='r',ls='-',label='y=2x+5')</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4" y="1025835"/>
            <a:ext cx="8330349" cy="724109"/>
          </a:xfrm>
          <a:prstGeom prst="rect">
            <a:avLst/>
          </a:prstGeom>
        </p:spPr>
        <p:txBody>
          <a:bodyPr wrap="square">
            <a:spAutoFit/>
          </a:bodyPr>
          <a:lstStyle/>
          <a:p>
            <a:pPr indent="457200" algn="just">
              <a:lnSpc>
                <a:spcPct val="120000"/>
              </a:lnSpc>
            </a:pPr>
            <a:r>
              <a:rPr lang="en-US" altLang="zh-CN" dirty="0"/>
              <a:t>matplotlib</a:t>
            </a:r>
            <a:r>
              <a:rPr lang="zh-CN" altLang="zh-CN" dirty="0"/>
              <a:t>的图形有很多装饰项，可以设置标题、刻度、坐标轴标签文字等。设置方法主要有两种：</a:t>
            </a:r>
            <a:r>
              <a:rPr lang="en-US" altLang="zh-CN" dirty="0" err="1">
                <a:solidFill>
                  <a:srgbClr val="C00000"/>
                </a:solidFill>
              </a:rPr>
              <a:t>plt</a:t>
            </a:r>
            <a:r>
              <a:rPr lang="en-US" altLang="zh-CN" dirty="0">
                <a:solidFill>
                  <a:srgbClr val="C00000"/>
                </a:solidFill>
              </a:rPr>
              <a:t>.</a:t>
            </a:r>
            <a:r>
              <a:rPr lang="zh-CN" altLang="zh-CN" dirty="0">
                <a:solidFill>
                  <a:srgbClr val="C00000"/>
                </a:solidFill>
              </a:rPr>
              <a:t>方法</a:t>
            </a:r>
            <a:r>
              <a:rPr lang="en-US" altLang="zh-CN" dirty="0"/>
              <a:t>(</a:t>
            </a:r>
            <a:r>
              <a:rPr lang="zh-CN" altLang="zh-CN" dirty="0"/>
              <a:t>参数表</a:t>
            </a:r>
            <a:r>
              <a:rPr lang="en-US" altLang="zh-CN" dirty="0"/>
              <a:t>)</a:t>
            </a:r>
            <a:r>
              <a:rPr lang="zh-CN" altLang="zh-CN" dirty="0"/>
              <a:t>和</a:t>
            </a:r>
            <a:r>
              <a:rPr lang="en-US" altLang="zh-CN" dirty="0"/>
              <a:t> </a:t>
            </a:r>
            <a:r>
              <a:rPr lang="en-US" altLang="zh-CN" dirty="0" err="1">
                <a:solidFill>
                  <a:srgbClr val="C00000"/>
                </a:solidFill>
              </a:rPr>
              <a:t>axes.set</a:t>
            </a:r>
            <a:r>
              <a:rPr lang="en-US" altLang="zh-CN" dirty="0">
                <a:solidFill>
                  <a:srgbClr val="C00000"/>
                </a:solidFill>
              </a:rPr>
              <a:t>_</a:t>
            </a:r>
            <a:r>
              <a:rPr lang="zh-CN" altLang="zh-CN" dirty="0">
                <a:solidFill>
                  <a:srgbClr val="C00000"/>
                </a:solidFill>
              </a:rPr>
              <a:t>方法</a:t>
            </a:r>
            <a:r>
              <a:rPr lang="en-US" altLang="zh-CN" dirty="0"/>
              <a:t>(</a:t>
            </a:r>
            <a:r>
              <a:rPr lang="zh-CN" altLang="zh-CN" dirty="0"/>
              <a:t>参数表</a:t>
            </a:r>
            <a:r>
              <a:rPr lang="en-US" altLang="zh-CN" dirty="0"/>
              <a:t>)</a:t>
            </a:r>
            <a:r>
              <a:rPr lang="zh-CN" altLang="zh-CN" dirty="0"/>
              <a:t>。</a:t>
            </a:r>
            <a:endParaRPr lang="zh-CN" altLang="zh-CN" dirty="0"/>
          </a:p>
        </p:txBody>
      </p:sp>
      <p:sp>
        <p:nvSpPr>
          <p:cNvPr id="10" name="矩形 9"/>
          <p:cNvSpPr/>
          <p:nvPr/>
        </p:nvSpPr>
        <p:spPr>
          <a:xfrm>
            <a:off x="2161442" y="1786334"/>
            <a:ext cx="8330349" cy="2774670"/>
          </a:xfrm>
          <a:prstGeom prst="rect">
            <a:avLst/>
          </a:prstGeom>
          <a:solidFill>
            <a:schemeClr val="accent3">
              <a:lumMod val="95000"/>
            </a:schemeClr>
          </a:solidFill>
        </p:spPr>
        <p:txBody>
          <a:bodyPr wrap="square">
            <a:spAutoFit/>
          </a:bodyPr>
          <a:lstStyle/>
          <a:p>
            <a:pPr>
              <a:lnSpc>
                <a:spcPct val="110000"/>
              </a:lnSpc>
            </a:pPr>
            <a:r>
              <a:rPr lang="en-US" altLang="zh-CN" dirty="0"/>
              <a:t>fig = </a:t>
            </a:r>
            <a:r>
              <a:rPr lang="en-US" altLang="zh-CN" dirty="0" err="1"/>
              <a:t>plt.figure</a:t>
            </a:r>
            <a:r>
              <a:rPr lang="en-US" altLang="zh-CN" dirty="0"/>
              <a:t>()</a:t>
            </a:r>
            <a:endParaRPr lang="zh-CN" altLang="zh-CN" dirty="0"/>
          </a:p>
          <a:p>
            <a:pPr>
              <a:lnSpc>
                <a:spcPct val="110000"/>
              </a:lnSpc>
            </a:pPr>
            <a:r>
              <a:rPr lang="en-US" altLang="zh-CN" dirty="0"/>
              <a:t>ax = </a:t>
            </a:r>
            <a:r>
              <a:rPr lang="en-US" altLang="zh-CN" dirty="0" err="1"/>
              <a:t>fig.add_subplot</a:t>
            </a:r>
            <a:r>
              <a:rPr lang="en-US" altLang="zh-CN" dirty="0"/>
              <a:t>(1,1,1)             </a:t>
            </a:r>
            <a:r>
              <a:rPr lang="en-US" altLang="zh-CN"/>
              <a:t>	  # </a:t>
            </a:r>
            <a:r>
              <a:rPr lang="zh-CN" altLang="zh-CN" dirty="0"/>
              <a:t>创建一个</a:t>
            </a:r>
            <a:r>
              <a:rPr lang="en-US" altLang="zh-CN" dirty="0"/>
              <a:t>ax</a:t>
            </a:r>
            <a:r>
              <a:rPr lang="zh-CN" altLang="zh-CN" dirty="0"/>
              <a:t>对象</a:t>
            </a:r>
            <a:endParaRPr lang="zh-CN" altLang="zh-CN" dirty="0"/>
          </a:p>
          <a:p>
            <a:pPr>
              <a:lnSpc>
                <a:spcPct val="110000"/>
              </a:lnSpc>
            </a:pPr>
            <a:r>
              <a:rPr lang="en-US" altLang="zh-CN" dirty="0" err="1"/>
              <a:t>ax.plot</a:t>
            </a:r>
            <a:r>
              <a:rPr lang="en-US" altLang="zh-CN" dirty="0"/>
              <a:t>(</a:t>
            </a:r>
            <a:r>
              <a:rPr lang="en-US" altLang="zh-CN" dirty="0" err="1"/>
              <a:t>np.random.randn</a:t>
            </a:r>
            <a:r>
              <a:rPr lang="en-US" altLang="zh-CN" dirty="0"/>
              <a:t>(1000).</a:t>
            </a:r>
            <a:r>
              <a:rPr lang="en-US" altLang="zh-CN" err="1"/>
              <a:t>cumsum</a:t>
            </a:r>
            <a:r>
              <a:rPr lang="en-US" altLang="zh-CN"/>
              <a:t>())  # </a:t>
            </a:r>
            <a:r>
              <a:rPr lang="zh-CN" altLang="zh-CN" dirty="0"/>
              <a:t>随机数累加并绘制折线图</a:t>
            </a:r>
            <a:endParaRPr lang="zh-CN" altLang="zh-CN" dirty="0"/>
          </a:p>
          <a:p>
            <a:pPr>
              <a:lnSpc>
                <a:spcPct val="110000"/>
              </a:lnSpc>
            </a:pPr>
            <a:r>
              <a:rPr lang="en-US" altLang="zh-CN" dirty="0"/>
              <a:t>ticks  = </a:t>
            </a:r>
            <a:r>
              <a:rPr lang="en-US" altLang="zh-CN" dirty="0" err="1"/>
              <a:t>ax.set_xticks</a:t>
            </a:r>
            <a:r>
              <a:rPr lang="en-US" altLang="zh-CN" dirty="0"/>
              <a:t>([0, 250, 500])</a:t>
            </a:r>
            <a:r>
              <a:rPr lang="en-US" altLang="zh-CN"/>
              <a:t>	  # </a:t>
            </a:r>
            <a:r>
              <a:rPr lang="en-US" altLang="zh-CN" dirty="0"/>
              <a:t>x</a:t>
            </a:r>
            <a:r>
              <a:rPr lang="zh-CN" altLang="zh-CN" dirty="0"/>
              <a:t>轴上只显示</a:t>
            </a:r>
            <a:r>
              <a:rPr lang="en-US" altLang="zh-CN" dirty="0"/>
              <a:t>0,250,500</a:t>
            </a:r>
            <a:r>
              <a:rPr lang="zh-CN" altLang="zh-CN" dirty="0"/>
              <a:t>处的刻度</a:t>
            </a:r>
            <a:endParaRPr lang="zh-CN" altLang="zh-CN" dirty="0"/>
          </a:p>
          <a:p>
            <a:pPr>
              <a:lnSpc>
                <a:spcPct val="110000"/>
              </a:lnSpc>
            </a:pPr>
            <a:r>
              <a:rPr lang="en-US" altLang="zh-CN" dirty="0"/>
              <a:t># </a:t>
            </a:r>
            <a:r>
              <a:rPr lang="zh-CN" altLang="zh-CN" dirty="0"/>
              <a:t>将上面三个刻度值用如下三个文字串显示</a:t>
            </a:r>
            <a:endParaRPr lang="zh-CN" altLang="zh-CN" dirty="0"/>
          </a:p>
          <a:p>
            <a:pPr>
              <a:lnSpc>
                <a:spcPct val="110000"/>
              </a:lnSpc>
            </a:pPr>
            <a:r>
              <a:rPr lang="en-US" altLang="zh-CN" sz="1600" dirty="0"/>
              <a:t>labels = </a:t>
            </a:r>
            <a:r>
              <a:rPr lang="en-US" altLang="zh-CN" sz="1600" dirty="0" err="1"/>
              <a:t>ax.set_xticklabels</a:t>
            </a:r>
            <a:r>
              <a:rPr lang="en-US" altLang="zh-CN" sz="1600" dirty="0"/>
              <a:t>(['</a:t>
            </a:r>
            <a:r>
              <a:rPr lang="zh-CN" altLang="zh-CN" sz="1600" dirty="0"/>
              <a:t>数据一</a:t>
            </a:r>
            <a:r>
              <a:rPr lang="en-US" altLang="zh-CN" sz="1600" dirty="0"/>
              <a:t>', '</a:t>
            </a:r>
            <a:r>
              <a:rPr lang="zh-CN" altLang="zh-CN" sz="1600" dirty="0"/>
              <a:t>数据二</a:t>
            </a:r>
            <a:r>
              <a:rPr lang="en-US" altLang="zh-CN" sz="1600" dirty="0"/>
              <a:t>', '</a:t>
            </a:r>
            <a:r>
              <a:rPr lang="zh-CN" altLang="zh-CN" sz="1600" dirty="0"/>
              <a:t>数据三</a:t>
            </a:r>
            <a:r>
              <a:rPr lang="en-US" altLang="zh-CN" sz="1600" dirty="0"/>
              <a:t>'], rotation=30, </a:t>
            </a:r>
            <a:r>
              <a:rPr lang="en-US" altLang="zh-CN" sz="1600" dirty="0" err="1"/>
              <a:t>fontsize</a:t>
            </a:r>
            <a:r>
              <a:rPr lang="en-US" altLang="zh-CN" sz="1600" dirty="0"/>
              <a:t>=14)</a:t>
            </a:r>
            <a:endParaRPr lang="zh-CN" altLang="zh-CN" sz="1600" dirty="0"/>
          </a:p>
          <a:p>
            <a:pPr>
              <a:lnSpc>
                <a:spcPct val="110000"/>
              </a:lnSpc>
            </a:pPr>
            <a:r>
              <a:rPr lang="en-US" altLang="zh-CN" dirty="0" err="1"/>
              <a:t>ax.set_title</a:t>
            </a:r>
            <a:r>
              <a:rPr lang="en-US" altLang="zh-CN" dirty="0"/>
              <a:t>('</a:t>
            </a:r>
            <a:r>
              <a:rPr lang="zh-CN" altLang="zh-CN" dirty="0"/>
              <a:t>随机数累加</a:t>
            </a:r>
            <a:r>
              <a:rPr lang="en-US" altLang="zh-CN" dirty="0"/>
              <a:t>', </a:t>
            </a:r>
            <a:r>
              <a:rPr lang="en-US" altLang="zh-CN" dirty="0" err="1"/>
              <a:t>fontsize</a:t>
            </a:r>
            <a:r>
              <a:rPr lang="en-US" altLang="zh-CN" dirty="0"/>
              <a:t>=18)</a:t>
            </a:r>
            <a:endParaRPr lang="zh-CN" altLang="zh-CN" dirty="0"/>
          </a:p>
          <a:p>
            <a:pPr>
              <a:lnSpc>
                <a:spcPct val="110000"/>
              </a:lnSpc>
            </a:pPr>
            <a:r>
              <a:rPr lang="en-US" altLang="zh-CN" dirty="0" err="1"/>
              <a:t>ax.set_xlabel</a:t>
            </a:r>
            <a:r>
              <a:rPr lang="en-US" altLang="zh-CN" dirty="0"/>
              <a:t>('X</a:t>
            </a:r>
            <a:r>
              <a:rPr lang="zh-CN" altLang="zh-CN" dirty="0"/>
              <a:t>轴</a:t>
            </a:r>
            <a:r>
              <a:rPr lang="en-US" altLang="zh-CN" dirty="0"/>
              <a:t>', </a:t>
            </a:r>
            <a:r>
              <a:rPr lang="en-US" altLang="zh-CN" dirty="0" err="1"/>
              <a:t>fontsize</a:t>
            </a:r>
            <a:r>
              <a:rPr lang="en-US" altLang="zh-CN" dirty="0"/>
              <a:t>=18)</a:t>
            </a:r>
            <a:endParaRPr lang="zh-CN" altLang="zh-CN" dirty="0"/>
          </a:p>
          <a:p>
            <a:pPr>
              <a:lnSpc>
                <a:spcPct val="110000"/>
              </a:lnSpc>
            </a:pPr>
            <a:r>
              <a:rPr lang="en-US" altLang="zh-CN" dirty="0" err="1"/>
              <a:t>ax.set_ylabel</a:t>
            </a:r>
            <a:r>
              <a:rPr lang="en-US" altLang="zh-CN" dirty="0"/>
              <a:t>('Y</a:t>
            </a:r>
            <a:r>
              <a:rPr lang="zh-CN" altLang="zh-CN" dirty="0"/>
              <a:t>轴</a:t>
            </a:r>
            <a:r>
              <a:rPr lang="en-US" altLang="zh-CN" dirty="0"/>
              <a:t>', </a:t>
            </a:r>
            <a:r>
              <a:rPr lang="en-US" altLang="zh-CN" dirty="0" err="1"/>
              <a:t>fontsize</a:t>
            </a:r>
            <a:r>
              <a:rPr lang="en-US" altLang="zh-CN" dirty="0"/>
              <a:t>=18)				</a:t>
            </a:r>
            <a:endParaRPr lang="zh-CN" altLang="zh-CN" dirty="0"/>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4716389" y="4725144"/>
            <a:ext cx="3024677" cy="19888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400" kern="0" dirty="0">
                <a:solidFill>
                  <a:srgbClr val="990000"/>
                </a:solidFill>
                <a:ea typeface="宋体" panose="02010600030101010101" pitchFamily="2" charset="-122"/>
              </a:rPr>
              <a:t>9.4.1</a:t>
            </a:r>
            <a:r>
              <a:rPr lang="zh-CN" altLang="en-US" sz="2400" kern="0" dirty="0">
                <a:solidFill>
                  <a:srgbClr val="990000"/>
                </a:solidFill>
                <a:ea typeface="宋体" panose="02010600030101010101" pitchFamily="2" charset="-122"/>
              </a:rPr>
              <a:t>添加注解 </a:t>
            </a:r>
            <a:r>
              <a:rPr lang="en-US" altLang="zh-CN" sz="2400" kern="0" dirty="0" err="1">
                <a:solidFill>
                  <a:srgbClr val="990000"/>
                </a:solidFill>
                <a:ea typeface="宋体" panose="02010600030101010101" pitchFamily="2" charset="-122"/>
              </a:rPr>
              <a:t>plt.text</a:t>
            </a:r>
            <a:r>
              <a:rPr lang="en-US" altLang="zh-CN" sz="2400" kern="0" dirty="0">
                <a:solidFill>
                  <a:srgbClr val="990000"/>
                </a:solidFill>
                <a:ea typeface="宋体" panose="02010600030101010101" pitchFamily="2" charset="-122"/>
              </a:rPr>
              <a:t>()</a:t>
            </a:r>
            <a:endParaRPr lang="en-US" altLang="zh-CN" sz="24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400" kern="0" dirty="0">
              <a:ea typeface="宋体" panose="02010600030101010101" pitchFamily="2" charset="-122"/>
            </a:endParaRPr>
          </a:p>
        </p:txBody>
      </p:sp>
      <p:sp>
        <p:nvSpPr>
          <p:cNvPr id="7" name="矩形 6"/>
          <p:cNvSpPr/>
          <p:nvPr/>
        </p:nvSpPr>
        <p:spPr>
          <a:xfrm>
            <a:off x="2063555" y="1397678"/>
            <a:ext cx="8330349" cy="724109"/>
          </a:xfrm>
          <a:prstGeom prst="rect">
            <a:avLst/>
          </a:prstGeom>
        </p:spPr>
        <p:txBody>
          <a:bodyPr wrap="square">
            <a:spAutoFit/>
          </a:bodyPr>
          <a:lstStyle/>
          <a:p>
            <a:pPr indent="457200" algn="just">
              <a:lnSpc>
                <a:spcPct val="120000"/>
              </a:lnSpc>
            </a:pPr>
            <a:r>
              <a:rPr lang="es-AR" altLang="zh-CN" dirty="0"/>
              <a:t>plt.text()</a:t>
            </a:r>
            <a:r>
              <a:rPr lang="zh-CN" altLang="en-US" dirty="0"/>
              <a:t> </a:t>
            </a:r>
            <a:r>
              <a:rPr lang="zh-CN" altLang="zh-CN" dirty="0"/>
              <a:t>方法</a:t>
            </a:r>
            <a:r>
              <a:rPr lang="zh-CN" altLang="en-US" dirty="0"/>
              <a:t>可</a:t>
            </a:r>
            <a:r>
              <a:rPr lang="zh-CN" altLang="zh-CN" dirty="0"/>
              <a:t>在图形上添加注解文字</a:t>
            </a:r>
            <a:r>
              <a:rPr lang="en-US" altLang="zh-CN" dirty="0"/>
              <a:t>,</a:t>
            </a:r>
            <a:r>
              <a:rPr lang="zh-CN" altLang="en-US" dirty="0"/>
              <a:t>格式</a:t>
            </a:r>
            <a:r>
              <a:rPr lang="zh-CN" altLang="zh-CN" dirty="0"/>
              <a:t>为</a:t>
            </a:r>
            <a:r>
              <a:rPr lang="es-AR" altLang="zh-CN" dirty="0"/>
              <a:t>plt.text(x, y, '</a:t>
            </a:r>
            <a:r>
              <a:rPr lang="zh-CN" altLang="zh-CN" dirty="0"/>
              <a:t>注解文字</a:t>
            </a:r>
            <a:r>
              <a:rPr lang="es-AR" altLang="zh-CN" dirty="0"/>
              <a:t>')</a:t>
            </a:r>
            <a:r>
              <a:rPr lang="zh-CN" altLang="zh-CN" dirty="0"/>
              <a:t>，其中</a:t>
            </a:r>
            <a:r>
              <a:rPr lang="es-AR" altLang="zh-CN" dirty="0"/>
              <a:t>x</a:t>
            </a:r>
            <a:r>
              <a:rPr lang="zh-CN" altLang="zh-CN" dirty="0"/>
              <a:t>和</a:t>
            </a:r>
            <a:r>
              <a:rPr lang="es-AR" altLang="zh-CN"/>
              <a:t>y</a:t>
            </a:r>
            <a:r>
              <a:rPr lang="zh-CN" altLang="zh-CN"/>
              <a:t>是</a:t>
            </a:r>
            <a:r>
              <a:rPr lang="zh-CN" altLang="en-US"/>
              <a:t>注解</a:t>
            </a:r>
            <a:r>
              <a:rPr lang="zh-CN" altLang="zh-CN"/>
              <a:t>文字</a:t>
            </a:r>
            <a:r>
              <a:rPr lang="zh-CN" altLang="zh-CN" dirty="0"/>
              <a:t>坐标位置。</a:t>
            </a:r>
            <a:endParaRPr lang="zh-CN" altLang="zh-CN" dirty="0"/>
          </a:p>
        </p:txBody>
      </p:sp>
      <p:sp>
        <p:nvSpPr>
          <p:cNvPr id="10" name="矩形 9"/>
          <p:cNvSpPr/>
          <p:nvPr/>
        </p:nvSpPr>
        <p:spPr>
          <a:xfrm>
            <a:off x="2063555" y="2136341"/>
            <a:ext cx="8330349" cy="2585323"/>
          </a:xfrm>
          <a:prstGeom prst="rect">
            <a:avLst/>
          </a:prstGeom>
          <a:solidFill>
            <a:schemeClr val="accent3">
              <a:lumMod val="95000"/>
            </a:schemeClr>
          </a:solidFill>
        </p:spPr>
        <p:txBody>
          <a:bodyPr wrap="square">
            <a:spAutoFit/>
          </a:bodyPr>
          <a:lstStyle/>
          <a:p>
            <a:r>
              <a:rPr lang="en-US" altLang="zh-CN" dirty="0" err="1"/>
              <a:t>plt.axis</a:t>
            </a:r>
            <a:r>
              <a:rPr lang="en-US" altLang="zh-CN" dirty="0"/>
              <a:t>([0, 5, 0, 20])           		# </a:t>
            </a:r>
            <a:r>
              <a:rPr lang="zh-CN" altLang="zh-CN" dirty="0"/>
              <a:t>设定</a:t>
            </a:r>
            <a:r>
              <a:rPr lang="en-US" altLang="zh-CN" dirty="0"/>
              <a:t>x</a:t>
            </a:r>
            <a:r>
              <a:rPr lang="zh-CN" altLang="zh-CN" dirty="0"/>
              <a:t>轴</a:t>
            </a:r>
            <a:r>
              <a:rPr lang="en-US" altLang="zh-CN" dirty="0"/>
              <a:t>[0,5], y</a:t>
            </a:r>
            <a:r>
              <a:rPr lang="zh-CN" altLang="zh-CN" dirty="0"/>
              <a:t>轴</a:t>
            </a:r>
            <a:r>
              <a:rPr lang="en-US" altLang="zh-CN" dirty="0"/>
              <a:t>[0,20]</a:t>
            </a:r>
            <a:r>
              <a:rPr lang="zh-CN" altLang="zh-CN" dirty="0"/>
              <a:t>显示范围</a:t>
            </a:r>
            <a:endParaRPr lang="zh-CN" altLang="zh-CN" dirty="0"/>
          </a:p>
          <a:p>
            <a:r>
              <a:rPr lang="en-US" altLang="zh-CN" dirty="0" err="1"/>
              <a:t>plt.plot</a:t>
            </a:r>
            <a:r>
              <a:rPr lang="en-US" altLang="zh-CN" dirty="0"/>
              <a:t>([1, 2, 3, 4], [1, 4, 9, 16], '</a:t>
            </a:r>
            <a:r>
              <a:rPr lang="en-US" altLang="zh-CN" dirty="0" err="1"/>
              <a:t>ro</a:t>
            </a:r>
            <a:r>
              <a:rPr lang="en-US" altLang="zh-CN" dirty="0"/>
              <a:t>')  	# </a:t>
            </a:r>
            <a:r>
              <a:rPr lang="zh-CN" altLang="zh-CN" dirty="0"/>
              <a:t>绘制</a:t>
            </a:r>
            <a:r>
              <a:rPr lang="en-US" altLang="zh-CN" dirty="0"/>
              <a:t>4</a:t>
            </a:r>
            <a:r>
              <a:rPr lang="zh-CN" altLang="zh-CN" dirty="0"/>
              <a:t>个红点</a:t>
            </a:r>
            <a:endParaRPr lang="zh-CN" altLang="zh-CN" dirty="0"/>
          </a:p>
          <a:p>
            <a:r>
              <a:rPr lang="en-US" altLang="zh-CN" dirty="0"/>
              <a:t># </a:t>
            </a:r>
            <a:r>
              <a:rPr lang="zh-CN" altLang="zh-CN" dirty="0"/>
              <a:t>在</a:t>
            </a:r>
            <a:r>
              <a:rPr lang="en-US" altLang="zh-CN" dirty="0"/>
              <a:t>(1.1, 12)</a:t>
            </a:r>
            <a:r>
              <a:rPr lang="zh-CN" altLang="zh-CN" dirty="0"/>
              <a:t>位置用</a:t>
            </a:r>
            <a:r>
              <a:rPr lang="en-US" altLang="zh-CN" dirty="0"/>
              <a:t>LaTeX</a:t>
            </a:r>
            <a:r>
              <a:rPr lang="zh-CN" altLang="zh-CN"/>
              <a:t>语法显示</a:t>
            </a:r>
            <a:r>
              <a:rPr lang="en-US" altLang="zh-CN"/>
              <a:t> </a:t>
            </a:r>
            <a:r>
              <a:rPr lang="zh-CN" altLang="zh-CN"/>
              <a:t> </a:t>
            </a:r>
            <a:r>
              <a:rPr lang="en-US" altLang="zh-CN" dirty="0"/>
              <a:t>y=x</a:t>
            </a:r>
            <a:r>
              <a:rPr lang="en-US" altLang="zh-CN" baseline="30000" dirty="0"/>
              <a:t>2</a:t>
            </a:r>
            <a:endParaRPr lang="zh-CN" altLang="zh-CN" dirty="0"/>
          </a:p>
          <a:p>
            <a:r>
              <a:rPr lang="en-US" altLang="zh-CN" dirty="0" err="1">
                <a:solidFill>
                  <a:srgbClr val="C00000"/>
                </a:solidFill>
              </a:rPr>
              <a:t>plt.text</a:t>
            </a:r>
            <a:r>
              <a:rPr lang="en-US" altLang="zh-CN" dirty="0"/>
              <a:t>(1.1, 12, </a:t>
            </a:r>
            <a:r>
              <a:rPr lang="en-US" altLang="zh-CN" dirty="0" err="1"/>
              <a:t>r</a:t>
            </a:r>
            <a:r>
              <a:rPr lang="en-US" altLang="zh-CN" dirty="0" err="1">
                <a:solidFill>
                  <a:srgbClr val="C00000"/>
                </a:solidFill>
              </a:rPr>
              <a:t>'$y</a:t>
            </a:r>
            <a:r>
              <a:rPr lang="en-US" altLang="zh-CN" dirty="0">
                <a:solidFill>
                  <a:srgbClr val="C00000"/>
                </a:solidFill>
              </a:rPr>
              <a:t>=x^2$</a:t>
            </a:r>
            <a:r>
              <a:rPr lang="en-US" altLang="zh-CN" dirty="0"/>
              <a:t>', </a:t>
            </a:r>
            <a:r>
              <a:rPr lang="en-US" altLang="zh-CN" dirty="0" err="1"/>
              <a:t>bbox</a:t>
            </a:r>
            <a:r>
              <a:rPr lang="en-US" altLang="zh-CN" dirty="0"/>
              <a:t>={'</a:t>
            </a:r>
            <a:r>
              <a:rPr lang="en-US" altLang="zh-CN" dirty="0" err="1"/>
              <a:t>facecolor</a:t>
            </a:r>
            <a:r>
              <a:rPr lang="en-US" altLang="zh-CN" dirty="0"/>
              <a:t>':'yellow', 'alpha':0.2})</a:t>
            </a:r>
            <a:endParaRPr lang="zh-CN" altLang="zh-CN" dirty="0"/>
          </a:p>
          <a:p>
            <a:r>
              <a:rPr lang="en-US" altLang="zh-CN" dirty="0" err="1"/>
              <a:t>plt.text</a:t>
            </a:r>
            <a:r>
              <a:rPr lang="en-US" altLang="zh-CN" dirty="0"/>
              <a:t>(1, 1.5, 'first')   			# </a:t>
            </a:r>
            <a:r>
              <a:rPr lang="zh-CN" altLang="zh-CN" dirty="0"/>
              <a:t>在</a:t>
            </a:r>
            <a:r>
              <a:rPr lang="en-US" altLang="zh-CN" dirty="0"/>
              <a:t>(1, 1.5)</a:t>
            </a:r>
            <a:r>
              <a:rPr lang="zh-CN" altLang="zh-CN" dirty="0"/>
              <a:t>处显示</a:t>
            </a:r>
            <a:r>
              <a:rPr lang="en-US" altLang="zh-CN" dirty="0"/>
              <a:t>first</a:t>
            </a:r>
            <a:endParaRPr lang="zh-CN" altLang="zh-CN" dirty="0"/>
          </a:p>
          <a:p>
            <a:r>
              <a:rPr lang="en-US" altLang="zh-CN" dirty="0" err="1"/>
              <a:t>plt.text</a:t>
            </a:r>
            <a:r>
              <a:rPr lang="en-US" altLang="zh-CN" dirty="0"/>
              <a:t>(2, 4.5, 'second')  			# </a:t>
            </a:r>
            <a:r>
              <a:rPr lang="zh-CN" altLang="zh-CN" dirty="0"/>
              <a:t>在</a:t>
            </a:r>
            <a:r>
              <a:rPr lang="en-US" altLang="zh-CN" dirty="0"/>
              <a:t>(2, 4.5)</a:t>
            </a:r>
            <a:r>
              <a:rPr lang="zh-CN" altLang="zh-CN" dirty="0"/>
              <a:t>处显示</a:t>
            </a:r>
            <a:r>
              <a:rPr lang="en-US" altLang="zh-CN" dirty="0"/>
              <a:t>second</a:t>
            </a:r>
            <a:endParaRPr lang="zh-CN" altLang="zh-CN" dirty="0"/>
          </a:p>
          <a:p>
            <a:r>
              <a:rPr lang="en-US" altLang="zh-CN" dirty="0"/>
              <a:t># </a:t>
            </a:r>
            <a:r>
              <a:rPr lang="zh-CN" altLang="zh-CN" dirty="0"/>
              <a:t>定义一个</a:t>
            </a:r>
            <a:r>
              <a:rPr lang="en-US" altLang="zh-CN" dirty="0"/>
              <a:t>box</a:t>
            </a:r>
            <a:r>
              <a:rPr lang="zh-CN" altLang="zh-CN" dirty="0"/>
              <a:t>修饰字典，设定各种格式</a:t>
            </a:r>
            <a:r>
              <a:rPr lang="en-US" altLang="zh-CN" dirty="0"/>
              <a:t>(</a:t>
            </a:r>
            <a:r>
              <a:rPr lang="zh-CN" altLang="zh-CN" dirty="0"/>
              <a:t>前景色、边线颜色、边框类型</a:t>
            </a:r>
            <a:r>
              <a:rPr lang="en-US" altLang="zh-CN" dirty="0"/>
              <a:t>)</a:t>
            </a:r>
            <a:endParaRPr lang="zh-CN" altLang="zh-CN" dirty="0"/>
          </a:p>
          <a:p>
            <a:r>
              <a:rPr lang="en-US" altLang="zh-CN" dirty="0"/>
              <a:t>box = {'facecolor':'0.75', '</a:t>
            </a:r>
            <a:r>
              <a:rPr lang="en-US" altLang="zh-CN" dirty="0" err="1"/>
              <a:t>edgecolor</a:t>
            </a:r>
            <a:r>
              <a:rPr lang="en-US" altLang="zh-CN" dirty="0"/>
              <a:t>':'k', '</a:t>
            </a:r>
            <a:r>
              <a:rPr lang="en-US" altLang="zh-CN" dirty="0" err="1"/>
              <a:t>boxstyle</a:t>
            </a:r>
            <a:r>
              <a:rPr lang="en-US" altLang="zh-CN" dirty="0"/>
              <a:t>':'round'}</a:t>
            </a:r>
            <a:endParaRPr lang="zh-CN" altLang="zh-CN" dirty="0"/>
          </a:p>
          <a:p>
            <a:r>
              <a:rPr lang="en-US" altLang="zh-CN" dirty="0" err="1"/>
              <a:t>plt.text</a:t>
            </a:r>
            <a:r>
              <a:rPr lang="en-US" altLang="zh-CN" dirty="0"/>
              <a:t>(3, 7.5, 'Third', </a:t>
            </a:r>
            <a:r>
              <a:rPr lang="en-US" altLang="zh-CN" dirty="0" err="1"/>
              <a:t>bbox</a:t>
            </a:r>
            <a:r>
              <a:rPr lang="en-US" altLang="zh-CN" dirty="0"/>
              <a:t> = box)		</a:t>
            </a:r>
            <a:endParaRPr lang="zh-CN" altLang="zh-CN"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4062028" y="4767408"/>
            <a:ext cx="4067944" cy="206084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1" y="1029047"/>
            <a:ext cx="5040264" cy="36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LaTeX</a:t>
            </a:r>
            <a:r>
              <a:rPr lang="zh-CN" altLang="zh-CN" sz="1800" kern="0" dirty="0">
                <a:solidFill>
                  <a:srgbClr val="990000"/>
                </a:solidFill>
                <a:ea typeface="宋体" panose="02010600030101010101" pitchFamily="2" charset="-122"/>
              </a:rPr>
              <a:t>排版标记语言</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151392" y="1266440"/>
            <a:ext cx="8330349" cy="646331"/>
          </a:xfrm>
          <a:prstGeom prst="rect">
            <a:avLst/>
          </a:prstGeom>
        </p:spPr>
        <p:txBody>
          <a:bodyPr wrap="square">
            <a:spAutoFit/>
          </a:bodyPr>
          <a:lstStyle/>
          <a:p>
            <a:pPr indent="457200"/>
            <a:r>
              <a:rPr lang="en-US" altLang="zh-CN" dirty="0"/>
              <a:t>matplotlib</a:t>
            </a:r>
            <a:r>
              <a:rPr lang="zh-CN" altLang="zh-CN" dirty="0"/>
              <a:t>支持</a:t>
            </a:r>
            <a:r>
              <a:rPr lang="en-US" altLang="zh-CN" dirty="0"/>
              <a:t>LaTeX</a:t>
            </a:r>
            <a:r>
              <a:rPr lang="zh-CN" altLang="zh-CN" dirty="0"/>
              <a:t>排版标记语言，可以方便地显示各种数学表达式。</a:t>
            </a:r>
            <a:r>
              <a:rPr lang="en-US" altLang="zh-CN"/>
              <a:t>LaTeX </a:t>
            </a:r>
            <a:r>
              <a:rPr lang="zh-CN" altLang="zh-CN"/>
              <a:t>标记</a:t>
            </a:r>
            <a:r>
              <a:rPr lang="zh-CN" altLang="en-US"/>
              <a:t>格式为  </a:t>
            </a:r>
            <a:r>
              <a:rPr lang="en-US" altLang="zh-CN">
                <a:solidFill>
                  <a:srgbClr val="FF0000"/>
                </a:solidFill>
              </a:rPr>
              <a:t> $</a:t>
            </a:r>
            <a:r>
              <a:rPr lang="en-US" altLang="zh-CN">
                <a:solidFill>
                  <a:srgbClr val="00B050"/>
                </a:solidFill>
              </a:rPr>
              <a:t>\</a:t>
            </a:r>
            <a:r>
              <a:rPr lang="zh-CN" altLang="zh-CN">
                <a:solidFill>
                  <a:srgbClr val="00B050"/>
                </a:solidFill>
              </a:rPr>
              <a:t>特殊字符串</a:t>
            </a:r>
            <a:r>
              <a:rPr lang="en-US" altLang="zh-CN">
                <a:solidFill>
                  <a:srgbClr val="FF0000"/>
                </a:solidFill>
              </a:rPr>
              <a:t>$</a:t>
            </a:r>
            <a:endParaRPr lang="zh-CN" altLang="zh-CN" dirty="0"/>
          </a:p>
        </p:txBody>
      </p:sp>
      <p:sp>
        <p:nvSpPr>
          <p:cNvPr id="10" name="矩形 9"/>
          <p:cNvSpPr/>
          <p:nvPr/>
        </p:nvSpPr>
        <p:spPr>
          <a:xfrm>
            <a:off x="2063554" y="1858074"/>
            <a:ext cx="8330349" cy="3416320"/>
          </a:xfrm>
          <a:prstGeom prst="rect">
            <a:avLst/>
          </a:prstGeom>
          <a:solidFill>
            <a:schemeClr val="accent3">
              <a:lumMod val="95000"/>
            </a:schemeClr>
          </a:solidFill>
        </p:spPr>
        <p:txBody>
          <a:bodyPr wrap="square">
            <a:spAutoFit/>
          </a:bodyPr>
          <a:lstStyle/>
          <a:p>
            <a:r>
              <a:rPr lang="en-US" altLang="zh-CN"/>
              <a:t>plt.axis([0, 10, 0, 10])  # </a:t>
            </a:r>
            <a:r>
              <a:rPr lang="zh-CN" altLang="en-US"/>
              <a:t>设定</a:t>
            </a:r>
            <a:r>
              <a:rPr lang="en-US" altLang="zh-CN"/>
              <a:t>x</a:t>
            </a:r>
            <a:r>
              <a:rPr lang="zh-CN" altLang="en-US"/>
              <a:t>和</a:t>
            </a:r>
            <a:r>
              <a:rPr lang="en-US" altLang="zh-CN"/>
              <a:t>y</a:t>
            </a:r>
            <a:r>
              <a:rPr lang="zh-CN" altLang="en-US"/>
              <a:t>轴范围</a:t>
            </a:r>
            <a:endParaRPr lang="zh-CN" altLang="en-US"/>
          </a:p>
          <a:p>
            <a:r>
              <a:rPr lang="en-US" altLang="zh-CN"/>
              <a:t>plt.text(1, 9, r'</a:t>
            </a:r>
            <a:r>
              <a:rPr lang="zh-CN" altLang="en-US"/>
              <a:t>希腊字母</a:t>
            </a:r>
            <a:r>
              <a:rPr lang="en-US" altLang="zh-CN"/>
              <a:t>$\alpha &gt; \beta$', fontsize=14)     # LaTeX</a:t>
            </a:r>
            <a:r>
              <a:rPr lang="zh-CN" altLang="en-US"/>
              <a:t>语法</a:t>
            </a:r>
            <a:endParaRPr lang="zh-CN" altLang="en-US"/>
          </a:p>
          <a:p>
            <a:r>
              <a:rPr lang="en-US" altLang="zh-CN"/>
              <a:t>plt.text(1, 7, r'</a:t>
            </a:r>
            <a:r>
              <a:rPr lang="zh-CN" altLang="en-US"/>
              <a:t>下标</a:t>
            </a:r>
            <a:r>
              <a:rPr lang="en-US" altLang="zh-CN"/>
              <a:t>$\alpha_i &gt; \beta_i$', fontsize=14)</a:t>
            </a:r>
            <a:endParaRPr lang="en-US" altLang="zh-CN"/>
          </a:p>
          <a:p>
            <a:r>
              <a:rPr lang="en-US" altLang="zh-CN"/>
              <a:t>plt.text(1, 5, r'</a:t>
            </a:r>
            <a:r>
              <a:rPr lang="zh-CN" altLang="en-US"/>
              <a:t>上标</a:t>
            </a:r>
            <a:r>
              <a:rPr lang="en-US" altLang="zh-CN"/>
              <a:t>$s^2+y^3$', fontsize=14)  </a:t>
            </a:r>
            <a:endParaRPr lang="en-US" altLang="zh-CN"/>
          </a:p>
          <a:p>
            <a:r>
              <a:rPr lang="en-US" altLang="zh-CN"/>
              <a:t>plt.text(1, 3, r'</a:t>
            </a:r>
            <a:r>
              <a:rPr lang="zh-CN" altLang="en-US"/>
              <a:t>分数 </a:t>
            </a:r>
            <a:r>
              <a:rPr lang="en-US" altLang="zh-CN"/>
              <a:t>$\frac{2}{3}$', fontsize=14)</a:t>
            </a:r>
            <a:endParaRPr lang="en-US" altLang="zh-CN"/>
          </a:p>
          <a:p>
            <a:r>
              <a:rPr lang="en-US" altLang="zh-CN"/>
              <a:t>plt.text(1, 1, r'</a:t>
            </a:r>
            <a:r>
              <a:rPr lang="zh-CN" altLang="en-US"/>
              <a:t>平方根 </a:t>
            </a:r>
            <a:r>
              <a:rPr lang="en-US" altLang="zh-CN"/>
              <a:t>$\sqrt{x^2 + y^2}$', fontsize=14)</a:t>
            </a:r>
            <a:endParaRPr lang="en-US" altLang="zh-CN"/>
          </a:p>
          <a:p>
            <a:r>
              <a:rPr lang="en-US" altLang="zh-CN"/>
              <a:t>plt.text(5, 9, r'</a:t>
            </a:r>
            <a:r>
              <a:rPr lang="zh-CN" altLang="en-US"/>
              <a:t>求和符号</a:t>
            </a:r>
            <a:r>
              <a:rPr lang="en-US" altLang="zh-CN"/>
              <a:t>$\sum_{i=0}^\infty x_i$', fontsize=12) </a:t>
            </a:r>
            <a:endParaRPr lang="en-US" altLang="zh-CN"/>
          </a:p>
          <a:p>
            <a:r>
              <a:rPr lang="en-US" altLang="zh-CN"/>
              <a:t>plt.text(5, 7, r'</a:t>
            </a:r>
            <a:r>
              <a:rPr lang="zh-CN" altLang="en-US"/>
              <a:t>开</a:t>
            </a:r>
            <a:r>
              <a:rPr lang="en-US" altLang="zh-CN"/>
              <a:t>n</a:t>
            </a:r>
            <a:r>
              <a:rPr lang="zh-CN" altLang="en-US"/>
              <a:t>次方</a:t>
            </a:r>
            <a:r>
              <a:rPr lang="en-US" altLang="zh-CN"/>
              <a:t>$\sqrt[3]{x}$', fontsize=16) </a:t>
            </a:r>
            <a:endParaRPr lang="en-US" altLang="zh-CN"/>
          </a:p>
          <a:p>
            <a:r>
              <a:rPr lang="en-US" altLang="zh-CN"/>
              <a:t>plt.text(5, 5, r'$sin(\frac{2\pi}{3})=\frac{\sqrt{3}}{2}$', fontsize=12)</a:t>
            </a:r>
            <a:endParaRPr lang="en-US" altLang="zh-CN"/>
          </a:p>
          <a:p>
            <a:r>
              <a:rPr lang="en-US" altLang="zh-CN"/>
              <a:t>plt.text(5, 3, r'</a:t>
            </a:r>
            <a:r>
              <a:rPr lang="zh-CN" altLang="en-US"/>
              <a:t>积分</a:t>
            </a:r>
            <a:r>
              <a:rPr lang="en-US" altLang="zh-CN"/>
              <a:t>$\int_a^b f(x)\mathrm{d}x$', fontsize=12)  	</a:t>
            </a:r>
            <a:endParaRPr lang="en-US" altLang="zh-CN"/>
          </a:p>
          <a:p>
            <a:r>
              <a:rPr lang="en-US" altLang="zh-CN"/>
              <a:t># </a:t>
            </a:r>
            <a:r>
              <a:rPr lang="zh-CN" altLang="en-US"/>
              <a:t>前面的</a:t>
            </a:r>
            <a:r>
              <a:rPr lang="en-US" altLang="zh-CN"/>
              <a:t>cos(x)</a:t>
            </a:r>
            <a:r>
              <a:rPr lang="zh-CN" altLang="en-US"/>
              <a:t>是普通字符，后面的</a:t>
            </a:r>
            <a:r>
              <a:rPr lang="en-US" altLang="zh-CN"/>
              <a:t>cos(x)</a:t>
            </a:r>
            <a:r>
              <a:rPr lang="zh-CN" altLang="en-US"/>
              <a:t>经</a:t>
            </a:r>
            <a:r>
              <a:rPr lang="en-US" altLang="zh-CN"/>
              <a:t>LaTex</a:t>
            </a:r>
            <a:r>
              <a:rPr lang="zh-CN" altLang="en-US"/>
              <a:t>修饰，显示效果有差异</a:t>
            </a:r>
            <a:endParaRPr lang="zh-CN" altLang="en-US"/>
          </a:p>
          <a:p>
            <a:r>
              <a:rPr lang="en-US" altLang="zh-CN"/>
              <a:t>plt.text(5, 1,  'cos(x) -- $cos(x)$', fontsize=12) </a:t>
            </a:r>
            <a:endParaRPr lang="zh-CN" altLang="zh-CN" dirty="0"/>
          </a:p>
        </p:txBody>
      </p:sp>
      <p:sp>
        <p:nvSpPr>
          <p:cNvPr id="2" name="矩形 1"/>
          <p:cNvSpPr/>
          <p:nvPr/>
        </p:nvSpPr>
        <p:spPr>
          <a:xfrm>
            <a:off x="1996086" y="6309320"/>
            <a:ext cx="4027909" cy="369332"/>
          </a:xfrm>
          <a:prstGeom prst="rect">
            <a:avLst/>
          </a:prstGeom>
        </p:spPr>
        <p:txBody>
          <a:bodyPr wrap="square">
            <a:spAutoFit/>
          </a:bodyPr>
          <a:lstStyle/>
          <a:p>
            <a:r>
              <a:rPr lang="zh-CN" altLang="en-US" dirty="0"/>
              <a:t>参考 </a:t>
            </a:r>
            <a:r>
              <a:rPr lang="en-US" altLang="zh-CN" dirty="0">
                <a:hlinkClick r:id="rId1"/>
              </a:rPr>
              <a:t>https://www.latex-project.org/</a:t>
            </a:r>
            <a:endParaRPr lang="zh-CN" altLang="en-US" dirty="0"/>
          </a:p>
        </p:txBody>
      </p:sp>
      <p:pic>
        <p:nvPicPr>
          <p:cNvPr id="3" name="图片 2"/>
          <p:cNvPicPr>
            <a:picLocks noChangeAspect="1"/>
          </p:cNvPicPr>
          <p:nvPr/>
        </p:nvPicPr>
        <p:blipFill>
          <a:blip r:embed="rId2"/>
          <a:stretch>
            <a:fillRect/>
          </a:stretch>
        </p:blipFill>
        <p:spPr>
          <a:xfrm>
            <a:off x="7176120" y="4922345"/>
            <a:ext cx="3099644" cy="181683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9.4.1</a:t>
            </a:r>
            <a:r>
              <a:rPr lang="zh-CN" altLang="en-US" sz="1800" kern="0" dirty="0">
                <a:solidFill>
                  <a:srgbClr val="990000"/>
                </a:solidFill>
                <a:ea typeface="宋体" panose="02010600030101010101" pitchFamily="2" charset="-122"/>
              </a:rPr>
              <a:t>添加注解 </a:t>
            </a:r>
            <a:r>
              <a:rPr lang="en-US" altLang="zh-CN" sz="1800" kern="0" dirty="0" err="1">
                <a:solidFill>
                  <a:srgbClr val="990000"/>
                </a:solidFill>
                <a:ea typeface="宋体" panose="02010600030101010101" pitchFamily="2" charset="-122"/>
              </a:rPr>
              <a:t>plt.annotate</a:t>
            </a:r>
            <a:r>
              <a:rPr lang="en-US" altLang="zh-CN" sz="1800" kern="0" dirty="0">
                <a:solidFill>
                  <a:srgbClr val="990000"/>
                </a:solidFill>
                <a:ea typeface="宋体" panose="02010600030101010101" pitchFamily="2" charset="-122"/>
              </a:rPr>
              <a:t>()</a:t>
            </a:r>
            <a:endParaRPr lang="en-US" altLang="zh-CN" sz="18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1800" kern="0" dirty="0">
              <a:ea typeface="宋体" panose="02010600030101010101" pitchFamily="2" charset="-122"/>
            </a:endParaRPr>
          </a:p>
        </p:txBody>
      </p:sp>
      <p:sp>
        <p:nvSpPr>
          <p:cNvPr id="7" name="矩形 6"/>
          <p:cNvSpPr/>
          <p:nvPr/>
        </p:nvSpPr>
        <p:spPr>
          <a:xfrm>
            <a:off x="2063554" y="1269179"/>
            <a:ext cx="8330349" cy="369332"/>
          </a:xfrm>
          <a:prstGeom prst="rect">
            <a:avLst/>
          </a:prstGeom>
        </p:spPr>
        <p:txBody>
          <a:bodyPr wrap="square">
            <a:spAutoFit/>
          </a:bodyPr>
          <a:lstStyle/>
          <a:p>
            <a:r>
              <a:rPr lang="zh-CN" altLang="zh-CN" dirty="0"/>
              <a:t>除了</a:t>
            </a:r>
            <a:r>
              <a:rPr lang="en-US" altLang="zh-CN" dirty="0" err="1"/>
              <a:t>plt.text</a:t>
            </a:r>
            <a:r>
              <a:rPr lang="en-US" altLang="zh-CN" dirty="0"/>
              <a:t>()</a:t>
            </a:r>
            <a:r>
              <a:rPr lang="zh-CN" altLang="zh-CN" dirty="0"/>
              <a:t>，</a:t>
            </a:r>
            <a:r>
              <a:rPr lang="en-US" altLang="zh-CN" dirty="0" err="1"/>
              <a:t>plt.annotate</a:t>
            </a:r>
            <a:r>
              <a:rPr lang="en-US" altLang="zh-CN" dirty="0"/>
              <a:t>()</a:t>
            </a:r>
            <a:r>
              <a:rPr lang="zh-CN" altLang="zh-CN" dirty="0"/>
              <a:t>也可在指定坐标处添加注解，</a:t>
            </a:r>
            <a:r>
              <a:rPr lang="zh-CN" altLang="en-US" dirty="0">
                <a:solidFill>
                  <a:srgbClr val="C00000"/>
                </a:solidFill>
              </a:rPr>
              <a:t>还</a:t>
            </a:r>
            <a:r>
              <a:rPr lang="zh-CN" altLang="zh-CN" dirty="0">
                <a:solidFill>
                  <a:srgbClr val="C00000"/>
                </a:solidFill>
              </a:rPr>
              <a:t>可设定</a:t>
            </a:r>
            <a:r>
              <a:rPr lang="zh-CN" altLang="en-US" dirty="0">
                <a:solidFill>
                  <a:srgbClr val="C00000"/>
                </a:solidFill>
              </a:rPr>
              <a:t>标注</a:t>
            </a:r>
            <a:r>
              <a:rPr lang="zh-CN" altLang="zh-CN" dirty="0">
                <a:solidFill>
                  <a:srgbClr val="C00000"/>
                </a:solidFill>
              </a:rPr>
              <a:t>箭头</a:t>
            </a:r>
            <a:r>
              <a:rPr lang="zh-CN" altLang="zh-CN" dirty="0"/>
              <a:t>。</a:t>
            </a:r>
            <a:endParaRPr lang="zh-CN" altLang="zh-CN" dirty="0"/>
          </a:p>
        </p:txBody>
      </p:sp>
      <p:sp>
        <p:nvSpPr>
          <p:cNvPr id="10" name="矩形 9"/>
          <p:cNvSpPr/>
          <p:nvPr/>
        </p:nvSpPr>
        <p:spPr>
          <a:xfrm>
            <a:off x="2063554" y="1632971"/>
            <a:ext cx="8330349" cy="3139321"/>
          </a:xfrm>
          <a:prstGeom prst="rect">
            <a:avLst/>
          </a:prstGeom>
          <a:solidFill>
            <a:schemeClr val="accent3">
              <a:lumMod val="95000"/>
            </a:schemeClr>
          </a:solidFill>
        </p:spPr>
        <p:txBody>
          <a:bodyPr wrap="square">
            <a:spAutoFit/>
          </a:bodyPr>
          <a:lstStyle/>
          <a:p>
            <a:r>
              <a:rPr lang="en-US" altLang="zh-CN"/>
              <a:t>x = np.linspace(-np.pi*2, np.pi*2,100)</a:t>
            </a:r>
            <a:endParaRPr lang="en-US" altLang="zh-CN"/>
          </a:p>
          <a:p>
            <a:r>
              <a:rPr lang="en-US" altLang="zh-CN"/>
              <a:t>y = np.sin(x)</a:t>
            </a:r>
            <a:endParaRPr lang="en-US" altLang="zh-CN"/>
          </a:p>
          <a:p>
            <a:r>
              <a:rPr lang="en-US" altLang="zh-CN"/>
              <a:t>plt.plot(x, y)</a:t>
            </a:r>
            <a:endParaRPr lang="en-US" altLang="zh-CN"/>
          </a:p>
          <a:p>
            <a:r>
              <a:rPr lang="en-US" altLang="zh-CN"/>
              <a:t>plt.annotate('</a:t>
            </a:r>
            <a:r>
              <a:rPr lang="zh-CN" altLang="en-US"/>
              <a:t>顶部</a:t>
            </a:r>
            <a:r>
              <a:rPr lang="en-US" altLang="zh-CN"/>
              <a:t>',  xy=(np.pi/2, 1),  # </a:t>
            </a:r>
            <a:r>
              <a:rPr lang="zh-CN" altLang="en-US"/>
              <a:t>箭头坐标</a:t>
            </a:r>
            <a:endParaRPr lang="zh-CN" altLang="en-US"/>
          </a:p>
          <a:p>
            <a:r>
              <a:rPr lang="zh-CN" altLang="en-US"/>
              <a:t>    </a:t>
            </a:r>
            <a:r>
              <a:rPr lang="en-US" altLang="zh-CN"/>
              <a:t>xytext = (3.5, 0.8),                           # </a:t>
            </a:r>
            <a:r>
              <a:rPr lang="zh-CN" altLang="en-US"/>
              <a:t>文字坐标</a:t>
            </a:r>
            <a:endParaRPr lang="zh-CN" altLang="en-US"/>
          </a:p>
          <a:p>
            <a:r>
              <a:rPr lang="zh-CN" altLang="en-US"/>
              <a:t>    </a:t>
            </a:r>
            <a:r>
              <a:rPr lang="en-US" altLang="zh-CN"/>
              <a:t># </a:t>
            </a:r>
            <a:r>
              <a:rPr lang="zh-CN" altLang="en-US"/>
              <a:t>箭头外观</a:t>
            </a:r>
            <a:r>
              <a:rPr lang="en-US" altLang="zh-CN"/>
              <a:t>, rad</a:t>
            </a:r>
            <a:r>
              <a:rPr lang="zh-CN" altLang="en-US"/>
              <a:t>箭头弯曲度</a:t>
            </a:r>
            <a:r>
              <a:rPr lang="en-US" altLang="zh-CN"/>
              <a:t>(</a:t>
            </a:r>
            <a:r>
              <a:rPr lang="zh-CN" altLang="en-US"/>
              <a:t>值越大越弯曲</a:t>
            </a:r>
            <a:r>
              <a:rPr lang="en-US" altLang="zh-CN"/>
              <a:t>)</a:t>
            </a:r>
            <a:r>
              <a:rPr lang="zh-CN" altLang="en-US"/>
              <a:t>，线条宽度 </a:t>
            </a:r>
            <a:endParaRPr lang="zh-CN" altLang="en-US"/>
          </a:p>
          <a:p>
            <a:r>
              <a:rPr lang="zh-CN" altLang="en-US"/>
              <a:t>    </a:t>
            </a:r>
            <a:r>
              <a:rPr lang="en-US" altLang="zh-CN"/>
              <a:t>arrowprops={'arrowstyle':'-&gt;','connectionstyle':'arc3, rad=0.3','lw':3} )</a:t>
            </a:r>
            <a:endParaRPr lang="en-US" altLang="zh-CN"/>
          </a:p>
          <a:p>
            <a:r>
              <a:rPr lang="en-US" altLang="zh-CN"/>
              <a:t>plt.annotate('</a:t>
            </a:r>
            <a:r>
              <a:rPr lang="zh-CN" altLang="en-US"/>
              <a:t>底部</a:t>
            </a:r>
            <a:r>
              <a:rPr lang="en-US" altLang="zh-CN"/>
              <a:t>',  xy=(-np.pi/2, -1),       </a:t>
            </a:r>
            <a:endParaRPr lang="en-US" altLang="zh-CN"/>
          </a:p>
          <a:p>
            <a:r>
              <a:rPr lang="en-US" altLang="zh-CN"/>
              <a:t>    xytext=(-np.pi/2, -0.5),  </a:t>
            </a:r>
            <a:endParaRPr lang="en-US" altLang="zh-CN"/>
          </a:p>
          <a:p>
            <a:r>
              <a:rPr lang="en-US" altLang="zh-CN"/>
              <a:t>    # </a:t>
            </a:r>
            <a:r>
              <a:rPr lang="zh-CN" altLang="en-US"/>
              <a:t>箭头外观，</a:t>
            </a:r>
            <a:r>
              <a:rPr lang="en-US" altLang="zh-CN"/>
              <a:t>shrink </a:t>
            </a:r>
            <a:r>
              <a:rPr lang="zh-CN" altLang="en-US"/>
              <a:t>箭头距文字的收缩程度</a:t>
            </a:r>
            <a:endParaRPr lang="zh-CN" altLang="en-US"/>
          </a:p>
          <a:p>
            <a:r>
              <a:rPr lang="zh-CN" altLang="en-US"/>
              <a:t>    </a:t>
            </a:r>
            <a:r>
              <a:rPr lang="en-US" altLang="zh-CN"/>
              <a:t>arrowprops={ 'facecolor' : 'blue', 'shrink' : 0.1} )</a:t>
            </a:r>
            <a:endParaRPr lang="en-US" altLang="zh-CN"/>
          </a:p>
        </p:txBody>
      </p:sp>
      <p:pic>
        <p:nvPicPr>
          <p:cNvPr id="2" name="图片 1"/>
          <p:cNvPicPr>
            <a:picLocks noChangeAspect="1"/>
          </p:cNvPicPr>
          <p:nvPr/>
        </p:nvPicPr>
        <p:blipFill>
          <a:blip r:embed="rId1"/>
          <a:stretch>
            <a:fillRect/>
          </a:stretch>
        </p:blipFill>
        <p:spPr>
          <a:xfrm>
            <a:off x="4727848" y="4773401"/>
            <a:ext cx="3043784" cy="191683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941529"/>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9.4.2</a:t>
            </a:r>
            <a:r>
              <a:rPr lang="zh-CN" altLang="en-US" sz="1800" kern="0" dirty="0">
                <a:solidFill>
                  <a:srgbClr val="990000"/>
                </a:solidFill>
                <a:ea typeface="宋体" panose="02010600030101010101" pitchFamily="2" charset="-122"/>
              </a:rPr>
              <a:t>设置坐标轴</a:t>
            </a:r>
            <a:endParaRPr lang="zh-CN" altLang="en-US" sz="1800" kern="0" dirty="0">
              <a:ea typeface="宋体" panose="02010600030101010101" pitchFamily="2" charset="-122"/>
            </a:endParaRPr>
          </a:p>
        </p:txBody>
      </p:sp>
      <p:sp>
        <p:nvSpPr>
          <p:cNvPr id="7" name="矩形 6"/>
          <p:cNvSpPr/>
          <p:nvPr/>
        </p:nvSpPr>
        <p:spPr>
          <a:xfrm>
            <a:off x="2088723" y="1178113"/>
            <a:ext cx="8330349" cy="724109"/>
          </a:xfrm>
          <a:prstGeom prst="rect">
            <a:avLst/>
          </a:prstGeom>
        </p:spPr>
        <p:txBody>
          <a:bodyPr wrap="square">
            <a:spAutoFit/>
          </a:bodyPr>
          <a:lstStyle/>
          <a:p>
            <a:pPr indent="457200" algn="just">
              <a:lnSpc>
                <a:spcPct val="120000"/>
              </a:lnSpc>
            </a:pPr>
            <a:r>
              <a:rPr lang="zh-CN" altLang="zh-CN" dirty="0"/>
              <a:t>对坐标轴的修饰主要包括设置原点位置，设置坐标轴上的刻度间距、标记文字等。下面来看一个设置原点位置的例子。</a:t>
            </a:r>
            <a:endParaRPr lang="zh-CN" altLang="zh-CN" dirty="0"/>
          </a:p>
        </p:txBody>
      </p:sp>
      <p:sp>
        <p:nvSpPr>
          <p:cNvPr id="10" name="矩形 9"/>
          <p:cNvSpPr/>
          <p:nvPr/>
        </p:nvSpPr>
        <p:spPr>
          <a:xfrm>
            <a:off x="1872696" y="1841242"/>
            <a:ext cx="8762396" cy="5016758"/>
          </a:xfrm>
          <a:prstGeom prst="rect">
            <a:avLst/>
          </a:prstGeom>
          <a:solidFill>
            <a:schemeClr val="accent3">
              <a:lumMod val="95000"/>
            </a:schemeClr>
          </a:solidFill>
        </p:spPr>
        <p:txBody>
          <a:bodyPr wrap="square">
            <a:spAutoFit/>
          </a:bodyPr>
          <a:lstStyle/>
          <a:p>
            <a:r>
              <a:rPr lang="en-US" altLang="zh-CN" sz="1600"/>
              <a:t>def format_spines():  # </a:t>
            </a:r>
            <a:r>
              <a:rPr lang="zh-CN" altLang="en-US" sz="1600"/>
              <a:t>函数</a:t>
            </a:r>
            <a:r>
              <a:rPr lang="en-US" altLang="zh-CN" sz="1600"/>
              <a:t>: </a:t>
            </a:r>
            <a:r>
              <a:rPr lang="zh-CN" altLang="en-US" sz="1600"/>
              <a:t>将坐标轴原点设置在图中央    </a:t>
            </a:r>
            <a:endParaRPr lang="zh-CN" altLang="en-US" sz="1600"/>
          </a:p>
          <a:p>
            <a:r>
              <a:rPr lang="zh-CN" altLang="en-US" sz="1600"/>
              <a:t>    </a:t>
            </a:r>
            <a:r>
              <a:rPr lang="en-US" altLang="zh-CN" sz="1600"/>
              <a:t>ax = plt.gca()    # gca() </a:t>
            </a:r>
            <a:r>
              <a:rPr lang="zh-CN" altLang="en-US" sz="1600"/>
              <a:t>返回当前默认子图</a:t>
            </a:r>
            <a:endParaRPr lang="zh-CN" altLang="en-US" sz="1600"/>
          </a:p>
          <a:p>
            <a:r>
              <a:rPr lang="zh-CN" altLang="en-US" sz="1600"/>
              <a:t>    </a:t>
            </a:r>
            <a:r>
              <a:rPr lang="en-US" altLang="zh-CN" sz="1600"/>
              <a:t>ax.spines['right'].set_color('none') # </a:t>
            </a:r>
            <a:r>
              <a:rPr lang="zh-CN" altLang="en-US" sz="1600"/>
              <a:t>隐藏右侧轴脊</a:t>
            </a:r>
            <a:endParaRPr lang="zh-CN" altLang="en-US" sz="1600"/>
          </a:p>
          <a:p>
            <a:r>
              <a:rPr lang="zh-CN" altLang="en-US" sz="1600"/>
              <a:t>    </a:t>
            </a:r>
            <a:r>
              <a:rPr lang="en-US" altLang="zh-CN" sz="1600"/>
              <a:t>ax.spines['top'].set_color('none')   # </a:t>
            </a:r>
            <a:r>
              <a:rPr lang="zh-CN" altLang="en-US" sz="1600"/>
              <a:t>隐藏顶部轴脊</a:t>
            </a:r>
            <a:endParaRPr lang="zh-CN" altLang="en-US" sz="1600"/>
          </a:p>
          <a:p>
            <a:r>
              <a:rPr lang="zh-CN" altLang="en-US" sz="1600"/>
              <a:t>    </a:t>
            </a:r>
            <a:r>
              <a:rPr lang="en-US" altLang="zh-CN" sz="1600"/>
              <a:t>ax.spines['bottom'].set_position(('data', 0)) # </a:t>
            </a:r>
            <a:r>
              <a:rPr lang="zh-CN" altLang="en-US" sz="1600"/>
              <a:t>下轴脊移到</a:t>
            </a:r>
            <a:r>
              <a:rPr lang="en-US" altLang="zh-CN" sz="1600"/>
              <a:t>0</a:t>
            </a:r>
            <a:r>
              <a:rPr lang="zh-CN" altLang="en-US" sz="1600"/>
              <a:t>位置</a:t>
            </a:r>
            <a:r>
              <a:rPr lang="en-US" altLang="zh-CN" sz="1600"/>
              <a:t>, X</a:t>
            </a:r>
            <a:r>
              <a:rPr lang="zh-CN" altLang="en-US" sz="1600"/>
              <a:t>轴</a:t>
            </a:r>
            <a:endParaRPr lang="zh-CN" altLang="en-US" sz="1600"/>
          </a:p>
          <a:p>
            <a:r>
              <a:rPr lang="zh-CN" altLang="en-US" sz="1600"/>
              <a:t>    </a:t>
            </a:r>
            <a:r>
              <a:rPr lang="en-US" altLang="zh-CN" sz="1600"/>
              <a:t>ax.spines['left'].set_position(('data', 0))   # </a:t>
            </a:r>
            <a:r>
              <a:rPr lang="zh-CN" altLang="en-US" sz="1600"/>
              <a:t>左轴脊移到</a:t>
            </a:r>
            <a:r>
              <a:rPr lang="en-US" altLang="zh-CN" sz="1600"/>
              <a:t>0</a:t>
            </a:r>
            <a:r>
              <a:rPr lang="zh-CN" altLang="en-US" sz="1600"/>
              <a:t>位置</a:t>
            </a:r>
            <a:r>
              <a:rPr lang="en-US" altLang="zh-CN" sz="1600"/>
              <a:t>, Y</a:t>
            </a:r>
            <a:r>
              <a:rPr lang="zh-CN" altLang="en-US" sz="1600"/>
              <a:t>轴</a:t>
            </a:r>
            <a:endParaRPr lang="zh-CN" altLang="en-US" sz="1600"/>
          </a:p>
          <a:p>
            <a:endParaRPr lang="zh-CN" altLang="en-US" sz="1600"/>
          </a:p>
          <a:p>
            <a:r>
              <a:rPr lang="en-US" altLang="zh-CN" sz="1600"/>
              <a:t>x = np.linspace(-np.pi, np.pi, 100)</a:t>
            </a:r>
            <a:endParaRPr lang="en-US" altLang="zh-CN" sz="1600"/>
          </a:p>
          <a:p>
            <a:r>
              <a:rPr lang="en-US" altLang="zh-CN" sz="1600"/>
              <a:t>plt.plot(x, np.sin(x), color='r', label='sin(x)')</a:t>
            </a:r>
            <a:endParaRPr lang="en-US" altLang="zh-CN" sz="1600"/>
          </a:p>
          <a:p>
            <a:r>
              <a:rPr lang="en-US" altLang="zh-CN" sz="1600"/>
              <a:t>plt.plot(x, np.cos(x), color='b', label='cos(x)')</a:t>
            </a:r>
            <a:endParaRPr lang="en-US" altLang="zh-CN" sz="1600"/>
          </a:p>
          <a:p>
            <a:r>
              <a:rPr lang="en-US" altLang="zh-CN" sz="1600"/>
              <a:t>xlabels = (r'$-\pi$',  r'$-\pi/2$',  r'$+\pi/2$',  r'$+\pi$') # LaTeX</a:t>
            </a:r>
            <a:r>
              <a:rPr lang="zh-CN" altLang="en-US" sz="1600"/>
              <a:t>语法</a:t>
            </a:r>
            <a:endParaRPr lang="zh-CN" altLang="en-US" sz="1600"/>
          </a:p>
          <a:p>
            <a:r>
              <a:rPr lang="en-US" altLang="zh-CN" sz="1600"/>
              <a:t>plt.xticks((-np.pi, -np.pi/2, np.pi/2, np.pi), xlabels )      # </a:t>
            </a:r>
            <a:r>
              <a:rPr lang="zh-CN" altLang="en-US" sz="1600"/>
              <a:t>修改</a:t>
            </a:r>
            <a:r>
              <a:rPr lang="en-US" altLang="zh-CN" sz="1600"/>
              <a:t>x</a:t>
            </a:r>
            <a:r>
              <a:rPr lang="zh-CN" altLang="en-US" sz="1600"/>
              <a:t>轴刻度显示</a:t>
            </a:r>
            <a:endParaRPr lang="zh-CN" altLang="en-US" sz="1600"/>
          </a:p>
          <a:p>
            <a:r>
              <a:rPr lang="en-US" altLang="zh-CN" sz="1600"/>
              <a:t>plt.yticks([-1, -0.5, 0, 0.5, 1])</a:t>
            </a:r>
            <a:endParaRPr lang="en-US" altLang="zh-CN" sz="1600"/>
          </a:p>
          <a:p>
            <a:endParaRPr lang="en-US" altLang="zh-CN" sz="1600"/>
          </a:p>
          <a:p>
            <a:r>
              <a:rPr lang="en-US" altLang="zh-CN" sz="1600"/>
              <a:t># X</a:t>
            </a:r>
            <a:r>
              <a:rPr lang="zh-CN" altLang="en-US" sz="1600"/>
              <a:t>轴和</a:t>
            </a:r>
            <a:r>
              <a:rPr lang="en-US" altLang="zh-CN" sz="1600"/>
              <a:t>Y</a:t>
            </a:r>
            <a:r>
              <a:rPr lang="zh-CN" altLang="en-US" sz="1600"/>
              <a:t>轴加上黑色箭头</a:t>
            </a:r>
            <a:endParaRPr lang="zh-CN" altLang="en-US" sz="1600"/>
          </a:p>
          <a:p>
            <a:r>
              <a:rPr lang="en-US" altLang="zh-CN" sz="1600"/>
              <a:t>plt.annotate('',xy=(np.pi+0.3,0),xytext=(np.pi+0.1,0),arrowprops={'color':'black'})</a:t>
            </a:r>
            <a:endParaRPr lang="en-US" altLang="zh-CN" sz="1600"/>
          </a:p>
          <a:p>
            <a:r>
              <a:rPr lang="en-US" altLang="zh-CN" sz="1600"/>
              <a:t>plt.annotate('',  xy=(0,1.1),  xytext=(0,1),  arrowprops={'color':'black'} )</a:t>
            </a:r>
            <a:endParaRPr lang="en-US" altLang="zh-CN" sz="1600"/>
          </a:p>
          <a:p>
            <a:r>
              <a:rPr lang="en-US" altLang="zh-CN" sz="1600"/>
              <a:t>plt.legend(loc='upper left')                </a:t>
            </a:r>
            <a:endParaRPr lang="en-US" altLang="zh-CN" sz="1600"/>
          </a:p>
          <a:p>
            <a:r>
              <a:rPr lang="en-US" altLang="zh-CN" sz="1600"/>
              <a:t>plt.tick_params(axis='both', labelsize=14)  # </a:t>
            </a:r>
            <a:r>
              <a:rPr lang="zh-CN" altLang="en-US" sz="1600"/>
              <a:t>设定轴上刻度的文字大小</a:t>
            </a:r>
            <a:endParaRPr lang="zh-CN" altLang="en-US" sz="1600"/>
          </a:p>
          <a:p>
            <a:r>
              <a:rPr lang="en-US" altLang="zh-CN" sz="1600"/>
              <a:t>format_spines()                             # </a:t>
            </a:r>
            <a:r>
              <a:rPr lang="zh-CN" altLang="en-US" sz="1600"/>
              <a:t>用自定义函数修饰子图</a:t>
            </a:r>
            <a:endParaRPr lang="zh-CN" alt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9.4.2</a:t>
            </a:r>
            <a:r>
              <a:rPr lang="zh-CN" altLang="en-US" sz="1800" kern="0" dirty="0">
                <a:solidFill>
                  <a:srgbClr val="990000"/>
                </a:solidFill>
                <a:ea typeface="宋体" panose="02010600030101010101" pitchFamily="2" charset="-122"/>
              </a:rPr>
              <a:t>设置坐标轴</a:t>
            </a:r>
            <a:endParaRPr lang="zh-CN" altLang="en-US" sz="1800" kern="0" dirty="0">
              <a:ea typeface="宋体" panose="02010600030101010101" pitchFamily="2" charset="-122"/>
            </a:endParaRPr>
          </a:p>
        </p:txBody>
      </p:sp>
      <p:sp>
        <p:nvSpPr>
          <p:cNvPr id="7" name="矩形 6"/>
          <p:cNvSpPr/>
          <p:nvPr/>
        </p:nvSpPr>
        <p:spPr>
          <a:xfrm>
            <a:off x="2161442" y="3851918"/>
            <a:ext cx="8330349" cy="2053704"/>
          </a:xfrm>
          <a:prstGeom prst="rect">
            <a:avLst/>
          </a:prstGeom>
        </p:spPr>
        <p:txBody>
          <a:bodyPr wrap="square">
            <a:spAutoFit/>
          </a:bodyPr>
          <a:lstStyle/>
          <a:p>
            <a:pPr indent="457200" algn="just">
              <a:lnSpc>
                <a:spcPct val="120000"/>
              </a:lnSpc>
            </a:pPr>
            <a:r>
              <a:rPr lang="zh-CN" altLang="zh-CN" dirty="0"/>
              <a:t>如果需要将坐标</a:t>
            </a:r>
            <a:r>
              <a:rPr lang="zh-CN" altLang="en-US" dirty="0"/>
              <a:t>轴</a:t>
            </a:r>
            <a:r>
              <a:rPr lang="zh-CN" altLang="zh-CN" dirty="0"/>
              <a:t>放置在图形中心，可设置轴的右侧和顶部边线的颜色为</a:t>
            </a:r>
            <a:r>
              <a:rPr lang="en-US" altLang="zh-CN" dirty="0"/>
              <a:t>none(</a:t>
            </a:r>
            <a:r>
              <a:rPr lang="zh-CN" altLang="zh-CN" dirty="0"/>
              <a:t>隐藏</a:t>
            </a:r>
            <a:r>
              <a:rPr lang="en-US" altLang="zh-CN" dirty="0"/>
              <a:t>)</a:t>
            </a:r>
            <a:r>
              <a:rPr lang="zh-CN" altLang="zh-CN" dirty="0"/>
              <a:t>，再将左侧边线</a:t>
            </a:r>
            <a:r>
              <a:rPr lang="en-US" altLang="zh-CN" dirty="0"/>
              <a:t>(</a:t>
            </a:r>
            <a:r>
              <a:rPr lang="zh-CN" altLang="zh-CN" dirty="0"/>
              <a:t>即</a:t>
            </a:r>
            <a:r>
              <a:rPr lang="en-US" altLang="zh-CN" dirty="0"/>
              <a:t>y</a:t>
            </a:r>
            <a:r>
              <a:rPr lang="zh-CN" altLang="zh-CN" dirty="0"/>
              <a:t>轴</a:t>
            </a:r>
            <a:r>
              <a:rPr lang="en-US" altLang="zh-CN" dirty="0"/>
              <a:t>)</a:t>
            </a:r>
            <a:r>
              <a:rPr lang="zh-CN" altLang="zh-CN" dirty="0"/>
              <a:t>移到</a:t>
            </a:r>
            <a:r>
              <a:rPr lang="en-US" altLang="zh-CN" dirty="0"/>
              <a:t>0</a:t>
            </a:r>
            <a:r>
              <a:rPr lang="zh-CN" altLang="zh-CN" dirty="0"/>
              <a:t>刻度位置，将下侧边线</a:t>
            </a:r>
            <a:r>
              <a:rPr lang="en-US" altLang="zh-CN" dirty="0"/>
              <a:t>(</a:t>
            </a:r>
            <a:r>
              <a:rPr lang="zh-CN" altLang="zh-CN" dirty="0"/>
              <a:t>即</a:t>
            </a:r>
            <a:r>
              <a:rPr lang="en-US" altLang="zh-CN" dirty="0"/>
              <a:t>x</a:t>
            </a:r>
            <a:r>
              <a:rPr lang="zh-CN" altLang="zh-CN" dirty="0"/>
              <a:t>轴</a:t>
            </a:r>
            <a:r>
              <a:rPr lang="en-US" altLang="zh-CN" dirty="0"/>
              <a:t>)</a:t>
            </a:r>
            <a:r>
              <a:rPr lang="zh-CN" altLang="zh-CN" dirty="0"/>
              <a:t>移到</a:t>
            </a:r>
            <a:r>
              <a:rPr lang="en-US" altLang="zh-CN" dirty="0"/>
              <a:t>0</a:t>
            </a:r>
            <a:r>
              <a:rPr lang="zh-CN" altLang="zh-CN" dirty="0"/>
              <a:t>刻度位置。</a:t>
            </a:r>
            <a:endParaRPr lang="en-US" altLang="zh-CN" dirty="0"/>
          </a:p>
          <a:p>
            <a:pPr algn="just">
              <a:lnSpc>
                <a:spcPct val="120000"/>
              </a:lnSpc>
            </a:pPr>
            <a:endParaRPr lang="zh-CN" altLang="zh-CN" dirty="0"/>
          </a:p>
          <a:p>
            <a:pPr indent="457200" algn="just">
              <a:lnSpc>
                <a:spcPct val="120000"/>
              </a:lnSpc>
            </a:pPr>
            <a:r>
              <a:rPr lang="zh-CN" altLang="zh-CN" dirty="0"/>
              <a:t>坐标轴上的刻度默认是数字，但可使用</a:t>
            </a:r>
            <a:r>
              <a:rPr lang="en-US" altLang="zh-CN" dirty="0" err="1"/>
              <a:t>plt.xticks</a:t>
            </a:r>
            <a:r>
              <a:rPr lang="en-US" altLang="zh-CN" dirty="0"/>
              <a:t>([</a:t>
            </a:r>
            <a:r>
              <a:rPr lang="zh-CN" altLang="zh-CN" dirty="0"/>
              <a:t>坐标点</a:t>
            </a:r>
            <a:r>
              <a:rPr lang="en-US" altLang="zh-CN" dirty="0"/>
              <a:t>], [</a:t>
            </a:r>
            <a:r>
              <a:rPr lang="zh-CN" altLang="zh-CN" dirty="0"/>
              <a:t>标记文字</a:t>
            </a:r>
            <a:r>
              <a:rPr lang="en-US" altLang="zh-CN" dirty="0"/>
              <a:t>]) </a:t>
            </a:r>
            <a:r>
              <a:rPr lang="zh-CN" altLang="zh-CN" dirty="0"/>
              <a:t>的命令将对应的坐标点标识修改为需要显示的字符。</a:t>
            </a:r>
            <a:endParaRPr lang="zh-CN" altLang="zh-CN" dirty="0"/>
          </a:p>
        </p:txBody>
      </p:sp>
      <p:pic>
        <p:nvPicPr>
          <p:cNvPr id="2" name="图片 1"/>
          <p:cNvPicPr>
            <a:picLocks noChangeAspect="1"/>
          </p:cNvPicPr>
          <p:nvPr/>
        </p:nvPicPr>
        <p:blipFill>
          <a:blip r:embed="rId1"/>
          <a:stretch>
            <a:fillRect/>
          </a:stretch>
        </p:blipFill>
        <p:spPr>
          <a:xfrm>
            <a:off x="4583835" y="1412779"/>
            <a:ext cx="3744243" cy="227956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9.4.2</a:t>
            </a:r>
            <a:r>
              <a:rPr lang="zh-CN" altLang="en-US" sz="1800" kern="0" dirty="0">
                <a:solidFill>
                  <a:srgbClr val="990000"/>
                </a:solidFill>
                <a:ea typeface="宋体" panose="02010600030101010101" pitchFamily="2" charset="-122"/>
              </a:rPr>
              <a:t>设置坐标轴</a:t>
            </a:r>
            <a:endParaRPr lang="zh-CN" altLang="en-US" sz="1800" kern="0" dirty="0">
              <a:ea typeface="宋体" panose="02010600030101010101" pitchFamily="2" charset="-122"/>
            </a:endParaRPr>
          </a:p>
        </p:txBody>
      </p:sp>
      <p:sp>
        <p:nvSpPr>
          <p:cNvPr id="7" name="矩形 6"/>
          <p:cNvSpPr/>
          <p:nvPr/>
        </p:nvSpPr>
        <p:spPr>
          <a:xfrm>
            <a:off x="2161442" y="1405008"/>
            <a:ext cx="8330349" cy="1056508"/>
          </a:xfrm>
          <a:prstGeom prst="rect">
            <a:avLst/>
          </a:prstGeom>
        </p:spPr>
        <p:txBody>
          <a:bodyPr wrap="square">
            <a:spAutoFit/>
          </a:bodyPr>
          <a:lstStyle/>
          <a:p>
            <a:pPr indent="457200" algn="just">
              <a:lnSpc>
                <a:spcPct val="120000"/>
              </a:lnSpc>
            </a:pPr>
            <a:r>
              <a:rPr lang="zh-CN" altLang="en-US"/>
              <a:t>坐标轴上的</a:t>
            </a:r>
            <a:r>
              <a:rPr lang="zh-CN" altLang="en-US">
                <a:solidFill>
                  <a:srgbClr val="C00000"/>
                </a:solidFill>
              </a:rPr>
              <a:t>刻度可分为主刻度</a:t>
            </a:r>
            <a:r>
              <a:rPr lang="en-US" altLang="zh-CN">
                <a:solidFill>
                  <a:srgbClr val="C00000"/>
                </a:solidFill>
              </a:rPr>
              <a:t>(major)</a:t>
            </a:r>
            <a:r>
              <a:rPr lang="zh-CN" altLang="en-US">
                <a:solidFill>
                  <a:srgbClr val="C00000"/>
                </a:solidFill>
              </a:rPr>
              <a:t>和次刻度</a:t>
            </a:r>
            <a:r>
              <a:rPr lang="en-US" altLang="zh-CN">
                <a:solidFill>
                  <a:srgbClr val="C00000"/>
                </a:solidFill>
              </a:rPr>
              <a:t>(minor)</a:t>
            </a:r>
            <a:r>
              <a:rPr lang="zh-CN" altLang="en-US"/>
              <a:t>，次刻度线默认不显示。例如可设置</a:t>
            </a:r>
            <a:r>
              <a:rPr lang="en-US" altLang="zh-CN"/>
              <a:t>0</a:t>
            </a:r>
            <a:r>
              <a:rPr lang="zh-CN" altLang="en-US"/>
              <a:t>、</a:t>
            </a:r>
            <a:r>
              <a:rPr lang="en-US" altLang="zh-CN"/>
              <a:t>1</a:t>
            </a:r>
            <a:r>
              <a:rPr lang="zh-CN" altLang="en-US"/>
              <a:t>、</a:t>
            </a:r>
            <a:r>
              <a:rPr lang="en-US" altLang="zh-CN"/>
              <a:t>2</a:t>
            </a:r>
            <a:r>
              <a:rPr lang="zh-CN" altLang="en-US"/>
              <a:t>等整数为主刻度，设</a:t>
            </a:r>
            <a:r>
              <a:rPr lang="en-US" altLang="zh-CN"/>
              <a:t>0.5</a:t>
            </a:r>
            <a:r>
              <a:rPr lang="zh-CN" altLang="en-US"/>
              <a:t>、</a:t>
            </a:r>
            <a:r>
              <a:rPr lang="en-US" altLang="zh-CN"/>
              <a:t>1.5</a:t>
            </a:r>
            <a:r>
              <a:rPr lang="zh-CN" altLang="en-US"/>
              <a:t>为次刻度。刻度可通过定位器函数设定，同时还可以自定义显示的格式，参加下例。</a:t>
            </a:r>
            <a:endParaRPr lang="zh-CN" altLang="zh-CN" dirty="0"/>
          </a:p>
        </p:txBody>
      </p:sp>
      <p:sp>
        <p:nvSpPr>
          <p:cNvPr id="3" name="矩形 2"/>
          <p:cNvSpPr/>
          <p:nvPr/>
        </p:nvSpPr>
        <p:spPr>
          <a:xfrm>
            <a:off x="2161442" y="2564904"/>
            <a:ext cx="8183033" cy="3785652"/>
          </a:xfrm>
          <a:prstGeom prst="rect">
            <a:avLst/>
          </a:prstGeom>
          <a:solidFill>
            <a:schemeClr val="accent3">
              <a:lumMod val="95000"/>
            </a:schemeClr>
          </a:solidFill>
        </p:spPr>
        <p:txBody>
          <a:bodyPr wrap="square">
            <a:spAutoFit/>
          </a:bodyPr>
          <a:lstStyle/>
          <a:p>
            <a:r>
              <a:rPr lang="en-US" altLang="zh-CN" sz="1600"/>
              <a:t># </a:t>
            </a:r>
            <a:r>
              <a:rPr lang="zh-CN" altLang="en-US" sz="1600"/>
              <a:t>引入</a:t>
            </a:r>
            <a:r>
              <a:rPr lang="en-US" altLang="zh-CN" sz="1600"/>
              <a:t>"</a:t>
            </a:r>
            <a:r>
              <a:rPr lang="zh-CN" altLang="en-US" sz="1600"/>
              <a:t>定位器</a:t>
            </a:r>
            <a:r>
              <a:rPr lang="en-US" altLang="zh-CN" sz="1600"/>
              <a:t>"</a:t>
            </a:r>
            <a:r>
              <a:rPr lang="zh-CN" altLang="en-US" sz="1600"/>
              <a:t>和</a:t>
            </a:r>
            <a:r>
              <a:rPr lang="en-US" altLang="zh-CN" sz="1600"/>
              <a:t>"</a:t>
            </a:r>
            <a:r>
              <a:rPr lang="zh-CN" altLang="en-US" sz="1600"/>
              <a:t>刻度格式</a:t>
            </a:r>
            <a:r>
              <a:rPr lang="en-US" altLang="zh-CN" sz="1600"/>
              <a:t>"</a:t>
            </a:r>
            <a:r>
              <a:rPr lang="zh-CN" altLang="en-US" sz="1600"/>
              <a:t>两个函数</a:t>
            </a:r>
            <a:endParaRPr lang="zh-CN" altLang="en-US" sz="1600"/>
          </a:p>
          <a:p>
            <a:r>
              <a:rPr lang="en-US" altLang="zh-CN" sz="1600"/>
              <a:t>from matplotlib.ticker import MultipleLocator, FormatStrFormatter  </a:t>
            </a:r>
            <a:endParaRPr lang="en-US" altLang="zh-CN" sz="1600"/>
          </a:p>
          <a:p>
            <a:r>
              <a:rPr lang="en-US" altLang="zh-CN" sz="1600"/>
              <a:t>t = np.arange(0.0, 100.0, 1)</a:t>
            </a:r>
            <a:endParaRPr lang="en-US" altLang="zh-CN" sz="1600"/>
          </a:p>
          <a:p>
            <a:r>
              <a:rPr lang="en-US" altLang="zh-CN" sz="1600"/>
              <a:t>s = np.sin(0.1*np.pi*t)*np.exp(-t*0.01)</a:t>
            </a:r>
            <a:endParaRPr lang="en-US" altLang="zh-CN" sz="1600"/>
          </a:p>
          <a:p>
            <a:endParaRPr lang="en-US" altLang="zh-CN" sz="1600"/>
          </a:p>
          <a:p>
            <a:r>
              <a:rPr lang="en-US" altLang="zh-CN" sz="1600"/>
              <a:t>ax = plt.gca()                                # </a:t>
            </a:r>
            <a:r>
              <a:rPr lang="zh-CN" altLang="en-US" sz="1600"/>
              <a:t>获取当前子图</a:t>
            </a:r>
            <a:endParaRPr lang="zh-CN" altLang="en-US" sz="1600"/>
          </a:p>
          <a:p>
            <a:r>
              <a:rPr lang="en-US" altLang="zh-CN" sz="1600"/>
              <a:t>ax.plot(t,s,'--*')</a:t>
            </a:r>
            <a:endParaRPr lang="en-US" altLang="zh-CN" sz="1600"/>
          </a:p>
          <a:p>
            <a:r>
              <a:rPr lang="en-US" altLang="zh-CN" sz="1600"/>
              <a:t>ax.grid(True, linestyle = "--",color = "gray", linewidth = "0.5",axis = 'both')  </a:t>
            </a:r>
            <a:endParaRPr lang="en-US" altLang="zh-CN" sz="1600"/>
          </a:p>
          <a:p>
            <a:endParaRPr lang="en-US" altLang="zh-CN" sz="1600"/>
          </a:p>
          <a:p>
            <a:r>
              <a:rPr lang="en-US" altLang="zh-CN" sz="1600"/>
              <a:t>xmajorLocator = MultipleLocator(10)                  # </a:t>
            </a:r>
            <a:r>
              <a:rPr lang="zh-CN" altLang="en-US" sz="1600"/>
              <a:t>主刻度设为</a:t>
            </a:r>
            <a:r>
              <a:rPr lang="en-US" altLang="zh-CN" sz="1600"/>
              <a:t>10</a:t>
            </a:r>
            <a:r>
              <a:rPr lang="zh-CN" altLang="en-US" sz="1600"/>
              <a:t>的倍数</a:t>
            </a:r>
            <a:endParaRPr lang="zh-CN" altLang="en-US" sz="1600"/>
          </a:p>
          <a:p>
            <a:r>
              <a:rPr lang="en-US" altLang="zh-CN" sz="1600"/>
              <a:t>xmajorFormatter = FormatStrFormatter('%.0f')  # </a:t>
            </a:r>
            <a:r>
              <a:rPr lang="zh-CN" altLang="en-US" sz="1600"/>
              <a:t>刻度标签文本格式</a:t>
            </a:r>
            <a:r>
              <a:rPr lang="en-US" altLang="zh-CN" sz="1600"/>
              <a:t>(</a:t>
            </a:r>
            <a:r>
              <a:rPr lang="zh-CN" altLang="en-US" sz="1600"/>
              <a:t>取整</a:t>
            </a:r>
            <a:r>
              <a:rPr lang="en-US" altLang="zh-CN" sz="1600"/>
              <a:t>)</a:t>
            </a:r>
            <a:endParaRPr lang="en-US" altLang="zh-CN" sz="1600"/>
          </a:p>
          <a:p>
            <a:r>
              <a:rPr lang="en-US" altLang="zh-CN" sz="1600"/>
              <a:t>xminorLocator   = MultipleLocator(5)                # </a:t>
            </a:r>
            <a:r>
              <a:rPr lang="zh-CN" altLang="en-US" sz="1600"/>
              <a:t>次刻度设为</a:t>
            </a:r>
            <a:r>
              <a:rPr lang="en-US" altLang="zh-CN" sz="1600"/>
              <a:t>5</a:t>
            </a:r>
            <a:r>
              <a:rPr lang="zh-CN" altLang="en-US" sz="1600"/>
              <a:t>的倍数</a:t>
            </a:r>
            <a:endParaRPr lang="zh-CN" altLang="en-US" sz="1600"/>
          </a:p>
          <a:p>
            <a:r>
              <a:rPr lang="en-US" altLang="zh-CN" sz="1600"/>
              <a:t>ax.xaxis.set_major_locator(xmajorLocator)      # x</a:t>
            </a:r>
            <a:r>
              <a:rPr lang="zh-CN" altLang="en-US" sz="1600"/>
              <a:t>轴应用上面设置的主刻度定位器</a:t>
            </a:r>
            <a:endParaRPr lang="zh-CN" altLang="en-US" sz="1600"/>
          </a:p>
          <a:p>
            <a:r>
              <a:rPr lang="en-US" altLang="zh-CN" sz="1600"/>
              <a:t>ax.xaxis.set_major_formatter(xmajorFormatter)  # x</a:t>
            </a:r>
            <a:r>
              <a:rPr lang="zh-CN" altLang="en-US" sz="1600"/>
              <a:t>轴主刻度格式</a:t>
            </a:r>
            <a:endParaRPr lang="zh-CN" altLang="en-US" sz="1600"/>
          </a:p>
          <a:p>
            <a:r>
              <a:rPr lang="en-US" altLang="zh-CN" sz="1600"/>
              <a:t>ax.xaxis.set_minor_locator(xminorLocator)      # </a:t>
            </a:r>
            <a:r>
              <a:rPr lang="zh-CN" altLang="en-US" sz="1600"/>
              <a:t>次刻度，执行此句才会显示次刻度线</a:t>
            </a:r>
            <a:endParaRPr lang="zh-CN" altLang="en-US" sz="1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9.4.2</a:t>
            </a:r>
            <a:r>
              <a:rPr lang="zh-CN" altLang="en-US" sz="1800" kern="0" dirty="0">
                <a:solidFill>
                  <a:srgbClr val="990000"/>
                </a:solidFill>
                <a:ea typeface="宋体" panose="02010600030101010101" pitchFamily="2" charset="-122"/>
              </a:rPr>
              <a:t>设置坐标轴</a:t>
            </a:r>
            <a:endParaRPr lang="zh-CN" altLang="en-US" sz="1800" kern="0" dirty="0">
              <a:ea typeface="宋体" panose="02010600030101010101" pitchFamily="2" charset="-122"/>
            </a:endParaRPr>
          </a:p>
        </p:txBody>
      </p:sp>
      <p:sp>
        <p:nvSpPr>
          <p:cNvPr id="3" name="矩形 2"/>
          <p:cNvSpPr/>
          <p:nvPr/>
        </p:nvSpPr>
        <p:spPr>
          <a:xfrm>
            <a:off x="2135560" y="1460292"/>
            <a:ext cx="8136904" cy="1815882"/>
          </a:xfrm>
          <a:prstGeom prst="rect">
            <a:avLst/>
          </a:prstGeom>
          <a:solidFill>
            <a:schemeClr val="accent3">
              <a:lumMod val="95000"/>
            </a:schemeClr>
          </a:solidFill>
        </p:spPr>
        <p:txBody>
          <a:bodyPr wrap="square">
            <a:spAutoFit/>
          </a:bodyPr>
          <a:lstStyle/>
          <a:p>
            <a:r>
              <a:rPr lang="en-US" altLang="zh-CN" sz="1600"/>
              <a:t># </a:t>
            </a:r>
            <a:r>
              <a:rPr lang="zh-CN" altLang="en-US" sz="1600"/>
              <a:t>接上页</a:t>
            </a:r>
            <a:endParaRPr lang="en-US" altLang="zh-CN" sz="1600"/>
          </a:p>
          <a:p>
            <a:r>
              <a:rPr lang="en-US" altLang="zh-CN" sz="1600"/>
              <a:t>ymajorLocator = MultipleLocator(0.5)                 # </a:t>
            </a:r>
            <a:r>
              <a:rPr lang="zh-CN" altLang="en-US" sz="1600"/>
              <a:t>主刻度标设为</a:t>
            </a:r>
            <a:r>
              <a:rPr lang="en-US" altLang="zh-CN" sz="1600"/>
              <a:t>0.5</a:t>
            </a:r>
            <a:r>
              <a:rPr lang="zh-CN" altLang="en-US" sz="1600"/>
              <a:t>的倍数</a:t>
            </a:r>
            <a:endParaRPr lang="zh-CN" altLang="en-US" sz="1600"/>
          </a:p>
          <a:p>
            <a:r>
              <a:rPr lang="en-US" altLang="zh-CN" sz="1600"/>
              <a:t>ymajorFormatter = FormatStrFormatter('%.2f')  # </a:t>
            </a:r>
            <a:r>
              <a:rPr lang="zh-CN" altLang="en-US" sz="1600"/>
              <a:t>刻度标签文本格式</a:t>
            </a:r>
            <a:r>
              <a:rPr lang="en-US" altLang="zh-CN" sz="1600"/>
              <a:t>(2</a:t>
            </a:r>
            <a:r>
              <a:rPr lang="zh-CN" altLang="en-US" sz="1600"/>
              <a:t>位小数</a:t>
            </a:r>
            <a:r>
              <a:rPr lang="en-US" altLang="zh-CN" sz="1600"/>
              <a:t>)</a:t>
            </a:r>
            <a:endParaRPr lang="en-US" altLang="zh-CN" sz="1600"/>
          </a:p>
          <a:p>
            <a:r>
              <a:rPr lang="en-US" altLang="zh-CN" sz="1600"/>
              <a:t>yminorLocator   = MultipleLocator(0.1)              # </a:t>
            </a:r>
            <a:r>
              <a:rPr lang="zh-CN" altLang="en-US" sz="1600"/>
              <a:t>次刻度设为</a:t>
            </a:r>
            <a:r>
              <a:rPr lang="en-US" altLang="zh-CN" sz="1600"/>
              <a:t>0.1</a:t>
            </a:r>
            <a:r>
              <a:rPr lang="zh-CN" altLang="en-US" sz="1600"/>
              <a:t>的倍数  </a:t>
            </a:r>
            <a:endParaRPr lang="zh-CN" altLang="en-US" sz="1600"/>
          </a:p>
          <a:p>
            <a:r>
              <a:rPr lang="en-US" altLang="zh-CN" sz="1600"/>
              <a:t>ax.yaxis.set_major_locator(ymajorLocator)      # y</a:t>
            </a:r>
            <a:r>
              <a:rPr lang="zh-CN" altLang="en-US" sz="1600"/>
              <a:t>轴应用上面设置的主刻度定位器</a:t>
            </a:r>
            <a:endParaRPr lang="zh-CN" altLang="en-US" sz="1600"/>
          </a:p>
          <a:p>
            <a:r>
              <a:rPr lang="en-US" altLang="zh-CN" sz="1600"/>
              <a:t>ax.yaxis.set_major_formatter(ymajorFormatter) # y</a:t>
            </a:r>
            <a:r>
              <a:rPr lang="zh-CN" altLang="en-US" sz="1600"/>
              <a:t>轴主刻度格式</a:t>
            </a:r>
            <a:endParaRPr lang="zh-CN" altLang="en-US" sz="1600"/>
          </a:p>
          <a:p>
            <a:r>
              <a:rPr lang="en-US" altLang="zh-CN" sz="1600"/>
              <a:t>ax.yaxis.set_minor_locator(yminorLocator)     # y</a:t>
            </a:r>
            <a:r>
              <a:rPr lang="zh-CN" altLang="en-US" sz="1600"/>
              <a:t>轴次刻度</a:t>
            </a:r>
            <a:r>
              <a:rPr lang="en-US" altLang="zh-CN" sz="1600"/>
              <a:t>, </a:t>
            </a:r>
            <a:r>
              <a:rPr lang="zh-CN" altLang="en-US" sz="1600"/>
              <a:t>图</a:t>
            </a:r>
            <a:r>
              <a:rPr lang="en-US" altLang="zh-CN" sz="1600"/>
              <a:t>9.40</a:t>
            </a:r>
            <a:endParaRPr lang="en-US" altLang="zh-CN" sz="1600"/>
          </a:p>
        </p:txBody>
      </p:sp>
      <p:pic>
        <p:nvPicPr>
          <p:cNvPr id="2" name="图片 1"/>
          <p:cNvPicPr>
            <a:picLocks noChangeAspect="1"/>
          </p:cNvPicPr>
          <p:nvPr/>
        </p:nvPicPr>
        <p:blipFill>
          <a:blip r:embed="rId1"/>
          <a:stretch>
            <a:fillRect/>
          </a:stretch>
        </p:blipFill>
        <p:spPr>
          <a:xfrm>
            <a:off x="3143672" y="3429000"/>
            <a:ext cx="6228928" cy="324879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9.4.3</a:t>
            </a:r>
            <a:r>
              <a:rPr lang="zh-CN" altLang="en-US" sz="1800" kern="0" dirty="0">
                <a:solidFill>
                  <a:srgbClr val="990000"/>
                </a:solidFill>
                <a:ea typeface="宋体" panose="02010600030101010101" pitchFamily="2" charset="-122"/>
              </a:rPr>
              <a:t>填充颜色和显示图片</a:t>
            </a:r>
            <a:endParaRPr lang="zh-CN" altLang="en-US" sz="1800" kern="0" dirty="0">
              <a:ea typeface="宋体" panose="02010600030101010101" pitchFamily="2" charset="-122"/>
            </a:endParaRPr>
          </a:p>
        </p:txBody>
      </p:sp>
      <p:sp>
        <p:nvSpPr>
          <p:cNvPr id="7" name="矩形 6"/>
          <p:cNvSpPr/>
          <p:nvPr/>
        </p:nvSpPr>
        <p:spPr>
          <a:xfrm>
            <a:off x="2063552" y="1336541"/>
            <a:ext cx="8330349" cy="369332"/>
          </a:xfrm>
          <a:prstGeom prst="rect">
            <a:avLst/>
          </a:prstGeom>
        </p:spPr>
        <p:txBody>
          <a:bodyPr wrap="square">
            <a:spAutoFit/>
          </a:bodyPr>
          <a:lstStyle/>
          <a:p>
            <a:pPr indent="457200" algn="just"/>
            <a:r>
              <a:rPr lang="zh-CN" altLang="zh-CN" dirty="0"/>
              <a:t>可以使用</a:t>
            </a:r>
            <a:r>
              <a:rPr lang="es-AR" altLang="zh-CN" dirty="0"/>
              <a:t>plt.fill_between()</a:t>
            </a:r>
            <a:r>
              <a:rPr lang="zh-CN" altLang="zh-CN" dirty="0"/>
              <a:t>方法填充颜色以增强图形的视觉效果</a:t>
            </a:r>
            <a:r>
              <a:rPr lang="zh-CN" altLang="en-US" dirty="0"/>
              <a:t>。</a:t>
            </a:r>
            <a:endParaRPr lang="zh-CN" altLang="zh-CN" dirty="0"/>
          </a:p>
        </p:txBody>
      </p:sp>
      <p:sp>
        <p:nvSpPr>
          <p:cNvPr id="10" name="矩形 9"/>
          <p:cNvSpPr/>
          <p:nvPr/>
        </p:nvSpPr>
        <p:spPr>
          <a:xfrm>
            <a:off x="1997188" y="1739535"/>
            <a:ext cx="8463076" cy="4929555"/>
          </a:xfrm>
          <a:prstGeom prst="rect">
            <a:avLst/>
          </a:prstGeom>
          <a:solidFill>
            <a:schemeClr val="accent3">
              <a:lumMod val="95000"/>
            </a:schemeClr>
          </a:solidFill>
        </p:spPr>
        <p:txBody>
          <a:bodyPr wrap="square">
            <a:spAutoFit/>
          </a:bodyPr>
          <a:lstStyle/>
          <a:p>
            <a:r>
              <a:rPr lang="es-AR" altLang="zh-CN" dirty="0"/>
              <a:t>def  fill_sin():             			# </a:t>
            </a:r>
            <a:r>
              <a:rPr lang="zh-CN" altLang="zh-CN" dirty="0"/>
              <a:t>自定义的绘图函数</a:t>
            </a:r>
            <a:endParaRPr lang="zh-CN" altLang="zh-CN" dirty="0"/>
          </a:p>
          <a:p>
            <a:r>
              <a:rPr lang="es-AR" altLang="zh-CN" dirty="0"/>
              <a:t>    n = 256</a:t>
            </a:r>
            <a:endParaRPr lang="zh-CN" altLang="zh-CN" dirty="0"/>
          </a:p>
          <a:p>
            <a:r>
              <a:rPr lang="es-AR" altLang="zh-CN" dirty="0"/>
              <a:t>    X = np.linspace(-np.pi, np.pi, n)</a:t>
            </a:r>
            <a:endParaRPr lang="zh-CN" altLang="zh-CN" dirty="0"/>
          </a:p>
          <a:p>
            <a:r>
              <a:rPr lang="es-AR" altLang="zh-CN" dirty="0"/>
              <a:t>    Y = np.sin(2 * X)</a:t>
            </a:r>
            <a:endParaRPr lang="zh-CN" altLang="zh-CN" dirty="0"/>
          </a:p>
          <a:p>
            <a:r>
              <a:rPr lang="es-AR" altLang="zh-CN" dirty="0"/>
              <a:t>    plt.plot(X, Y + 1, color='b')  		# </a:t>
            </a:r>
            <a:r>
              <a:rPr lang="zh-CN" altLang="zh-CN" dirty="0"/>
              <a:t>上方的蓝色</a:t>
            </a:r>
            <a:r>
              <a:rPr lang="es-AR" altLang="zh-CN" dirty="0"/>
              <a:t>sin</a:t>
            </a:r>
            <a:r>
              <a:rPr lang="zh-CN" altLang="zh-CN" dirty="0"/>
              <a:t>线</a:t>
            </a:r>
            <a:endParaRPr lang="zh-CN" altLang="zh-CN" dirty="0"/>
          </a:p>
          <a:p>
            <a:r>
              <a:rPr lang="es-AR" altLang="zh-CN" dirty="0"/>
              <a:t>    # </a:t>
            </a:r>
            <a:r>
              <a:rPr lang="zh-CN" altLang="zh-CN" dirty="0"/>
              <a:t>表示在 </a:t>
            </a:r>
            <a:r>
              <a:rPr lang="es-AR" altLang="zh-CN" dirty="0"/>
              <a:t>X </a:t>
            </a:r>
            <a:r>
              <a:rPr lang="zh-CN" altLang="zh-CN" dirty="0"/>
              <a:t>范围内， </a:t>
            </a:r>
            <a:r>
              <a:rPr lang="es-AR" altLang="zh-CN" dirty="0">
                <a:solidFill>
                  <a:srgbClr val="C00000"/>
                </a:solidFill>
              </a:rPr>
              <a:t>[1, Y+1] </a:t>
            </a:r>
            <a:r>
              <a:rPr lang="zh-CN" altLang="zh-CN" dirty="0">
                <a:solidFill>
                  <a:srgbClr val="C00000"/>
                </a:solidFill>
              </a:rPr>
              <a:t>这段</a:t>
            </a:r>
            <a:r>
              <a:rPr lang="es-AR" altLang="zh-CN" dirty="0">
                <a:solidFill>
                  <a:srgbClr val="C00000"/>
                </a:solidFill>
              </a:rPr>
              <a:t>Y</a:t>
            </a:r>
            <a:r>
              <a:rPr lang="zh-CN" altLang="zh-CN" dirty="0">
                <a:solidFill>
                  <a:srgbClr val="C00000"/>
                </a:solidFill>
              </a:rPr>
              <a:t>轴</a:t>
            </a:r>
            <a:r>
              <a:rPr lang="zh-CN" altLang="zh-CN" dirty="0"/>
              <a:t>填充颜色</a:t>
            </a:r>
            <a:endParaRPr lang="zh-CN" altLang="zh-CN" dirty="0"/>
          </a:p>
          <a:p>
            <a:r>
              <a:rPr lang="es-AR" altLang="zh-CN" dirty="0"/>
              <a:t>    </a:t>
            </a:r>
            <a:r>
              <a:rPr lang="en-US" altLang="zh-CN" dirty="0" err="1"/>
              <a:t>plt.fill_between</a:t>
            </a:r>
            <a:r>
              <a:rPr lang="en-US" altLang="zh-CN" dirty="0"/>
              <a:t>(X, </a:t>
            </a:r>
            <a:r>
              <a:rPr lang="en-US" altLang="zh-CN" dirty="0">
                <a:solidFill>
                  <a:srgbClr val="C00000"/>
                </a:solidFill>
              </a:rPr>
              <a:t>1, Y + 1</a:t>
            </a:r>
            <a:r>
              <a:rPr lang="en-US" altLang="zh-CN" dirty="0"/>
              <a:t>, color='b', alpha=0.3)</a:t>
            </a:r>
            <a:endParaRPr lang="zh-CN" altLang="zh-CN" dirty="0"/>
          </a:p>
          <a:p>
            <a:pPr>
              <a:spcBef>
                <a:spcPts val="1000"/>
              </a:spcBef>
            </a:pPr>
            <a:r>
              <a:rPr lang="en-US" altLang="zh-CN" dirty="0"/>
              <a:t>    </a:t>
            </a:r>
            <a:r>
              <a:rPr lang="en-US" altLang="zh-CN" dirty="0" err="1"/>
              <a:t>plt.plot</a:t>
            </a:r>
            <a:r>
              <a:rPr lang="en-US" altLang="zh-CN" dirty="0"/>
              <a:t>(X, Y - 1, color='k')  		# </a:t>
            </a:r>
            <a:r>
              <a:rPr lang="zh-CN" altLang="zh-CN" dirty="0"/>
              <a:t>下方的黑色</a:t>
            </a:r>
            <a:r>
              <a:rPr lang="en-US" altLang="zh-CN" dirty="0"/>
              <a:t>sin</a:t>
            </a:r>
            <a:r>
              <a:rPr lang="zh-CN" altLang="zh-CN" dirty="0"/>
              <a:t>线</a:t>
            </a:r>
            <a:endParaRPr lang="zh-CN" altLang="zh-CN" dirty="0"/>
          </a:p>
          <a:p>
            <a:r>
              <a:rPr lang="en-US" altLang="zh-CN" dirty="0"/>
              <a:t>    # </a:t>
            </a:r>
            <a:r>
              <a:rPr lang="zh-CN" altLang="zh-CN" dirty="0"/>
              <a:t>条件填充</a:t>
            </a:r>
            <a:r>
              <a:rPr lang="en-US" altLang="zh-CN" dirty="0"/>
              <a:t>, </a:t>
            </a:r>
            <a:r>
              <a:rPr lang="en-US" altLang="zh-CN" dirty="0">
                <a:solidFill>
                  <a:srgbClr val="C00000"/>
                </a:solidFill>
              </a:rPr>
              <a:t>(Y - 1) &gt; -1</a:t>
            </a:r>
            <a:r>
              <a:rPr lang="en-US" altLang="zh-CN" dirty="0">
                <a:solidFill>
                  <a:srgbClr val="00B050"/>
                </a:solidFill>
              </a:rPr>
              <a:t> </a:t>
            </a:r>
            <a:r>
              <a:rPr lang="zh-CN" altLang="zh-CN" dirty="0"/>
              <a:t>时填蓝色</a:t>
            </a:r>
            <a:endParaRPr lang="zh-CN" altLang="zh-CN" dirty="0"/>
          </a:p>
          <a:p>
            <a:r>
              <a:rPr lang="en-US" altLang="zh-CN" dirty="0"/>
              <a:t>    </a:t>
            </a:r>
            <a:r>
              <a:rPr lang="en-US" altLang="zh-CN" dirty="0" err="1"/>
              <a:t>plt.fill_between</a:t>
            </a:r>
            <a:r>
              <a:rPr lang="en-US" altLang="zh-CN" dirty="0"/>
              <a:t>(X, -1, Y - 1, </a:t>
            </a:r>
            <a:r>
              <a:rPr lang="en-US" altLang="zh-CN" dirty="0">
                <a:solidFill>
                  <a:srgbClr val="C00000"/>
                </a:solidFill>
              </a:rPr>
              <a:t>where=(Y - 1) &gt; -1</a:t>
            </a:r>
            <a:r>
              <a:rPr lang="en-US" altLang="zh-CN" dirty="0"/>
              <a:t>, color='b', alpha=0.3)</a:t>
            </a:r>
            <a:endParaRPr lang="zh-CN" altLang="zh-CN" dirty="0"/>
          </a:p>
          <a:p>
            <a:r>
              <a:rPr lang="en-US" altLang="zh-CN" dirty="0"/>
              <a:t>    # </a:t>
            </a:r>
            <a:r>
              <a:rPr lang="zh-CN" altLang="zh-CN" dirty="0"/>
              <a:t>条件填充</a:t>
            </a:r>
            <a:r>
              <a:rPr lang="en-US" altLang="zh-CN" dirty="0"/>
              <a:t>, </a:t>
            </a:r>
            <a:r>
              <a:rPr lang="en-US" altLang="zh-CN" dirty="0">
                <a:solidFill>
                  <a:srgbClr val="C00000"/>
                </a:solidFill>
              </a:rPr>
              <a:t>(Y - 1) &lt; -1 </a:t>
            </a:r>
            <a:r>
              <a:rPr lang="zh-CN" altLang="zh-CN" dirty="0"/>
              <a:t>时填红色</a:t>
            </a:r>
            <a:endParaRPr lang="zh-CN" altLang="zh-CN" dirty="0"/>
          </a:p>
          <a:p>
            <a:r>
              <a:rPr lang="en-US" altLang="zh-CN" dirty="0"/>
              <a:t>    </a:t>
            </a:r>
            <a:r>
              <a:rPr lang="en-US" altLang="zh-CN" dirty="0" err="1"/>
              <a:t>plt.fill_between</a:t>
            </a:r>
            <a:r>
              <a:rPr lang="en-US" altLang="zh-CN" dirty="0"/>
              <a:t>(X, -1, Y - 1, </a:t>
            </a:r>
            <a:r>
              <a:rPr lang="en-US" altLang="zh-CN" dirty="0">
                <a:solidFill>
                  <a:srgbClr val="C00000"/>
                </a:solidFill>
              </a:rPr>
              <a:t>where=(Y - 1) &lt; -1, </a:t>
            </a:r>
            <a:r>
              <a:rPr lang="en-US" altLang="zh-CN" dirty="0"/>
              <a:t>color='r', alpha=0.3)</a:t>
            </a:r>
            <a:endParaRPr lang="zh-CN" altLang="zh-CN" dirty="0"/>
          </a:p>
          <a:p>
            <a:r>
              <a:rPr lang="en-US" altLang="zh-CN" dirty="0"/>
              <a:t>    </a:t>
            </a:r>
            <a:r>
              <a:rPr lang="en-US" altLang="zh-CN" dirty="0" err="1"/>
              <a:t>plt.xlim</a:t>
            </a:r>
            <a:r>
              <a:rPr lang="en-US" altLang="zh-CN" dirty="0"/>
              <a:t>(-</a:t>
            </a:r>
            <a:r>
              <a:rPr lang="en-US" altLang="zh-CN" dirty="0" err="1"/>
              <a:t>np.pi</a:t>
            </a:r>
            <a:r>
              <a:rPr lang="en-US" altLang="zh-CN" dirty="0"/>
              <a:t>, </a:t>
            </a:r>
            <a:r>
              <a:rPr lang="en-US" altLang="zh-CN" dirty="0" err="1"/>
              <a:t>np.pi</a:t>
            </a:r>
            <a:r>
              <a:rPr lang="en-US" altLang="zh-CN" dirty="0"/>
              <a:t>)     		# </a:t>
            </a:r>
            <a:r>
              <a:rPr lang="zh-CN" altLang="zh-CN" dirty="0"/>
              <a:t>设定</a:t>
            </a:r>
            <a:r>
              <a:rPr lang="en-US" altLang="zh-CN" dirty="0"/>
              <a:t>x</a:t>
            </a:r>
            <a:r>
              <a:rPr lang="zh-CN" altLang="zh-CN" dirty="0"/>
              <a:t>轴范围</a:t>
            </a:r>
            <a:endParaRPr lang="zh-CN" altLang="zh-CN" dirty="0"/>
          </a:p>
          <a:p>
            <a:r>
              <a:rPr lang="en-US" altLang="zh-CN" dirty="0"/>
              <a:t>    </a:t>
            </a:r>
            <a:r>
              <a:rPr lang="en-US" altLang="zh-CN" dirty="0" err="1"/>
              <a:t>plt.ylim</a:t>
            </a:r>
            <a:r>
              <a:rPr lang="en-US" altLang="zh-CN" dirty="0"/>
              <a:t>(-2.5, 2.5)         			# </a:t>
            </a:r>
            <a:r>
              <a:rPr lang="zh-CN" altLang="zh-CN" dirty="0"/>
              <a:t>设定</a:t>
            </a:r>
            <a:r>
              <a:rPr lang="en-US" altLang="zh-CN" dirty="0"/>
              <a:t>y</a:t>
            </a:r>
            <a:r>
              <a:rPr lang="zh-CN" altLang="zh-CN" dirty="0"/>
              <a:t>轴范围</a:t>
            </a:r>
            <a:endParaRPr lang="zh-CN" altLang="zh-CN" dirty="0"/>
          </a:p>
          <a:p>
            <a:endParaRPr lang="en-US" altLang="zh-CN" dirty="0"/>
          </a:p>
          <a:p>
            <a:r>
              <a:rPr lang="en-US" altLang="zh-CN" dirty="0" err="1"/>
              <a:t>plt.figure</a:t>
            </a:r>
            <a:r>
              <a:rPr lang="en-US" altLang="zh-CN" dirty="0"/>
              <a:t>(</a:t>
            </a:r>
            <a:r>
              <a:rPr lang="en-US" altLang="zh-CN" dirty="0" err="1"/>
              <a:t>figsize</a:t>
            </a:r>
            <a:r>
              <a:rPr lang="en-US" altLang="zh-CN" dirty="0"/>
              <a:t>=(6, 4))    # </a:t>
            </a:r>
            <a:r>
              <a:rPr lang="zh-CN" altLang="zh-CN" dirty="0"/>
              <a:t>设图形</a:t>
            </a:r>
            <a:r>
              <a:rPr lang="zh-CN" altLang="zh-CN"/>
              <a:t>大小</a:t>
            </a:r>
            <a:r>
              <a:rPr lang="en-US" altLang="zh-CN"/>
              <a:t>, </a:t>
            </a:r>
            <a:r>
              <a:rPr lang="zh-CN" altLang="zh-CN"/>
              <a:t>图</a:t>
            </a:r>
            <a:r>
              <a:rPr lang="zh-CN" altLang="en-US" dirty="0"/>
              <a:t>见下页</a:t>
            </a:r>
            <a:endParaRPr lang="zh-CN" altLang="zh-CN" dirty="0"/>
          </a:p>
          <a:p>
            <a:r>
              <a:rPr lang="en-US" altLang="zh-CN" dirty="0" err="1"/>
              <a:t>fill_sin</a:t>
            </a:r>
            <a:r>
              <a:rPr lang="en-US" altLang="zh-CN" dirty="0"/>
              <a:t>( )                     	# </a:t>
            </a:r>
            <a:r>
              <a:rPr lang="zh-CN" altLang="zh-CN" dirty="0"/>
              <a:t>调用自定义绘图函数</a:t>
            </a:r>
            <a:endParaRPr lang="zh-CN" altLang="zh-C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1800" kern="0" dirty="0">
                <a:solidFill>
                  <a:srgbClr val="990000"/>
                </a:solidFill>
                <a:ea typeface="宋体" panose="02010600030101010101" pitchFamily="2" charset="-122"/>
              </a:rPr>
              <a:t>9.4.3</a:t>
            </a:r>
            <a:r>
              <a:rPr lang="zh-CN" altLang="en-US" sz="1800" kern="0" dirty="0">
                <a:solidFill>
                  <a:srgbClr val="990000"/>
                </a:solidFill>
                <a:ea typeface="宋体" panose="02010600030101010101" pitchFamily="2" charset="-122"/>
              </a:rPr>
              <a:t>填充颜色和显示图片</a:t>
            </a:r>
            <a:endParaRPr lang="zh-CN" altLang="en-US" sz="1800" kern="0" dirty="0">
              <a:ea typeface="宋体" panose="02010600030101010101" pitchFamily="2" charset="-122"/>
            </a:endParaRPr>
          </a:p>
        </p:txBody>
      </p:sp>
      <p:sp>
        <p:nvSpPr>
          <p:cNvPr id="7" name="矩形 6"/>
          <p:cNvSpPr/>
          <p:nvPr/>
        </p:nvSpPr>
        <p:spPr>
          <a:xfrm>
            <a:off x="1942117" y="4518474"/>
            <a:ext cx="8330349" cy="1492781"/>
          </a:xfrm>
          <a:prstGeom prst="rect">
            <a:avLst/>
          </a:prstGeom>
        </p:spPr>
        <p:txBody>
          <a:bodyPr wrap="square">
            <a:spAutoFit/>
          </a:bodyPr>
          <a:lstStyle/>
          <a:p>
            <a:pPr indent="457200">
              <a:lnSpc>
                <a:spcPct val="130000"/>
              </a:lnSpc>
            </a:pPr>
            <a:r>
              <a:rPr lang="en-US" altLang="zh-CN" dirty="0" err="1"/>
              <a:t>plt.fill_between</a:t>
            </a:r>
            <a:r>
              <a:rPr lang="en-US" altLang="zh-CN" dirty="0"/>
              <a:t>()</a:t>
            </a:r>
            <a:r>
              <a:rPr lang="zh-CN" altLang="zh-CN" dirty="0"/>
              <a:t>方法用于填充颜色，其参数形式为</a:t>
            </a:r>
            <a:r>
              <a:rPr lang="en-US" altLang="zh-CN" dirty="0"/>
              <a:t>:</a:t>
            </a:r>
            <a:endParaRPr lang="en-US" altLang="zh-CN" dirty="0"/>
          </a:p>
          <a:p>
            <a:pPr indent="457200">
              <a:lnSpc>
                <a:spcPct val="130000"/>
              </a:lnSpc>
            </a:pPr>
            <a:r>
              <a:rPr lang="en-US" altLang="zh-CN" dirty="0" err="1"/>
              <a:t>fill_between</a:t>
            </a:r>
            <a:r>
              <a:rPr lang="en-US" altLang="zh-CN" dirty="0"/>
              <a:t>(x</a:t>
            </a:r>
            <a:r>
              <a:rPr lang="zh-CN" altLang="zh-CN" dirty="0"/>
              <a:t>轴区域</a:t>
            </a:r>
            <a:r>
              <a:rPr lang="en-US" altLang="zh-CN" dirty="0"/>
              <a:t>, y</a:t>
            </a:r>
            <a:r>
              <a:rPr lang="zh-CN" altLang="zh-CN" dirty="0"/>
              <a:t>轴起点</a:t>
            </a:r>
            <a:r>
              <a:rPr lang="en-US" altLang="zh-CN" dirty="0"/>
              <a:t>, y</a:t>
            </a:r>
            <a:r>
              <a:rPr lang="zh-CN" altLang="zh-CN" dirty="0"/>
              <a:t>轴终点</a:t>
            </a:r>
            <a:r>
              <a:rPr lang="en-US" altLang="zh-CN" dirty="0"/>
              <a:t>, color='</a:t>
            </a:r>
            <a:r>
              <a:rPr lang="zh-CN" altLang="zh-CN" dirty="0"/>
              <a:t>填充色</a:t>
            </a:r>
            <a:r>
              <a:rPr lang="en-US" altLang="zh-CN" dirty="0"/>
              <a:t>', alpha=</a:t>
            </a:r>
            <a:r>
              <a:rPr lang="zh-CN" altLang="zh-CN" dirty="0"/>
              <a:t>透明度</a:t>
            </a:r>
            <a:r>
              <a:rPr lang="en-US" altLang="zh-CN" dirty="0"/>
              <a:t>)</a:t>
            </a:r>
            <a:r>
              <a:rPr lang="zh-CN" altLang="zh-CN" dirty="0"/>
              <a:t>。</a:t>
            </a:r>
            <a:endParaRPr lang="en-US" altLang="zh-CN" dirty="0"/>
          </a:p>
          <a:p>
            <a:pPr indent="457200">
              <a:lnSpc>
                <a:spcPct val="130000"/>
              </a:lnSpc>
            </a:pPr>
            <a:r>
              <a:rPr lang="zh-CN" altLang="zh-CN" dirty="0"/>
              <a:t>该方法在指定的</a:t>
            </a:r>
            <a:r>
              <a:rPr lang="en-US" altLang="zh-CN" dirty="0"/>
              <a:t>x</a:t>
            </a:r>
            <a:r>
              <a:rPr lang="zh-CN" altLang="zh-CN" dirty="0"/>
              <a:t>轴范围内，从</a:t>
            </a:r>
            <a:r>
              <a:rPr lang="en-US" altLang="zh-CN" dirty="0"/>
              <a:t>y</a:t>
            </a:r>
            <a:r>
              <a:rPr lang="zh-CN" altLang="zh-CN" dirty="0"/>
              <a:t>轴的起点填充到</a:t>
            </a:r>
            <a:r>
              <a:rPr lang="en-US" altLang="zh-CN" dirty="0"/>
              <a:t>y</a:t>
            </a:r>
            <a:r>
              <a:rPr lang="zh-CN" altLang="zh-CN" dirty="0"/>
              <a:t>轴的终点，并可设定填充的条件，只有满足条件才填充。</a:t>
            </a:r>
            <a:endParaRPr lang="zh-CN" altLang="zh-CN"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4223792" y="1493786"/>
            <a:ext cx="4176464" cy="2744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4"/>
            <a:ext cx="5040264" cy="35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9.1.1 </a:t>
            </a:r>
            <a:r>
              <a:rPr lang="zh-CN" altLang="en-US" sz="2000" kern="0" dirty="0">
                <a:solidFill>
                  <a:srgbClr val="990000"/>
                </a:solidFill>
                <a:ea typeface="宋体" panose="02010600030101010101" pitchFamily="2" charset="-122"/>
              </a:rPr>
              <a:t>绘图示例</a:t>
            </a:r>
            <a:r>
              <a:rPr lang="en-US" altLang="zh-CN" sz="2000" kern="0" dirty="0">
                <a:solidFill>
                  <a:srgbClr val="990000"/>
                </a:solidFill>
                <a:ea typeface="宋体" panose="02010600030101010101" pitchFamily="2" charset="-122"/>
              </a:rPr>
              <a:t>(y=2*x)</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2063552" y="1968033"/>
            <a:ext cx="4695988" cy="1535741"/>
          </a:xfrm>
          <a:prstGeom prst="rect">
            <a:avLst/>
          </a:prstGeom>
          <a:solidFill>
            <a:schemeClr val="accent3">
              <a:lumMod val="95000"/>
            </a:schemeClr>
          </a:solidFill>
        </p:spPr>
        <p:txBody>
          <a:bodyPr wrap="square">
            <a:spAutoFit/>
          </a:bodyPr>
          <a:lstStyle/>
          <a:p>
            <a:pPr>
              <a:lnSpc>
                <a:spcPct val="120000"/>
              </a:lnSpc>
            </a:pPr>
            <a:r>
              <a:rPr lang="en-US" altLang="zh-CN" sz="2000" dirty="0"/>
              <a:t>y = 2*</a:t>
            </a:r>
            <a:r>
              <a:rPr lang="en-US" altLang="zh-CN" sz="2000" dirty="0" err="1"/>
              <a:t>np.arange</a:t>
            </a:r>
            <a:r>
              <a:rPr lang="en-US" altLang="zh-CN" sz="2000" dirty="0"/>
              <a:t>(10)</a:t>
            </a:r>
            <a:endParaRPr lang="en-US" altLang="zh-CN" sz="2000" dirty="0"/>
          </a:p>
          <a:p>
            <a:pPr>
              <a:lnSpc>
                <a:spcPct val="120000"/>
              </a:lnSpc>
            </a:pPr>
            <a:r>
              <a:rPr lang="en-US" altLang="zh-CN" sz="2000"/>
              <a:t># </a:t>
            </a:r>
            <a:r>
              <a:rPr lang="zh-CN" altLang="zh-CN" sz="2000"/>
              <a:t>只</a:t>
            </a:r>
            <a:r>
              <a:rPr lang="zh-CN" altLang="zh-CN" sz="2000" dirty="0"/>
              <a:t>提供</a:t>
            </a:r>
            <a:r>
              <a:rPr lang="zh-CN" altLang="zh-CN" sz="2000"/>
              <a:t>了</a:t>
            </a:r>
            <a:r>
              <a:rPr lang="en-US" altLang="zh-CN" sz="2000"/>
              <a:t>y</a:t>
            </a:r>
            <a:r>
              <a:rPr lang="zh-CN" altLang="en-US" sz="2000"/>
              <a:t>值</a:t>
            </a:r>
            <a:r>
              <a:rPr lang="zh-CN" altLang="zh-CN" sz="2000"/>
              <a:t>。</a:t>
            </a:r>
            <a:r>
              <a:rPr lang="zh-CN" altLang="zh-CN" sz="2000" dirty="0"/>
              <a:t>蓝色、实线、线宽</a:t>
            </a:r>
            <a:r>
              <a:rPr lang="en-US" altLang="zh-CN" sz="2000" dirty="0"/>
              <a:t>2</a:t>
            </a:r>
            <a:endParaRPr lang="zh-CN" altLang="zh-CN" sz="2000" dirty="0"/>
          </a:p>
          <a:p>
            <a:pPr>
              <a:lnSpc>
                <a:spcPct val="120000"/>
              </a:lnSpc>
            </a:pPr>
            <a:r>
              <a:rPr lang="en-US" altLang="zh-CN" sz="2000" dirty="0" err="1"/>
              <a:t>plt.plot</a:t>
            </a:r>
            <a:r>
              <a:rPr lang="en-US" altLang="zh-CN" sz="2000" dirty="0"/>
              <a:t>(y, color='b', ls='-', linewidth=2) </a:t>
            </a:r>
            <a:endParaRPr lang="en-US" altLang="zh-CN" sz="2000" dirty="0"/>
          </a:p>
          <a:p>
            <a:pPr>
              <a:lnSpc>
                <a:spcPct val="120000"/>
              </a:lnSpc>
            </a:pPr>
            <a:r>
              <a:rPr lang="en-US" altLang="zh-CN" sz="2000" dirty="0" err="1"/>
              <a:t>plt.title</a:t>
            </a:r>
            <a:r>
              <a:rPr lang="en-US" altLang="zh-CN" sz="2000" dirty="0"/>
              <a:t>('y=2*x', </a:t>
            </a:r>
            <a:r>
              <a:rPr lang="en-US" altLang="zh-CN" sz="2000" dirty="0" err="1"/>
              <a:t>fontsize</a:t>
            </a:r>
            <a:r>
              <a:rPr lang="en-US" altLang="zh-CN" sz="2000" dirty="0"/>
              <a:t>=18)   </a:t>
            </a:r>
            <a:endParaRPr lang="zh-CN" altLang="zh-CN" sz="2000" dirty="0"/>
          </a:p>
        </p:txBody>
      </p:sp>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bwMode="auto">
          <a:xfrm>
            <a:off x="7392144" y="1822768"/>
            <a:ext cx="2952328" cy="1757953"/>
          </a:xfrm>
          <a:prstGeom prst="rect">
            <a:avLst/>
          </a:prstGeom>
          <a:noFill/>
          <a:ln>
            <a:noFill/>
          </a:ln>
        </p:spPr>
      </p:pic>
      <p:sp>
        <p:nvSpPr>
          <p:cNvPr id="2" name="矩形 1"/>
          <p:cNvSpPr/>
          <p:nvPr/>
        </p:nvSpPr>
        <p:spPr>
          <a:xfrm>
            <a:off x="1976080" y="3875632"/>
            <a:ext cx="8515711" cy="1079013"/>
          </a:xfrm>
          <a:prstGeom prst="rect">
            <a:avLst/>
          </a:prstGeom>
        </p:spPr>
        <p:txBody>
          <a:bodyPr wrap="square">
            <a:spAutoFit/>
          </a:bodyPr>
          <a:lstStyle/>
          <a:p>
            <a:pPr indent="457200" algn="just">
              <a:lnSpc>
                <a:spcPct val="110000"/>
              </a:lnSpc>
            </a:pPr>
            <a:r>
              <a:rPr lang="zh-CN" altLang="en-US" sz="2000" dirty="0"/>
              <a:t>matplotlib</a:t>
            </a:r>
            <a:r>
              <a:rPr lang="zh-CN" altLang="en-US" sz="2000"/>
              <a:t>支持两种编程模式，</a:t>
            </a:r>
            <a:r>
              <a:rPr lang="zh-CN" altLang="en-US" sz="2000" dirty="0"/>
              <a:t>一种</a:t>
            </a:r>
            <a:r>
              <a:rPr lang="zh-CN" altLang="en-US" sz="2000"/>
              <a:t>类似MATLAB模式，</a:t>
            </a:r>
            <a:r>
              <a:rPr lang="zh-CN" altLang="en-US" sz="2000" dirty="0"/>
              <a:t>通过</a:t>
            </a:r>
            <a:r>
              <a:rPr lang="zh-CN" altLang="en-US" sz="2000" dirty="0">
                <a:solidFill>
                  <a:srgbClr val="C00000"/>
                </a:solidFill>
              </a:rPr>
              <a:t>plt.方法()</a:t>
            </a:r>
            <a:r>
              <a:rPr lang="zh-CN" altLang="en-US" sz="2000" dirty="0"/>
              <a:t>的命令形式绘图。另一种</a:t>
            </a:r>
            <a:r>
              <a:rPr lang="zh-CN" altLang="en-US" sz="2000"/>
              <a:t>是面向对象编程模式，采用这种模式的</a:t>
            </a:r>
            <a:r>
              <a:rPr lang="zh-CN" altLang="en-US" sz="2000" dirty="0"/>
              <a:t>等效代码</a:t>
            </a:r>
            <a:r>
              <a:rPr lang="zh-CN" altLang="en-US" sz="2000"/>
              <a:t>如下。本章代码兼用这两种模式，</a:t>
            </a:r>
            <a:r>
              <a:rPr lang="en-US" altLang="zh-CN" sz="2000"/>
              <a:t>plt</a:t>
            </a:r>
            <a:r>
              <a:rPr lang="zh-CN" altLang="en-US" sz="2000"/>
              <a:t>模式更适合初学者。</a:t>
            </a:r>
            <a:endParaRPr lang="en-US" altLang="zh-CN" sz="2000"/>
          </a:p>
        </p:txBody>
      </p:sp>
      <p:sp>
        <p:nvSpPr>
          <p:cNvPr id="3" name="矩形 2"/>
          <p:cNvSpPr/>
          <p:nvPr/>
        </p:nvSpPr>
        <p:spPr>
          <a:xfrm>
            <a:off x="2065512" y="1422655"/>
            <a:ext cx="4750568" cy="400110"/>
          </a:xfrm>
          <a:prstGeom prst="rect">
            <a:avLst/>
          </a:prstGeom>
        </p:spPr>
        <p:txBody>
          <a:bodyPr wrap="square">
            <a:spAutoFit/>
          </a:bodyPr>
          <a:lstStyle/>
          <a:p>
            <a:r>
              <a:rPr lang="en-US" altLang="zh-CN" sz="2000"/>
              <a:t>%</a:t>
            </a:r>
            <a:r>
              <a:rPr lang="en-US" altLang="zh-CN" sz="2000" dirty="0"/>
              <a:t>matplotlib  inline   # </a:t>
            </a:r>
            <a:r>
              <a:rPr lang="zh-CN" altLang="en-US" sz="2000" dirty="0"/>
              <a:t>嵌入模式</a:t>
            </a:r>
            <a:r>
              <a:rPr lang="en-US" altLang="zh-CN" sz="2000" dirty="0"/>
              <a:t> </a:t>
            </a:r>
            <a:endParaRPr lang="zh-CN" altLang="en-US" sz="2000" dirty="0"/>
          </a:p>
        </p:txBody>
      </p:sp>
      <p:sp>
        <p:nvSpPr>
          <p:cNvPr id="8" name="文本框 7"/>
          <p:cNvSpPr txBox="1"/>
          <p:nvPr/>
        </p:nvSpPr>
        <p:spPr>
          <a:xfrm>
            <a:off x="2086368" y="5189635"/>
            <a:ext cx="8111744" cy="1200329"/>
          </a:xfrm>
          <a:prstGeom prst="rect">
            <a:avLst/>
          </a:prstGeom>
          <a:solidFill>
            <a:schemeClr val="accent3">
              <a:lumMod val="95000"/>
            </a:schemeClr>
          </a:solidFill>
        </p:spPr>
        <p:txBody>
          <a:bodyPr wrap="square">
            <a:spAutoFit/>
          </a:bodyPr>
          <a:lstStyle/>
          <a:p>
            <a:r>
              <a:rPr lang="zh-CN" altLang="en-US"/>
              <a:t>y = 2*np.arange(10)</a:t>
            </a:r>
            <a:endParaRPr lang="zh-CN" altLang="en-US"/>
          </a:p>
          <a:p>
            <a:r>
              <a:rPr lang="en-US" altLang="zh-CN"/>
              <a:t>ax</a:t>
            </a:r>
            <a:r>
              <a:rPr lang="zh-CN" altLang="en-US"/>
              <a:t> = plt.</a:t>
            </a:r>
            <a:r>
              <a:rPr lang="en-US" altLang="zh-CN"/>
              <a:t>subplot</a:t>
            </a:r>
            <a:r>
              <a:rPr lang="zh-CN" altLang="en-US"/>
              <a:t>()                   	    # 先生成一个</a:t>
            </a:r>
            <a:r>
              <a:rPr lang="en-US" altLang="zh-CN"/>
              <a:t>axes</a:t>
            </a:r>
            <a:r>
              <a:rPr lang="zh-CN" altLang="en-US"/>
              <a:t>子图对象</a:t>
            </a:r>
            <a:endParaRPr lang="en-US" altLang="zh-CN"/>
          </a:p>
          <a:p>
            <a:r>
              <a:rPr lang="zh-CN" altLang="en-US"/>
              <a:t>ax.plot(y)                         </a:t>
            </a:r>
            <a:r>
              <a:rPr lang="en-US" altLang="zh-CN"/>
              <a:t>		    </a:t>
            </a:r>
            <a:r>
              <a:rPr lang="zh-CN" altLang="en-US"/>
              <a:t># 然后在axes上绘图</a:t>
            </a:r>
            <a:endParaRPr lang="zh-CN" altLang="en-US"/>
          </a:p>
          <a:p>
            <a:r>
              <a:rPr lang="zh-CN" altLang="en-US"/>
              <a:t>ax.set_title('y=2*x', fontsize=18) 	   # 设置标题</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9.4  </a:t>
            </a:r>
            <a:r>
              <a:rPr lang="zh-CN" altLang="en-US" sz="3200" dirty="0">
                <a:solidFill>
                  <a:schemeClr val="bg1"/>
                </a:solidFill>
                <a:effectLst>
                  <a:outerShdw blurRad="38100" dist="38100" dir="2700000" algn="tl">
                    <a:srgbClr val="000000">
                      <a:alpha val="43137"/>
                    </a:srgbClr>
                  </a:outerShdw>
                </a:effectLst>
              </a:rPr>
              <a:t>设置图形装饰项</a:t>
            </a:r>
            <a:endParaRPr lang="zh-CN" altLang="en-US"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400" kern="0" dirty="0">
                <a:solidFill>
                  <a:srgbClr val="990000"/>
                </a:solidFill>
                <a:ea typeface="宋体" panose="02010600030101010101" pitchFamily="2" charset="-122"/>
              </a:rPr>
              <a:t>9.4.3</a:t>
            </a:r>
            <a:r>
              <a:rPr lang="zh-CN" altLang="en-US" sz="2400" kern="0" dirty="0">
                <a:solidFill>
                  <a:srgbClr val="990000"/>
                </a:solidFill>
                <a:ea typeface="宋体" panose="02010600030101010101" pitchFamily="2" charset="-122"/>
              </a:rPr>
              <a:t>填充颜色和显示图片</a:t>
            </a:r>
            <a:endParaRPr lang="zh-CN" altLang="en-US" sz="2400" kern="0" dirty="0">
              <a:ea typeface="宋体" panose="02010600030101010101" pitchFamily="2" charset="-122"/>
            </a:endParaRPr>
          </a:p>
        </p:txBody>
      </p:sp>
      <p:sp>
        <p:nvSpPr>
          <p:cNvPr id="7" name="矩形 6"/>
          <p:cNvSpPr/>
          <p:nvPr/>
        </p:nvSpPr>
        <p:spPr>
          <a:xfrm>
            <a:off x="1930828" y="1432650"/>
            <a:ext cx="8330349" cy="401905"/>
          </a:xfrm>
          <a:prstGeom prst="rect">
            <a:avLst/>
          </a:prstGeom>
        </p:spPr>
        <p:txBody>
          <a:bodyPr wrap="square">
            <a:spAutoFit/>
          </a:bodyPr>
          <a:lstStyle/>
          <a:p>
            <a:pPr indent="457200">
              <a:lnSpc>
                <a:spcPct val="110000"/>
              </a:lnSpc>
            </a:pPr>
            <a:r>
              <a:rPr lang="en-US" altLang="zh-CN" sz="2000" dirty="0" err="1"/>
              <a:t>plt</a:t>
            </a:r>
            <a:r>
              <a:rPr lang="zh-CN" altLang="zh-CN" sz="2000" dirty="0"/>
              <a:t>不仅可绘制图形还可显示图片</a:t>
            </a:r>
            <a:r>
              <a:rPr lang="zh-CN" altLang="zh-CN" sz="2000"/>
              <a:t>文件。</a:t>
            </a:r>
            <a:endParaRPr lang="zh-CN" altLang="zh-CN" sz="2000" dirty="0"/>
          </a:p>
        </p:txBody>
      </p:sp>
      <p:sp>
        <p:nvSpPr>
          <p:cNvPr id="11" name="矩形 10"/>
          <p:cNvSpPr/>
          <p:nvPr/>
        </p:nvSpPr>
        <p:spPr>
          <a:xfrm>
            <a:off x="1959412" y="1865747"/>
            <a:ext cx="8532379" cy="2199128"/>
          </a:xfrm>
          <a:prstGeom prst="rect">
            <a:avLst/>
          </a:prstGeom>
          <a:solidFill>
            <a:schemeClr val="accent3">
              <a:lumMod val="95000"/>
            </a:schemeClr>
          </a:solidFill>
        </p:spPr>
        <p:txBody>
          <a:bodyPr wrap="square">
            <a:spAutoFit/>
          </a:bodyPr>
          <a:lstStyle/>
          <a:p>
            <a:pPr>
              <a:lnSpc>
                <a:spcPct val="110000"/>
              </a:lnSpc>
            </a:pPr>
            <a:r>
              <a:rPr lang="en-US" altLang="zh-CN"/>
              <a:t>import  matplotlib.pyplot  as plt</a:t>
            </a:r>
            <a:endParaRPr lang="en-US" altLang="zh-CN"/>
          </a:p>
          <a:p>
            <a:pPr>
              <a:lnSpc>
                <a:spcPct val="110000"/>
              </a:lnSpc>
            </a:pPr>
            <a:r>
              <a:rPr lang="en-US" altLang="zh-CN"/>
              <a:t>arr = plt.imread('pic/cat.jpg')    # </a:t>
            </a:r>
            <a:r>
              <a:rPr lang="zh-CN" altLang="en-US"/>
              <a:t>读入</a:t>
            </a:r>
            <a:r>
              <a:rPr lang="en-US" altLang="zh-CN"/>
              <a:t>cat.jpg,</a:t>
            </a:r>
            <a:r>
              <a:rPr lang="zh-CN" altLang="en-US"/>
              <a:t>返回</a:t>
            </a:r>
            <a:r>
              <a:rPr lang="en-US" altLang="zh-CN"/>
              <a:t>np</a:t>
            </a:r>
            <a:r>
              <a:rPr lang="zh-CN" altLang="en-US"/>
              <a:t>三维数组</a:t>
            </a:r>
            <a:endParaRPr lang="zh-CN" altLang="en-US"/>
          </a:p>
          <a:p>
            <a:pPr>
              <a:lnSpc>
                <a:spcPct val="110000"/>
              </a:lnSpc>
            </a:pPr>
            <a:r>
              <a:rPr lang="en-US" altLang="zh-CN"/>
              <a:t>for  axnum  in  [221, 224]:</a:t>
            </a:r>
            <a:endParaRPr lang="en-US" altLang="zh-CN"/>
          </a:p>
          <a:p>
            <a:pPr>
              <a:lnSpc>
                <a:spcPct val="110000"/>
              </a:lnSpc>
            </a:pPr>
            <a:r>
              <a:rPr lang="en-US" altLang="zh-CN"/>
              <a:t>    plt.subplot(axnum)                # </a:t>
            </a:r>
            <a:r>
              <a:rPr lang="zh-CN" altLang="en-US"/>
              <a:t>新增子图</a:t>
            </a:r>
            <a:endParaRPr lang="zh-CN" altLang="en-US"/>
          </a:p>
          <a:p>
            <a:pPr>
              <a:lnSpc>
                <a:spcPct val="110000"/>
              </a:lnSpc>
            </a:pPr>
            <a:r>
              <a:rPr lang="zh-CN" altLang="en-US"/>
              <a:t>    </a:t>
            </a:r>
            <a:r>
              <a:rPr lang="en-US" altLang="zh-CN"/>
              <a:t>plt.imshow(arr)                      # </a:t>
            </a:r>
            <a:r>
              <a:rPr lang="zh-CN" altLang="en-US"/>
              <a:t>显示图片</a:t>
            </a:r>
            <a:endParaRPr lang="zh-CN" altLang="en-US"/>
          </a:p>
          <a:p>
            <a:pPr>
              <a:lnSpc>
                <a:spcPct val="110000"/>
              </a:lnSpc>
            </a:pPr>
            <a:r>
              <a:rPr lang="zh-CN" altLang="en-US"/>
              <a:t>    </a:t>
            </a:r>
            <a:r>
              <a:rPr lang="en-US" altLang="zh-CN"/>
              <a:t>plt.axis('off')                           # </a:t>
            </a:r>
            <a:r>
              <a:rPr lang="zh-CN" altLang="en-US"/>
              <a:t>隐藏坐标轴</a:t>
            </a:r>
            <a:endParaRPr lang="zh-CN" altLang="en-US"/>
          </a:p>
          <a:p>
            <a:pPr>
              <a:lnSpc>
                <a:spcPct val="110000"/>
              </a:lnSpc>
            </a:pPr>
            <a:r>
              <a:rPr lang="en-US" altLang="zh-CN"/>
              <a:t>plt.subplots_adjust(wspace=-0.2, hspace=0)  # </a:t>
            </a:r>
            <a:r>
              <a:rPr lang="zh-CN" altLang="en-US"/>
              <a:t>间距调整</a:t>
            </a:r>
            <a:r>
              <a:rPr lang="en-US" altLang="zh-CN"/>
              <a:t>, wspace</a:t>
            </a:r>
            <a:r>
              <a:rPr lang="zh-CN" altLang="en-US"/>
              <a:t>可以为负数</a:t>
            </a:r>
            <a:endParaRPr lang="zh-CN" altLang="en-US"/>
          </a:p>
        </p:txBody>
      </p:sp>
      <p:sp>
        <p:nvSpPr>
          <p:cNvPr id="2" name="矩形 1"/>
          <p:cNvSpPr/>
          <p:nvPr/>
        </p:nvSpPr>
        <p:spPr>
          <a:xfrm>
            <a:off x="2063552" y="6283638"/>
            <a:ext cx="7992888" cy="391710"/>
          </a:xfrm>
          <a:prstGeom prst="rect">
            <a:avLst/>
          </a:prstGeom>
        </p:spPr>
        <p:txBody>
          <a:bodyPr wrap="square">
            <a:spAutoFit/>
          </a:bodyPr>
          <a:lstStyle/>
          <a:p>
            <a:pPr>
              <a:lnSpc>
                <a:spcPct val="120000"/>
              </a:lnSpc>
            </a:pPr>
            <a:r>
              <a:rPr lang="en-US" altLang="zh-CN" dirty="0"/>
              <a:t>matplotlib</a:t>
            </a:r>
            <a:r>
              <a:rPr lang="zh-CN" altLang="en-US" dirty="0"/>
              <a:t>绘图</a:t>
            </a:r>
            <a:r>
              <a:rPr lang="zh-CN" altLang="en-US"/>
              <a:t>总结 </a:t>
            </a:r>
            <a:r>
              <a:rPr lang="en-US" altLang="zh-CN" dirty="0">
                <a:hlinkClick r:id="rId1"/>
              </a:rPr>
              <a:t>https://www.cnblogs.com/nxld/p/7435930</a:t>
            </a:r>
            <a:r>
              <a:rPr lang="en-US" altLang="zh-CN">
                <a:hlinkClick r:id="rId1"/>
              </a:rPr>
              <a:t>.html</a:t>
            </a:r>
            <a:endParaRPr lang="en-US" altLang="zh-CN" dirty="0"/>
          </a:p>
        </p:txBody>
      </p:sp>
      <p:pic>
        <p:nvPicPr>
          <p:cNvPr id="3" name="图片 2"/>
          <p:cNvPicPr>
            <a:picLocks noChangeAspect="1"/>
          </p:cNvPicPr>
          <p:nvPr/>
        </p:nvPicPr>
        <p:blipFill>
          <a:blip r:embed="rId2"/>
          <a:stretch>
            <a:fillRect/>
          </a:stretch>
        </p:blipFill>
        <p:spPr>
          <a:xfrm>
            <a:off x="4871864" y="4161783"/>
            <a:ext cx="2808312" cy="210039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2063555" y="1112843"/>
            <a:ext cx="8330349" cy="1163652"/>
          </a:xfrm>
          <a:prstGeom prst="rect">
            <a:avLst/>
          </a:prstGeom>
        </p:spPr>
        <p:txBody>
          <a:bodyPr wrap="square">
            <a:spAutoFit/>
          </a:bodyPr>
          <a:lstStyle/>
          <a:p>
            <a:pPr indent="457200" algn="just">
              <a:lnSpc>
                <a:spcPct val="120000"/>
              </a:lnSpc>
            </a:pPr>
            <a:r>
              <a:rPr lang="en-US" altLang="zh-CN" sz="2000" dirty="0"/>
              <a:t>pandas </a:t>
            </a:r>
            <a:r>
              <a:rPr lang="zh-CN" altLang="zh-CN" sz="2000" dirty="0"/>
              <a:t>已融入了对</a:t>
            </a:r>
            <a:r>
              <a:rPr lang="en-US" altLang="zh-CN" sz="2000" dirty="0"/>
              <a:t>matplotlib</a:t>
            </a:r>
            <a:r>
              <a:rPr lang="zh-CN" altLang="zh-CN" sz="2000" dirty="0"/>
              <a:t>的支持，可直接利用</a:t>
            </a:r>
            <a:r>
              <a:rPr lang="en-US" altLang="zh-CN" sz="2000" dirty="0"/>
              <a:t>pandas</a:t>
            </a:r>
            <a:r>
              <a:rPr lang="zh-CN" altLang="zh-CN" sz="2000" dirty="0"/>
              <a:t>提供的方法作图。</a:t>
            </a:r>
            <a:r>
              <a:rPr lang="en-US" altLang="zh-CN" sz="2000" dirty="0"/>
              <a:t>Series</a:t>
            </a:r>
            <a:r>
              <a:rPr lang="zh-CN" altLang="zh-CN" sz="2000" dirty="0"/>
              <a:t>和</a:t>
            </a:r>
            <a:r>
              <a:rPr lang="en-US" altLang="zh-CN" sz="2000" dirty="0" err="1"/>
              <a:t>DataFrame</a:t>
            </a:r>
            <a:r>
              <a:rPr lang="zh-CN" altLang="zh-CN" sz="2000" dirty="0"/>
              <a:t>对象都带有一个</a:t>
            </a:r>
            <a:r>
              <a:rPr lang="en-US" altLang="zh-CN" sz="2000" dirty="0"/>
              <a:t>plot</a:t>
            </a:r>
            <a:r>
              <a:rPr lang="zh-CN" altLang="zh-CN" sz="2000" dirty="0"/>
              <a:t>方法，调用时指定图形类型即可</a:t>
            </a:r>
            <a:r>
              <a:rPr lang="zh-CN" altLang="en-US" sz="2000" dirty="0"/>
              <a:t>。</a:t>
            </a:r>
            <a:endParaRPr lang="zh-CN" altLang="zh-CN" sz="2000" dirty="0"/>
          </a:p>
        </p:txBody>
      </p:sp>
      <p:sp>
        <p:nvSpPr>
          <p:cNvPr id="11" name="矩形 10"/>
          <p:cNvSpPr/>
          <p:nvPr/>
        </p:nvSpPr>
        <p:spPr>
          <a:xfrm>
            <a:off x="2160274" y="2425062"/>
            <a:ext cx="8136904" cy="3790205"/>
          </a:xfrm>
          <a:prstGeom prst="rect">
            <a:avLst/>
          </a:prstGeom>
          <a:solidFill>
            <a:schemeClr val="accent3">
              <a:lumMod val="95000"/>
            </a:schemeClr>
          </a:solidFill>
        </p:spPr>
        <p:txBody>
          <a:bodyPr wrap="square">
            <a:spAutoFit/>
          </a:bodyPr>
          <a:lstStyle/>
          <a:p>
            <a:pPr>
              <a:lnSpc>
                <a:spcPct val="110000"/>
              </a:lnSpc>
            </a:pPr>
            <a:r>
              <a:rPr lang="en-US" altLang="zh-CN" sz="2000" dirty="0"/>
              <a:t>import pandas as pd</a:t>
            </a:r>
            <a:endParaRPr lang="zh-CN" altLang="zh-CN" sz="2000" dirty="0"/>
          </a:p>
          <a:p>
            <a:pPr>
              <a:lnSpc>
                <a:spcPct val="110000"/>
              </a:lnSpc>
            </a:pPr>
            <a:r>
              <a:rPr lang="en-US" altLang="zh-CN" sz="2000" dirty="0"/>
              <a:t>import </a:t>
            </a:r>
            <a:r>
              <a:rPr lang="en-US" altLang="zh-CN" sz="2000" dirty="0" err="1"/>
              <a:t>numpy</a:t>
            </a:r>
            <a:r>
              <a:rPr lang="en-US" altLang="zh-CN" sz="2000" dirty="0"/>
              <a:t> as np</a:t>
            </a:r>
            <a:endParaRPr lang="zh-CN" altLang="zh-CN" sz="2000" dirty="0"/>
          </a:p>
          <a:p>
            <a:pPr>
              <a:lnSpc>
                <a:spcPct val="110000"/>
              </a:lnSpc>
            </a:pPr>
            <a:r>
              <a:rPr lang="en-US" altLang="zh-CN" sz="2000"/>
              <a:t>import </a:t>
            </a:r>
            <a:r>
              <a:rPr lang="en-US" altLang="zh-CN" sz="2000" dirty="0" err="1"/>
              <a:t>matplotlib.pyplot</a:t>
            </a:r>
            <a:r>
              <a:rPr lang="en-US" altLang="zh-CN" sz="2000" dirty="0"/>
              <a:t> </a:t>
            </a:r>
            <a:r>
              <a:rPr lang="en-US" altLang="zh-CN" sz="2000"/>
              <a:t>as plt</a:t>
            </a:r>
            <a:endParaRPr lang="en-US" altLang="zh-CN" sz="2000"/>
          </a:p>
          <a:p>
            <a:pPr>
              <a:lnSpc>
                <a:spcPct val="110000"/>
              </a:lnSpc>
            </a:pPr>
            <a:r>
              <a:rPr lang="pt-BR" altLang="zh-CN" sz="2000"/>
              <a:t>plt.rcParams['font.sans-serif'] = 'SimHei' </a:t>
            </a:r>
            <a:endParaRPr lang="zh-CN" altLang="zh-CN" sz="2000" dirty="0"/>
          </a:p>
          <a:p>
            <a:pPr>
              <a:lnSpc>
                <a:spcPct val="110000"/>
              </a:lnSpc>
            </a:pPr>
            <a:r>
              <a:rPr lang="en-US" altLang="zh-CN" sz="2000"/>
              <a:t>np.random.seed(7)</a:t>
            </a:r>
            <a:endParaRPr lang="en-US" altLang="zh-CN" sz="2000"/>
          </a:p>
          <a:p>
            <a:pPr>
              <a:lnSpc>
                <a:spcPct val="110000"/>
              </a:lnSpc>
            </a:pPr>
            <a:r>
              <a:rPr lang="en-US" altLang="zh-CN" sz="2000"/>
              <a:t>x = np.arange(5)</a:t>
            </a:r>
            <a:endParaRPr lang="en-US" altLang="zh-CN" sz="2000"/>
          </a:p>
          <a:p>
            <a:pPr>
              <a:lnSpc>
                <a:spcPct val="110000"/>
              </a:lnSpc>
            </a:pPr>
            <a:r>
              <a:rPr lang="en-US" altLang="zh-CN" sz="2000"/>
              <a:t>df = pd.DataFrame(np.random.randint(1, 15, 12).reshape(4, 3),                          columns=list('ABC'))</a:t>
            </a:r>
            <a:endParaRPr lang="en-US" altLang="zh-CN" sz="2000"/>
          </a:p>
          <a:p>
            <a:pPr>
              <a:lnSpc>
                <a:spcPct val="110000"/>
              </a:lnSpc>
            </a:pPr>
            <a:r>
              <a:rPr lang="en-US" altLang="zh-CN" sz="2000"/>
              <a:t>df.index = ['</a:t>
            </a:r>
            <a:r>
              <a:rPr lang="zh-CN" altLang="en-US" sz="2000"/>
              <a:t>一</a:t>
            </a:r>
            <a:r>
              <a:rPr lang="en-US" altLang="zh-CN" sz="2000"/>
              <a:t>', '</a:t>
            </a:r>
            <a:r>
              <a:rPr lang="zh-CN" altLang="en-US" sz="2000"/>
              <a:t>二</a:t>
            </a:r>
            <a:r>
              <a:rPr lang="en-US" altLang="zh-CN" sz="2000"/>
              <a:t>', '</a:t>
            </a:r>
            <a:r>
              <a:rPr lang="zh-CN" altLang="en-US" sz="2000"/>
              <a:t>三</a:t>
            </a:r>
            <a:r>
              <a:rPr lang="en-US" altLang="zh-CN" sz="2000"/>
              <a:t>', '</a:t>
            </a:r>
            <a:r>
              <a:rPr lang="zh-CN" altLang="en-US" sz="2000"/>
              <a:t>四</a:t>
            </a:r>
            <a:r>
              <a:rPr lang="en-US" altLang="zh-CN" sz="2000"/>
              <a:t>']</a:t>
            </a:r>
            <a:endParaRPr lang="en-US" altLang="zh-CN" sz="2000"/>
          </a:p>
          <a:p>
            <a:pPr>
              <a:lnSpc>
                <a:spcPct val="110000"/>
              </a:lnSpc>
            </a:pPr>
            <a:r>
              <a:rPr lang="en-US" altLang="zh-CN" sz="2000"/>
              <a:t># rot=0 </a:t>
            </a:r>
            <a:r>
              <a:rPr lang="zh-CN" altLang="en-US" sz="2000"/>
              <a:t>表示</a:t>
            </a:r>
            <a:r>
              <a:rPr lang="en-US" altLang="zh-CN" sz="2000"/>
              <a:t>x</a:t>
            </a:r>
            <a:r>
              <a:rPr lang="zh-CN" altLang="en-US" sz="2000"/>
              <a:t>轴刻度旋转</a:t>
            </a:r>
            <a:r>
              <a:rPr lang="en-US" altLang="zh-CN" sz="2000"/>
              <a:t>0</a:t>
            </a:r>
            <a:r>
              <a:rPr lang="zh-CN" altLang="en-US" sz="2000"/>
              <a:t>度</a:t>
            </a:r>
            <a:endParaRPr lang="en-US" altLang="zh-CN" sz="2000"/>
          </a:p>
          <a:p>
            <a:pPr>
              <a:lnSpc>
                <a:spcPct val="110000"/>
              </a:lnSpc>
            </a:pPr>
            <a:r>
              <a:rPr lang="en-US" altLang="zh-CN" sz="2000"/>
              <a:t>df.plot(</a:t>
            </a:r>
            <a:r>
              <a:rPr lang="en-US" altLang="zh-CN" sz="2000">
                <a:solidFill>
                  <a:srgbClr val="C00000"/>
                </a:solidFill>
              </a:rPr>
              <a:t>kind='bar'</a:t>
            </a:r>
            <a:r>
              <a:rPr lang="en-US" altLang="zh-CN" sz="2000"/>
              <a:t>, rot=0, figsize=(5,3), alpha=0.6)</a:t>
            </a:r>
            <a:endParaRPr lang="zh-CN" altLang="zh-CN"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1991546" y="1057858"/>
            <a:ext cx="8330349" cy="1388906"/>
          </a:xfrm>
          <a:prstGeom prst="rect">
            <a:avLst/>
          </a:prstGeom>
        </p:spPr>
        <p:txBody>
          <a:bodyPr wrap="square">
            <a:spAutoFit/>
          </a:bodyPr>
          <a:lstStyle/>
          <a:p>
            <a:pPr indent="457200" algn="just">
              <a:lnSpc>
                <a:spcPct val="120000"/>
              </a:lnSpc>
            </a:pPr>
            <a:r>
              <a:rPr lang="en-US" altLang="zh-CN" dirty="0" err="1"/>
              <a:t>df.plot</a:t>
            </a:r>
            <a:r>
              <a:rPr lang="en-US" altLang="zh-CN" dirty="0"/>
              <a:t>(kind='bar', rot=0)</a:t>
            </a:r>
            <a:r>
              <a:rPr lang="zh-CN" altLang="zh-CN" dirty="0"/>
              <a:t>语句指定做一个柱形图。</a:t>
            </a:r>
            <a:r>
              <a:rPr lang="en-US" altLang="zh-CN" dirty="0"/>
              <a:t>pandas</a:t>
            </a:r>
            <a:r>
              <a:rPr lang="zh-CN" altLang="zh-CN" dirty="0"/>
              <a:t>自动以每行为一组数据，每组数据中含</a:t>
            </a:r>
            <a:r>
              <a:rPr lang="en-US" altLang="zh-CN" dirty="0"/>
              <a:t>3</a:t>
            </a:r>
            <a:r>
              <a:rPr lang="zh-CN" altLang="zh-CN" dirty="0"/>
              <a:t>个列数据， 结果绘制出</a:t>
            </a:r>
            <a:r>
              <a:rPr lang="en-US" altLang="zh-CN" dirty="0"/>
              <a:t>4</a:t>
            </a:r>
            <a:r>
              <a:rPr lang="zh-CN" altLang="zh-CN" dirty="0"/>
              <a:t>组柱形对比图。列索引名</a:t>
            </a:r>
            <a:r>
              <a:rPr lang="en-US" altLang="zh-CN" dirty="0"/>
              <a:t>"ABC"</a:t>
            </a:r>
            <a:r>
              <a:rPr lang="zh-CN" altLang="zh-CN" dirty="0"/>
              <a:t>成为图例，行索引</a:t>
            </a:r>
            <a:r>
              <a:rPr lang="en-US" altLang="zh-CN" dirty="0"/>
              <a:t>"</a:t>
            </a:r>
            <a:r>
              <a:rPr lang="zh-CN" altLang="zh-CN" dirty="0"/>
              <a:t>一二三四</a:t>
            </a:r>
            <a:r>
              <a:rPr lang="en-US" altLang="zh-CN" dirty="0"/>
              <a:t>"</a:t>
            </a:r>
            <a:r>
              <a:rPr lang="zh-CN" altLang="zh-CN" dirty="0"/>
              <a:t>成为</a:t>
            </a:r>
            <a:r>
              <a:rPr lang="en-US" altLang="zh-CN" dirty="0"/>
              <a:t>X</a:t>
            </a:r>
            <a:r>
              <a:rPr lang="zh-CN" altLang="zh-CN" dirty="0"/>
              <a:t>轴上的标记。</a:t>
            </a:r>
            <a:r>
              <a:rPr lang="en-US" altLang="zh-CN" dirty="0"/>
              <a:t>rot=0</a:t>
            </a:r>
            <a:r>
              <a:rPr lang="zh-CN" altLang="zh-CN" dirty="0"/>
              <a:t>指定标记文字旋转角度为</a:t>
            </a:r>
            <a:r>
              <a:rPr lang="en-US" altLang="zh-CN" dirty="0"/>
              <a:t>0</a:t>
            </a:r>
            <a:r>
              <a:rPr lang="zh-CN" altLang="zh-CN" dirty="0"/>
              <a:t>，如不设定旋转角度值，文字默认会旋转</a:t>
            </a:r>
            <a:r>
              <a:rPr lang="en-US" altLang="zh-CN" dirty="0"/>
              <a:t>90</a:t>
            </a:r>
            <a:r>
              <a:rPr lang="zh-CN" altLang="zh-CN" dirty="0"/>
              <a:t>度。</a:t>
            </a:r>
            <a:endParaRPr lang="zh-CN" altLang="zh-CN"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5216910" y="2737429"/>
            <a:ext cx="4860540" cy="3091222"/>
          </a:xfrm>
          <a:prstGeom prst="rect">
            <a:avLst/>
          </a:prstGeom>
          <a:noFill/>
          <a:ln>
            <a:noFill/>
          </a:ln>
        </p:spPr>
      </p:pic>
      <p:pic>
        <p:nvPicPr>
          <p:cNvPr id="10" name="图片 9"/>
          <p:cNvPicPr>
            <a:picLocks noChangeAspect="1"/>
          </p:cNvPicPr>
          <p:nvPr/>
        </p:nvPicPr>
        <p:blipFill>
          <a:blip r:embed="rId2"/>
          <a:stretch>
            <a:fillRect/>
          </a:stretch>
        </p:blipFill>
        <p:spPr>
          <a:xfrm>
            <a:off x="2207568" y="2996955"/>
            <a:ext cx="1944216" cy="2304257"/>
          </a:xfrm>
          <a:prstGeom prst="rect">
            <a:avLst/>
          </a:prstGeom>
        </p:spPr>
      </p:pic>
      <p:sp>
        <p:nvSpPr>
          <p:cNvPr id="2" name="矩形 1"/>
          <p:cNvSpPr/>
          <p:nvPr/>
        </p:nvSpPr>
        <p:spPr>
          <a:xfrm>
            <a:off x="1962899" y="6253281"/>
            <a:ext cx="4748000" cy="369332"/>
          </a:xfrm>
          <a:prstGeom prst="rect">
            <a:avLst/>
          </a:prstGeom>
        </p:spPr>
        <p:txBody>
          <a:bodyPr wrap="square">
            <a:spAutoFit/>
          </a:bodyPr>
          <a:lstStyle/>
          <a:p>
            <a:r>
              <a:rPr lang="zh-CN" altLang="en-US" dirty="0"/>
              <a:t>试一下  </a:t>
            </a:r>
            <a:r>
              <a:rPr lang="en-US" altLang="zh-CN" dirty="0" err="1"/>
              <a:t>df.T.plot</a:t>
            </a:r>
            <a:r>
              <a:rPr lang="en-US" altLang="zh-CN" dirty="0"/>
              <a:t>(kind='bar', rot=0)</a:t>
            </a:r>
            <a:endParaRPr lang="zh-CN" altLang="en-US" dirty="0"/>
          </a:p>
        </p:txBody>
      </p:sp>
      <p:sp>
        <p:nvSpPr>
          <p:cNvPr id="4" name="文本框 3"/>
          <p:cNvSpPr txBox="1"/>
          <p:nvPr/>
        </p:nvSpPr>
        <p:spPr>
          <a:xfrm>
            <a:off x="2114550" y="2482288"/>
            <a:ext cx="4572000" cy="369332"/>
          </a:xfrm>
          <a:prstGeom prst="rect">
            <a:avLst/>
          </a:prstGeom>
          <a:solidFill>
            <a:schemeClr val="accent3">
              <a:lumMod val="95000"/>
            </a:schemeClr>
          </a:solidFill>
        </p:spPr>
        <p:txBody>
          <a:bodyPr wrap="square">
            <a:spAutoFit/>
          </a:bodyPr>
          <a:lstStyle/>
          <a:p>
            <a:r>
              <a:rPr lang="en-US" altLang="zh-CN"/>
              <a:t>df.plot(kind='bar', rot=0) </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1991546" y="1057858"/>
            <a:ext cx="8330349" cy="1163652"/>
          </a:xfrm>
          <a:prstGeom prst="rect">
            <a:avLst/>
          </a:prstGeom>
        </p:spPr>
        <p:txBody>
          <a:bodyPr wrap="square">
            <a:spAutoFit/>
          </a:bodyPr>
          <a:lstStyle/>
          <a:p>
            <a:pPr indent="457200" algn="just">
              <a:lnSpc>
                <a:spcPct val="120000"/>
              </a:lnSpc>
            </a:pPr>
            <a:r>
              <a:rPr lang="en-US" altLang="zh-CN" sz="2000" dirty="0"/>
              <a:t>kind='</a:t>
            </a:r>
            <a:r>
              <a:rPr lang="zh-CN" altLang="zh-CN" sz="2000" dirty="0"/>
              <a:t>类型</a:t>
            </a:r>
            <a:r>
              <a:rPr lang="en-US" altLang="zh-CN" sz="2000" dirty="0"/>
              <a:t>'</a:t>
            </a:r>
            <a:r>
              <a:rPr lang="zh-CN" altLang="zh-CN" sz="2000" dirty="0"/>
              <a:t>参数用于指定作图的类型，常用的类型有</a:t>
            </a:r>
            <a:r>
              <a:rPr lang="en-US" altLang="zh-CN" sz="2000" dirty="0"/>
              <a:t>line(</a:t>
            </a:r>
            <a:r>
              <a:rPr lang="zh-CN" altLang="zh-CN" sz="2000" dirty="0"/>
              <a:t>折线图</a:t>
            </a:r>
            <a:r>
              <a:rPr lang="en-US" altLang="zh-CN" sz="2000" dirty="0"/>
              <a:t>)</a:t>
            </a:r>
            <a:r>
              <a:rPr lang="zh-CN" altLang="zh-CN" sz="2000" dirty="0"/>
              <a:t>、</a:t>
            </a:r>
            <a:r>
              <a:rPr lang="en-US" altLang="zh-CN" sz="2000" dirty="0"/>
              <a:t>bar(</a:t>
            </a:r>
            <a:r>
              <a:rPr lang="zh-CN" altLang="zh-CN" sz="2000" dirty="0"/>
              <a:t>柱形图</a:t>
            </a:r>
            <a:r>
              <a:rPr lang="en-US" altLang="zh-CN" sz="2000" dirty="0"/>
              <a:t>)</a:t>
            </a:r>
            <a:r>
              <a:rPr lang="zh-CN" altLang="zh-CN" sz="2000" dirty="0"/>
              <a:t>、</a:t>
            </a:r>
            <a:r>
              <a:rPr lang="en-US" altLang="zh-CN" sz="2000" dirty="0" err="1"/>
              <a:t>barh</a:t>
            </a:r>
            <a:r>
              <a:rPr lang="en-US" altLang="zh-CN" sz="2000" dirty="0"/>
              <a:t>(</a:t>
            </a:r>
            <a:r>
              <a:rPr lang="zh-CN" altLang="zh-CN" sz="2000" dirty="0"/>
              <a:t>水平条形图</a:t>
            </a:r>
            <a:r>
              <a:rPr lang="en-US" altLang="zh-CN" sz="2000" dirty="0"/>
              <a:t>)</a:t>
            </a:r>
            <a:r>
              <a:rPr lang="zh-CN" altLang="zh-CN" sz="2000" dirty="0"/>
              <a:t>、</a:t>
            </a:r>
            <a:r>
              <a:rPr lang="en-US" altLang="zh-CN" sz="2000" dirty="0"/>
              <a:t>pie(</a:t>
            </a:r>
            <a:r>
              <a:rPr lang="zh-CN" altLang="zh-CN" sz="2000" dirty="0"/>
              <a:t>饼图</a:t>
            </a:r>
            <a:r>
              <a:rPr lang="en-US" altLang="zh-CN" sz="2000" dirty="0"/>
              <a:t>)</a:t>
            </a:r>
            <a:r>
              <a:rPr lang="zh-CN" altLang="zh-CN" sz="2000" dirty="0"/>
              <a:t>、</a:t>
            </a:r>
            <a:r>
              <a:rPr lang="en-US" altLang="zh-CN" sz="2000" dirty="0" err="1"/>
              <a:t>kde</a:t>
            </a:r>
            <a:r>
              <a:rPr lang="en-US" altLang="zh-CN" sz="2000" dirty="0"/>
              <a:t>(</a:t>
            </a:r>
            <a:r>
              <a:rPr lang="zh-CN" altLang="zh-CN" sz="2000" dirty="0"/>
              <a:t>密度图</a:t>
            </a:r>
            <a:r>
              <a:rPr lang="en-US" altLang="zh-CN" sz="2000" dirty="0"/>
              <a:t>)</a:t>
            </a:r>
            <a:r>
              <a:rPr lang="zh-CN" altLang="zh-CN" sz="2000" dirty="0"/>
              <a:t>、</a:t>
            </a:r>
            <a:r>
              <a:rPr lang="en-US" altLang="zh-CN" sz="2000" dirty="0"/>
              <a:t>hist(</a:t>
            </a:r>
            <a:r>
              <a:rPr lang="zh-CN" altLang="zh-CN" sz="2000" dirty="0"/>
              <a:t>直方图</a:t>
            </a:r>
            <a:r>
              <a:rPr lang="en-US" altLang="zh-CN" sz="2000" dirty="0"/>
              <a:t>)</a:t>
            </a:r>
            <a:r>
              <a:rPr lang="zh-CN" altLang="zh-CN" sz="2000" dirty="0"/>
              <a:t>等。如不指定类型则默认为折线图。</a:t>
            </a:r>
            <a:endParaRPr lang="zh-CN" altLang="zh-CN" sz="2000" dirty="0"/>
          </a:p>
        </p:txBody>
      </p:sp>
      <p:sp>
        <p:nvSpPr>
          <p:cNvPr id="6" name="矩形 5"/>
          <p:cNvSpPr/>
          <p:nvPr/>
        </p:nvSpPr>
        <p:spPr>
          <a:xfrm>
            <a:off x="1991546" y="2251082"/>
            <a:ext cx="8330349" cy="848181"/>
          </a:xfrm>
          <a:prstGeom prst="rect">
            <a:avLst/>
          </a:prstGeom>
          <a:solidFill>
            <a:schemeClr val="accent3">
              <a:lumMod val="95000"/>
            </a:schemeClr>
          </a:solidFill>
        </p:spPr>
        <p:txBody>
          <a:bodyPr wrap="square">
            <a:spAutoFit/>
          </a:bodyPr>
          <a:lstStyle/>
          <a:p>
            <a:pPr>
              <a:lnSpc>
                <a:spcPct val="130000"/>
              </a:lnSpc>
            </a:pPr>
            <a:r>
              <a:rPr lang="en-US" altLang="zh-CN" sz="2000" dirty="0" err="1"/>
              <a:t>df.A.plot</a:t>
            </a:r>
            <a:r>
              <a:rPr lang="en-US" altLang="zh-CN" sz="2000" dirty="0"/>
              <a:t>(kind='pie', title='A</a:t>
            </a:r>
            <a:r>
              <a:rPr lang="zh-CN" altLang="zh-CN" sz="2000" dirty="0"/>
              <a:t>列数据</a:t>
            </a:r>
            <a:r>
              <a:rPr lang="en-US" altLang="zh-CN" sz="2000" dirty="0"/>
              <a:t>', </a:t>
            </a:r>
            <a:r>
              <a:rPr lang="en-US" altLang="zh-CN" sz="2000" dirty="0" err="1"/>
              <a:t>fontsize</a:t>
            </a:r>
            <a:r>
              <a:rPr lang="en-US" altLang="zh-CN" sz="2000" dirty="0"/>
              <a:t>=16) # </a:t>
            </a:r>
            <a:r>
              <a:rPr lang="zh-CN" altLang="zh-CN" sz="2000" dirty="0"/>
              <a:t>以</a:t>
            </a:r>
            <a:r>
              <a:rPr lang="en-US" altLang="zh-CN" sz="2000" dirty="0"/>
              <a:t>A</a:t>
            </a:r>
            <a:r>
              <a:rPr lang="zh-CN" altLang="zh-CN" sz="2000" dirty="0"/>
              <a:t>列数据做饼图</a:t>
            </a:r>
            <a:endParaRPr lang="zh-CN" altLang="zh-CN" sz="2000" dirty="0"/>
          </a:p>
          <a:p>
            <a:pPr>
              <a:lnSpc>
                <a:spcPct val="130000"/>
              </a:lnSpc>
            </a:pPr>
            <a:r>
              <a:rPr lang="en-US" altLang="zh-CN" sz="2000" dirty="0" err="1"/>
              <a:t>df.plot</a:t>
            </a:r>
            <a:r>
              <a:rPr lang="en-US" altLang="zh-CN" sz="2000" dirty="0"/>
              <a:t>(kind='bar', stacked=True, rot=20)   # stacked=True</a:t>
            </a:r>
            <a:r>
              <a:rPr lang="zh-CN" altLang="zh-CN" sz="2000" dirty="0"/>
              <a:t>堆积柱形图</a:t>
            </a:r>
            <a:endParaRPr lang="zh-CN" altLang="zh-CN" sz="2000" dirty="0"/>
          </a:p>
        </p:txBody>
      </p:sp>
      <p:pic>
        <p:nvPicPr>
          <p:cNvPr id="10" name="图片 9"/>
          <p:cNvPicPr/>
          <p:nvPr/>
        </p:nvPicPr>
        <p:blipFill>
          <a:blip r:embed="rId1">
            <a:extLst>
              <a:ext uri="{28A0092B-C50C-407E-A947-70E740481C1C}">
                <a14:useLocalDpi xmlns:a14="http://schemas.microsoft.com/office/drawing/2010/main" val="0"/>
              </a:ext>
            </a:extLst>
          </a:blip>
          <a:srcRect/>
          <a:stretch>
            <a:fillRect/>
          </a:stretch>
        </p:blipFill>
        <p:spPr bwMode="auto">
          <a:xfrm>
            <a:off x="2351584" y="3750337"/>
            <a:ext cx="2501518" cy="2618196"/>
          </a:xfrm>
          <a:prstGeom prst="rect">
            <a:avLst/>
          </a:prstGeom>
          <a:noFill/>
          <a:ln>
            <a:noFill/>
          </a:ln>
        </p:spPr>
      </p:pic>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bwMode="auto">
          <a:xfrm>
            <a:off x="5879976" y="3758744"/>
            <a:ext cx="4441916" cy="262039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1991546" y="1057858"/>
            <a:ext cx="8330349" cy="369332"/>
          </a:xfrm>
          <a:prstGeom prst="rect">
            <a:avLst/>
          </a:prstGeom>
        </p:spPr>
        <p:txBody>
          <a:bodyPr wrap="square">
            <a:spAutoFit/>
          </a:bodyPr>
          <a:lstStyle/>
          <a:p>
            <a:pPr indent="457200" algn="just"/>
            <a:r>
              <a:rPr lang="en-US" altLang="zh-CN" dirty="0" err="1"/>
              <a:t>df.plot</a:t>
            </a:r>
            <a:r>
              <a:rPr lang="en-US" altLang="zh-CN" dirty="0"/>
              <a:t>()</a:t>
            </a:r>
            <a:r>
              <a:rPr lang="zh-CN" altLang="zh-CN" dirty="0"/>
              <a:t>方法有很多参数，类似</a:t>
            </a:r>
            <a:r>
              <a:rPr lang="en-US" altLang="zh-CN" dirty="0" err="1"/>
              <a:t>plt.plot</a:t>
            </a:r>
            <a:r>
              <a:rPr lang="en-US" altLang="zh-CN" dirty="0"/>
              <a:t>()</a:t>
            </a:r>
            <a:r>
              <a:rPr lang="zh-CN" altLang="zh-CN" dirty="0"/>
              <a:t>中的参数，如</a:t>
            </a:r>
            <a:r>
              <a:rPr lang="zh-CN" altLang="en-US" dirty="0"/>
              <a:t>下表</a:t>
            </a:r>
            <a:r>
              <a:rPr lang="zh-CN" altLang="zh-CN" dirty="0"/>
              <a:t>所</a:t>
            </a:r>
            <a:r>
              <a:rPr lang="zh-CN" altLang="zh-CN"/>
              <a:t>示</a:t>
            </a:r>
            <a:r>
              <a:rPr lang="zh-CN" altLang="en-US"/>
              <a:t>。</a:t>
            </a:r>
            <a:endParaRPr lang="en-US" altLang="zh-CN" dirty="0"/>
          </a:p>
        </p:txBody>
      </p:sp>
      <p:graphicFrame>
        <p:nvGraphicFramePr>
          <p:cNvPr id="2" name="表格 1"/>
          <p:cNvGraphicFramePr>
            <a:graphicFrameLocks noGrp="1"/>
          </p:cNvGraphicFramePr>
          <p:nvPr/>
        </p:nvGraphicFramePr>
        <p:xfrm>
          <a:off x="2044116" y="1497916"/>
          <a:ext cx="8217248" cy="4392489"/>
        </p:xfrm>
        <a:graphic>
          <a:graphicData uri="http://schemas.openxmlformats.org/drawingml/2006/table">
            <a:tbl>
              <a:tblPr firstRow="1" firstCol="1" bandRow="1">
                <a:tableStyleId>{5C22544A-7EE6-4342-B048-85BDC9FD1C3A}</a:tableStyleId>
              </a:tblPr>
              <a:tblGrid>
                <a:gridCol w="1682286"/>
                <a:gridCol w="6534962"/>
              </a:tblGrid>
              <a:tr h="316193">
                <a:tc>
                  <a:txBody>
                    <a:bodyPr/>
                    <a:lstStyle/>
                    <a:p>
                      <a:pPr algn="ctr">
                        <a:lnSpc>
                          <a:spcPts val="1400"/>
                        </a:lnSpc>
                        <a:spcAft>
                          <a:spcPts val="0"/>
                        </a:spcAft>
                      </a:pPr>
                      <a:r>
                        <a:rPr lang="zh-CN" sz="1800" kern="100">
                          <a:effectLst/>
                        </a:rPr>
                        <a:t>参数名</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描述</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label</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标记文字</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style</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格式符号，例如 </a:t>
                      </a:r>
                      <a:r>
                        <a:rPr lang="en-US" sz="1800" kern="100">
                          <a:effectLst/>
                        </a:rPr>
                        <a:t>'bo—'</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alpha</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透明度， 取值</a:t>
                      </a:r>
                      <a:r>
                        <a:rPr lang="en-US" sz="1800" kern="100">
                          <a:effectLst/>
                        </a:rPr>
                        <a:t>(0,1)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75304">
                <a:tc>
                  <a:txBody>
                    <a:bodyPr/>
                    <a:lstStyle/>
                    <a:p>
                      <a:pPr algn="ctr">
                        <a:lnSpc>
                          <a:spcPts val="1400"/>
                        </a:lnSpc>
                        <a:spcAft>
                          <a:spcPts val="0"/>
                        </a:spcAft>
                      </a:pPr>
                      <a:r>
                        <a:rPr lang="en-US" sz="1800" kern="100">
                          <a:effectLst/>
                        </a:rPr>
                        <a:t>kind</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图形类型</a:t>
                      </a:r>
                      <a:r>
                        <a:rPr lang="en-US" sz="1800" kern="100" dirty="0">
                          <a:effectLst/>
                        </a:rPr>
                        <a:t>( 'area', 'bar', '</a:t>
                      </a:r>
                      <a:r>
                        <a:rPr lang="en-US" sz="1800" kern="100" dirty="0" err="1">
                          <a:effectLst/>
                        </a:rPr>
                        <a:t>barh</a:t>
                      </a:r>
                      <a:r>
                        <a:rPr lang="en-US" sz="1800" kern="100" dirty="0">
                          <a:effectLst/>
                        </a:rPr>
                        <a:t>', 'density', 'hist', '</a:t>
                      </a:r>
                      <a:r>
                        <a:rPr lang="en-US" sz="1800" kern="100" dirty="0" err="1">
                          <a:effectLst/>
                        </a:rPr>
                        <a:t>kde</a:t>
                      </a:r>
                      <a:r>
                        <a:rPr lang="en-US" sz="1800" kern="100" dirty="0">
                          <a:effectLst/>
                        </a:rPr>
                        <a:t>', 'line', 'pie')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rot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刻度标记旋转角度 </a:t>
                      </a:r>
                      <a:r>
                        <a:rPr lang="en-US" sz="1800" kern="100">
                          <a:effectLst/>
                        </a:rPr>
                        <a:t>0-360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xticks</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a:effectLst/>
                        </a:rPr>
                        <a:t>x</a:t>
                      </a:r>
                      <a:r>
                        <a:rPr lang="zh-CN" sz="1800" kern="100">
                          <a:effectLst/>
                        </a:rPr>
                        <a:t>轴上的刻度</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yticks</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a:effectLst/>
                        </a:rPr>
                        <a:t>y</a:t>
                      </a:r>
                      <a:r>
                        <a:rPr lang="zh-CN" sz="1800" kern="100">
                          <a:effectLst/>
                        </a:rPr>
                        <a:t>轴上的刻度</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xlim</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a:effectLst/>
                        </a:rPr>
                        <a:t>x</a:t>
                      </a:r>
                      <a:r>
                        <a:rPr lang="zh-CN" sz="1800" kern="100">
                          <a:effectLst/>
                        </a:rPr>
                        <a:t>轴显示范围， 例如 </a:t>
                      </a:r>
                      <a:r>
                        <a:rPr lang="en-US" sz="1800" kern="100">
                          <a:effectLst/>
                        </a:rPr>
                        <a:t>[-2,  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ylim</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800" kern="100" dirty="0">
                          <a:effectLst/>
                        </a:rPr>
                        <a:t>y</a:t>
                      </a:r>
                      <a:r>
                        <a:rPr lang="zh-CN" sz="1800" kern="100" dirty="0">
                          <a:effectLst/>
                        </a:rPr>
                        <a:t>轴显示范围</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grid</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a:effectLst/>
                        </a:rPr>
                        <a:t>显示网格 （</a:t>
                      </a:r>
                      <a:r>
                        <a:rPr lang="en-US" sz="1800" kern="100">
                          <a:effectLst/>
                        </a:rPr>
                        <a:t>True / False</a:t>
                      </a:r>
                      <a:r>
                        <a:rPr lang="zh-CN" sz="1800" kern="100">
                          <a:effectLst/>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use_index</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是否使用索引作为标记</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8272">
                <a:tc>
                  <a:txBody>
                    <a:bodyPr/>
                    <a:lstStyle/>
                    <a:p>
                      <a:pPr algn="ctr">
                        <a:lnSpc>
                          <a:spcPts val="1400"/>
                        </a:lnSpc>
                        <a:spcAft>
                          <a:spcPts val="0"/>
                        </a:spcAft>
                      </a:pPr>
                      <a:r>
                        <a:rPr lang="en-US" sz="1800" kern="100">
                          <a:effectLst/>
                        </a:rPr>
                        <a:t>title</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800" kern="100" dirty="0">
                          <a:effectLst/>
                        </a:rPr>
                        <a:t>图形的标题</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2105028" y="2733159"/>
            <a:ext cx="80954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文本框 5"/>
          <p:cNvSpPr txBox="1"/>
          <p:nvPr/>
        </p:nvSpPr>
        <p:spPr>
          <a:xfrm>
            <a:off x="2084444" y="6130173"/>
            <a:ext cx="7939587" cy="646331"/>
          </a:xfrm>
          <a:prstGeom prst="rect">
            <a:avLst/>
          </a:prstGeom>
          <a:noFill/>
        </p:spPr>
        <p:txBody>
          <a:bodyPr wrap="square">
            <a:spAutoFit/>
          </a:bodyPr>
          <a:lstStyle/>
          <a:p>
            <a:pPr indent="457200" algn="just"/>
            <a:r>
              <a:rPr lang="zh-CN" altLang="en-US"/>
              <a:t>例如：</a:t>
            </a:r>
            <a:r>
              <a:rPr lang="en-US" altLang="zh-CN"/>
              <a:t>df.plot(style={'A':'bo--','B':'ro:','C':'go-'}, xticks=[0, 1, 2, 3, 4], yticks=np.arange(0, 15,3), ylim=[3,15])</a:t>
            </a:r>
            <a:endParaRPr lang="zh-CN" altLang="zh-C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7" name="矩形 6"/>
          <p:cNvSpPr/>
          <p:nvPr/>
        </p:nvSpPr>
        <p:spPr>
          <a:xfrm>
            <a:off x="1919536" y="2639125"/>
            <a:ext cx="8572252" cy="4217950"/>
          </a:xfrm>
          <a:prstGeom prst="rect">
            <a:avLst/>
          </a:prstGeom>
          <a:solidFill>
            <a:schemeClr val="accent3">
              <a:lumMod val="95000"/>
            </a:schemeClr>
          </a:solidFill>
        </p:spPr>
        <p:txBody>
          <a:bodyPr wrap="square">
            <a:spAutoFit/>
          </a:bodyPr>
          <a:lstStyle/>
          <a:p>
            <a:pPr>
              <a:lnSpc>
                <a:spcPct val="130000"/>
              </a:lnSpc>
            </a:pPr>
            <a:r>
              <a:rPr lang="en-US" altLang="zh-CN" sz="1600"/>
              <a:t>import  pandas  as  pd</a:t>
            </a:r>
            <a:endParaRPr lang="en-US" altLang="zh-CN" sz="1600"/>
          </a:p>
          <a:p>
            <a:pPr>
              <a:lnSpc>
                <a:spcPct val="130000"/>
              </a:lnSpc>
            </a:pPr>
            <a:r>
              <a:rPr lang="en-US" altLang="zh-CN" sz="1600"/>
              <a:t>fname = 'data/s000001.txt'</a:t>
            </a:r>
            <a:endParaRPr lang="en-US" altLang="zh-CN" sz="1600"/>
          </a:p>
          <a:p>
            <a:pPr>
              <a:lnSpc>
                <a:spcPct val="130000"/>
              </a:lnSpc>
            </a:pPr>
            <a:r>
              <a:rPr lang="en-US" altLang="zh-CN" sz="1600"/>
              <a:t>df = pd.read_csv(fname,parse_dates=['</a:t>
            </a:r>
            <a:r>
              <a:rPr lang="zh-CN" altLang="en-US" sz="1600"/>
              <a:t>交易日</a:t>
            </a:r>
            <a:r>
              <a:rPr lang="en-US" altLang="zh-CN" sz="1600"/>
              <a:t>'],index_col=0,encoding='GBK',sep='\s+')</a:t>
            </a:r>
            <a:endParaRPr lang="en-US" altLang="zh-CN" sz="1600"/>
          </a:p>
          <a:p>
            <a:pPr>
              <a:lnSpc>
                <a:spcPct val="130000"/>
              </a:lnSpc>
            </a:pPr>
            <a:r>
              <a:rPr lang="en-US" altLang="zh-CN" sz="1600"/>
              <a:t>plt.figure(figsize=(10,4))</a:t>
            </a:r>
            <a:endParaRPr lang="en-US" altLang="zh-CN" sz="1600"/>
          </a:p>
          <a:p>
            <a:pPr>
              <a:lnSpc>
                <a:spcPct val="130000"/>
              </a:lnSpc>
            </a:pPr>
            <a:r>
              <a:rPr lang="en-US" altLang="zh-CN" sz="1600"/>
              <a:t>ax1 = plt.subplot(121)                             </a:t>
            </a:r>
            <a:endParaRPr lang="en-US" altLang="zh-CN" sz="1600"/>
          </a:p>
          <a:p>
            <a:pPr>
              <a:lnSpc>
                <a:spcPct val="130000"/>
              </a:lnSpc>
            </a:pPr>
            <a:r>
              <a:rPr lang="en-US" altLang="zh-CN" sz="1600"/>
              <a:t>df['</a:t>
            </a:r>
            <a:r>
              <a:rPr lang="zh-CN" altLang="en-US" sz="1600"/>
              <a:t>收盘</a:t>
            </a:r>
            <a:r>
              <a:rPr lang="en-US" altLang="zh-CN" sz="1600"/>
              <a:t>'].plot(label='</a:t>
            </a:r>
            <a:r>
              <a:rPr lang="zh-CN" altLang="en-US" sz="1600"/>
              <a:t>收盘价</a:t>
            </a:r>
            <a:r>
              <a:rPr lang="en-US" altLang="zh-CN" sz="1600"/>
              <a:t>',legend=True, ax=ax1)  # </a:t>
            </a:r>
            <a:r>
              <a:rPr lang="zh-CN" altLang="en-US" sz="1600"/>
              <a:t>设置图例</a:t>
            </a:r>
            <a:endParaRPr lang="zh-CN" altLang="en-US" sz="1600"/>
          </a:p>
          <a:p>
            <a:pPr>
              <a:lnSpc>
                <a:spcPct val="130000"/>
              </a:lnSpc>
            </a:pPr>
            <a:r>
              <a:rPr lang="en-US" altLang="zh-CN" sz="1600"/>
              <a:t>ax2 = plt.subplot(122)                             </a:t>
            </a:r>
            <a:endParaRPr lang="en-US" altLang="zh-CN" sz="1600"/>
          </a:p>
          <a:p>
            <a:pPr>
              <a:lnSpc>
                <a:spcPct val="130000"/>
              </a:lnSpc>
            </a:pPr>
            <a:r>
              <a:rPr lang="en-US" altLang="zh-CN" sz="1600"/>
              <a:t>df2 = df.resample('1M')['</a:t>
            </a:r>
            <a:r>
              <a:rPr lang="zh-CN" altLang="en-US" sz="1600"/>
              <a:t>成交额</a:t>
            </a:r>
            <a:r>
              <a:rPr lang="en-US" altLang="zh-CN" sz="1600"/>
              <a:t>'].sum()                    # </a:t>
            </a:r>
            <a:r>
              <a:rPr lang="zh-CN" altLang="en-US" sz="1600"/>
              <a:t>按月采样</a:t>
            </a:r>
            <a:endParaRPr lang="zh-CN" altLang="en-US" sz="1600"/>
          </a:p>
          <a:p>
            <a:pPr>
              <a:lnSpc>
                <a:spcPct val="130000"/>
              </a:lnSpc>
            </a:pPr>
            <a:r>
              <a:rPr lang="en-US" altLang="zh-CN" sz="1600"/>
              <a:t># </a:t>
            </a:r>
            <a:r>
              <a:rPr lang="zh-CN" altLang="en-US" sz="1600"/>
              <a:t>定义向量化转换函数，将日期转为</a:t>
            </a:r>
            <a:r>
              <a:rPr lang="en-US" altLang="zh-CN" sz="1600"/>
              <a:t>"</a:t>
            </a:r>
            <a:r>
              <a:rPr lang="zh-CN" altLang="en-US" sz="1600"/>
              <a:t>年</a:t>
            </a:r>
            <a:r>
              <a:rPr lang="en-US" altLang="zh-CN" sz="1600"/>
              <a:t>-</a:t>
            </a:r>
            <a:r>
              <a:rPr lang="zh-CN" altLang="en-US" sz="1600"/>
              <a:t>月</a:t>
            </a:r>
            <a:r>
              <a:rPr lang="en-US" altLang="zh-CN" sz="1600"/>
              <a:t>"</a:t>
            </a:r>
            <a:r>
              <a:rPr lang="zh-CN" altLang="en-US" sz="1600"/>
              <a:t>字符串</a:t>
            </a:r>
            <a:endParaRPr lang="zh-CN" altLang="en-US" sz="1600"/>
          </a:p>
          <a:p>
            <a:pPr>
              <a:lnSpc>
                <a:spcPct val="130000"/>
              </a:lnSpc>
            </a:pPr>
            <a:r>
              <a:rPr lang="en-US" altLang="zh-CN" sz="1600"/>
              <a:t>ym_only = np.vectorize(lambda s: s.strftime('%Y-%m')+'</a:t>
            </a:r>
            <a:r>
              <a:rPr lang="zh-CN" altLang="en-US" sz="1600"/>
              <a:t>月</a:t>
            </a:r>
            <a:r>
              <a:rPr lang="en-US" altLang="zh-CN" sz="1600"/>
              <a:t>')  </a:t>
            </a:r>
            <a:endParaRPr lang="en-US" altLang="zh-CN" sz="1600"/>
          </a:p>
          <a:p>
            <a:pPr>
              <a:lnSpc>
                <a:spcPct val="130000"/>
              </a:lnSpc>
            </a:pPr>
            <a:r>
              <a:rPr lang="en-US" altLang="zh-CN" sz="1600"/>
              <a:t># to_pydatetime() </a:t>
            </a:r>
            <a:r>
              <a:rPr lang="zh-CN" altLang="en-US" sz="1600"/>
              <a:t>将</a:t>
            </a:r>
            <a:r>
              <a:rPr lang="en-US" altLang="zh-CN" sz="1600"/>
              <a:t>datetimeindex</a:t>
            </a:r>
            <a:r>
              <a:rPr lang="zh-CN" altLang="en-US" sz="1600"/>
              <a:t>转为普通的</a:t>
            </a:r>
            <a:r>
              <a:rPr lang="en-US" altLang="zh-CN" sz="1600"/>
              <a:t>datetime, </a:t>
            </a:r>
            <a:r>
              <a:rPr lang="zh-CN" altLang="en-US" sz="1600"/>
              <a:t>再用</a:t>
            </a:r>
            <a:r>
              <a:rPr lang="en-US" altLang="zh-CN" sz="1600"/>
              <a:t>ym_only()</a:t>
            </a:r>
            <a:r>
              <a:rPr lang="zh-CN" altLang="en-US" sz="1600"/>
              <a:t>得到</a:t>
            </a:r>
            <a:r>
              <a:rPr lang="en-US" altLang="zh-CN" sz="1600"/>
              <a:t>"</a:t>
            </a:r>
            <a:r>
              <a:rPr lang="zh-CN" altLang="en-US" sz="1600"/>
              <a:t>年</a:t>
            </a:r>
            <a:r>
              <a:rPr lang="en-US" altLang="zh-CN" sz="1600"/>
              <a:t>-</a:t>
            </a:r>
            <a:r>
              <a:rPr lang="zh-CN" altLang="en-US" sz="1600"/>
              <a:t>月</a:t>
            </a:r>
            <a:r>
              <a:rPr lang="en-US" altLang="zh-CN" sz="1600"/>
              <a:t>"</a:t>
            </a:r>
            <a:endParaRPr lang="en-US" altLang="zh-CN" sz="1600"/>
          </a:p>
          <a:p>
            <a:pPr>
              <a:lnSpc>
                <a:spcPct val="130000"/>
              </a:lnSpc>
            </a:pPr>
            <a:r>
              <a:rPr lang="en-US" altLang="zh-CN" sz="1600"/>
              <a:t>df2.index = ym_only(df2.index.to_pydatetime()) </a:t>
            </a:r>
            <a:endParaRPr lang="en-US" altLang="zh-CN" sz="1600"/>
          </a:p>
          <a:p>
            <a:pPr>
              <a:lnSpc>
                <a:spcPct val="130000"/>
              </a:lnSpc>
            </a:pPr>
            <a:r>
              <a:rPr lang="en-US" altLang="zh-CN" sz="1600"/>
              <a:t>df2.plot(kind='bar',rot=0,label='</a:t>
            </a:r>
            <a:r>
              <a:rPr lang="zh-CN" altLang="en-US" sz="1600"/>
              <a:t>月成交额</a:t>
            </a:r>
            <a:r>
              <a:rPr lang="en-US" altLang="zh-CN" sz="1600"/>
              <a:t>',legend=True, ax=ax2)</a:t>
            </a:r>
            <a:endParaRPr lang="en-US" altLang="zh-CN" sz="1600"/>
          </a:p>
        </p:txBody>
      </p:sp>
      <p:sp>
        <p:nvSpPr>
          <p:cNvPr id="3" name="Rectangle 1"/>
          <p:cNvSpPr>
            <a:spLocks noChangeArrowheads="1"/>
          </p:cNvSpPr>
          <p:nvPr/>
        </p:nvSpPr>
        <p:spPr bwMode="auto">
          <a:xfrm>
            <a:off x="2105027" y="2733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1631504" y="984085"/>
            <a:ext cx="8712968" cy="1694182"/>
          </a:xfrm>
          <a:prstGeom prst="rect">
            <a:avLst/>
          </a:prstGeom>
          <a:noFill/>
        </p:spPr>
        <p:txBody>
          <a:bodyPr wrap="square">
            <a:spAutoFit/>
          </a:bodyPr>
          <a:lstStyle/>
          <a:p>
            <a:pPr indent="269875">
              <a:lnSpc>
                <a:spcPct val="110000"/>
              </a:lnSpc>
            </a:pPr>
            <a:r>
              <a:rPr lang="zh-CN" altLang="zh-CN" sz="1600"/>
              <a:t>文件</a:t>
            </a:r>
            <a:r>
              <a:rPr lang="en-US" altLang="zh-CN" sz="1600"/>
              <a:t>s000001.txt</a:t>
            </a:r>
            <a:r>
              <a:rPr lang="zh-CN" altLang="zh-CN" sz="1600"/>
              <a:t>存储股价数据，格式如下所示： </a:t>
            </a:r>
            <a:endParaRPr lang="zh-CN" altLang="zh-CN" sz="1600"/>
          </a:p>
          <a:p>
            <a:pPr indent="1257300">
              <a:lnSpc>
                <a:spcPct val="110000"/>
              </a:lnSpc>
            </a:pPr>
            <a:r>
              <a:rPr lang="en-US" altLang="zh-CN" sz="1600"/>
              <a:t>	</a:t>
            </a:r>
            <a:r>
              <a:rPr lang="zh-CN" altLang="zh-CN" sz="1600"/>
              <a:t>开盘</a:t>
            </a:r>
            <a:r>
              <a:rPr lang="en-US" altLang="zh-CN" sz="1600"/>
              <a:t>	 </a:t>
            </a:r>
            <a:r>
              <a:rPr lang="zh-CN" altLang="zh-CN" sz="1600"/>
              <a:t>最高</a:t>
            </a:r>
            <a:r>
              <a:rPr lang="en-US" altLang="zh-CN" sz="1600"/>
              <a:t>	</a:t>
            </a:r>
            <a:r>
              <a:rPr lang="zh-CN" altLang="zh-CN" sz="1600"/>
              <a:t>最低</a:t>
            </a:r>
            <a:r>
              <a:rPr lang="en-US" altLang="zh-CN" sz="1600"/>
              <a:t>	</a:t>
            </a:r>
            <a:r>
              <a:rPr lang="zh-CN" altLang="zh-CN" sz="1600"/>
              <a:t>收盘</a:t>
            </a:r>
            <a:r>
              <a:rPr lang="en-US" altLang="zh-CN" sz="1600"/>
              <a:t>	</a:t>
            </a:r>
            <a:r>
              <a:rPr lang="zh-CN" altLang="zh-CN" sz="1600"/>
              <a:t>成交额</a:t>
            </a:r>
            <a:endParaRPr lang="zh-CN" altLang="zh-CN" sz="1600"/>
          </a:p>
          <a:p>
            <a:pPr indent="540385">
              <a:lnSpc>
                <a:spcPct val="110000"/>
              </a:lnSpc>
            </a:pPr>
            <a:r>
              <a:rPr lang="zh-CN" altLang="zh-CN" sz="1600"/>
              <a:t>交易日</a:t>
            </a:r>
            <a:r>
              <a:rPr lang="en-US" altLang="zh-CN" sz="1600"/>
              <a:t>					</a:t>
            </a:r>
            <a:endParaRPr lang="zh-CN" altLang="zh-CN" sz="1600"/>
          </a:p>
          <a:p>
            <a:pPr indent="540385">
              <a:lnSpc>
                <a:spcPct val="110000"/>
              </a:lnSpc>
            </a:pPr>
            <a:r>
              <a:rPr lang="en-US" altLang="zh-CN" sz="1600"/>
              <a:t>2023-06-01	11.60	11.68	11.50	11.59	861646.489</a:t>
            </a:r>
            <a:endParaRPr lang="zh-CN" altLang="zh-CN" sz="1600"/>
          </a:p>
          <a:p>
            <a:pPr indent="540385">
              <a:lnSpc>
                <a:spcPct val="110000"/>
              </a:lnSpc>
            </a:pPr>
            <a:r>
              <a:rPr lang="en-US" altLang="zh-CN" sz="1600"/>
              <a:t>2023-06-02	11.68	11.97	11.64	11.93	1446502.669</a:t>
            </a:r>
            <a:endParaRPr lang="en-US" altLang="zh-CN" sz="1600"/>
          </a:p>
          <a:p>
            <a:pPr indent="540385">
              <a:lnSpc>
                <a:spcPct val="110000"/>
              </a:lnSpc>
            </a:pPr>
            <a:r>
              <a:rPr lang="zh-CN" altLang="en-US" sz="1600"/>
              <a:t>下面读取该文件，演示</a:t>
            </a:r>
            <a:r>
              <a:rPr lang="en-US" altLang="zh-CN" sz="1600"/>
              <a:t>pandas</a:t>
            </a:r>
            <a:r>
              <a:rPr lang="zh-CN" altLang="en-US" sz="1600"/>
              <a:t>绘图</a:t>
            </a:r>
            <a:endParaRPr lang="zh-CN" altLang="zh-CN" sz="16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9.5 </a:t>
            </a:r>
            <a:r>
              <a:rPr lang="zh-CN" altLang="en-US" sz="3200" dirty="0">
                <a:solidFill>
                  <a:schemeClr val="bg1"/>
                </a:solidFill>
                <a:effectLst>
                  <a:outerShdw blurRad="38100" dist="38100" dir="2700000" algn="tl">
                    <a:srgbClr val="000000">
                      <a:alpha val="43137"/>
                    </a:srgbClr>
                  </a:outerShdw>
                </a:effectLst>
              </a:rPr>
              <a:t>使用</a:t>
            </a:r>
            <a:r>
              <a:rPr lang="en-US" altLang="zh-CN" sz="3200" dirty="0">
                <a:solidFill>
                  <a:schemeClr val="bg1"/>
                </a:solidFill>
                <a:effectLst>
                  <a:outerShdw blurRad="38100" dist="38100" dir="2700000" algn="tl">
                    <a:srgbClr val="000000">
                      <a:alpha val="43137"/>
                    </a:srgbClr>
                  </a:outerShdw>
                </a:effectLst>
              </a:rPr>
              <a:t>pandas</a:t>
            </a:r>
            <a:r>
              <a:rPr lang="zh-CN" altLang="en-US" sz="3200" dirty="0">
                <a:solidFill>
                  <a:schemeClr val="bg1"/>
                </a:solidFill>
                <a:effectLst>
                  <a:outerShdw blurRad="38100" dist="38100" dir="2700000" algn="tl">
                    <a:srgbClr val="000000">
                      <a:alpha val="43137"/>
                    </a:srgbClr>
                  </a:outerShdw>
                </a:effectLst>
              </a:rPr>
              <a:t>绘图</a:t>
            </a:r>
            <a:endParaRPr lang="zh-CN" altLang="en-US" sz="3200" dirty="0">
              <a:solidFill>
                <a:schemeClr val="bg1"/>
              </a:solidFill>
              <a:effectLst>
                <a:outerShdw blurRad="38100" dist="38100" dir="2700000" algn="tl">
                  <a:srgbClr val="000000">
                    <a:alpha val="43137"/>
                  </a:srgbClr>
                </a:outerShdw>
              </a:effectLst>
            </a:endParaRPr>
          </a:p>
        </p:txBody>
      </p:sp>
      <p:sp>
        <p:nvSpPr>
          <p:cNvPr id="6" name="文本框 5"/>
          <p:cNvSpPr txBox="1"/>
          <p:nvPr/>
        </p:nvSpPr>
        <p:spPr>
          <a:xfrm>
            <a:off x="1919536" y="4450452"/>
            <a:ext cx="8572252" cy="448071"/>
          </a:xfrm>
          <a:prstGeom prst="rect">
            <a:avLst/>
          </a:prstGeom>
          <a:noFill/>
        </p:spPr>
        <p:txBody>
          <a:bodyPr wrap="square">
            <a:spAutoFit/>
          </a:bodyPr>
          <a:lstStyle/>
          <a:p>
            <a:pPr indent="269875">
              <a:lnSpc>
                <a:spcPct val="130000"/>
              </a:lnSpc>
            </a:pPr>
            <a:r>
              <a:rPr lang="zh-CN" altLang="en-US" sz="2000"/>
              <a:t>当绘图的数据列较多时，</a:t>
            </a:r>
            <a:r>
              <a:rPr lang="en-US" altLang="zh-CN" sz="2000"/>
              <a:t>Pandas</a:t>
            </a:r>
            <a:r>
              <a:rPr lang="zh-CN" altLang="en-US" sz="2000"/>
              <a:t>也可采用多子图布局，如下所示</a:t>
            </a:r>
            <a:endParaRPr lang="zh-CN" altLang="zh-CN" sz="2000"/>
          </a:p>
        </p:txBody>
      </p:sp>
      <p:sp>
        <p:nvSpPr>
          <p:cNvPr id="8" name="文本框 7"/>
          <p:cNvSpPr txBox="1"/>
          <p:nvPr/>
        </p:nvSpPr>
        <p:spPr>
          <a:xfrm>
            <a:off x="1955032" y="4989870"/>
            <a:ext cx="8317432" cy="1495281"/>
          </a:xfrm>
          <a:prstGeom prst="rect">
            <a:avLst/>
          </a:prstGeom>
          <a:solidFill>
            <a:schemeClr val="accent3">
              <a:lumMod val="95000"/>
            </a:schemeClr>
          </a:solidFill>
        </p:spPr>
        <p:txBody>
          <a:bodyPr wrap="square">
            <a:spAutoFit/>
          </a:bodyPr>
          <a:lstStyle/>
          <a:p>
            <a:pPr>
              <a:lnSpc>
                <a:spcPct val="130000"/>
              </a:lnSpc>
            </a:pPr>
            <a:r>
              <a:rPr lang="en-US" altLang="zh-CN"/>
              <a:t>df.iloc[:,:4].plot(style = '-', alpha = 0.4, </a:t>
            </a:r>
            <a:r>
              <a:rPr lang="en-US" altLang="zh-CN">
                <a:solidFill>
                  <a:srgbClr val="C00000"/>
                </a:solidFill>
              </a:rPr>
              <a:t>grid = True</a:t>
            </a:r>
            <a:r>
              <a:rPr lang="en-US" altLang="zh-CN"/>
              <a:t>, figsize = (9,6),</a:t>
            </a:r>
            <a:endParaRPr lang="en-US" altLang="zh-CN"/>
          </a:p>
          <a:p>
            <a:pPr>
              <a:lnSpc>
                <a:spcPct val="130000"/>
              </a:lnSpc>
            </a:pPr>
            <a:r>
              <a:rPr lang="en-US" altLang="zh-CN"/>
              <a:t>       </a:t>
            </a:r>
            <a:r>
              <a:rPr lang="en-US" altLang="zh-CN">
                <a:solidFill>
                  <a:srgbClr val="C00000"/>
                </a:solidFill>
              </a:rPr>
              <a:t>subplots = True, sharex = True</a:t>
            </a:r>
            <a:r>
              <a:rPr lang="en-US" altLang="zh-CN"/>
              <a:t>,</a:t>
            </a:r>
            <a:endParaRPr lang="en-US" altLang="zh-CN"/>
          </a:p>
          <a:p>
            <a:pPr>
              <a:lnSpc>
                <a:spcPct val="130000"/>
              </a:lnSpc>
            </a:pPr>
            <a:r>
              <a:rPr lang="en-US" altLang="zh-CN"/>
              <a:t>       </a:t>
            </a:r>
            <a:r>
              <a:rPr lang="en-US" altLang="zh-CN">
                <a:solidFill>
                  <a:srgbClr val="C00000"/>
                </a:solidFill>
              </a:rPr>
              <a:t>layout = (2,2)</a:t>
            </a:r>
            <a:r>
              <a:rPr lang="en-US" altLang="zh-CN"/>
              <a:t>)  # layout</a:t>
            </a:r>
            <a:r>
              <a:rPr lang="zh-CN" altLang="en-US"/>
              <a:t>：子图布局，将</a:t>
            </a:r>
            <a:r>
              <a:rPr lang="en-US" altLang="zh-CN"/>
              <a:t>4</a:t>
            </a:r>
            <a:r>
              <a:rPr lang="zh-CN" altLang="en-US"/>
              <a:t>条线分开绘制在</a:t>
            </a:r>
            <a:r>
              <a:rPr lang="en-US" altLang="zh-CN"/>
              <a:t>2x2</a:t>
            </a:r>
            <a:r>
              <a:rPr lang="zh-CN" altLang="en-US"/>
              <a:t>子图上</a:t>
            </a:r>
            <a:r>
              <a:rPr lang="en-US" altLang="zh-CN"/>
              <a:t>, </a:t>
            </a:r>
            <a:r>
              <a:rPr lang="zh-CN" altLang="en-US"/>
              <a:t>图略</a:t>
            </a:r>
            <a:endParaRPr lang="zh-CN" altLang="en-US"/>
          </a:p>
          <a:p>
            <a:pPr>
              <a:lnSpc>
                <a:spcPct val="130000"/>
              </a:lnSpc>
            </a:pPr>
            <a:r>
              <a:rPr lang="en-US" altLang="zh-CN"/>
              <a:t>plt.tight_layout()</a:t>
            </a:r>
            <a:endParaRPr lang="en-US" altLang="zh-CN"/>
          </a:p>
        </p:txBody>
      </p:sp>
      <p:pic>
        <p:nvPicPr>
          <p:cNvPr id="11" name="图片 10"/>
          <p:cNvPicPr>
            <a:picLocks noChangeAspect="1"/>
          </p:cNvPicPr>
          <p:nvPr/>
        </p:nvPicPr>
        <p:blipFill>
          <a:blip r:embed="rId1"/>
          <a:stretch>
            <a:fillRect/>
          </a:stretch>
        </p:blipFill>
        <p:spPr>
          <a:xfrm>
            <a:off x="2819403" y="1151962"/>
            <a:ext cx="6477029" cy="285310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gray">
          <a:xfrm>
            <a:off x="4295800" y="4541215"/>
            <a:ext cx="4248472" cy="720080"/>
          </a:xfrm>
          <a:prstGeom prst="rect">
            <a:avLst/>
          </a:prstGeom>
        </p:spPr>
        <p:txBody>
          <a:bodyPr wrap="none" fromWordArt="1">
            <a:prstTxWarp prst="textDeflate">
              <a:avLst>
                <a:gd name="adj" fmla="val 0"/>
              </a:avLst>
            </a:prstTxWarp>
          </a:bodyPr>
          <a:lstStyle/>
          <a:p>
            <a:pPr algn="ctr"/>
            <a:r>
              <a:rPr lang="en-US" altLang="zh-CN" sz="540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ea typeface="Verdana" panose="020B0604030504040204"/>
                <a:cs typeface="Verdana" panose="020B0604030504040204"/>
              </a:rPr>
              <a:t>Thank You !</a:t>
            </a:r>
            <a:endParaRPr lang="zh-CN" altLang="en-US" sz="540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cs typeface="Verdana" panose="020B0604030504040204"/>
            </a:endParaRPr>
          </a:p>
        </p:txBody>
      </p:sp>
      <p:sp>
        <p:nvSpPr>
          <p:cNvPr id="307203" name="WordArt 3"/>
          <p:cNvSpPr>
            <a:spLocks noChangeArrowheads="1" noChangeShapeType="1" noTextEdit="1"/>
          </p:cNvSpPr>
          <p:nvPr/>
        </p:nvSpPr>
        <p:spPr bwMode="auto">
          <a:xfrm>
            <a:off x="2927651" y="1628803"/>
            <a:ext cx="6626225" cy="1368425"/>
          </a:xfrm>
          <a:prstGeom prst="rect">
            <a:avLst/>
          </a:prstGeom>
          <a:extLst>
            <a:ext uri="{AF507438-7753-43E0-B8FC-AC1667EBCBE1}">
              <a14:hiddenEffects xmlns:a14="http://schemas.microsoft.com/office/drawing/2010/main">
                <a:effectLst/>
              </a14:hiddenEffects>
            </a:ext>
          </a:extLst>
        </p:spPr>
        <p:txBody>
          <a:bodyPr wrap="none" fromWordArt="1">
            <a:prstTxWarp prst="textInflateTop">
              <a:avLst>
                <a:gd name="adj" fmla="val 31917"/>
              </a:avLst>
            </a:prstTxWarp>
          </a:bodyPr>
          <a:lstStyle/>
          <a:p>
            <a:pPr algn="ctr">
              <a:defRPr/>
            </a:pPr>
            <a:r>
              <a:rPr lang="en-US" altLang="zh-CN" sz="3600" kern="10" dirty="0">
                <a:ln w="9525">
                  <a:solidFill>
                    <a:srgbClr val="000000"/>
                  </a:solidFill>
                  <a:round/>
                </a:ln>
                <a:solidFill>
                  <a:srgbClr val="FFFFFF"/>
                </a:solidFill>
                <a:latin typeface="宋体" panose="02010600030101010101" pitchFamily="2" charset="-122"/>
                <a:ea typeface="宋体" panose="02010600030101010101" pitchFamily="2" charset="-122"/>
              </a:rPr>
              <a:t>Python</a:t>
            </a:r>
            <a:r>
              <a:rPr lang="zh-CN" altLang="en-US" sz="3600" kern="10" dirty="0">
                <a:ln w="9525">
                  <a:solidFill>
                    <a:srgbClr val="000000"/>
                  </a:solidFill>
                  <a:round/>
                </a:ln>
                <a:solidFill>
                  <a:srgbClr val="FFFFFF"/>
                </a:solidFill>
                <a:latin typeface="宋体" panose="02010600030101010101" pitchFamily="2" charset="-122"/>
                <a:ea typeface="宋体" panose="02010600030101010101" pitchFamily="2" charset="-122"/>
              </a:rPr>
              <a:t>程序设计基础</a:t>
            </a:r>
            <a:endParaRPr lang="zh-CN" altLang="en-US" sz="3600" kern="10" dirty="0">
              <a:ln w="9525">
                <a:solidFill>
                  <a:srgbClr val="000000"/>
                </a:solidFill>
                <a:round/>
              </a:ln>
              <a:solidFill>
                <a:srgbClr val="FFFFFF"/>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48805" y="5731883"/>
            <a:ext cx="2694395" cy="8688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83854" y="962122"/>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9.1.2 </a:t>
            </a:r>
            <a:r>
              <a:rPr lang="zh-CN" altLang="en-US" sz="2000" kern="0" dirty="0">
                <a:solidFill>
                  <a:srgbClr val="990000"/>
                </a:solidFill>
                <a:ea typeface="宋体" panose="02010600030101010101" pitchFamily="2" charset="-122"/>
              </a:rPr>
              <a:t>颜色、线型和标记符号</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8" name="矩形 7"/>
          <p:cNvSpPr/>
          <p:nvPr/>
        </p:nvSpPr>
        <p:spPr>
          <a:xfrm>
            <a:off x="1976080" y="1301510"/>
            <a:ext cx="8368395" cy="1163652"/>
          </a:xfrm>
          <a:prstGeom prst="rect">
            <a:avLst/>
          </a:prstGeom>
        </p:spPr>
        <p:txBody>
          <a:bodyPr wrap="square">
            <a:spAutoFit/>
          </a:bodyPr>
          <a:lstStyle/>
          <a:p>
            <a:pPr indent="457200" algn="just">
              <a:lnSpc>
                <a:spcPct val="120000"/>
              </a:lnSpc>
            </a:pPr>
            <a:r>
              <a:rPr lang="zh-CN" altLang="zh-CN" sz="2000" dirty="0"/>
              <a:t>作图时需要指定线条的颜色、线型、标记符号等参数，语句格式如下。</a:t>
            </a:r>
            <a:endParaRPr lang="zh-CN" altLang="zh-CN" sz="2000" dirty="0"/>
          </a:p>
          <a:p>
            <a:pPr>
              <a:lnSpc>
                <a:spcPct val="120000"/>
              </a:lnSpc>
            </a:pPr>
            <a:r>
              <a:rPr lang="en-US" altLang="zh-CN" sz="2000" dirty="0" err="1"/>
              <a:t>plt.plot</a:t>
            </a:r>
            <a:r>
              <a:rPr lang="en-US" altLang="zh-CN" sz="2000" dirty="0"/>
              <a:t>( x,  y,  ls='</a:t>
            </a:r>
            <a:r>
              <a:rPr lang="zh-CN" altLang="zh-CN" sz="2000" dirty="0"/>
              <a:t>线型</a:t>
            </a:r>
            <a:r>
              <a:rPr lang="en-US" altLang="zh-CN" sz="2000" dirty="0"/>
              <a:t>', color='</a:t>
            </a:r>
            <a:r>
              <a:rPr lang="zh-CN" altLang="zh-CN" sz="2000" dirty="0"/>
              <a:t>颜色</a:t>
            </a:r>
            <a:r>
              <a:rPr lang="en-US" altLang="zh-CN" sz="2000" dirty="0"/>
              <a:t>', marker='</a:t>
            </a:r>
            <a:r>
              <a:rPr lang="zh-CN" altLang="zh-CN" sz="2000" dirty="0"/>
              <a:t>标记</a:t>
            </a:r>
            <a:r>
              <a:rPr lang="en-US" altLang="zh-CN" sz="2000" dirty="0"/>
              <a:t>',</a:t>
            </a:r>
            <a:r>
              <a:rPr lang="zh-CN" altLang="en-US" sz="2000" dirty="0"/>
              <a:t> </a:t>
            </a:r>
            <a:r>
              <a:rPr lang="en-US" altLang="zh-CN" sz="2000" dirty="0" err="1"/>
              <a:t>lw</a:t>
            </a:r>
            <a:r>
              <a:rPr lang="en-US" altLang="zh-CN" sz="2000" dirty="0"/>
              <a:t>=</a:t>
            </a:r>
            <a:r>
              <a:rPr lang="zh-CN" altLang="en-US" sz="2000" dirty="0"/>
              <a:t>线宽</a:t>
            </a:r>
            <a:r>
              <a:rPr lang="en-US" altLang="zh-CN" sz="2000" dirty="0"/>
              <a:t>)</a:t>
            </a:r>
            <a:endParaRPr lang="en-US" altLang="zh-CN" sz="2000" dirty="0"/>
          </a:p>
          <a:p>
            <a:pPr indent="457200">
              <a:lnSpc>
                <a:spcPct val="120000"/>
              </a:lnSpc>
            </a:pPr>
            <a:r>
              <a:rPr lang="zh-CN" altLang="zh-CN" sz="2000" dirty="0"/>
              <a:t>常用的各种格式符号如表</a:t>
            </a:r>
            <a:r>
              <a:rPr lang="en-US" altLang="zh-CN" sz="2000" dirty="0"/>
              <a:t>9.1</a:t>
            </a:r>
            <a:r>
              <a:rPr lang="zh-CN" altLang="zh-CN" sz="2000" dirty="0"/>
              <a:t>、表</a:t>
            </a:r>
            <a:r>
              <a:rPr lang="en-US" altLang="zh-CN" sz="2000" dirty="0"/>
              <a:t>9.2</a:t>
            </a:r>
            <a:r>
              <a:rPr lang="zh-CN" altLang="zh-CN" sz="2000" dirty="0"/>
              <a:t>、表</a:t>
            </a:r>
            <a:r>
              <a:rPr lang="en-US" altLang="zh-CN" sz="2000" dirty="0"/>
              <a:t>9.3</a:t>
            </a:r>
            <a:r>
              <a:rPr lang="zh-CN" altLang="zh-CN" sz="2000" dirty="0"/>
              <a:t>所示。</a:t>
            </a:r>
            <a:endParaRPr lang="zh-CN" altLang="zh-CN" sz="2000" dirty="0"/>
          </a:p>
        </p:txBody>
      </p:sp>
      <p:graphicFrame>
        <p:nvGraphicFramePr>
          <p:cNvPr id="3" name="表格 2"/>
          <p:cNvGraphicFramePr>
            <a:graphicFrameLocks noGrp="1"/>
          </p:cNvGraphicFramePr>
          <p:nvPr/>
        </p:nvGraphicFramePr>
        <p:xfrm>
          <a:off x="2511531" y="2675264"/>
          <a:ext cx="6926754" cy="1562103"/>
        </p:xfrm>
        <a:graphic>
          <a:graphicData uri="http://schemas.openxmlformats.org/drawingml/2006/table">
            <a:tbl>
              <a:tblPr firstRow="1" bandCol="1">
                <a:tableStyleId>{5C22544A-7EE6-4342-B048-85BDC9FD1C3A}</a:tableStyleId>
              </a:tblPr>
              <a:tblGrid>
                <a:gridCol w="1687759"/>
                <a:gridCol w="1849876"/>
                <a:gridCol w="1849876"/>
                <a:gridCol w="1539243"/>
              </a:tblGrid>
              <a:tr h="619476">
                <a:tc>
                  <a:txBody>
                    <a:bodyPr/>
                    <a:lstStyle/>
                    <a:p>
                      <a:pPr algn="ctr">
                        <a:lnSpc>
                          <a:spcPts val="1400"/>
                        </a:lnSpc>
                        <a:spcAft>
                          <a:spcPts val="0"/>
                        </a:spcAft>
                      </a:pPr>
                      <a:r>
                        <a:rPr lang="en-US" sz="1600" kern="100" dirty="0" err="1">
                          <a:effectLst/>
                        </a:rPr>
                        <a:t>linestyle</a:t>
                      </a:r>
                      <a:r>
                        <a:rPr lang="zh-CN" sz="1600" kern="100" dirty="0">
                          <a:effectLst/>
                        </a:rPr>
                        <a:t>参数表</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描述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err="1">
                          <a:effectLst/>
                        </a:rPr>
                        <a:t>linestyle</a:t>
                      </a:r>
                      <a:r>
                        <a:rPr lang="zh-CN" sz="1600" kern="100" dirty="0">
                          <a:effectLst/>
                        </a:rPr>
                        <a:t>参数表</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描述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4209">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实线</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虚线</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4209">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破折线</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'None'</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空白</a:t>
                      </a:r>
                      <a:r>
                        <a:rPr lang="en-US" sz="1600" kern="100">
                          <a:effectLst/>
                        </a:rPr>
                        <a:t>(</a:t>
                      </a:r>
                      <a:r>
                        <a:rPr lang="zh-CN" sz="1600" kern="100">
                          <a:effectLst/>
                        </a:rPr>
                        <a:t>不画线</a:t>
                      </a: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4209">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点</a:t>
                      </a:r>
                      <a:r>
                        <a:rPr lang="zh-CN" altLang="en-US" sz="1600" kern="100">
                          <a:effectLst/>
                        </a:rPr>
                        <a:t>画</a:t>
                      </a:r>
                      <a:r>
                        <a:rPr lang="zh-CN" sz="1600" kern="100">
                          <a:effectLst/>
                        </a:rPr>
                        <a:t>线</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4079779" y="2328074"/>
            <a:ext cx="3809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ctr" eaLnBrk="0" hangingPunct="0"/>
            <a:r>
              <a:rPr lang="zh-CN" altLang="zh-CN" kern="0" dirty="0">
                <a:solidFill>
                  <a:srgbClr val="990000"/>
                </a:solidFill>
                <a:latin typeface="+mn-lt"/>
              </a:rPr>
              <a:t>表</a:t>
            </a:r>
            <a:r>
              <a:rPr lang="en-US" altLang="zh-CN" kern="0" dirty="0">
                <a:solidFill>
                  <a:srgbClr val="990000"/>
                </a:solidFill>
                <a:latin typeface="+mn-lt"/>
              </a:rPr>
              <a:t>9.1  </a:t>
            </a:r>
            <a:r>
              <a:rPr lang="en-US" altLang="zh-CN" kern="0" dirty="0" err="1">
                <a:solidFill>
                  <a:srgbClr val="990000"/>
                </a:solidFill>
                <a:latin typeface="+mn-lt"/>
              </a:rPr>
              <a:t>linestyle</a:t>
            </a:r>
            <a:r>
              <a:rPr lang="en-US" altLang="zh-CN" kern="0" dirty="0">
                <a:solidFill>
                  <a:srgbClr val="990000"/>
                </a:solidFill>
                <a:latin typeface="+mn-lt"/>
              </a:rPr>
              <a:t>(ls)</a:t>
            </a:r>
            <a:r>
              <a:rPr lang="zh-CN" altLang="en-US" kern="0" dirty="0">
                <a:solidFill>
                  <a:srgbClr val="990000"/>
                </a:solidFill>
                <a:latin typeface="+mn-lt"/>
              </a:rPr>
              <a:t>线型参数表</a:t>
            </a:r>
            <a:endParaRPr lang="zh-CN" altLang="en-US" kern="0" dirty="0">
              <a:solidFill>
                <a:srgbClr val="990000"/>
              </a:solidFill>
              <a:latin typeface="+mn-lt"/>
            </a:endParaRPr>
          </a:p>
        </p:txBody>
      </p:sp>
      <p:graphicFrame>
        <p:nvGraphicFramePr>
          <p:cNvPr id="11" name="表格 10"/>
          <p:cNvGraphicFramePr>
            <a:graphicFrameLocks noGrp="1"/>
          </p:cNvGraphicFramePr>
          <p:nvPr/>
        </p:nvGraphicFramePr>
        <p:xfrm>
          <a:off x="2495601" y="4615059"/>
          <a:ext cx="6942687" cy="1656183"/>
        </p:xfrm>
        <a:graphic>
          <a:graphicData uri="http://schemas.openxmlformats.org/drawingml/2006/table">
            <a:tbl>
              <a:tblPr firstRow="1">
                <a:tableStyleId>{21E4AEA4-8DFA-4A89-87EB-49C32662AFE0}</a:tableStyleId>
              </a:tblPr>
              <a:tblGrid>
                <a:gridCol w="1368152"/>
                <a:gridCol w="1224136"/>
                <a:gridCol w="1152128"/>
                <a:gridCol w="1330541"/>
                <a:gridCol w="933865"/>
                <a:gridCol w="933865"/>
              </a:tblGrid>
              <a:tr h="329503">
                <a:tc>
                  <a:txBody>
                    <a:bodyPr/>
                    <a:lstStyle/>
                    <a:p>
                      <a:pPr algn="ctr">
                        <a:lnSpc>
                          <a:spcPts val="1400"/>
                        </a:lnSpc>
                        <a:spcAft>
                          <a:spcPts val="0"/>
                        </a:spcAft>
                      </a:pPr>
                      <a:r>
                        <a:rPr lang="zh-CN" sz="1600" kern="100">
                          <a:effectLst/>
                        </a:rPr>
                        <a:t>颜色名称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简写</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描述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颜色名称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简写</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描述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31670">
                <a:tc>
                  <a:txBody>
                    <a:bodyPr/>
                    <a:lstStyle/>
                    <a:p>
                      <a:pPr algn="ctr">
                        <a:lnSpc>
                          <a:spcPts val="1400"/>
                        </a:lnSpc>
                        <a:spcAft>
                          <a:spcPts val="0"/>
                        </a:spcAft>
                      </a:pPr>
                      <a:r>
                        <a:rPr lang="en-US" sz="1600" kern="100" dirty="0">
                          <a:effectLst/>
                        </a:rPr>
                        <a:t>red</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r</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红色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yellow</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y</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黄色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31670">
                <a:tc>
                  <a:txBody>
                    <a:bodyPr/>
                    <a:lstStyle/>
                    <a:p>
                      <a:pPr algn="ctr">
                        <a:lnSpc>
                          <a:spcPts val="1400"/>
                        </a:lnSpc>
                        <a:spcAft>
                          <a:spcPts val="0"/>
                        </a:spcAft>
                      </a:pPr>
                      <a:r>
                        <a:rPr lang="en-US" sz="1600" kern="100" dirty="0">
                          <a:effectLst/>
                        </a:rPr>
                        <a:t>black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k</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黑色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white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w</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白色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31670">
                <a:tc>
                  <a:txBody>
                    <a:bodyPr/>
                    <a:lstStyle/>
                    <a:p>
                      <a:pPr algn="ctr">
                        <a:lnSpc>
                          <a:spcPts val="1400"/>
                        </a:lnSpc>
                        <a:spcAft>
                          <a:spcPts val="0"/>
                        </a:spcAft>
                      </a:pPr>
                      <a:r>
                        <a:rPr lang="en-US" sz="1600" kern="100">
                          <a:effectLst/>
                        </a:rPr>
                        <a:t>blue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b</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蓝色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green</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g</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绿色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31670">
                <a:tc>
                  <a:txBody>
                    <a:bodyPr/>
                    <a:lstStyle/>
                    <a:p>
                      <a:pPr algn="ctr">
                        <a:lnSpc>
                          <a:spcPts val="1400"/>
                        </a:lnSpc>
                        <a:spcAft>
                          <a:spcPts val="0"/>
                        </a:spcAft>
                      </a:pPr>
                      <a:r>
                        <a:rPr lang="en-US" sz="1600" kern="100">
                          <a:effectLst/>
                        </a:rPr>
                        <a:t>cyan</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c</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青色</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12" name="Rectangle 2"/>
          <p:cNvSpPr>
            <a:spLocks noChangeArrowheads="1"/>
          </p:cNvSpPr>
          <p:nvPr/>
        </p:nvSpPr>
        <p:spPr bwMode="auto">
          <a:xfrm>
            <a:off x="4079776" y="4245724"/>
            <a:ext cx="36716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ctr" eaLnBrk="0" hangingPunct="0"/>
            <a:r>
              <a:rPr lang="zh-CN" altLang="zh-CN" kern="0" dirty="0">
                <a:solidFill>
                  <a:srgbClr val="990000"/>
                </a:solidFill>
                <a:latin typeface="+mn-lt"/>
              </a:rPr>
              <a:t>表</a:t>
            </a:r>
            <a:r>
              <a:rPr lang="en-US" altLang="zh-CN" kern="0" dirty="0">
                <a:solidFill>
                  <a:srgbClr val="990000"/>
                </a:solidFill>
                <a:latin typeface="+mn-lt"/>
              </a:rPr>
              <a:t>9.2  </a:t>
            </a:r>
            <a:r>
              <a:rPr lang="zh-CN" altLang="en-US" kern="0" dirty="0">
                <a:solidFill>
                  <a:srgbClr val="990000"/>
                </a:solidFill>
                <a:latin typeface="+mn-lt"/>
              </a:rPr>
              <a:t>常用</a:t>
            </a:r>
            <a:r>
              <a:rPr lang="en-US" altLang="zh-CN" kern="0" dirty="0">
                <a:solidFill>
                  <a:srgbClr val="990000"/>
                </a:solidFill>
                <a:latin typeface="+mn-lt"/>
              </a:rPr>
              <a:t>color(c)</a:t>
            </a:r>
            <a:r>
              <a:rPr lang="zh-CN" altLang="en-US" kern="0" dirty="0">
                <a:solidFill>
                  <a:srgbClr val="990000"/>
                </a:solidFill>
                <a:latin typeface="+mn-lt"/>
              </a:rPr>
              <a:t>参数表</a:t>
            </a:r>
            <a:endParaRPr lang="zh-CN" altLang="en-US" kern="0" dirty="0">
              <a:solidFill>
                <a:srgbClr val="990000"/>
              </a:solidFill>
              <a:latin typeface="+mn-lt"/>
            </a:endParaRPr>
          </a:p>
        </p:txBody>
      </p:sp>
      <p:sp>
        <p:nvSpPr>
          <p:cNvPr id="2" name="矩形 1"/>
          <p:cNvSpPr/>
          <p:nvPr/>
        </p:nvSpPr>
        <p:spPr>
          <a:xfrm>
            <a:off x="2511530" y="6309736"/>
            <a:ext cx="7616918" cy="369332"/>
          </a:xfrm>
          <a:prstGeom prst="rect">
            <a:avLst/>
          </a:prstGeom>
        </p:spPr>
        <p:txBody>
          <a:bodyPr wrap="square">
            <a:spAutoFit/>
          </a:bodyPr>
          <a:lstStyle/>
          <a:p>
            <a:r>
              <a:rPr lang="zh-CN" altLang="en-US"/>
              <a:t>显示可用颜色</a:t>
            </a:r>
            <a:r>
              <a:rPr lang="en-US" altLang="zh-CN"/>
              <a:t>:</a:t>
            </a:r>
            <a:r>
              <a:rPr lang="zh-CN" altLang="en-US"/>
              <a:t>   </a:t>
            </a:r>
            <a:r>
              <a:rPr lang="en-US" altLang="zh-CN" dirty="0"/>
              <a:t>import  matplotlib;   </a:t>
            </a:r>
            <a:r>
              <a:rPr lang="zh-CN" altLang="en-US" dirty="0"/>
              <a:t>matplotlib.colors.cnames</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206599" y="1002426"/>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9.1.2 </a:t>
            </a:r>
            <a:r>
              <a:rPr lang="zh-CN" altLang="en-US" sz="2000" kern="0" dirty="0">
                <a:solidFill>
                  <a:srgbClr val="990000"/>
                </a:solidFill>
                <a:ea typeface="宋体" panose="02010600030101010101" pitchFamily="2" charset="-122"/>
              </a:rPr>
              <a:t>颜色、线型和标记符号</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4" name="Rectangle 1"/>
          <p:cNvSpPr>
            <a:spLocks noChangeArrowheads="1"/>
          </p:cNvSpPr>
          <p:nvPr/>
        </p:nvSpPr>
        <p:spPr bwMode="auto">
          <a:xfrm>
            <a:off x="4263146" y="1286599"/>
            <a:ext cx="3809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hangingPunct="0"/>
            <a:r>
              <a:rPr lang="zh-CN" altLang="en-US" kern="0" dirty="0">
                <a:solidFill>
                  <a:srgbClr val="990000"/>
                </a:solidFill>
                <a:latin typeface="+mn-lt"/>
              </a:rPr>
              <a:t>表</a:t>
            </a:r>
            <a:r>
              <a:rPr lang="en-US" altLang="zh-CN" kern="0" dirty="0">
                <a:solidFill>
                  <a:srgbClr val="990000"/>
                </a:solidFill>
                <a:latin typeface="+mn-lt"/>
              </a:rPr>
              <a:t>9.3  marker</a:t>
            </a:r>
            <a:r>
              <a:rPr lang="zh-CN" altLang="en-US" kern="0" dirty="0">
                <a:solidFill>
                  <a:srgbClr val="990000"/>
                </a:solidFill>
                <a:latin typeface="+mn-lt"/>
              </a:rPr>
              <a:t>标记符号表</a:t>
            </a:r>
            <a:endParaRPr lang="zh-CN" altLang="en-US" kern="0" dirty="0">
              <a:solidFill>
                <a:srgbClr val="990000"/>
              </a:solidFill>
              <a:latin typeface="+mn-lt"/>
            </a:endParaRPr>
          </a:p>
        </p:txBody>
      </p:sp>
      <p:graphicFrame>
        <p:nvGraphicFramePr>
          <p:cNvPr id="2" name="表格 1"/>
          <p:cNvGraphicFramePr>
            <a:graphicFrameLocks noGrp="1"/>
          </p:cNvGraphicFramePr>
          <p:nvPr/>
        </p:nvGraphicFramePr>
        <p:xfrm>
          <a:off x="2606329" y="1648650"/>
          <a:ext cx="7056784" cy="2362069"/>
        </p:xfrm>
        <a:graphic>
          <a:graphicData uri="http://schemas.openxmlformats.org/drawingml/2006/table">
            <a:tbl>
              <a:tblPr firstRow="1" bandCol="1">
                <a:tableStyleId>{5C22544A-7EE6-4342-B048-85BDC9FD1C3A}</a:tableStyleId>
              </a:tblPr>
              <a:tblGrid>
                <a:gridCol w="1578981"/>
                <a:gridCol w="2199813"/>
                <a:gridCol w="1403079"/>
                <a:gridCol w="1874911"/>
              </a:tblGrid>
              <a:tr h="293569">
                <a:tc>
                  <a:txBody>
                    <a:bodyPr/>
                    <a:lstStyle/>
                    <a:p>
                      <a:pPr algn="ctr">
                        <a:lnSpc>
                          <a:spcPts val="1400"/>
                        </a:lnSpc>
                        <a:spcAft>
                          <a:spcPts val="0"/>
                        </a:spcAft>
                      </a:pPr>
                      <a:r>
                        <a:rPr lang="zh-CN" sz="1600" kern="100">
                          <a:effectLst/>
                        </a:rPr>
                        <a:t>标记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描述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标记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描述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o</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圆圈</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s (</a:t>
                      </a:r>
                      <a:r>
                        <a:rPr lang="zh-CN" sz="1600" kern="100">
                          <a:effectLst/>
                        </a:rPr>
                        <a:t>小写</a:t>
                      </a: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正方形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点</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星号</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D</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菱形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d</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小菱形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加号</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x</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X</a:t>
                      </a:r>
                      <a:r>
                        <a:rPr lang="zh-CN" sz="1600" kern="100">
                          <a:effectLst/>
                        </a:rPr>
                        <a:t>号</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v (</a:t>
                      </a:r>
                      <a:r>
                        <a:rPr lang="zh-CN" sz="1600" kern="100">
                          <a:effectLst/>
                        </a:rPr>
                        <a:t>小写</a:t>
                      </a:r>
                      <a:r>
                        <a:rPr lang="en-US" sz="1600" kern="100">
                          <a:effectLst/>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dirty="0">
                          <a:effectLst/>
                        </a:rPr>
                        <a:t>一角朝下的三角形</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&lt;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一角朝左的三角形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&gt;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一角朝右的三角形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一角朝上的三角形</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95500">
                <a:tc>
                  <a:txBody>
                    <a:bodyPr/>
                    <a:lstStyle/>
                    <a:p>
                      <a:pPr algn="ctr">
                        <a:lnSpc>
                          <a:spcPts val="1400"/>
                        </a:lnSpc>
                        <a:spcAft>
                          <a:spcPts val="0"/>
                        </a:spcAft>
                      </a:pPr>
                      <a:r>
                        <a:rPr lang="en-US" sz="1600" kern="100">
                          <a:effectLst/>
                        </a:rPr>
                        <a:t>None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600" kern="100">
                          <a:effectLst/>
                        </a:rPr>
                        <a:t>空白</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a:effectLst/>
                        </a:rPr>
                        <a:t> </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10" name="矩形 9"/>
          <p:cNvSpPr/>
          <p:nvPr/>
        </p:nvSpPr>
        <p:spPr>
          <a:xfrm>
            <a:off x="2206602" y="4109792"/>
            <a:ext cx="8285189" cy="868699"/>
          </a:xfrm>
          <a:prstGeom prst="rect">
            <a:avLst/>
          </a:prstGeom>
        </p:spPr>
        <p:txBody>
          <a:bodyPr wrap="square">
            <a:spAutoFit/>
          </a:bodyPr>
          <a:lstStyle/>
          <a:p>
            <a:pPr>
              <a:lnSpc>
                <a:spcPct val="110000"/>
              </a:lnSpc>
            </a:pPr>
            <a:r>
              <a:rPr lang="zh-CN" altLang="en-US" sz="2000" dirty="0"/>
              <a:t>标记符号有很多种，可以用“plt.plot?”命令</a:t>
            </a:r>
            <a:r>
              <a:rPr lang="zh-CN" altLang="en-US" sz="2000"/>
              <a:t>查看相关帮助。</a:t>
            </a:r>
            <a:endParaRPr lang="zh-CN" altLang="en-US" sz="2000" dirty="0"/>
          </a:p>
          <a:p>
            <a:pPr>
              <a:lnSpc>
                <a:spcPct val="110000"/>
              </a:lnSpc>
              <a:spcBef>
                <a:spcPts val="1000"/>
              </a:spcBef>
            </a:pPr>
            <a:r>
              <a:rPr lang="zh-CN" altLang="en-US" sz="2000"/>
              <a:t>作</a:t>
            </a:r>
            <a:r>
              <a:rPr lang="zh-CN" altLang="en-US" sz="2000" dirty="0"/>
              <a:t>折线图时如不设置格式符号</a:t>
            </a:r>
            <a:r>
              <a:rPr lang="zh-CN" altLang="en-US" sz="2000"/>
              <a:t>则默认格式是</a:t>
            </a:r>
            <a:r>
              <a:rPr lang="zh-CN" altLang="en-US" sz="2000" dirty="0"/>
              <a:t>'</a:t>
            </a:r>
            <a:r>
              <a:rPr lang="zh-CN" altLang="en-US" sz="2000" dirty="0">
                <a:solidFill>
                  <a:srgbClr val="3333FF"/>
                </a:solidFill>
              </a:rPr>
              <a:t>b-</a:t>
            </a:r>
            <a:r>
              <a:rPr lang="zh-CN" altLang="en-US" sz="2000" dirty="0"/>
              <a:t>'，即蓝色实线。</a:t>
            </a:r>
            <a:endParaRPr lang="zh-CN" altLang="en-US" sz="2000" dirty="0"/>
          </a:p>
        </p:txBody>
      </p:sp>
      <p:sp>
        <p:nvSpPr>
          <p:cNvPr id="7" name="文本框 6"/>
          <p:cNvSpPr txBox="1"/>
          <p:nvPr/>
        </p:nvSpPr>
        <p:spPr>
          <a:xfrm>
            <a:off x="2327232" y="5024295"/>
            <a:ext cx="7759354" cy="1589731"/>
          </a:xfrm>
          <a:prstGeom prst="rect">
            <a:avLst/>
          </a:prstGeom>
          <a:solidFill>
            <a:schemeClr val="accent3">
              <a:lumMod val="95000"/>
            </a:schemeClr>
          </a:solidFill>
        </p:spPr>
        <p:txBody>
          <a:bodyPr wrap="square">
            <a:spAutoFit/>
          </a:bodyPr>
          <a:lstStyle/>
          <a:p>
            <a:pPr>
              <a:lnSpc>
                <a:spcPct val="110000"/>
              </a:lnSpc>
            </a:pPr>
            <a:r>
              <a:rPr lang="zh-CN" altLang="en-US"/>
              <a:t>x = np.arange(10)</a:t>
            </a:r>
            <a:endParaRPr lang="zh-CN" altLang="en-US"/>
          </a:p>
          <a:p>
            <a:pPr>
              <a:lnSpc>
                <a:spcPct val="110000"/>
              </a:lnSpc>
            </a:pPr>
            <a:r>
              <a:rPr lang="zh-CN" altLang="en-US"/>
              <a:t>y = x**2 + 2 * x + 5</a:t>
            </a:r>
            <a:endParaRPr lang="en-US" altLang="zh-CN"/>
          </a:p>
          <a:p>
            <a:pPr>
              <a:lnSpc>
                <a:spcPct val="110000"/>
              </a:lnSpc>
            </a:pPr>
            <a:r>
              <a:rPr lang="zh-CN" altLang="en-US"/>
              <a:t># 设置           颜色、线型、标记符、标记大小、</a:t>
            </a:r>
            <a:r>
              <a:rPr lang="en-US" altLang="zh-CN"/>
              <a:t>  </a:t>
            </a:r>
            <a:r>
              <a:rPr lang="zh-CN" altLang="en-US"/>
              <a:t>线宽</a:t>
            </a:r>
            <a:endParaRPr lang="zh-CN" altLang="en-US"/>
          </a:p>
          <a:p>
            <a:pPr>
              <a:lnSpc>
                <a:spcPct val="110000"/>
              </a:lnSpc>
            </a:pPr>
            <a:r>
              <a:rPr lang="zh-CN" altLang="en-US"/>
              <a:t>plt.plot( x, y, c='r', ls=':', marker='o', markersize=10</a:t>
            </a:r>
            <a:r>
              <a:rPr lang="en-US" altLang="zh-CN"/>
              <a:t>, lw=2</a:t>
            </a:r>
            <a:r>
              <a:rPr lang="zh-CN" altLang="en-US"/>
              <a:t>)</a:t>
            </a:r>
            <a:endParaRPr lang="zh-CN" altLang="en-US"/>
          </a:p>
          <a:p>
            <a:pPr>
              <a:lnSpc>
                <a:spcPct val="110000"/>
              </a:lnSpc>
            </a:pPr>
            <a:r>
              <a:rPr lang="zh-CN" altLang="en-US"/>
              <a:t>plt.plot( x, y, 'ro:'</a:t>
            </a:r>
            <a:r>
              <a:rPr lang="en-US" altLang="zh-CN"/>
              <a:t>, lw=2</a:t>
            </a:r>
            <a:r>
              <a:rPr lang="zh-CN" altLang="en-US"/>
              <a:t>)       # 简写，效果同上条。图见</a:t>
            </a:r>
            <a:r>
              <a:rPr lang="zh-CN" altLang="en-US">
                <a:solidFill>
                  <a:srgbClr val="3333FF"/>
                </a:solidFill>
              </a:rPr>
              <a:t>下页左子图</a:t>
            </a:r>
            <a:endParaRPr lang="zh-CN" altLang="en-US" dirty="0">
              <a:solidFill>
                <a:srgbClr val="3333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7"/>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9.1  Matplotlib</a:t>
            </a:r>
            <a:r>
              <a:rPr lang="zh-CN" altLang="en-US" sz="3200" dirty="0">
                <a:solidFill>
                  <a:schemeClr val="bg1"/>
                </a:solidFill>
                <a:effectLst>
                  <a:outerShdw blurRad="38100" dist="38100" dir="2700000" algn="tl">
                    <a:srgbClr val="000000">
                      <a:alpha val="43137"/>
                    </a:srgbClr>
                  </a:outerShdw>
                </a:effectLst>
              </a:rPr>
              <a:t>简介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3552" y="1017151"/>
            <a:ext cx="50402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spcBef>
                <a:spcPts val="0"/>
              </a:spcBef>
              <a:buClr>
                <a:srgbClr val="990000"/>
              </a:buClr>
            </a:pPr>
            <a:r>
              <a:rPr lang="en-US" altLang="zh-CN" sz="2000" kern="0" dirty="0">
                <a:solidFill>
                  <a:srgbClr val="990000"/>
                </a:solidFill>
                <a:ea typeface="宋体" panose="02010600030101010101" pitchFamily="2" charset="-122"/>
              </a:rPr>
              <a:t>9.1.2 </a:t>
            </a:r>
            <a:r>
              <a:rPr lang="zh-CN" altLang="en-US" sz="2000" kern="0" dirty="0">
                <a:solidFill>
                  <a:srgbClr val="990000"/>
                </a:solidFill>
                <a:ea typeface="宋体" panose="02010600030101010101" pitchFamily="2" charset="-122"/>
              </a:rPr>
              <a:t>颜色、线型和标记符号</a:t>
            </a:r>
            <a:endParaRPr lang="en-US" altLang="zh-CN" sz="2000" kern="0" dirty="0">
              <a:solidFill>
                <a:srgbClr val="990000"/>
              </a:solidFill>
              <a:ea typeface="宋体" panose="02010600030101010101" pitchFamily="2" charset="-122"/>
            </a:endParaRPr>
          </a:p>
          <a:p>
            <a:pPr marL="0" indent="457200" algn="ctr">
              <a:lnSpc>
                <a:spcPct val="110000"/>
              </a:lnSpc>
              <a:spcBef>
                <a:spcPts val="0"/>
              </a:spcBef>
              <a:buClr>
                <a:srgbClr val="990000"/>
              </a:buClr>
            </a:pPr>
            <a:endParaRPr lang="zh-CN" altLang="en-US" sz="2000" kern="0" dirty="0">
              <a:ea typeface="宋体" panose="02010600030101010101" pitchFamily="2" charset="-122"/>
            </a:endParaRPr>
          </a:p>
        </p:txBody>
      </p:sp>
      <p:sp>
        <p:nvSpPr>
          <p:cNvPr id="10" name="矩形 9"/>
          <p:cNvSpPr/>
          <p:nvPr/>
        </p:nvSpPr>
        <p:spPr>
          <a:xfrm>
            <a:off x="1900078" y="1463504"/>
            <a:ext cx="8444394" cy="400110"/>
          </a:xfrm>
          <a:prstGeom prst="rect">
            <a:avLst/>
          </a:prstGeom>
        </p:spPr>
        <p:txBody>
          <a:bodyPr wrap="square">
            <a:spAutoFit/>
          </a:bodyPr>
          <a:lstStyle/>
          <a:p>
            <a:pPr indent="457200"/>
            <a:r>
              <a:rPr lang="zh-CN" altLang="zh-CN" sz="2000" dirty="0"/>
              <a:t>可以一次性传送多组数据和格式符</a:t>
            </a:r>
            <a:r>
              <a:rPr lang="zh-CN" altLang="zh-CN" sz="2000"/>
              <a:t>以便在</a:t>
            </a:r>
            <a:r>
              <a:rPr lang="zh-CN" altLang="en-US" sz="2000"/>
              <a:t>一幅</a:t>
            </a:r>
            <a:r>
              <a:rPr lang="zh-CN" altLang="zh-CN" sz="2000"/>
              <a:t>图</a:t>
            </a:r>
            <a:r>
              <a:rPr lang="zh-CN" altLang="zh-CN" sz="2000" dirty="0"/>
              <a:t>上绘出多条</a:t>
            </a:r>
            <a:r>
              <a:rPr lang="zh-CN" altLang="zh-CN" sz="2000"/>
              <a:t>线。</a:t>
            </a:r>
            <a:endParaRPr lang="en-US" altLang="zh-CN" sz="2000"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2056720" y="4221091"/>
            <a:ext cx="3456384" cy="2554545"/>
          </a:xfrm>
          <a:prstGeom prst="rect">
            <a:avLst/>
          </a:prstGeom>
          <a:noFill/>
          <a:ln>
            <a:noFill/>
          </a:ln>
        </p:spPr>
      </p:pic>
      <p:sp>
        <p:nvSpPr>
          <p:cNvPr id="3" name="文本框 2"/>
          <p:cNvSpPr txBox="1"/>
          <p:nvPr/>
        </p:nvSpPr>
        <p:spPr>
          <a:xfrm>
            <a:off x="2022100" y="1937972"/>
            <a:ext cx="8322372" cy="2031325"/>
          </a:xfrm>
          <a:prstGeom prst="rect">
            <a:avLst/>
          </a:prstGeom>
          <a:solidFill>
            <a:schemeClr val="accent3">
              <a:lumMod val="95000"/>
            </a:schemeClr>
          </a:solidFill>
        </p:spPr>
        <p:txBody>
          <a:bodyPr wrap="square">
            <a:spAutoFit/>
          </a:bodyPr>
          <a:lstStyle/>
          <a:p>
            <a:r>
              <a:rPr lang="en-US" altLang="zh-CN"/>
              <a:t>x = np.arange(10)</a:t>
            </a:r>
            <a:endParaRPr lang="zh-CN" altLang="zh-CN"/>
          </a:p>
          <a:p>
            <a:r>
              <a:rPr lang="en-US" altLang="zh-CN"/>
              <a:t>y1 = x</a:t>
            </a:r>
            <a:endParaRPr lang="zh-CN" altLang="zh-CN"/>
          </a:p>
          <a:p>
            <a:r>
              <a:rPr lang="en-US" altLang="zh-CN"/>
              <a:t>y2 = x**2 + 3 * x + 4</a:t>
            </a:r>
            <a:endParaRPr lang="zh-CN" altLang="zh-CN"/>
          </a:p>
          <a:p>
            <a:r>
              <a:rPr lang="en-US" altLang="zh-CN"/>
              <a:t>y3 = 5 * x + 10</a:t>
            </a:r>
            <a:endParaRPr lang="en-US" altLang="zh-CN"/>
          </a:p>
          <a:p>
            <a:r>
              <a:rPr lang="en-US" altLang="zh-CN"/>
              <a:t># </a:t>
            </a:r>
            <a:r>
              <a:rPr lang="zh-CN" altLang="en-US"/>
              <a:t>三组数据绘制三条线，返回由三条线</a:t>
            </a:r>
            <a:r>
              <a:rPr lang="en-US" altLang="zh-CN"/>
              <a:t>(Line2D</a:t>
            </a:r>
            <a:r>
              <a:rPr lang="zh-CN" altLang="en-US"/>
              <a:t>对象</a:t>
            </a:r>
            <a:r>
              <a:rPr lang="en-US" altLang="zh-CN"/>
              <a:t>)</a:t>
            </a:r>
            <a:r>
              <a:rPr lang="zh-CN" altLang="en-US"/>
              <a:t>构成的列表</a:t>
            </a:r>
            <a:endParaRPr lang="zh-CN" altLang="zh-CN"/>
          </a:p>
          <a:p>
            <a:r>
              <a:rPr lang="en-US" altLang="zh-CN"/>
              <a:t>lst = plt.plot( x, y1,'rs-', x, y2, 'b--', x, y3, 'go')   # </a:t>
            </a:r>
            <a:r>
              <a:rPr lang="zh-CN" altLang="zh-CN"/>
              <a:t>三组数据绘三条线，</a:t>
            </a:r>
            <a:r>
              <a:rPr lang="zh-CN" altLang="en-US"/>
              <a:t>右下</a:t>
            </a:r>
            <a:r>
              <a:rPr lang="zh-CN" altLang="zh-CN"/>
              <a:t>图</a:t>
            </a:r>
            <a:endParaRPr lang="en-US" altLang="zh-CN"/>
          </a:p>
          <a:p>
            <a:r>
              <a:rPr lang="en-US" altLang="zh-CN"/>
              <a:t>plt.legend(lst, ['Line1', 'Line2', 'Line3'])            # </a:t>
            </a:r>
            <a:r>
              <a:rPr lang="zh-CN" altLang="en-US"/>
              <a:t>设置列表中每条线的图例</a:t>
            </a:r>
            <a:endParaRPr lang="zh-CN" altLang="zh-CN" dirty="0"/>
          </a:p>
        </p:txBody>
      </p:sp>
      <p:pic>
        <p:nvPicPr>
          <p:cNvPr id="4" name="图片 3"/>
          <p:cNvPicPr>
            <a:picLocks noChangeAspect="1"/>
          </p:cNvPicPr>
          <p:nvPr/>
        </p:nvPicPr>
        <p:blipFill>
          <a:blip r:embed="rId2"/>
          <a:stretch>
            <a:fillRect/>
          </a:stretch>
        </p:blipFill>
        <p:spPr>
          <a:xfrm>
            <a:off x="6312024" y="4314439"/>
            <a:ext cx="3690696" cy="2509587"/>
          </a:xfrm>
          <a:prstGeom prst="rect">
            <a:avLst/>
          </a:prstGeom>
        </p:spPr>
      </p:pic>
    </p:spTree>
  </p:cSld>
  <p:clrMapOvr>
    <a:masterClrMapping/>
  </p:clrMapOvr>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MultipleChoice"/>
</p:tagLst>
</file>

<file path=ppt/tags/tag100.xml><?xml version="1.0" encoding="utf-8"?>
<p:tagLst xmlns:p="http://schemas.openxmlformats.org/presentationml/2006/main">
  <p:tag name="RAINPROBLEM" val="MultipleChoice"/>
  <p:tag name="PROBLEMSCORE" val="1.0"/>
</p:tagLst>
</file>

<file path=ppt/tags/tag101.xml><?xml version="1.0" encoding="utf-8"?>
<p:tagLst xmlns:p="http://schemas.openxmlformats.org/presentationml/2006/main">
  <p:tag name="RAINPROBLEM" val="ProblemBody"/>
</p:tagLst>
</file>

<file path=ppt/tags/tag102.xml><?xml version="1.0" encoding="utf-8"?>
<p:tagLst xmlns:p="http://schemas.openxmlformats.org/presentationml/2006/main">
  <p:tag name="RAINPROBLEM" val="ProblemItem"/>
</p:tagLst>
</file>

<file path=ppt/tags/tag103.xml><?xml version="1.0" encoding="utf-8"?>
<p:tagLst xmlns:p="http://schemas.openxmlformats.org/presentationml/2006/main">
  <p:tag name="RAINPROBLEM" val="ProblemItem"/>
</p:tagLst>
</file>

<file path=ppt/tags/tag104.xml><?xml version="1.0" encoding="utf-8"?>
<p:tagLst xmlns:p="http://schemas.openxmlformats.org/presentationml/2006/main">
  <p:tag name="RAINPROBLEM" val="ProblemBullet"/>
  <p:tag name="RAINPROBLEMTYPE" val="MultipleChoice"/>
  <p:tag name="RAINBULLET" val="Correct"/>
</p:tagLst>
</file>

<file path=ppt/tags/tag105.xml><?xml version="1.0" encoding="utf-8"?>
<p:tagLst xmlns:p="http://schemas.openxmlformats.org/presentationml/2006/main">
  <p:tag name="RAINPROBLEM" val="ProblemBullet"/>
  <p:tag name="RAINPROBLEMTYPE" val="MultipleChoice"/>
  <p:tag name="RAINBULLET" val="Wrong"/>
</p:tagLst>
</file>

<file path=ppt/tags/tag106.xml><?xml version="1.0" encoding="utf-8"?>
<p:tagLst xmlns:p="http://schemas.openxmlformats.org/presentationml/2006/main">
  <p:tag name="RAINPROBLEM" val="ProblemSubmit"/>
  <p:tag name="RAINPROBLEMTYPE" val="MultipleChoice"/>
</p:tagLst>
</file>

<file path=ppt/tags/tag107.xml><?xml version="1.0" encoding="utf-8"?>
<p:tagLst xmlns:p="http://schemas.openxmlformats.org/presentationml/2006/main">
  <p:tag name="RAINPROBLEMTYPE" val="ProblemTypeMarker"/>
</p:tagLst>
</file>

<file path=ppt/tags/tag108.xml><?xml version="1.0" encoding="utf-8"?>
<p:tagLst xmlns:p="http://schemas.openxmlformats.org/presentationml/2006/main">
  <p:tag name="RAINPROBLEMTYPE" val="ProblemTypeMarker"/>
</p:tagLst>
</file>

<file path=ppt/tags/tag109.xml><?xml version="1.0" encoding="utf-8"?>
<p:tagLst xmlns:p="http://schemas.openxmlformats.org/presentationml/2006/main">
  <p:tag name="RAINPROBLEMTYPE" val="ProblemTypeMarker"/>
</p:tagLst>
</file>

<file path=ppt/tags/tag11.xml><?xml version="1.0" encoding="utf-8"?>
<p:tagLst xmlns:p="http://schemas.openxmlformats.org/presentationml/2006/main">
  <p:tag name="RAINPROBLEMTYPE" val="ProblemTypeMarker"/>
</p:tagLst>
</file>

<file path=ppt/tags/tag110.xml><?xml version="1.0" encoding="utf-8"?>
<p:tagLst xmlns:p="http://schemas.openxmlformats.org/presentationml/2006/main">
  <p:tag name="RAINPROBLEMTYPE" val="ProblemTypeMarker"/>
</p:tagLst>
</file>

<file path=ppt/tags/tag111.xml><?xml version="1.0" encoding="utf-8"?>
<p:tagLst xmlns:p="http://schemas.openxmlformats.org/presentationml/2006/main">
  <p:tag name="RAINPROBLEMTYPE" val="ProblemTypeMarker"/>
</p:tagLst>
</file>

<file path=ppt/tags/tag112.xml><?xml version="1.0" encoding="utf-8"?>
<p:tagLst xmlns:p="http://schemas.openxmlformats.org/presentationml/2006/main">
  <p:tag name="RAINPROBLEM" val="ProblemSetting"/>
  <p:tag name="RAINPROBLEMTYPE" val="MultipleChoice"/>
</p:tagLst>
</file>

<file path=ppt/tags/tag113.xml><?xml version="1.0" encoding="utf-8"?>
<p:tagLst xmlns:p="http://schemas.openxmlformats.org/presentationml/2006/main">
  <p:tag name="RAINPROBLEM" val="MultipleChoice"/>
  <p:tag name="PROBLEMSCORE" val="1.0"/>
</p:tagLst>
</file>

<file path=ppt/tags/tag114.xml><?xml version="1.0" encoding="utf-8"?>
<p:tagLst xmlns:p="http://schemas.openxmlformats.org/presentationml/2006/main">
  <p:tag name="commondata" val="eyJoZGlkIjoiYjQ0NTljZGFhMzI5Y2IyNGE5ZTg0OTBiMTRjYTgzN2QifQ=="/>
</p:tagLst>
</file>

<file path=ppt/tags/tag12.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4.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Lst>
</file>

<file path=ppt/tags/tag16.xml><?xml version="1.0" encoding="utf-8"?>
<p:tagLst xmlns:p="http://schemas.openxmlformats.org/presentationml/2006/main">
  <p:tag name="RAINPROBLEM" val="ProblemSetting"/>
  <p:tag name="RAINPROBLEMTYPE" val="MultipleChoice"/>
</p:tagLst>
</file>

<file path=ppt/tags/tag17.xml><?xml version="1.0" encoding="utf-8"?>
<p:tagLst xmlns:p="http://schemas.openxmlformats.org/presentationml/2006/main">
  <p:tag name="RAINPROBLEM" val="MultipleChoice"/>
  <p:tag name="PROBLEMSCORE" val="1.0"/>
</p:tagLst>
</file>

<file path=ppt/tags/tag18.xml><?xml version="1.0" encoding="utf-8"?>
<p:tagLst xmlns:p="http://schemas.openxmlformats.org/presentationml/2006/main">
  <p:tag name="RAINPROBLEM" val="ProblemBody"/>
</p:tagLst>
</file>

<file path=ppt/tags/tag19.xml><?xml version="1.0" encoding="utf-8"?>
<p:tagLst xmlns:p="http://schemas.openxmlformats.org/presentationml/2006/main">
  <p:tag name="RAINPROBLEM" val="ProblemSubmit"/>
  <p:tag name="RAINPROBLEMTYPE" val="FillBlank"/>
</p:tagLst>
</file>

<file path=ppt/tags/tag2.xml><?xml version="1.0" encoding="utf-8"?>
<p:tagLst xmlns:p="http://schemas.openxmlformats.org/presentationml/2006/main">
  <p:tag name="RAINPROBLEM" val="ProblemItem"/>
</p:tagLst>
</file>

<file path=ppt/tags/tag20.xml><?xml version="1.0" encoding="utf-8"?>
<p:tagLst xmlns:p="http://schemas.openxmlformats.org/presentationml/2006/main">
  <p:tag name="PRODUCTVERSIONTIP3" val="PRODUCTVERSIONTIP3"/>
</p:tagLst>
</file>

<file path=ppt/tags/tag21.xml><?xml version="1.0" encoding="utf-8"?>
<p:tagLst xmlns:p="http://schemas.openxmlformats.org/presentationml/2006/main">
  <p:tag name="RAINPROBLEMTYPE" val="ProblemTypeMarker"/>
</p:tagLst>
</file>

<file path=ppt/tags/tag22.xml><?xml version="1.0" encoding="utf-8"?>
<p:tagLst xmlns:p="http://schemas.openxmlformats.org/presentationml/2006/main">
  <p:tag name="RAINPROBLEMTYPE" val="ProblemTypeMarker"/>
</p:tagLst>
</file>

<file path=ppt/tags/tag23.xml><?xml version="1.0" encoding="utf-8"?>
<p:tagLst xmlns:p="http://schemas.openxmlformats.org/presentationml/2006/main">
  <p:tag name="RAINPROBLEMTYPE" val="ProblemTypeMarker"/>
</p:tagLst>
</file>

<file path=ppt/tags/tag24.xml><?xml version="1.0" encoding="utf-8"?>
<p:tagLst xmlns:p="http://schemas.openxmlformats.org/presentationml/2006/main">
  <p:tag name="RAINPROBLEMTYPE" val="ProblemTypeMarker"/>
</p:tagLst>
</file>

<file path=ppt/tags/tag25.xml><?xml version="1.0" encoding="utf-8"?>
<p:tagLst xmlns:p="http://schemas.openxmlformats.org/presentationml/2006/main">
  <p:tag name="RAINPROBLEMTYPE" val="ProblemTypeMarker"/>
</p:tagLst>
</file>

<file path=ppt/tags/tag26.xml><?xml version="1.0" encoding="utf-8"?>
<p:tagLst xmlns:p="http://schemas.openxmlformats.org/presentationml/2006/main">
  <p:tag name="RAINPROBLEM" val="ProblemSetting"/>
  <p:tag name="RAINPROBLEMTYPE" val="FillBlank"/>
</p:tagLst>
</file>

<file path=ppt/tags/tag27.xml><?xml version="1.0" encoding="utf-8"?>
<p:tagLst xmlns:p="http://schemas.openxmlformats.org/presentationml/2006/main">
  <p:tag name="RAINPROBLEM" val="FillBlank"/>
  <p:tag name="PROBLEMBLANKKEYWORD" val="填空"/>
  <p:tag name="PROBLEMBLANK" val="[{&quot;Num&quot;:1,&quot;Score&quot;:1.0,&quot;Answers&quot;:[&quot;import matplotlib.pyplot as plt&quot;],&quot;CaseSensitive&quot;:false,&quot;FuzzyMatch&quot;:false}]"/>
  <p:tag name="PROBLEMSCORE" val="1.0"/>
</p:tagLst>
</file>

<file path=ppt/tags/tag28.xml><?xml version="1.0" encoding="utf-8"?>
<p:tagLst xmlns:p="http://schemas.openxmlformats.org/presentationml/2006/main">
  <p:tag name="RAINPROBLEM" val="ProblemBody"/>
</p:tagLst>
</file>

<file path=ppt/tags/tag29.xml><?xml version="1.0" encoding="utf-8"?>
<p:tagLst xmlns:p="http://schemas.openxmlformats.org/presentationml/2006/main">
  <p:tag name="RAINPROBLEM" val="ProblemSubmit"/>
  <p:tag name="RAINPROBLEMTYPE" val="FillBlank"/>
</p:tagLst>
</file>

<file path=ppt/tags/tag3.xml><?xml version="1.0" encoding="utf-8"?>
<p:tagLst xmlns:p="http://schemas.openxmlformats.org/presentationml/2006/main">
  <p:tag name="RAINPROBLEM" val="ProblemItem"/>
</p:tagLst>
</file>

<file path=ppt/tags/tag30.xml><?xml version="1.0" encoding="utf-8"?>
<p:tagLst xmlns:p="http://schemas.openxmlformats.org/presentationml/2006/main">
  <p:tag name="PRODUCTVERSIONTIP3" val="PRODUCTVERSIONTIP3"/>
</p:tagLst>
</file>

<file path=ppt/tags/tag31.xml><?xml version="1.0" encoding="utf-8"?>
<p:tagLst xmlns:p="http://schemas.openxmlformats.org/presentationml/2006/main">
  <p:tag name="RAINPROBLEMTYPE" val="ProblemTypeMarker"/>
</p:tagLst>
</file>

<file path=ppt/tags/tag32.xml><?xml version="1.0" encoding="utf-8"?>
<p:tagLst xmlns:p="http://schemas.openxmlformats.org/presentationml/2006/main">
  <p:tag name="RAINPROBLEMTYPE" val="ProblemTypeMarker"/>
</p:tagLst>
</file>

<file path=ppt/tags/tag33.xml><?xml version="1.0" encoding="utf-8"?>
<p:tagLst xmlns:p="http://schemas.openxmlformats.org/presentationml/2006/main">
  <p:tag name="RAINPROBLEMTYPE" val="ProblemTypeMarker"/>
</p:tagLst>
</file>

<file path=ppt/tags/tag34.xml><?xml version="1.0" encoding="utf-8"?>
<p:tagLst xmlns:p="http://schemas.openxmlformats.org/presentationml/2006/main">
  <p:tag name="RAINPROBLEMTYPE" val="ProblemTypeMarker"/>
</p:tagLst>
</file>

<file path=ppt/tags/tag35.xml><?xml version="1.0" encoding="utf-8"?>
<p:tagLst xmlns:p="http://schemas.openxmlformats.org/presentationml/2006/main">
  <p:tag name="RAINPROBLEMTYPE" val="ProblemTypeMarker"/>
</p:tagLst>
</file>

<file path=ppt/tags/tag36.xml><?xml version="1.0" encoding="utf-8"?>
<p:tagLst xmlns:p="http://schemas.openxmlformats.org/presentationml/2006/main">
  <p:tag name="RAINPROBLEM" val="ProblemSetting"/>
  <p:tag name="RAINPROBLEMTYPE" val="FillBlank"/>
</p:tagLst>
</file>

<file path=ppt/tags/tag37.xml><?xml version="1.0" encoding="utf-8"?>
<p:tagLst xmlns:p="http://schemas.openxmlformats.org/presentationml/2006/main">
  <p:tag name="RAINPROBLEM" val="FillBlank"/>
  <p:tag name="PROBLEMBLANKKEYWORD" val="填空"/>
  <p:tag name="PROBLEMSCORE" val="1.0"/>
  <p:tag name="PROBLEMBLANK" val="[{&quot;Num&quot;:1,&quot;Score&quot;:1.0,&quot;Answers&quot;:[&quot;inline&quot;],&quot;CaseSensitive&quot;:false,&quot;FuzzyMatch&quot;:false}]"/>
</p:tagLst>
</file>

<file path=ppt/tags/tag38.xml><?xml version="1.0" encoding="utf-8"?>
<p:tagLst xmlns:p="http://schemas.openxmlformats.org/presentationml/2006/main">
  <p:tag name="RAINPROBLEM" val="ProblemBody"/>
</p:tagLst>
</file>

<file path=ppt/tags/tag39.xml><?xml version="1.0" encoding="utf-8"?>
<p:tagLst xmlns:p="http://schemas.openxmlformats.org/presentationml/2006/main">
  <p:tag name="RAINPROBLEM" val="ProblemSubmit"/>
  <p:tag name="RAINPROBLEMTYPE" val="FillBlank"/>
</p:tagLst>
</file>

<file path=ppt/tags/tag4.xml><?xml version="1.0" encoding="utf-8"?>
<p:tagLst xmlns:p="http://schemas.openxmlformats.org/presentationml/2006/main">
  <p:tag name="RAINPROBLEM" val="ProblemItem"/>
</p:tagLst>
</file>

<file path=ppt/tags/tag40.xml><?xml version="1.0" encoding="utf-8"?>
<p:tagLst xmlns:p="http://schemas.openxmlformats.org/presentationml/2006/main">
  <p:tag name="PRODUCTVERSIONTIP3" val="PRODUCTVERSIONTIP3"/>
</p:tagLst>
</file>

<file path=ppt/tags/tag41.xml><?xml version="1.0" encoding="utf-8"?>
<p:tagLst xmlns:p="http://schemas.openxmlformats.org/presentationml/2006/main">
  <p:tag name="RAINPROBLEMTYPE" val="ProblemTypeMarker"/>
</p:tagLst>
</file>

<file path=ppt/tags/tag42.xml><?xml version="1.0" encoding="utf-8"?>
<p:tagLst xmlns:p="http://schemas.openxmlformats.org/presentationml/2006/main">
  <p:tag name="RAINPROBLEMTYPE" val="ProblemTypeMarker"/>
</p:tagLst>
</file>

<file path=ppt/tags/tag43.xml><?xml version="1.0" encoding="utf-8"?>
<p:tagLst xmlns:p="http://schemas.openxmlformats.org/presentationml/2006/main">
  <p:tag name="RAINPROBLEMTYPE" val="ProblemTypeMarker"/>
</p:tagLst>
</file>

<file path=ppt/tags/tag44.xml><?xml version="1.0" encoding="utf-8"?>
<p:tagLst xmlns:p="http://schemas.openxmlformats.org/presentationml/2006/main">
  <p:tag name="RAINPROBLEMTYPE" val="ProblemTypeMarker"/>
</p:tagLst>
</file>

<file path=ppt/tags/tag45.xml><?xml version="1.0" encoding="utf-8"?>
<p:tagLst xmlns:p="http://schemas.openxmlformats.org/presentationml/2006/main">
  <p:tag name="RAINPROBLEMTYPE" val="ProblemTypeMarker"/>
</p:tagLst>
</file>

<file path=ppt/tags/tag46.xml><?xml version="1.0" encoding="utf-8"?>
<p:tagLst xmlns:p="http://schemas.openxmlformats.org/presentationml/2006/main">
  <p:tag name="RAINPROBLEM" val="ProblemSetting"/>
  <p:tag name="RAINPROBLEMTYPE" val="FillBlank"/>
</p:tagLst>
</file>

<file path=ppt/tags/tag47.xml><?xml version="1.0" encoding="utf-8"?>
<p:tagLst xmlns:p="http://schemas.openxmlformats.org/presentationml/2006/main">
  <p:tag name="RAINPROBLEM" val="FillBlank"/>
  <p:tag name="PROBLEMBLANKKEYWORD" val="填空"/>
  <p:tag name="PROBLEMSCORE" val="1.0"/>
  <p:tag name="PROBLEMBLANK" val="[{&quot;Num&quot;:1,&quot;Score&quot;:1.0,&quot;Answers&quot;:[&quot;:&quot;],&quot;CaseSensitive&quot;:false,&quot;FuzzyMatch&quot;:false}]"/>
</p:tagLst>
</file>

<file path=ppt/tags/tag48.xml><?xml version="1.0" encoding="utf-8"?>
<p:tagLst xmlns:p="http://schemas.openxmlformats.org/presentationml/2006/main">
  <p:tag name="RAINPROBLEM" val="ProblemBody"/>
</p:tagLst>
</file>

<file path=ppt/tags/tag49.xml><?xml version="1.0" encoding="utf-8"?>
<p:tagLst xmlns:p="http://schemas.openxmlformats.org/presentationml/2006/main">
  <p:tag name="RAINPROBLEM" val="ProblemSubmit"/>
  <p:tag name="RAINPROBLEMTYPE" val="FillBlank"/>
</p:tagLst>
</file>

<file path=ppt/tags/tag5.xml><?xml version="1.0" encoding="utf-8"?>
<p:tagLst xmlns:p="http://schemas.openxmlformats.org/presentationml/2006/main">
  <p:tag name="RAINPROBLEM" val="ProblemItem"/>
</p:tagLst>
</file>

<file path=ppt/tags/tag50.xml><?xml version="1.0" encoding="utf-8"?>
<p:tagLst xmlns:p="http://schemas.openxmlformats.org/presentationml/2006/main">
  <p:tag name="PRODUCTVERSIONTIP3" val="PRODUCTVERSIONTIP3"/>
</p:tagLst>
</file>

<file path=ppt/tags/tag51.xml><?xml version="1.0" encoding="utf-8"?>
<p:tagLst xmlns:p="http://schemas.openxmlformats.org/presentationml/2006/main">
  <p:tag name="RAINPROBLEMTYPE" val="ProblemTypeMarker"/>
</p:tagLst>
</file>

<file path=ppt/tags/tag52.xml><?xml version="1.0" encoding="utf-8"?>
<p:tagLst xmlns:p="http://schemas.openxmlformats.org/presentationml/2006/main">
  <p:tag name="RAINPROBLEMTYPE" val="ProblemTypeMarker"/>
</p:tagLst>
</file>

<file path=ppt/tags/tag53.xml><?xml version="1.0" encoding="utf-8"?>
<p:tagLst xmlns:p="http://schemas.openxmlformats.org/presentationml/2006/main">
  <p:tag name="RAINPROBLEMTYPE" val="ProblemTypeMarker"/>
</p:tagLst>
</file>

<file path=ppt/tags/tag54.xml><?xml version="1.0" encoding="utf-8"?>
<p:tagLst xmlns:p="http://schemas.openxmlformats.org/presentationml/2006/main">
  <p:tag name="RAINPROBLEMTYPE" val="ProblemTypeMarker"/>
</p:tagLst>
</file>

<file path=ppt/tags/tag55.xml><?xml version="1.0" encoding="utf-8"?>
<p:tagLst xmlns:p="http://schemas.openxmlformats.org/presentationml/2006/main">
  <p:tag name="RAINPROBLEMTYPE" val="ProblemTypeMarker"/>
</p:tagLst>
</file>

<file path=ppt/tags/tag56.xml><?xml version="1.0" encoding="utf-8"?>
<p:tagLst xmlns:p="http://schemas.openxmlformats.org/presentationml/2006/main">
  <p:tag name="RAINPROBLEM" val="ProblemSetting"/>
  <p:tag name="RAINPROBLEMTYPE" val="FillBlank"/>
</p:tagLst>
</file>

<file path=ppt/tags/tag57.xml><?xml version="1.0" encoding="utf-8"?>
<p:tagLst xmlns:p="http://schemas.openxmlformats.org/presentationml/2006/main">
  <p:tag name="RAINPROBLEM" val="FillBlank"/>
  <p:tag name="PROBLEMBLANKKEYWORD" val="填空"/>
  <p:tag name="PROBLEMSCORE" val="1.0"/>
  <p:tag name="PROBLEMBLANK" val="[{&quot;Num&quot;:1,&quot;Score&quot;:1.0,&quot;Answers&quot;:[&quot;equal&quot;],&quot;CaseSensitive&quot;:false,&quot;FuzzyMatch&quot;:false}]"/>
</p:tagLst>
</file>

<file path=ppt/tags/tag58.xml><?xml version="1.0" encoding="utf-8"?>
<p:tagLst xmlns:p="http://schemas.openxmlformats.org/presentationml/2006/main">
  <p:tag name="RAINPROBLEM" val="ProblemBody"/>
</p:tagLst>
</file>

<file path=ppt/tags/tag59.xml><?xml version="1.0" encoding="utf-8"?>
<p:tagLst xmlns:p="http://schemas.openxmlformats.org/presentationml/2006/main">
  <p:tag name="RAINPROBLEM" val="ProblemSubmit"/>
  <p:tag name="RAINPROBLEMTYPE" val="FillBlank"/>
</p:tagLst>
</file>

<file path=ppt/tags/tag6.xml><?xml version="1.0" encoding="utf-8"?>
<p:tagLst xmlns:p="http://schemas.openxmlformats.org/presentationml/2006/main">
  <p:tag name="RAINPROBLEM" val="ProblemBullet"/>
  <p:tag name="RAINPROBLEMTYPE" val="MultipleChoice"/>
  <p:tag name="RAINBULLET" val="Wrong"/>
</p:tagLst>
</file>

<file path=ppt/tags/tag60.xml><?xml version="1.0" encoding="utf-8"?>
<p:tagLst xmlns:p="http://schemas.openxmlformats.org/presentationml/2006/main">
  <p:tag name="PRODUCTVERSIONTIP3" val="PRODUCTVERSIONTIP3"/>
</p:tagLst>
</file>

<file path=ppt/tags/tag61.xml><?xml version="1.0" encoding="utf-8"?>
<p:tagLst xmlns:p="http://schemas.openxmlformats.org/presentationml/2006/main">
  <p:tag name="RAINPROBLEMTYPE" val="ProblemTypeMarker"/>
</p:tagLst>
</file>

<file path=ppt/tags/tag62.xml><?xml version="1.0" encoding="utf-8"?>
<p:tagLst xmlns:p="http://schemas.openxmlformats.org/presentationml/2006/main">
  <p:tag name="RAINPROBLEMTYPE" val="ProblemTypeMarker"/>
</p:tagLst>
</file>

<file path=ppt/tags/tag63.xml><?xml version="1.0" encoding="utf-8"?>
<p:tagLst xmlns:p="http://schemas.openxmlformats.org/presentationml/2006/main">
  <p:tag name="RAINPROBLEMTYPE" val="ProblemTypeMarker"/>
</p:tagLst>
</file>

<file path=ppt/tags/tag64.xml><?xml version="1.0" encoding="utf-8"?>
<p:tagLst xmlns:p="http://schemas.openxmlformats.org/presentationml/2006/main">
  <p:tag name="RAINPROBLEMTYPE" val="ProblemTypeMarker"/>
</p:tagLst>
</file>

<file path=ppt/tags/tag65.xml><?xml version="1.0" encoding="utf-8"?>
<p:tagLst xmlns:p="http://schemas.openxmlformats.org/presentationml/2006/main">
  <p:tag name="RAINPROBLEMTYPE" val="ProblemTypeMarker"/>
</p:tagLst>
</file>

<file path=ppt/tags/tag66.xml><?xml version="1.0" encoding="utf-8"?>
<p:tagLst xmlns:p="http://schemas.openxmlformats.org/presentationml/2006/main">
  <p:tag name="RAINPROBLEM" val="ProblemSetting"/>
  <p:tag name="RAINPROBLEMTYPE" val="FillBlank"/>
</p:tagLst>
</file>

<file path=ppt/tags/tag67.xml><?xml version="1.0" encoding="utf-8"?>
<p:tagLst xmlns:p="http://schemas.openxmlformats.org/presentationml/2006/main">
  <p:tag name="RAINPROBLEM" val="FillBlank"/>
  <p:tag name="PROBLEMBLANKKEYWORD" val="填空"/>
  <p:tag name="PROBLEMSCORE" val="1.0"/>
  <p:tag name="PROBLEMBLANK" val="[{&quot;Num&quot;:1,&quot;Score&quot;:1.0,&quot;Answers&quot;:[&quot;grid(axis='y')&quot;],&quot;CaseSensitive&quot;:false,&quot;FuzzyMatch&quot;:false}]"/>
</p:tagLst>
</file>

<file path=ppt/tags/tag68.xml><?xml version="1.0" encoding="utf-8"?>
<p:tagLst xmlns:p="http://schemas.openxmlformats.org/presentationml/2006/main">
  <p:tag name="RAINPROBLEM" val="ProblemBody"/>
</p:tagLst>
</file>

<file path=ppt/tags/tag69.xml><?xml version="1.0" encoding="utf-8"?>
<p:tagLst xmlns:p="http://schemas.openxmlformats.org/presentationml/2006/main">
  <p:tag name="RAINPROBLEM" val="ProblemSubmit"/>
  <p:tag name="RAINPROBLEMTYPE" val="FillBlank"/>
</p:tagLst>
</file>

<file path=ppt/tags/tag7.xml><?xml version="1.0" encoding="utf-8"?>
<p:tagLst xmlns:p="http://schemas.openxmlformats.org/presentationml/2006/main">
  <p:tag name="RAINPROBLEM" val="ProblemBullet"/>
  <p:tag name="RAINPROBLEMTYPE" val="MultipleChoice"/>
  <p:tag name="RAINBULLET" val="Wrong"/>
</p:tagLst>
</file>

<file path=ppt/tags/tag70.xml><?xml version="1.0" encoding="utf-8"?>
<p:tagLst xmlns:p="http://schemas.openxmlformats.org/presentationml/2006/main">
  <p:tag name="PRODUCTVERSIONTIP3" val="PRODUCTVERSIONTIP3"/>
</p:tagLst>
</file>

<file path=ppt/tags/tag71.xml><?xml version="1.0" encoding="utf-8"?>
<p:tagLst xmlns:p="http://schemas.openxmlformats.org/presentationml/2006/main">
  <p:tag name="RAINPROBLEMTYPE" val="ProblemTypeMarker"/>
</p:tagLst>
</file>

<file path=ppt/tags/tag72.xml><?xml version="1.0" encoding="utf-8"?>
<p:tagLst xmlns:p="http://schemas.openxmlformats.org/presentationml/2006/main">
  <p:tag name="RAINPROBLEMTYPE" val="ProblemTypeMarker"/>
</p:tagLst>
</file>

<file path=ppt/tags/tag73.xml><?xml version="1.0" encoding="utf-8"?>
<p:tagLst xmlns:p="http://schemas.openxmlformats.org/presentationml/2006/main">
  <p:tag name="RAINPROBLEMTYPE" val="ProblemTypeMarker"/>
</p:tagLst>
</file>

<file path=ppt/tags/tag74.xml><?xml version="1.0" encoding="utf-8"?>
<p:tagLst xmlns:p="http://schemas.openxmlformats.org/presentationml/2006/main">
  <p:tag name="RAINPROBLEMTYPE" val="ProblemTypeMarker"/>
</p:tagLst>
</file>

<file path=ppt/tags/tag75.xml><?xml version="1.0" encoding="utf-8"?>
<p:tagLst xmlns:p="http://schemas.openxmlformats.org/presentationml/2006/main">
  <p:tag name="RAINPROBLEMTYPE" val="ProblemTypeMarker"/>
</p:tagLst>
</file>

<file path=ppt/tags/tag76.xml><?xml version="1.0" encoding="utf-8"?>
<p:tagLst xmlns:p="http://schemas.openxmlformats.org/presentationml/2006/main">
  <p:tag name="RAINPROBLEM" val="ProblemSetting"/>
  <p:tag name="RAINPROBLEMTYPE" val="FillBlank"/>
</p:tagLst>
</file>

<file path=ppt/tags/tag77.xml><?xml version="1.0" encoding="utf-8"?>
<p:tagLst xmlns:p="http://schemas.openxmlformats.org/presentationml/2006/main">
  <p:tag name="RAINPROBLEM" val="FillBlank"/>
  <p:tag name="PROBLEMBLANKKEYWORD" val="填空"/>
  <p:tag name="PROBLEMSCORE" val="1.0"/>
  <p:tag name="PROBLEMBLANK" val="[{&quot;Num&quot;:1,&quot;Score&quot;:1.0,&quot;Answers&quot;:[&quot;4&quot;],&quot;CaseSensitive&quot;:false,&quot;FuzzyMatch&quot;:false}]"/>
</p:tagLst>
</file>

<file path=ppt/tags/tag78.xml><?xml version="1.0" encoding="utf-8"?>
<p:tagLst xmlns:p="http://schemas.openxmlformats.org/presentationml/2006/main">
  <p:tag name="RAINPROBLEM" val="ProblemBody"/>
</p:tagLst>
</file>

<file path=ppt/tags/tag79.xml><?xml version="1.0" encoding="utf-8"?>
<p:tagLst xmlns:p="http://schemas.openxmlformats.org/presentationml/2006/main">
  <p:tag name="RAINPROBLEM" val="ProblemSubmit"/>
  <p:tag name="RAINPROBLEMTYPE" val="FillBlank"/>
</p:tagLst>
</file>

<file path=ppt/tags/tag8.xml><?xml version="1.0" encoding="utf-8"?>
<p:tagLst xmlns:p="http://schemas.openxmlformats.org/presentationml/2006/main">
  <p:tag name="RAINPROBLEM" val="ProblemBullet"/>
  <p:tag name="RAINPROBLEMTYPE" val="MultipleChoice"/>
  <p:tag name="RAINBULLET" val="Wrong"/>
</p:tagLst>
</file>

<file path=ppt/tags/tag80.xml><?xml version="1.0" encoding="utf-8"?>
<p:tagLst xmlns:p="http://schemas.openxmlformats.org/presentationml/2006/main">
  <p:tag name="PRODUCTVERSIONTIP3" val="PRODUCTVERSIONTIP3"/>
</p:tagLst>
</file>

<file path=ppt/tags/tag81.xml><?xml version="1.0" encoding="utf-8"?>
<p:tagLst xmlns:p="http://schemas.openxmlformats.org/presentationml/2006/main">
  <p:tag name="RAINPROBLEMTYPE" val="ProblemTypeMarker"/>
</p:tagLst>
</file>

<file path=ppt/tags/tag82.xml><?xml version="1.0" encoding="utf-8"?>
<p:tagLst xmlns:p="http://schemas.openxmlformats.org/presentationml/2006/main">
  <p:tag name="RAINPROBLEMTYPE" val="ProblemTypeMarker"/>
</p:tagLst>
</file>

<file path=ppt/tags/tag83.xml><?xml version="1.0" encoding="utf-8"?>
<p:tagLst xmlns:p="http://schemas.openxmlformats.org/presentationml/2006/main">
  <p:tag name="RAINPROBLEMTYPE" val="ProblemTypeMarker"/>
</p:tagLst>
</file>

<file path=ppt/tags/tag84.xml><?xml version="1.0" encoding="utf-8"?>
<p:tagLst xmlns:p="http://schemas.openxmlformats.org/presentationml/2006/main">
  <p:tag name="RAINPROBLEMTYPE" val="ProblemTypeMarker"/>
</p:tagLst>
</file>

<file path=ppt/tags/tag85.xml><?xml version="1.0" encoding="utf-8"?>
<p:tagLst xmlns:p="http://schemas.openxmlformats.org/presentationml/2006/main">
  <p:tag name="RAINPROBLEMTYPE" val="ProblemTypeMarker"/>
</p:tagLst>
</file>

<file path=ppt/tags/tag86.xml><?xml version="1.0" encoding="utf-8"?>
<p:tagLst xmlns:p="http://schemas.openxmlformats.org/presentationml/2006/main">
  <p:tag name="RAINPROBLEM" val="ProblemSetting"/>
  <p:tag name="RAINPROBLEMTYPE" val="FillBlank"/>
</p:tagLst>
</file>

<file path=ppt/tags/tag87.xml><?xml version="1.0" encoding="utf-8"?>
<p:tagLst xmlns:p="http://schemas.openxmlformats.org/presentationml/2006/main">
  <p:tag name="RAINPROBLEM" val="FillBlank"/>
  <p:tag name="PROBLEMBLANKKEYWORD" val="填空"/>
  <p:tag name="PROBLEMSCORE" val="1.0"/>
  <p:tag name="PROBLEMBLANK" val="[{&quot;Num&quot;:1,&quot;Score&quot;:1.0,&quot;Answers&quot;:[&quot;savefig&quot;],&quot;CaseSensitive&quot;:false,&quot;FuzzyMatch&quot;:false}]"/>
</p:tagLst>
</file>

<file path=ppt/tags/tag88.xml><?xml version="1.0" encoding="utf-8"?>
<p:tagLst xmlns:p="http://schemas.openxmlformats.org/presentationml/2006/main">
  <p:tag name="RAINPROBLEM" val="ProblemBody"/>
</p:tagLst>
</file>

<file path=ppt/tags/tag89.xml><?xml version="1.0" encoding="utf-8"?>
<p:tagLst xmlns:p="http://schemas.openxmlformats.org/presentationml/2006/main">
  <p:tag name="RAINPROBLEM" val="ProblemItem"/>
</p:tagLst>
</file>

<file path=ppt/tags/tag9.xml><?xml version="1.0" encoding="utf-8"?>
<p:tagLst xmlns:p="http://schemas.openxmlformats.org/presentationml/2006/main">
  <p:tag name="RAINPROBLEM" val="ProblemBullet"/>
  <p:tag name="RAINPROBLEMTYPE" val="MultipleChoice"/>
  <p:tag name="RAINBULLET" val="Correct"/>
</p:tagLst>
</file>

<file path=ppt/tags/tag90.xml><?xml version="1.0" encoding="utf-8"?>
<p:tagLst xmlns:p="http://schemas.openxmlformats.org/presentationml/2006/main">
  <p:tag name="RAINPROBLEM" val="ProblemItem"/>
</p:tagLst>
</file>

<file path=ppt/tags/tag91.xml><?xml version="1.0" encoding="utf-8"?>
<p:tagLst xmlns:p="http://schemas.openxmlformats.org/presentationml/2006/main">
  <p:tag name="RAINPROBLEM" val="ProblemBullet"/>
  <p:tag name="RAINPROBLEMTYPE" val="MultipleChoice"/>
  <p:tag name="RAINBULLET" val="Correct"/>
</p:tagLst>
</file>

<file path=ppt/tags/tag92.xml><?xml version="1.0" encoding="utf-8"?>
<p:tagLst xmlns:p="http://schemas.openxmlformats.org/presentationml/2006/main">
  <p:tag name="RAINPROBLEM" val="ProblemBullet"/>
  <p:tag name="RAINPROBLEMTYPE" val="MultipleChoice"/>
  <p:tag name="RAINBULLET" val="Wrong"/>
</p:tagLst>
</file>

<file path=ppt/tags/tag93.xml><?xml version="1.0" encoding="utf-8"?>
<p:tagLst xmlns:p="http://schemas.openxmlformats.org/presentationml/2006/main">
  <p:tag name="RAINPROBLEM" val="ProblemSubmit"/>
  <p:tag name="RAINPROBLEMTYPE" val="MultipleChoice"/>
</p:tagLst>
</file>

<file path=ppt/tags/tag94.xml><?xml version="1.0" encoding="utf-8"?>
<p:tagLst xmlns:p="http://schemas.openxmlformats.org/presentationml/2006/main">
  <p:tag name="RAINPROBLEMTYPE" val="ProblemTypeMarker"/>
</p:tagLst>
</file>

<file path=ppt/tags/tag95.xml><?xml version="1.0" encoding="utf-8"?>
<p:tagLst xmlns:p="http://schemas.openxmlformats.org/presentationml/2006/main">
  <p:tag name="RAINPROBLEMTYPE" val="ProblemTypeMarker"/>
</p:tagLst>
</file>

<file path=ppt/tags/tag96.xml><?xml version="1.0" encoding="utf-8"?>
<p:tagLst xmlns:p="http://schemas.openxmlformats.org/presentationml/2006/main">
  <p:tag name="RAINPROBLEMTYPE" val="ProblemTypeMarker"/>
</p:tagLst>
</file>

<file path=ppt/tags/tag97.xml><?xml version="1.0" encoding="utf-8"?>
<p:tagLst xmlns:p="http://schemas.openxmlformats.org/presentationml/2006/main">
  <p:tag name="RAINPROBLEMTYPE" val="ProblemTypeMarker"/>
</p:tagLst>
</file>

<file path=ppt/tags/tag98.xml><?xml version="1.0" encoding="utf-8"?>
<p:tagLst xmlns:p="http://schemas.openxmlformats.org/presentationml/2006/main">
  <p:tag name="RAINPROBLEMTYPE" val="ProblemTypeMarker"/>
</p:tagLst>
</file>

<file path=ppt/tags/tag99.xml><?xml version="1.0" encoding="utf-8"?>
<p:tagLst xmlns:p="http://schemas.openxmlformats.org/presentationml/2006/main">
  <p:tag name="RAINPROBLEM" val="ProblemSetting"/>
  <p:tag name="RAINPROBLEMTYPE" val="MultipleChoice"/>
</p:tagLst>
</file>

<file path=ppt/theme/theme1.xml><?xml version="1.0" encoding="utf-8"?>
<a:theme xmlns:a="http://schemas.openxmlformats.org/drawingml/2006/main" name="ncre-visual basic">
  <a:themeElements>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ncre-visual basic">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cre-visual basic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ncre-visual basic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
      <a:clrScheme name="ncre-visual basic 4">
        <a:dk1>
          <a:srgbClr val="23387D"/>
        </a:dk1>
        <a:lt1>
          <a:srgbClr val="FFFFFF"/>
        </a:lt1>
        <a:dk2>
          <a:srgbClr val="1A3D97"/>
        </a:dk2>
        <a:lt2>
          <a:srgbClr val="DDDDDD"/>
        </a:lt2>
        <a:accent1>
          <a:srgbClr val="4972BB"/>
        </a:accent1>
        <a:accent2>
          <a:srgbClr val="FF3300"/>
        </a:accent2>
        <a:accent3>
          <a:srgbClr val="FFFFFF"/>
        </a:accent3>
        <a:accent4>
          <a:srgbClr val="1C2E6A"/>
        </a:accent4>
        <a:accent5>
          <a:srgbClr val="B1BCDA"/>
        </a:accent5>
        <a:accent6>
          <a:srgbClr val="E72D00"/>
        </a:accent6>
        <a:hlink>
          <a:srgbClr val="96B1E6"/>
        </a:hlink>
        <a:folHlink>
          <a:srgbClr val="00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ncre-visual basic</Template>
  <TotalTime>0</TotalTime>
  <Words>26133</Words>
  <Application>WPS 演示</Application>
  <PresentationFormat>宽屏</PresentationFormat>
  <Paragraphs>1423</Paragraphs>
  <Slides>67</Slides>
  <Notes>53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67</vt:i4>
      </vt:variant>
    </vt:vector>
  </HeadingPairs>
  <TitlesOfParts>
    <vt:vector size="77" baseType="lpstr">
      <vt:lpstr>Arial</vt:lpstr>
      <vt:lpstr>宋体</vt:lpstr>
      <vt:lpstr>Wingdings</vt:lpstr>
      <vt:lpstr>仿宋</vt:lpstr>
      <vt:lpstr>华文新魏</vt:lpstr>
      <vt:lpstr>Times New Roman</vt:lpstr>
      <vt:lpstr>微软雅黑</vt:lpstr>
      <vt:lpstr>Arial Unicode MS</vt:lpstr>
      <vt:lpstr>Verdana</vt:lpstr>
      <vt:lpstr>ncre-visual basic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计算机基础知识</dc:title>
  <dc:creator>教育部考试中心</dc:creator>
  <dc:subject>一级Office</dc:subject>
  <cp:lastModifiedBy>聂小东</cp:lastModifiedBy>
  <cp:revision>683</cp:revision>
  <dcterms:created xsi:type="dcterms:W3CDTF">2010-11-23T02:54:00Z</dcterms:created>
  <dcterms:modified xsi:type="dcterms:W3CDTF">2024-10-15T10:33:09Z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CDD78ECC756B4DEF9DA29B1AA3028067_12</vt:lpwstr>
  </property>
  <property fmtid="{D5CDD505-2E9C-101B-9397-08002B2CF9AE}" pid="3" name="KSOProductBuildVer">
    <vt:lpwstr>2052-12.1.0.18276</vt:lpwstr>
  </property>
</Properties>
</file>