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56" r:id="rId2"/>
    <p:sldId id="307" r:id="rId3"/>
    <p:sldId id="297" r:id="rId4"/>
    <p:sldId id="296" r:id="rId5"/>
    <p:sldId id="295" r:id="rId6"/>
    <p:sldId id="278" r:id="rId7"/>
    <p:sldId id="257" r:id="rId8"/>
    <p:sldId id="308" r:id="rId9"/>
    <p:sldId id="279" r:id="rId10"/>
    <p:sldId id="267" r:id="rId11"/>
    <p:sldId id="298" r:id="rId12"/>
    <p:sldId id="301" r:id="rId13"/>
    <p:sldId id="299" r:id="rId14"/>
    <p:sldId id="302" r:id="rId15"/>
    <p:sldId id="282" r:id="rId16"/>
    <p:sldId id="305" r:id="rId17"/>
    <p:sldId id="270" r:id="rId18"/>
    <p:sldId id="284" r:id="rId19"/>
    <p:sldId id="285" r:id="rId20"/>
    <p:sldId id="286" r:id="rId21"/>
    <p:sldId id="287" r:id="rId22"/>
    <p:sldId id="288" r:id="rId23"/>
    <p:sldId id="294" r:id="rId24"/>
    <p:sldId id="292" r:id="rId25"/>
    <p:sldId id="293" r:id="rId26"/>
    <p:sldId id="289" r:id="rId27"/>
    <p:sldId id="276" r:id="rId28"/>
    <p:sldId id="303" r:id="rId29"/>
    <p:sldId id="277" r:id="rId30"/>
    <p:sldId id="306" r:id="rId31"/>
    <p:sldId id="304" r:id="rId32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0867" autoAdjust="0"/>
    <p:restoredTop sz="71114" autoAdjust="0"/>
  </p:normalViewPr>
  <p:slideViewPr>
    <p:cSldViewPr>
      <p:cViewPr varScale="1">
        <p:scale>
          <a:sx n="116" d="100"/>
          <a:sy n="116" d="100"/>
        </p:scale>
        <p:origin x="-1140" y="-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3" d="100"/>
          <a:sy n="93" d="100"/>
        </p:scale>
        <p:origin x="-2752" y="-6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7D41FD-584E-4120-99A2-02B30BD16668}" type="doc">
      <dgm:prSet loTypeId="urn:microsoft.com/office/officeart/2005/8/layout/venn2" loCatId="relationship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zh-CN" altLang="en-US"/>
        </a:p>
      </dgm:t>
    </dgm:pt>
    <dgm:pt modelId="{BD994580-C7B2-4B45-8995-A0A131799993}">
      <dgm:prSet phldrT="[文本]" custT="1"/>
      <dgm:spPr/>
      <dgm:t>
        <a:bodyPr lIns="0" rIns="0"/>
        <a:lstStyle/>
        <a:p>
          <a:r>
            <a:rPr lang="zh-CN" altLang="en-US" sz="1200" b="1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城市水系统</a:t>
          </a:r>
          <a:endParaRPr lang="zh-CN" altLang="en-US" sz="1200" b="1" dirty="0">
            <a:solidFill>
              <a:schemeClr val="tx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D44A1651-6C32-4916-B2D8-C9FE550F198F}" type="parTrans" cxnId="{EC4C1EB0-A720-4AF5-A29B-AE10B8C8BEF5}">
      <dgm:prSet/>
      <dgm:spPr/>
      <dgm:t>
        <a:bodyPr/>
        <a:lstStyle/>
        <a:p>
          <a:endParaRPr lang="zh-CN" altLang="en-US"/>
        </a:p>
      </dgm:t>
    </dgm:pt>
    <dgm:pt modelId="{42ABD7F6-2D51-400A-9B54-4D9C60DBA9A4}" type="sibTrans" cxnId="{EC4C1EB0-A720-4AF5-A29B-AE10B8C8BEF5}">
      <dgm:prSet/>
      <dgm:spPr/>
      <dgm:t>
        <a:bodyPr/>
        <a:lstStyle/>
        <a:p>
          <a:endParaRPr lang="zh-CN" altLang="en-US"/>
        </a:p>
      </dgm:t>
    </dgm:pt>
    <dgm:pt modelId="{3BFECEF4-DE84-46B2-81C4-D7F7E2B57779}">
      <dgm:prSet phldrT="[文本]" custT="1"/>
      <dgm:spPr/>
      <dgm:t>
        <a:bodyPr lIns="0" rIns="0"/>
        <a:lstStyle/>
        <a:p>
          <a:pPr>
            <a:spcAft>
              <a:spcPts val="0"/>
            </a:spcAft>
          </a:pPr>
          <a:r>
            <a:rPr lang="zh-CN" altLang="en-US" sz="1200" b="1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给排水系统</a:t>
          </a:r>
          <a:endParaRPr lang="zh-CN" altLang="en-US" sz="1200" b="1" dirty="0">
            <a:solidFill>
              <a:schemeClr val="tx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71877642-C6F9-4CCA-8BC9-7F13B9A3B7A8}" type="parTrans" cxnId="{DE124F2D-E0E3-458C-AA45-C6E74C2920F7}">
      <dgm:prSet/>
      <dgm:spPr/>
      <dgm:t>
        <a:bodyPr/>
        <a:lstStyle/>
        <a:p>
          <a:endParaRPr lang="zh-CN" altLang="en-US"/>
        </a:p>
      </dgm:t>
    </dgm:pt>
    <dgm:pt modelId="{220828CD-6DF5-4FDF-8BDB-F5BD1CB4068B}" type="sibTrans" cxnId="{DE124F2D-E0E3-458C-AA45-C6E74C2920F7}">
      <dgm:prSet/>
      <dgm:spPr/>
      <dgm:t>
        <a:bodyPr/>
        <a:lstStyle/>
        <a:p>
          <a:endParaRPr lang="zh-CN" altLang="en-US"/>
        </a:p>
      </dgm:t>
    </dgm:pt>
    <dgm:pt modelId="{AB945DB1-5DB4-4027-A070-DC0F66F12A1D}">
      <dgm:prSet phldrT="[文本]" custT="1"/>
      <dgm:spPr/>
      <dgm:t>
        <a:bodyPr/>
        <a:lstStyle/>
        <a:p>
          <a:r>
            <a:rPr lang="zh-CN" altLang="en-US" sz="1100" b="1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管网系统</a:t>
          </a:r>
          <a:endParaRPr lang="zh-CN" altLang="en-US" sz="1100" b="1" dirty="0">
            <a:solidFill>
              <a:schemeClr val="tx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91F138B4-B763-4372-A50F-226BC9866CAA}" type="parTrans" cxnId="{175497D5-B113-49BC-9B3B-3868098B15B0}">
      <dgm:prSet/>
      <dgm:spPr/>
      <dgm:t>
        <a:bodyPr/>
        <a:lstStyle/>
        <a:p>
          <a:endParaRPr lang="zh-CN" altLang="en-US"/>
        </a:p>
      </dgm:t>
    </dgm:pt>
    <dgm:pt modelId="{2D7BD415-BDC9-4B2B-B1B4-91B44FC60491}" type="sibTrans" cxnId="{175497D5-B113-49BC-9B3B-3868098B15B0}">
      <dgm:prSet/>
      <dgm:spPr/>
      <dgm:t>
        <a:bodyPr/>
        <a:lstStyle/>
        <a:p>
          <a:endParaRPr lang="zh-CN" altLang="en-US"/>
        </a:p>
      </dgm:t>
    </dgm:pt>
    <dgm:pt modelId="{883F11FA-E0C2-480A-9F57-55EC754C0B45}">
      <dgm:prSet phldrT="[文本]" custT="1"/>
      <dgm:spPr/>
      <dgm:t>
        <a:bodyPr/>
        <a:lstStyle/>
        <a:p>
          <a:r>
            <a:rPr lang="zh-CN" altLang="en-US" sz="1100" b="1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主要用户</a:t>
          </a:r>
          <a:endParaRPr lang="en-US" altLang="zh-CN" sz="1100" b="1" dirty="0" smtClean="0">
            <a:solidFill>
              <a:schemeClr val="tx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  <a:p>
          <a:r>
            <a:rPr lang="en-US" altLang="zh-CN" sz="1100" b="1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(</a:t>
          </a:r>
          <a:r>
            <a:rPr lang="zh-CN" altLang="en-US" sz="1100" b="1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三生用水</a:t>
          </a:r>
          <a:r>
            <a:rPr lang="en-US" altLang="zh-CN" sz="1100" b="1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)</a:t>
          </a:r>
          <a:endParaRPr lang="zh-CN" altLang="en-US" sz="1100" b="1" dirty="0">
            <a:solidFill>
              <a:schemeClr val="tx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D8DC6124-3C6A-4BDE-88DA-E62B21E13E11}" type="parTrans" cxnId="{AA1C7E7A-C802-412A-9EAD-E64159E9744A}">
      <dgm:prSet/>
      <dgm:spPr/>
      <dgm:t>
        <a:bodyPr/>
        <a:lstStyle/>
        <a:p>
          <a:endParaRPr lang="zh-CN" altLang="en-US"/>
        </a:p>
      </dgm:t>
    </dgm:pt>
    <dgm:pt modelId="{7C280F54-4730-43A1-B827-DF641CF23B15}" type="sibTrans" cxnId="{AA1C7E7A-C802-412A-9EAD-E64159E9744A}">
      <dgm:prSet/>
      <dgm:spPr/>
      <dgm:t>
        <a:bodyPr/>
        <a:lstStyle/>
        <a:p>
          <a:endParaRPr lang="zh-CN" altLang="en-US"/>
        </a:p>
      </dgm:t>
    </dgm:pt>
    <dgm:pt modelId="{4ED3C1DA-1108-4712-BB64-B1433D268963}" type="pres">
      <dgm:prSet presAssocID="{C57D41FD-584E-4120-99A2-02B30BD16668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C499B8F2-D116-4503-9204-4C35F7DAA4B3}" type="pres">
      <dgm:prSet presAssocID="{C57D41FD-584E-4120-99A2-02B30BD16668}" presName="comp1" presStyleCnt="0"/>
      <dgm:spPr/>
    </dgm:pt>
    <dgm:pt modelId="{931207D5-74B2-43EA-8316-F56DE695F692}" type="pres">
      <dgm:prSet presAssocID="{C57D41FD-584E-4120-99A2-02B30BD16668}" presName="circle1" presStyleLbl="node1" presStyleIdx="0" presStyleCnt="4"/>
      <dgm:spPr/>
      <dgm:t>
        <a:bodyPr/>
        <a:lstStyle/>
        <a:p>
          <a:endParaRPr lang="zh-CN" altLang="en-US"/>
        </a:p>
      </dgm:t>
    </dgm:pt>
    <dgm:pt modelId="{3AD391FA-6E65-4C40-A4E7-9D5914809A89}" type="pres">
      <dgm:prSet presAssocID="{C57D41FD-584E-4120-99A2-02B30BD16668}" presName="c1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A5F181A-C9A9-420D-AF74-7B77F44E9924}" type="pres">
      <dgm:prSet presAssocID="{C57D41FD-584E-4120-99A2-02B30BD16668}" presName="comp2" presStyleCnt="0"/>
      <dgm:spPr/>
    </dgm:pt>
    <dgm:pt modelId="{BFA7A1AD-2441-479A-8468-FBD79FE14741}" type="pres">
      <dgm:prSet presAssocID="{C57D41FD-584E-4120-99A2-02B30BD16668}" presName="circle2" presStyleLbl="node1" presStyleIdx="1" presStyleCnt="4"/>
      <dgm:spPr/>
      <dgm:t>
        <a:bodyPr/>
        <a:lstStyle/>
        <a:p>
          <a:endParaRPr lang="zh-CN" altLang="en-US"/>
        </a:p>
      </dgm:t>
    </dgm:pt>
    <dgm:pt modelId="{2AC88F18-8CD7-4B7E-98E1-4F976DC0CC72}" type="pres">
      <dgm:prSet presAssocID="{C57D41FD-584E-4120-99A2-02B30BD16668}" presName="c2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7D4B801-8BD9-491C-9455-687A9C8DE751}" type="pres">
      <dgm:prSet presAssocID="{C57D41FD-584E-4120-99A2-02B30BD16668}" presName="comp3" presStyleCnt="0"/>
      <dgm:spPr/>
    </dgm:pt>
    <dgm:pt modelId="{EB6B50C3-BFD5-45FD-AAAE-D53B9B0DE58A}" type="pres">
      <dgm:prSet presAssocID="{C57D41FD-584E-4120-99A2-02B30BD16668}" presName="circle3" presStyleLbl="node1" presStyleIdx="2" presStyleCnt="4"/>
      <dgm:spPr/>
      <dgm:t>
        <a:bodyPr/>
        <a:lstStyle/>
        <a:p>
          <a:endParaRPr lang="zh-CN" altLang="en-US"/>
        </a:p>
      </dgm:t>
    </dgm:pt>
    <dgm:pt modelId="{24AB862E-E661-4DBB-B2B4-526E47ED3F9C}" type="pres">
      <dgm:prSet presAssocID="{C57D41FD-584E-4120-99A2-02B30BD16668}" presName="c3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BC43ACA-4980-4BA7-BE3E-B22CD94F69C3}" type="pres">
      <dgm:prSet presAssocID="{C57D41FD-584E-4120-99A2-02B30BD16668}" presName="comp4" presStyleCnt="0"/>
      <dgm:spPr/>
    </dgm:pt>
    <dgm:pt modelId="{040CAF35-88EC-49EE-9EC1-A56A7A263F68}" type="pres">
      <dgm:prSet presAssocID="{C57D41FD-584E-4120-99A2-02B30BD16668}" presName="circle4" presStyleLbl="node1" presStyleIdx="3" presStyleCnt="4"/>
      <dgm:spPr/>
      <dgm:t>
        <a:bodyPr/>
        <a:lstStyle/>
        <a:p>
          <a:endParaRPr lang="zh-CN" altLang="en-US"/>
        </a:p>
      </dgm:t>
    </dgm:pt>
    <dgm:pt modelId="{A434B9D9-DF72-4212-8E6E-2EC5A6716F7A}" type="pres">
      <dgm:prSet presAssocID="{C57D41FD-584E-4120-99A2-02B30BD16668}" presName="c4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875D4017-F47F-4C79-8C2C-52A5897D5C70}" type="presOf" srcId="{BD994580-C7B2-4B45-8995-A0A131799993}" destId="{931207D5-74B2-43EA-8316-F56DE695F692}" srcOrd="0" destOrd="0" presId="urn:microsoft.com/office/officeart/2005/8/layout/venn2"/>
    <dgm:cxn modelId="{48339725-DF2E-4F3F-862C-F044F8EB9906}" type="presOf" srcId="{3BFECEF4-DE84-46B2-81C4-D7F7E2B57779}" destId="{2AC88F18-8CD7-4B7E-98E1-4F976DC0CC72}" srcOrd="1" destOrd="0" presId="urn:microsoft.com/office/officeart/2005/8/layout/venn2"/>
    <dgm:cxn modelId="{4247B997-0333-438C-90F5-4495165F0AD1}" type="presOf" srcId="{BD994580-C7B2-4B45-8995-A0A131799993}" destId="{3AD391FA-6E65-4C40-A4E7-9D5914809A89}" srcOrd="1" destOrd="0" presId="urn:microsoft.com/office/officeart/2005/8/layout/venn2"/>
    <dgm:cxn modelId="{8B32B2A0-1FFE-41B5-8DD0-C111EC83683B}" type="presOf" srcId="{AB945DB1-5DB4-4027-A070-DC0F66F12A1D}" destId="{EB6B50C3-BFD5-45FD-AAAE-D53B9B0DE58A}" srcOrd="0" destOrd="0" presId="urn:microsoft.com/office/officeart/2005/8/layout/venn2"/>
    <dgm:cxn modelId="{7BF0368E-2D91-418F-9E8F-FFB7C3A1FC9F}" type="presOf" srcId="{883F11FA-E0C2-480A-9F57-55EC754C0B45}" destId="{040CAF35-88EC-49EE-9EC1-A56A7A263F68}" srcOrd="0" destOrd="0" presId="urn:microsoft.com/office/officeart/2005/8/layout/venn2"/>
    <dgm:cxn modelId="{407BFEC4-9CF7-41CA-A5B9-D54A8255F986}" type="presOf" srcId="{3BFECEF4-DE84-46B2-81C4-D7F7E2B57779}" destId="{BFA7A1AD-2441-479A-8468-FBD79FE14741}" srcOrd="0" destOrd="0" presId="urn:microsoft.com/office/officeart/2005/8/layout/venn2"/>
    <dgm:cxn modelId="{175497D5-B113-49BC-9B3B-3868098B15B0}" srcId="{C57D41FD-584E-4120-99A2-02B30BD16668}" destId="{AB945DB1-5DB4-4027-A070-DC0F66F12A1D}" srcOrd="2" destOrd="0" parTransId="{91F138B4-B763-4372-A50F-226BC9866CAA}" sibTransId="{2D7BD415-BDC9-4B2B-B1B4-91B44FC60491}"/>
    <dgm:cxn modelId="{2580BC5F-F74B-4806-B422-B46C156F9021}" type="presOf" srcId="{AB945DB1-5DB4-4027-A070-DC0F66F12A1D}" destId="{24AB862E-E661-4DBB-B2B4-526E47ED3F9C}" srcOrd="1" destOrd="0" presId="urn:microsoft.com/office/officeart/2005/8/layout/venn2"/>
    <dgm:cxn modelId="{EF5D6D6E-80DD-4C3B-A949-0162D148EE4B}" type="presOf" srcId="{C57D41FD-584E-4120-99A2-02B30BD16668}" destId="{4ED3C1DA-1108-4712-BB64-B1433D268963}" srcOrd="0" destOrd="0" presId="urn:microsoft.com/office/officeart/2005/8/layout/venn2"/>
    <dgm:cxn modelId="{DE124F2D-E0E3-458C-AA45-C6E74C2920F7}" srcId="{C57D41FD-584E-4120-99A2-02B30BD16668}" destId="{3BFECEF4-DE84-46B2-81C4-D7F7E2B57779}" srcOrd="1" destOrd="0" parTransId="{71877642-C6F9-4CCA-8BC9-7F13B9A3B7A8}" sibTransId="{220828CD-6DF5-4FDF-8BDB-F5BD1CB4068B}"/>
    <dgm:cxn modelId="{EC4C1EB0-A720-4AF5-A29B-AE10B8C8BEF5}" srcId="{C57D41FD-584E-4120-99A2-02B30BD16668}" destId="{BD994580-C7B2-4B45-8995-A0A131799993}" srcOrd="0" destOrd="0" parTransId="{D44A1651-6C32-4916-B2D8-C9FE550F198F}" sibTransId="{42ABD7F6-2D51-400A-9B54-4D9C60DBA9A4}"/>
    <dgm:cxn modelId="{0926239F-FB48-43B8-BB04-F880772FD6DB}" type="presOf" srcId="{883F11FA-E0C2-480A-9F57-55EC754C0B45}" destId="{A434B9D9-DF72-4212-8E6E-2EC5A6716F7A}" srcOrd="1" destOrd="0" presId="urn:microsoft.com/office/officeart/2005/8/layout/venn2"/>
    <dgm:cxn modelId="{AA1C7E7A-C802-412A-9EAD-E64159E9744A}" srcId="{C57D41FD-584E-4120-99A2-02B30BD16668}" destId="{883F11FA-E0C2-480A-9F57-55EC754C0B45}" srcOrd="3" destOrd="0" parTransId="{D8DC6124-3C6A-4BDE-88DA-E62B21E13E11}" sibTransId="{7C280F54-4730-43A1-B827-DF641CF23B15}"/>
    <dgm:cxn modelId="{B7300350-5830-4587-9D51-9904366C5244}" type="presParOf" srcId="{4ED3C1DA-1108-4712-BB64-B1433D268963}" destId="{C499B8F2-D116-4503-9204-4C35F7DAA4B3}" srcOrd="0" destOrd="0" presId="urn:microsoft.com/office/officeart/2005/8/layout/venn2"/>
    <dgm:cxn modelId="{8BFE6BA5-700C-4CFF-8930-5830729C9EEC}" type="presParOf" srcId="{C499B8F2-D116-4503-9204-4C35F7DAA4B3}" destId="{931207D5-74B2-43EA-8316-F56DE695F692}" srcOrd="0" destOrd="0" presId="urn:microsoft.com/office/officeart/2005/8/layout/venn2"/>
    <dgm:cxn modelId="{67329F6D-21EB-4BFA-8BF8-84912F5CB551}" type="presParOf" srcId="{C499B8F2-D116-4503-9204-4C35F7DAA4B3}" destId="{3AD391FA-6E65-4C40-A4E7-9D5914809A89}" srcOrd="1" destOrd="0" presId="urn:microsoft.com/office/officeart/2005/8/layout/venn2"/>
    <dgm:cxn modelId="{83CEE4DB-FF68-4C9E-83D2-2B478D5F4137}" type="presParOf" srcId="{4ED3C1DA-1108-4712-BB64-B1433D268963}" destId="{BA5F181A-C9A9-420D-AF74-7B77F44E9924}" srcOrd="1" destOrd="0" presId="urn:microsoft.com/office/officeart/2005/8/layout/venn2"/>
    <dgm:cxn modelId="{5F0CF193-1907-4904-8C79-529E804AE6B0}" type="presParOf" srcId="{BA5F181A-C9A9-420D-AF74-7B77F44E9924}" destId="{BFA7A1AD-2441-479A-8468-FBD79FE14741}" srcOrd="0" destOrd="0" presId="urn:microsoft.com/office/officeart/2005/8/layout/venn2"/>
    <dgm:cxn modelId="{5578D4AA-DB68-42B0-B363-FC4286889D25}" type="presParOf" srcId="{BA5F181A-C9A9-420D-AF74-7B77F44E9924}" destId="{2AC88F18-8CD7-4B7E-98E1-4F976DC0CC72}" srcOrd="1" destOrd="0" presId="urn:microsoft.com/office/officeart/2005/8/layout/venn2"/>
    <dgm:cxn modelId="{65DA68B5-04A4-44A2-B9C8-F1C2C868DF92}" type="presParOf" srcId="{4ED3C1DA-1108-4712-BB64-B1433D268963}" destId="{97D4B801-8BD9-491C-9455-687A9C8DE751}" srcOrd="2" destOrd="0" presId="urn:microsoft.com/office/officeart/2005/8/layout/venn2"/>
    <dgm:cxn modelId="{0D48E74E-3CC3-4EB0-A2EB-09B5A93F0C1D}" type="presParOf" srcId="{97D4B801-8BD9-491C-9455-687A9C8DE751}" destId="{EB6B50C3-BFD5-45FD-AAAE-D53B9B0DE58A}" srcOrd="0" destOrd="0" presId="urn:microsoft.com/office/officeart/2005/8/layout/venn2"/>
    <dgm:cxn modelId="{475DFE3C-D6EB-470F-A439-D20999C560F1}" type="presParOf" srcId="{97D4B801-8BD9-491C-9455-687A9C8DE751}" destId="{24AB862E-E661-4DBB-B2B4-526E47ED3F9C}" srcOrd="1" destOrd="0" presId="urn:microsoft.com/office/officeart/2005/8/layout/venn2"/>
    <dgm:cxn modelId="{D04FC466-6743-4897-BB89-998994911D20}" type="presParOf" srcId="{4ED3C1DA-1108-4712-BB64-B1433D268963}" destId="{2BC43ACA-4980-4BA7-BE3E-B22CD94F69C3}" srcOrd="3" destOrd="0" presId="urn:microsoft.com/office/officeart/2005/8/layout/venn2"/>
    <dgm:cxn modelId="{4A226D79-C4FC-4AEB-A368-8A429F941670}" type="presParOf" srcId="{2BC43ACA-4980-4BA7-BE3E-B22CD94F69C3}" destId="{040CAF35-88EC-49EE-9EC1-A56A7A263F68}" srcOrd="0" destOrd="0" presId="urn:microsoft.com/office/officeart/2005/8/layout/venn2"/>
    <dgm:cxn modelId="{A18C22CB-1524-451C-99C8-EB1DAC437CF1}" type="presParOf" srcId="{2BC43ACA-4980-4BA7-BE3E-B22CD94F69C3}" destId="{A434B9D9-DF72-4212-8E6E-2EC5A6716F7A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1207D5-74B2-43EA-8316-F56DE695F692}">
      <dsp:nvSpPr>
        <dsp:cNvPr id="0" name=""/>
        <dsp:cNvSpPr/>
      </dsp:nvSpPr>
      <dsp:spPr>
        <a:xfrm>
          <a:off x="22954" y="0"/>
          <a:ext cx="2733768" cy="273376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85344" rIns="0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b="1" kern="12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城市水系统</a:t>
          </a:r>
          <a:endParaRPr lang="zh-CN" altLang="en-US" sz="1200" b="1" kern="1200" dirty="0">
            <a:solidFill>
              <a:schemeClr val="tx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1007657" y="136688"/>
        <a:ext cx="764361" cy="410065"/>
      </dsp:txXfrm>
    </dsp:sp>
    <dsp:sp modelId="{BFA7A1AD-2441-479A-8468-FBD79FE14741}">
      <dsp:nvSpPr>
        <dsp:cNvPr id="0" name=""/>
        <dsp:cNvSpPr/>
      </dsp:nvSpPr>
      <dsp:spPr>
        <a:xfrm>
          <a:off x="296331" y="546753"/>
          <a:ext cx="2187014" cy="2187014"/>
        </a:xfrm>
        <a:prstGeom prst="ellipse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shade val="51000"/>
                <a:satMod val="130000"/>
              </a:schemeClr>
            </a:gs>
            <a:gs pos="80000">
              <a:schemeClr val="accent5">
                <a:hueOff val="-3311292"/>
                <a:satOff val="13270"/>
                <a:lumOff val="2876"/>
                <a:alphaOff val="0"/>
                <a:shade val="93000"/>
                <a:satMod val="13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85344" rIns="0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zh-CN" altLang="en-US" sz="1200" b="1" kern="12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给排水系统</a:t>
          </a:r>
          <a:endParaRPr lang="zh-CN" altLang="en-US" sz="1200" b="1" kern="1200" dirty="0">
            <a:solidFill>
              <a:schemeClr val="tx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1007657" y="677974"/>
        <a:ext cx="764361" cy="393662"/>
      </dsp:txXfrm>
    </dsp:sp>
    <dsp:sp modelId="{EB6B50C3-BFD5-45FD-AAAE-D53B9B0DE58A}">
      <dsp:nvSpPr>
        <dsp:cNvPr id="0" name=""/>
        <dsp:cNvSpPr/>
      </dsp:nvSpPr>
      <dsp:spPr>
        <a:xfrm>
          <a:off x="569708" y="1093507"/>
          <a:ext cx="1640260" cy="1640260"/>
        </a:xfrm>
        <a:prstGeom prst="ellipse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shade val="51000"/>
                <a:satMod val="130000"/>
              </a:schemeClr>
            </a:gs>
            <a:gs pos="80000">
              <a:schemeClr val="accent5">
                <a:hueOff val="-6622584"/>
                <a:satOff val="26541"/>
                <a:lumOff val="5752"/>
                <a:alphaOff val="0"/>
                <a:shade val="93000"/>
                <a:satMod val="13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100" b="1" kern="12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管网系统</a:t>
          </a:r>
          <a:endParaRPr lang="zh-CN" altLang="en-US" sz="1100" b="1" kern="1200" dirty="0">
            <a:solidFill>
              <a:schemeClr val="tx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1007657" y="1216526"/>
        <a:ext cx="764361" cy="369058"/>
      </dsp:txXfrm>
    </dsp:sp>
    <dsp:sp modelId="{040CAF35-88EC-49EE-9EC1-A56A7A263F68}">
      <dsp:nvSpPr>
        <dsp:cNvPr id="0" name=""/>
        <dsp:cNvSpPr/>
      </dsp:nvSpPr>
      <dsp:spPr>
        <a:xfrm>
          <a:off x="843084" y="1640260"/>
          <a:ext cx="1093507" cy="1093507"/>
        </a:xfrm>
        <a:prstGeom prst="ellipse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100" b="1" kern="12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主要用户</a:t>
          </a:r>
          <a:endParaRPr lang="en-US" altLang="zh-CN" sz="1100" b="1" kern="1200" dirty="0" smtClean="0">
            <a:solidFill>
              <a:schemeClr val="tx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100" b="1" kern="12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(</a:t>
          </a:r>
          <a:r>
            <a:rPr lang="zh-CN" altLang="en-US" sz="1100" b="1" kern="12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三生用水</a:t>
          </a:r>
          <a:r>
            <a:rPr lang="en-US" altLang="zh-CN" sz="1100" b="1" kern="12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)</a:t>
          </a:r>
          <a:endParaRPr lang="zh-CN" altLang="en-US" sz="1100" b="1" kern="1200" dirty="0">
            <a:solidFill>
              <a:schemeClr val="tx1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1003225" y="1913637"/>
        <a:ext cx="773226" cy="5467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95D5D6-96A0-42B0-9B65-A445B9768992}" type="datetimeFigureOut">
              <a:rPr lang="zh-CN" altLang="en-US" smtClean="0"/>
              <a:t>2021/12/24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2A2B8A-EE8D-46A5-8943-72FDB8CB17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49779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9E1951-DA31-40C9-ABAF-3A501026FF15}" type="datetimeFigureOut">
              <a:rPr lang="zh-CN" altLang="en-US" smtClean="0"/>
              <a:t>2021/12/24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A3A223-4063-49FC-86C3-02433925340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0298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3A223-4063-49FC-86C3-02433925340B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56865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3A223-4063-49FC-86C3-02433925340B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19550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3A223-4063-49FC-86C3-02433925340B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29369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3A223-4063-49FC-86C3-02433925340B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14309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3A223-4063-49FC-86C3-02433925340B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1568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3A223-4063-49FC-86C3-02433925340B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48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3A223-4063-49FC-86C3-02433925340B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66514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3A223-4063-49FC-86C3-02433925340B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65283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3A223-4063-49FC-86C3-02433925340B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93463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622CD-4FF2-47DB-8CFF-20704CFA4BDF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4037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622CD-4FF2-47DB-8CFF-20704CFA4BDF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2166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3A223-4063-49FC-86C3-02433925340B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22268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622CD-4FF2-47DB-8CFF-20704CFA4BDF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802349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622CD-4FF2-47DB-8CFF-20704CFA4BDF}" type="slidenum">
              <a:rPr lang="zh-CN" altLang="en-US" smtClean="0"/>
              <a:pPr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14579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622CD-4FF2-47DB-8CFF-20704CFA4BDF}" type="slidenum">
              <a:rPr lang="zh-CN" altLang="en-US" smtClean="0"/>
              <a:pPr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08337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3A223-4063-49FC-86C3-02433925340B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70539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3A223-4063-49FC-86C3-02433925340B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66952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3A223-4063-49FC-86C3-02433925340B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21821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3A223-4063-49FC-86C3-02433925340B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875638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3A223-4063-49FC-86C3-02433925340B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941521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3A223-4063-49FC-86C3-02433925340B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477233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3A223-4063-49FC-86C3-02433925340B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46496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3A223-4063-49FC-86C3-02433925340B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98597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3A223-4063-49FC-86C3-02433925340B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3072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3A223-4063-49FC-86C3-02433925340B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42646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3A223-4063-49FC-86C3-02433925340B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65570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3A223-4063-49FC-86C3-02433925340B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19642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622CD-4FF2-47DB-8CFF-20704CFA4BDF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71300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3A223-4063-49FC-86C3-02433925340B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19256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3A223-4063-49FC-86C3-02433925340B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28948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3A223-4063-49FC-86C3-02433925340B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5921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0A4EC-8439-448A-9FAD-32AC493C4DA5}" type="datetimeFigureOut">
              <a:rPr lang="zh-CN" altLang="en-US" smtClean="0"/>
              <a:t>2021/12/24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F03CF-360E-4042-9E7A-25383D4D6AA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1894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0A4EC-8439-448A-9FAD-32AC493C4DA5}" type="datetimeFigureOut">
              <a:rPr lang="zh-CN" altLang="en-US" smtClean="0"/>
              <a:t>2021/12/24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F03CF-360E-4042-9E7A-25383D4D6AA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1303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0A4EC-8439-448A-9FAD-32AC493C4DA5}" type="datetimeFigureOut">
              <a:rPr lang="zh-CN" altLang="en-US" smtClean="0"/>
              <a:t>2021/12/24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F03CF-360E-4042-9E7A-25383D4D6AA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981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0A4EC-8439-448A-9FAD-32AC493C4DA5}" type="datetimeFigureOut">
              <a:rPr lang="zh-CN" altLang="en-US" smtClean="0"/>
              <a:t>2021/12/24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F03CF-360E-4042-9E7A-25383D4D6AA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101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0A4EC-8439-448A-9FAD-32AC493C4DA5}" type="datetimeFigureOut">
              <a:rPr lang="zh-CN" altLang="en-US" smtClean="0"/>
              <a:t>2021/12/24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F03CF-360E-4042-9E7A-25383D4D6AA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2684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0A4EC-8439-448A-9FAD-32AC493C4DA5}" type="datetimeFigureOut">
              <a:rPr lang="zh-CN" altLang="en-US" smtClean="0"/>
              <a:t>2021/12/24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F03CF-360E-4042-9E7A-25383D4D6AA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0124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0A4EC-8439-448A-9FAD-32AC493C4DA5}" type="datetimeFigureOut">
              <a:rPr lang="zh-CN" altLang="en-US" smtClean="0"/>
              <a:t>2021/12/24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F03CF-360E-4042-9E7A-25383D4D6AA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0201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0A4EC-8439-448A-9FAD-32AC493C4DA5}" type="datetimeFigureOut">
              <a:rPr lang="zh-CN" altLang="en-US" smtClean="0"/>
              <a:t>2021/12/24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F03CF-360E-4042-9E7A-25383D4D6AA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5017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0A4EC-8439-448A-9FAD-32AC493C4DA5}" type="datetimeFigureOut">
              <a:rPr lang="zh-CN" altLang="en-US" smtClean="0"/>
              <a:t>2021/12/24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F03CF-360E-4042-9E7A-25383D4D6AA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1534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0A4EC-8439-448A-9FAD-32AC493C4DA5}" type="datetimeFigureOut">
              <a:rPr lang="zh-CN" altLang="en-US" smtClean="0"/>
              <a:t>2021/12/24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F03CF-360E-4042-9E7A-25383D4D6AA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6875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0A4EC-8439-448A-9FAD-32AC493C4DA5}" type="datetimeFigureOut">
              <a:rPr lang="zh-CN" altLang="en-US" smtClean="0"/>
              <a:t>2021/12/24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F03CF-360E-4042-9E7A-25383D4D6AA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9383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30A4EC-8439-448A-9FAD-32AC493C4DA5}" type="datetimeFigureOut">
              <a:rPr lang="zh-CN" altLang="en-US" smtClean="0"/>
              <a:t>2021/12/24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F03CF-360E-4042-9E7A-25383D4D6AA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701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acificwater.org/pages.cfm/water-services/water-demand-management/what-water-demand-management/the-water-supply-system.html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un-ihe.org/news/professor-emeritus-michael-abbott-passed-away" TargetMode="External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gif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18" Type="http://schemas.openxmlformats.org/officeDocument/2006/relationships/slideLayout" Target="../slideLayouts/slideLayout7.xml"/><Relationship Id="rId3" Type="http://schemas.openxmlformats.org/officeDocument/2006/relationships/tags" Target="../tags/tag3.xml"/><Relationship Id="rId21" Type="http://schemas.openxmlformats.org/officeDocument/2006/relationships/image" Target="../media/image5.tmp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image" Target="../media/image4.pn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10" Type="http://schemas.openxmlformats.org/officeDocument/2006/relationships/tags" Target="../tags/tag10.xml"/><Relationship Id="rId19" Type="http://schemas.openxmlformats.org/officeDocument/2006/relationships/notesSlide" Target="../notesSlides/notesSlide2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hyperlink" Target="http://hwd.com/distribution-system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gif"/><Relationship Id="rId4" Type="http://schemas.openxmlformats.org/officeDocument/2006/relationships/image" Target="../media/image5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tif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tiff"/><Relationship Id="rId4" Type="http://schemas.openxmlformats.org/officeDocument/2006/relationships/image" Target="../media/image56.tif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howitworksdaily.com/the-wonders-of-water-how-is-this-chemical-the-key-to-life/" TargetMode="External"/><Relationship Id="rId5" Type="http://schemas.openxmlformats.org/officeDocument/2006/relationships/hyperlink" Target="https://www.amiblu.com/just-how-much-fresh-water-is-there-on-earth/" TargetMode="External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60.jpe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8.jpe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9.jpeg"/><Relationship Id="rId9" Type="http://schemas.microsoft.com/office/2007/relationships/diagramDrawing" Target="../diagrams/drawin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ewater.org.au/uploads/images/source-composite-we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2000" y="1674746"/>
            <a:ext cx="6480000" cy="2409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821159"/>
            <a:ext cx="7772400" cy="1102519"/>
          </a:xfrm>
        </p:spPr>
        <p:txBody>
          <a:bodyPr>
            <a:normAutofit/>
          </a:bodyPr>
          <a:lstStyle/>
          <a:p>
            <a:r>
              <a:rPr lang="zh-CN" altLang="en-US" sz="3600" b="1" spc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给排水科学与工程概论</a:t>
            </a:r>
            <a:endParaRPr lang="zh-CN" altLang="en-US" sz="3600" b="1" spc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4029912"/>
            <a:ext cx="6400800" cy="918102"/>
          </a:xfrm>
        </p:spPr>
        <p:txBody>
          <a:bodyPr>
            <a:normAutofit/>
          </a:bodyPr>
          <a:lstStyle/>
          <a:p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王琦</a:t>
            </a:r>
            <a:endParaRPr lang="en-US" altLang="zh-CN" sz="24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土木与交通工程学院 城市公用设备系</a:t>
            </a:r>
            <a:endParaRPr lang="en-US" altLang="zh-CN" sz="24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7" name="Picture 2" descr="D:\我的坚果云\work\GDUT\logo\log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3" y="55971"/>
            <a:ext cx="3013134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" descr="C:\Users\Qi\Documents\Tencent Files\1612414193\Image\C2C\LQB`[{AJ28Z[Z2)G0D%IW7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55971"/>
            <a:ext cx="807822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727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99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“water distribution system model”的图片搜索结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2000" y="987574"/>
            <a:ext cx="6480000" cy="401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87524" y="4925369"/>
            <a:ext cx="85689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/>
              <a:t>Source: </a:t>
            </a:r>
            <a:r>
              <a:rPr lang="en-US" altLang="zh-CN" sz="1000" dirty="0">
                <a:hlinkClick r:id="rId4"/>
              </a:rPr>
              <a:t>http://</a:t>
            </a:r>
            <a:r>
              <a:rPr lang="en-US" altLang="zh-CN" sz="1000" dirty="0" smtClean="0">
                <a:hlinkClick r:id="rId4"/>
              </a:rPr>
              <a:t>www.pacificwater.org/pages.cfm/water-services/water-demand-management/what-water-demand-management/the-water-supply-system.html</a:t>
            </a:r>
            <a:endParaRPr lang="en-US" altLang="zh-CN" sz="1000" dirty="0"/>
          </a:p>
        </p:txBody>
      </p:sp>
      <p:sp>
        <p:nvSpPr>
          <p:cNvPr id="8" name="标题 1"/>
          <p:cNvSpPr txBox="1">
            <a:spLocks/>
          </p:cNvSpPr>
          <p:nvPr/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dirty="0"/>
              <a:t>给水管网系统的组成和功能</a:t>
            </a:r>
          </a:p>
        </p:txBody>
      </p:sp>
    </p:spTree>
    <p:extLst>
      <p:ext uri="{BB962C8B-B14F-4D97-AF65-F5344CB8AC3E}">
        <p14:creationId xmlns:p14="http://schemas.microsoft.com/office/powerpoint/2010/main" val="60750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典型的给水管网系统拓扑结构</a:t>
            </a:r>
            <a:endParaRPr lang="zh-CN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62" r="49505" b="33644"/>
          <a:stretch/>
        </p:blipFill>
        <p:spPr bwMode="auto">
          <a:xfrm>
            <a:off x="179512" y="1123702"/>
            <a:ext cx="4644008" cy="3328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71600" y="4371950"/>
            <a:ext cx="3312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latin typeface="Calibri" panose="020F0502020204030204" pitchFamily="34" charset="0"/>
                <a:ea typeface="微软雅黑" panose="020B0503020204020204" pitchFamily="34" charset="-122"/>
              </a:rPr>
              <a:t>树状管网</a:t>
            </a:r>
            <a:endParaRPr lang="en-US" altLang="zh-CN" sz="2400" b="1" dirty="0" smtClean="0">
              <a:latin typeface="Calibri" panose="020F0502020204030204" pitchFamily="34" charset="0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latin typeface="Calibri" panose="020F050202020403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2400" b="1" dirty="0" smtClean="0">
                <a:latin typeface="Calibri" panose="020F0502020204030204" pitchFamily="34" charset="0"/>
                <a:ea typeface="微软雅黑" panose="020B0503020204020204" pitchFamily="34" charset="-122"/>
              </a:rPr>
              <a:t>(Branched Network )</a:t>
            </a:r>
            <a:endParaRPr lang="zh-CN" altLang="en-US" sz="2400" b="1" dirty="0"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48064" y="4371950"/>
            <a:ext cx="3312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latin typeface="Calibri" panose="020F0502020204030204" pitchFamily="34" charset="0"/>
                <a:ea typeface="微软雅黑" panose="020B0503020204020204" pitchFamily="34" charset="-122"/>
              </a:rPr>
              <a:t>环</a:t>
            </a:r>
            <a:r>
              <a:rPr lang="zh-CN" altLang="en-US" sz="2400" b="1" dirty="0" smtClean="0">
                <a:latin typeface="Calibri" panose="020F0502020204030204" pitchFamily="34" charset="0"/>
                <a:ea typeface="微软雅黑" panose="020B0503020204020204" pitchFamily="34" charset="-122"/>
              </a:rPr>
              <a:t>状管网</a:t>
            </a:r>
            <a:endParaRPr lang="en-US" altLang="zh-CN" sz="2400" b="1" dirty="0" smtClean="0">
              <a:latin typeface="Calibri" panose="020F0502020204030204" pitchFamily="34" charset="0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latin typeface="Calibri" panose="020F050202020403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2400" b="1" dirty="0" smtClean="0">
                <a:latin typeface="Calibri" panose="020F0502020204030204" pitchFamily="34" charset="0"/>
                <a:ea typeface="微软雅黑" panose="020B0503020204020204" pitchFamily="34" charset="-122"/>
              </a:rPr>
              <a:t>(Looped Network )</a:t>
            </a:r>
            <a:endParaRPr lang="zh-CN" altLang="en-US" sz="2400" b="1" dirty="0"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6" r="62344" b="34639"/>
          <a:stretch/>
        </p:blipFill>
        <p:spPr bwMode="auto">
          <a:xfrm>
            <a:off x="4823526" y="1123702"/>
            <a:ext cx="4212769" cy="332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060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给水管网系</a:t>
            </a:r>
            <a:r>
              <a:rPr lang="zh-CN" altLang="en-US" dirty="0" smtClean="0"/>
              <a:t>统的</a:t>
            </a:r>
            <a:r>
              <a:rPr lang="zh-CN" altLang="en-US" dirty="0"/>
              <a:t>主要问</a:t>
            </a:r>
            <a:r>
              <a:rPr lang="zh-CN" altLang="en-US" dirty="0" smtClean="0"/>
              <a:t>题：漏损</a:t>
            </a:r>
            <a:endParaRPr lang="zh-CN" altLang="en-US" dirty="0"/>
          </a:p>
        </p:txBody>
      </p:sp>
      <p:pic>
        <p:nvPicPr>
          <p:cNvPr id="3074" name="Picture 2" descr="D:\我的坚果云\work\as Trainer\2Postgraduate\17级-王礼炳\type-of-leakag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03648" y="1131590"/>
            <a:ext cx="6336704" cy="3889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19"/>
          <p:cNvSpPr txBox="1"/>
          <p:nvPr/>
        </p:nvSpPr>
        <p:spPr>
          <a:xfrm>
            <a:off x="5868144" y="1617642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zh-CN" altLang="en-US" sz="2400" b="1" dirty="0" smtClean="0">
                <a:solidFill>
                  <a:srgbClr val="FF0000"/>
                </a:solidFill>
                <a:latin typeface="微软雅黑"/>
                <a:ea typeface="微软雅黑"/>
              </a:rPr>
              <a:t>明漏</a:t>
            </a:r>
            <a:r>
              <a:rPr lang="en-US" altLang="zh-CN" sz="2400" b="1" dirty="0">
                <a:solidFill>
                  <a:srgbClr val="FF0000"/>
                </a:solidFill>
                <a:latin typeface="微软雅黑"/>
                <a:ea typeface="微软雅黑"/>
              </a:rPr>
              <a:t>|</a:t>
            </a:r>
            <a:r>
              <a:rPr lang="zh-CN" altLang="en-US" sz="2400" b="1" dirty="0" smtClean="0">
                <a:solidFill>
                  <a:srgbClr val="FF0000"/>
                </a:solidFill>
                <a:latin typeface="微软雅黑"/>
                <a:ea typeface="微软雅黑"/>
              </a:rPr>
              <a:t>爆</a:t>
            </a:r>
            <a:r>
              <a:rPr lang="zh-CN" altLang="en-US" sz="2400" b="1" dirty="0">
                <a:solidFill>
                  <a:srgbClr val="FF0000"/>
                </a:solidFill>
                <a:latin typeface="微软雅黑"/>
                <a:ea typeface="微软雅黑"/>
              </a:rPr>
              <a:t>管</a:t>
            </a:r>
          </a:p>
        </p:txBody>
      </p:sp>
      <p:sp>
        <p:nvSpPr>
          <p:cNvPr id="28" name="TextBox 19"/>
          <p:cNvSpPr txBox="1"/>
          <p:nvPr/>
        </p:nvSpPr>
        <p:spPr>
          <a:xfrm>
            <a:off x="4788024" y="3237824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zh-CN" altLang="en-US" sz="2400" b="1" dirty="0">
                <a:solidFill>
                  <a:srgbClr val="FF0000"/>
                </a:solidFill>
                <a:latin typeface="微软雅黑"/>
                <a:ea typeface="微软雅黑"/>
              </a:rPr>
              <a:t>暗漏</a:t>
            </a:r>
          </a:p>
        </p:txBody>
      </p:sp>
      <p:sp>
        <p:nvSpPr>
          <p:cNvPr id="29" name="TextBox 19"/>
          <p:cNvSpPr txBox="1"/>
          <p:nvPr/>
        </p:nvSpPr>
        <p:spPr>
          <a:xfrm>
            <a:off x="1763688" y="3237824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zh-CN" altLang="en-US" sz="2400" b="1" dirty="0">
                <a:solidFill>
                  <a:srgbClr val="FF0000"/>
                </a:solidFill>
                <a:latin typeface="微软雅黑"/>
                <a:ea typeface="微软雅黑"/>
              </a:rPr>
              <a:t>背</a:t>
            </a:r>
            <a:r>
              <a:rPr lang="zh-CN" altLang="en-US" sz="2400" b="1" dirty="0" smtClean="0">
                <a:solidFill>
                  <a:srgbClr val="FF0000"/>
                </a:solidFill>
                <a:latin typeface="微软雅黑"/>
                <a:ea typeface="微软雅黑"/>
              </a:rPr>
              <a:t>景漏失</a:t>
            </a:r>
            <a:endParaRPr lang="zh-CN" altLang="en-US" sz="2400" b="1" dirty="0">
              <a:solidFill>
                <a:srgbClr val="FF0000"/>
              </a:solidFill>
              <a:latin typeface="微软雅黑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709982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3"/>
          <p:cNvSpPr>
            <a:spLocks noGrp="1"/>
          </p:cNvSpPr>
          <p:nvPr>
            <p:ph idx="1"/>
          </p:nvPr>
        </p:nvSpPr>
        <p:spPr>
          <a:xfrm>
            <a:off x="5940152" y="1348502"/>
            <a:ext cx="3059832" cy="3402378"/>
          </a:xfrm>
          <a:solidFill>
            <a:schemeClr val="bg1">
              <a:lumMod val="85000"/>
            </a:schemeClr>
          </a:solidFill>
        </p:spPr>
        <p:txBody>
          <a:bodyPr>
            <a:normAutofit fontScale="85000" lnSpcReduction="20000"/>
          </a:bodyPr>
          <a:lstStyle/>
          <a:p>
            <a:r>
              <a:rPr lang="en-US" altLang="zh-CN" sz="2400" dirty="0" smtClean="0">
                <a:latin typeface="Times New Roman" panose="02020603050405020304" pitchFamily="18" charset="0"/>
                <a:ea typeface="楷体" panose="02010609060101010101" pitchFamily="49" charset="-122"/>
              </a:rPr>
              <a:t>1891 </a:t>
            </a:r>
            <a:r>
              <a:rPr lang="zh-CN" altLang="en-US" sz="2400" dirty="0" smtClean="0">
                <a:latin typeface="Times New Roman" panose="02020603050405020304" pitchFamily="18" charset="0"/>
                <a:ea typeface="楷体" panose="02010609060101010101" pitchFamily="49" charset="-122"/>
              </a:rPr>
              <a:t>个用水节点</a:t>
            </a:r>
            <a:endParaRPr lang="en-US" altLang="zh-CN" sz="2400" dirty="0" smtClean="0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lvl="1"/>
            <a:r>
              <a:rPr lang="en-US" altLang="zh-CN" sz="2000" dirty="0" smtClean="0">
                <a:latin typeface="Times New Roman" panose="02020603050405020304" pitchFamily="18" charset="0"/>
                <a:ea typeface="楷体" panose="02010609060101010101" pitchFamily="49" charset="-122"/>
              </a:rPr>
              <a:t>28 </a:t>
            </a:r>
            <a:r>
              <a:rPr lang="zh-CN" altLang="en-US" sz="2000" dirty="0" smtClean="0">
                <a:latin typeface="Times New Roman" panose="02020603050405020304" pitchFamily="18" charset="0"/>
                <a:ea typeface="楷体" panose="02010609060101010101" pitchFamily="49" charset="-122"/>
              </a:rPr>
              <a:t>万吨</a:t>
            </a:r>
            <a:r>
              <a:rPr lang="en-US" altLang="zh-CN" sz="2000" dirty="0" smtClean="0">
                <a:latin typeface="Times New Roman" panose="02020603050405020304" pitchFamily="18" charset="0"/>
                <a:ea typeface="楷体" panose="02010609060101010101" pitchFamily="49" charset="-122"/>
              </a:rPr>
              <a:t>/</a:t>
            </a:r>
            <a:r>
              <a:rPr lang="zh-CN" altLang="en-US" sz="2000" dirty="0" smtClean="0">
                <a:latin typeface="Times New Roman" panose="02020603050405020304" pitchFamily="18" charset="0"/>
                <a:ea typeface="楷体" panose="02010609060101010101" pitchFamily="49" charset="-122"/>
              </a:rPr>
              <a:t>天</a:t>
            </a:r>
            <a:endParaRPr lang="en-US" altLang="zh-CN" sz="2000" dirty="0" smtClean="0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r>
              <a:rPr lang="en-US" altLang="zh-CN" sz="2400" dirty="0" smtClean="0">
                <a:latin typeface="Times New Roman" panose="02020603050405020304" pitchFamily="18" charset="0"/>
                <a:ea typeface="楷体" panose="02010609060101010101" pitchFamily="49" charset="-122"/>
              </a:rPr>
              <a:t>2462 </a:t>
            </a: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</a:rPr>
              <a:t>条</a:t>
            </a:r>
            <a:r>
              <a:rPr lang="zh-CN" altLang="en-US" sz="2400" dirty="0" smtClean="0">
                <a:latin typeface="Times New Roman" panose="02020603050405020304" pitchFamily="18" charset="0"/>
                <a:ea typeface="楷体" panose="02010609060101010101" pitchFamily="49" charset="-122"/>
              </a:rPr>
              <a:t>管道</a:t>
            </a:r>
            <a:endParaRPr lang="en-US" altLang="zh-CN" sz="2400" dirty="0" smtClean="0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lvl="1"/>
            <a:r>
              <a:rPr lang="en-US" altLang="zh-CN" sz="2000" dirty="0" smtClean="0">
                <a:latin typeface="Times New Roman" panose="02020603050405020304" pitchFamily="18" charset="0"/>
                <a:ea typeface="楷体" panose="02010609060101010101" pitchFamily="49" charset="-122"/>
              </a:rPr>
              <a:t>594 </a:t>
            </a:r>
            <a:r>
              <a:rPr lang="zh-CN" altLang="en-US" sz="2000" dirty="0">
                <a:latin typeface="Times New Roman" panose="02020603050405020304" pitchFamily="18" charset="0"/>
                <a:ea typeface="楷体" panose="02010609060101010101" pitchFamily="49" charset="-122"/>
              </a:rPr>
              <a:t>公里</a:t>
            </a:r>
            <a:endParaRPr lang="en-US" altLang="zh-CN" sz="2000" dirty="0" smtClean="0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r>
              <a:rPr lang="en-US" altLang="zh-CN" sz="2400" dirty="0" smtClean="0">
                <a:latin typeface="Times New Roman" panose="02020603050405020304" pitchFamily="18" charset="0"/>
                <a:ea typeface="楷体" panose="02010609060101010101" pitchFamily="49" charset="-122"/>
              </a:rPr>
              <a:t>41 </a:t>
            </a:r>
            <a:r>
              <a:rPr lang="zh-CN" altLang="en-US" sz="2400" dirty="0" smtClean="0">
                <a:latin typeface="Times New Roman" panose="02020603050405020304" pitchFamily="18" charset="0"/>
                <a:ea typeface="楷体" panose="02010609060101010101" pitchFamily="49" charset="-122"/>
              </a:rPr>
              <a:t>条主干道</a:t>
            </a:r>
            <a:endParaRPr lang="en-US" altLang="zh-CN" sz="2400" dirty="0" smtClean="0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lvl="1"/>
            <a:r>
              <a:rPr lang="zh-CN" altLang="en-US" sz="2000" dirty="0" smtClean="0">
                <a:latin typeface="Times New Roman" panose="02020603050405020304" pitchFamily="18" charset="0"/>
                <a:ea typeface="楷体" panose="02010609060101010101" pitchFamily="49" charset="-122"/>
              </a:rPr>
              <a:t>开挖成本贵</a:t>
            </a:r>
            <a:r>
              <a:rPr lang="en-US" altLang="zh-CN" sz="2000" dirty="0" smtClean="0">
                <a:latin typeface="Times New Roman" panose="02020603050405020304" pitchFamily="18" charset="0"/>
                <a:ea typeface="楷体" panose="02010609060101010101" pitchFamily="49" charset="-122"/>
              </a:rPr>
              <a:t>17%</a:t>
            </a:r>
          </a:p>
          <a:p>
            <a:r>
              <a:rPr lang="en-US" altLang="zh-CN" sz="2400" dirty="0" smtClean="0">
                <a:latin typeface="Times New Roman" panose="02020603050405020304" pitchFamily="18" charset="0"/>
                <a:ea typeface="楷体" panose="02010609060101010101" pitchFamily="49" charset="-122"/>
              </a:rPr>
              <a:t>33% </a:t>
            </a:r>
            <a:r>
              <a:rPr lang="zh-CN" altLang="en-US" sz="2400" dirty="0" smtClean="0">
                <a:latin typeface="Times New Roman" panose="02020603050405020304" pitchFamily="18" charset="0"/>
                <a:ea typeface="楷体" panose="02010609060101010101" pitchFamily="49" charset="-122"/>
              </a:rPr>
              <a:t>用水节点存在</a:t>
            </a:r>
            <a:r>
              <a:rPr lang="zh-CN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低压风险</a:t>
            </a:r>
            <a:endParaRPr lang="en-US" altLang="zh-CN" sz="2400" b="1" dirty="0" smtClean="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r>
              <a:rPr lang="en-US" altLang="zh-CN" sz="2400" dirty="0">
                <a:latin typeface="Times New Roman" panose="02020603050405020304" pitchFamily="18" charset="0"/>
                <a:ea typeface="楷体" panose="02010609060101010101" pitchFamily="49" charset="-122"/>
              </a:rPr>
              <a:t>6</a:t>
            </a:r>
            <a:r>
              <a:rPr lang="en-US" altLang="zh-CN" sz="2400" dirty="0" smtClean="0">
                <a:latin typeface="Times New Roman" panose="02020603050405020304" pitchFamily="18" charset="0"/>
                <a:ea typeface="楷体" panose="02010609060101010101" pitchFamily="49" charset="-122"/>
              </a:rPr>
              <a:t>% </a:t>
            </a:r>
            <a:r>
              <a:rPr lang="zh-CN" altLang="en-US" sz="2400" dirty="0" smtClean="0">
                <a:latin typeface="Times New Roman" panose="02020603050405020304" pitchFamily="18" charset="0"/>
                <a:ea typeface="楷体" panose="02010609060101010101" pitchFamily="49" charset="-122"/>
              </a:rPr>
              <a:t>用水节点存在</a:t>
            </a:r>
            <a:r>
              <a:rPr lang="zh-CN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停水风险</a:t>
            </a:r>
            <a:endParaRPr lang="en-US" altLang="zh-CN" sz="2400" b="1" dirty="0" smtClean="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r>
              <a:rPr lang="en-US" altLang="zh-CN" sz="2400" dirty="0" smtClean="0">
                <a:latin typeface="Times New Roman" panose="02020603050405020304" pitchFamily="18" charset="0"/>
                <a:ea typeface="楷体" panose="02010609060101010101" pitchFamily="49" charset="-122"/>
              </a:rPr>
              <a:t>10 </a:t>
            </a:r>
            <a:r>
              <a:rPr lang="zh-CN" altLang="en-US" sz="2400" dirty="0" smtClean="0">
                <a:latin typeface="Times New Roman" panose="02020603050405020304" pitchFamily="18" charset="0"/>
                <a:ea typeface="楷体" panose="02010609060101010101" pitchFamily="49" charset="-122"/>
              </a:rPr>
              <a:t>种可选管径尺寸</a:t>
            </a:r>
            <a:endParaRPr lang="en-US" altLang="zh-CN" sz="2400" dirty="0" smtClean="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pic>
        <p:nvPicPr>
          <p:cNvPr id="6" name="Picture 2" descr="D:\我的坚果云\Research\Idea\newWR\Figures\Fig-2-EXNET.em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3" t="2584" r="40694" b="29167"/>
          <a:stretch/>
        </p:blipFill>
        <p:spPr bwMode="auto">
          <a:xfrm>
            <a:off x="219708" y="1240490"/>
            <a:ext cx="5720444" cy="386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23528" y="1348505"/>
            <a:ext cx="5472608" cy="2554545"/>
          </a:xfrm>
          <a:prstGeom prst="rect">
            <a:avLst/>
          </a:prstGeom>
          <a:solidFill>
            <a:srgbClr val="FF0000">
              <a:alpha val="50000"/>
            </a:srgbClr>
          </a:solidFill>
        </p:spPr>
        <p:txBody>
          <a:bodyPr wrap="square" rtlCol="0">
            <a:spAutoFit/>
          </a:bodyPr>
          <a:lstStyle/>
          <a:p>
            <a:r>
              <a:rPr lang="zh-CN" altLang="en-US" sz="2000" b="1" u="sng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管网改造问题的复杂性</a:t>
            </a:r>
            <a:endParaRPr lang="en-US" altLang="zh-CN" sz="2000" b="1" u="sng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SzPct val="70000"/>
              <a:buFont typeface="Wingdings" panose="05000000000000000000" pitchFamily="2" charset="2"/>
              <a:buChar char="n"/>
            </a:pPr>
            <a:endParaRPr lang="en-US" altLang="zh-CN" sz="2000" b="1" dirty="0" smtClean="0">
              <a:solidFill>
                <a:schemeClr val="bg1"/>
              </a:solidFill>
            </a:endParaRPr>
          </a:p>
          <a:p>
            <a:pPr marL="342900" indent="-342900">
              <a:buSzPct val="70000"/>
              <a:buFont typeface="Wingdings" panose="05000000000000000000" pitchFamily="2" charset="2"/>
              <a:buChar char="n"/>
            </a:pPr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改造目标的多元化：成本</a:t>
            </a:r>
            <a:r>
              <a:rPr lang="en-US" altLang="zh-CN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可靠性</a:t>
            </a:r>
            <a:r>
              <a:rPr lang="en-US" altLang="zh-CN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水质等</a:t>
            </a:r>
            <a:endParaRPr lang="en-US" altLang="zh-CN" sz="20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SzPct val="70000"/>
              <a:buFont typeface="Wingdings" panose="05000000000000000000" pitchFamily="2" charset="2"/>
              <a:buChar char="n"/>
            </a:pPr>
            <a:endParaRPr lang="en-US" altLang="zh-CN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SzPct val="70000"/>
              <a:buFont typeface="Wingdings" panose="05000000000000000000" pitchFamily="2" charset="2"/>
              <a:buChar char="n"/>
            </a:pPr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问题的解空间巨大：</a:t>
            </a:r>
            <a:r>
              <a:rPr lang="en-US" altLang="zh-CN" sz="2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000" b="1" baseline="3000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2462</a:t>
            </a:r>
          </a:p>
          <a:p>
            <a:pPr marL="342900" indent="-342900">
              <a:buSzPct val="70000"/>
              <a:buFont typeface="Wingdings" panose="05000000000000000000" pitchFamily="2" charset="2"/>
              <a:buChar char="n"/>
            </a:pPr>
            <a:endParaRPr lang="en-US" altLang="zh-CN" sz="20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SzPct val="70000"/>
              <a:buFont typeface="Wingdings" panose="05000000000000000000" pitchFamily="2" charset="2"/>
              <a:buChar char="n"/>
            </a:pP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计</a:t>
            </a:r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算</a:t>
            </a:r>
            <a:r>
              <a:rPr lang="en-US" altLang="zh-CN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分析成本高</a:t>
            </a:r>
            <a:endParaRPr lang="en-US" altLang="zh-CN" sz="20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SzPct val="70000"/>
              <a:buFont typeface="Wingdings" panose="05000000000000000000" pitchFamily="2" charset="2"/>
              <a:buChar char="n"/>
            </a:pPr>
            <a:endParaRPr lang="en-US" altLang="zh-CN" sz="20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标题 1"/>
          <p:cNvSpPr txBox="1">
            <a:spLocks/>
          </p:cNvSpPr>
          <p:nvPr/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sz="3600" dirty="0" smtClean="0"/>
              <a:t>给水管网系统的主要问题：改造</a:t>
            </a:r>
            <a:endParaRPr lang="zh-CN" altLang="en-US" sz="3600" dirty="0"/>
          </a:p>
        </p:txBody>
      </p:sp>
    </p:spTree>
    <p:extLst>
      <p:ext uri="{BB962C8B-B14F-4D97-AF65-F5344CB8AC3E}">
        <p14:creationId xmlns:p14="http://schemas.microsoft.com/office/powerpoint/2010/main" val="869355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给水管网系统的主要问题</a:t>
            </a:r>
            <a:r>
              <a:rPr lang="zh-CN" altLang="en-US" dirty="0" smtClean="0"/>
              <a:t>：节能</a:t>
            </a:r>
            <a:endParaRPr lang="zh-CN" altLang="en-US" dirty="0"/>
          </a:p>
        </p:txBody>
      </p:sp>
      <p:pic>
        <p:nvPicPr>
          <p:cNvPr id="4098" name="Picture 2" descr="碳达峰,碳中和,深度科普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273028"/>
            <a:ext cx="3067604" cy="1529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碳达峰,碳中和,深度科普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3508" y="2940922"/>
            <a:ext cx="8856984" cy="2439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imgeconomy.gmw.cn/attachement/png/site2/20210113/f44d30758a2f21689d612c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9557" y="1273027"/>
            <a:ext cx="4717951" cy="1532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0731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分析管网系统所需的知识结构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1"/>
          </p:nvPr>
        </p:nvSpPr>
        <p:spPr>
          <a:xfrm>
            <a:off x="323528" y="1200150"/>
            <a:ext cx="4608512" cy="3693858"/>
          </a:xfrm>
        </p:spPr>
        <p:txBody>
          <a:bodyPr>
            <a:normAutofit fontScale="85000" lnSpcReduction="10000"/>
          </a:bodyPr>
          <a:lstStyle/>
          <a:p>
            <a:r>
              <a:rPr lang="zh-CN" altLang="en-US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水信息的基本概念</a:t>
            </a:r>
            <a:endParaRPr lang="en-US" altLang="zh-CN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lvl="1"/>
            <a:r>
              <a:rPr lang="zh-CN" altLang="en-US" sz="2000" dirty="0" smtClean="0">
                <a:latin typeface="Calibri" panose="020F0502020204030204" pitchFamily="34" charset="0"/>
                <a:ea typeface="楷体" panose="02010609060101010101" pitchFamily="49" charset="-122"/>
              </a:rPr>
              <a:t>源</a:t>
            </a:r>
            <a:r>
              <a:rPr lang="zh-CN" altLang="en-US" sz="2000" dirty="0">
                <a:latin typeface="Calibri" panose="020F0502020204030204" pitchFamily="34" charset="0"/>
                <a:ea typeface="楷体" panose="02010609060101010101" pitchFamily="49" charset="-122"/>
              </a:rPr>
              <a:t>于</a:t>
            </a:r>
            <a:r>
              <a:rPr lang="zh-CN" altLang="en-US" sz="2000" b="1" dirty="0">
                <a:solidFill>
                  <a:srgbClr val="FF0000"/>
                </a:solidFill>
                <a:latin typeface="Calibri" panose="020F0502020204030204" pitchFamily="34" charset="0"/>
                <a:ea typeface="楷体" panose="02010609060101010101" pitchFamily="49" charset="-122"/>
              </a:rPr>
              <a:t>计算水力学</a:t>
            </a:r>
            <a:r>
              <a:rPr lang="en-US" altLang="zh-CN" sz="2000" dirty="0">
                <a:latin typeface="Calibri" panose="020F0502020204030204" pitchFamily="34" charset="0"/>
                <a:ea typeface="楷体" panose="02010609060101010101" pitchFamily="49" charset="-122"/>
              </a:rPr>
              <a:t>——Abbot</a:t>
            </a:r>
            <a:r>
              <a:rPr lang="zh-CN" altLang="en-US" sz="2000" dirty="0">
                <a:latin typeface="Calibri" panose="020F0502020204030204" pitchFamily="34" charset="0"/>
                <a:ea typeface="楷体" panose="02010609060101010101" pitchFamily="49" charset="-122"/>
              </a:rPr>
              <a:t>在</a:t>
            </a:r>
            <a:r>
              <a:rPr lang="en-US" altLang="zh-CN" sz="2000" dirty="0">
                <a:latin typeface="Calibri" panose="020F0502020204030204" pitchFamily="34" charset="0"/>
                <a:ea typeface="楷体" panose="02010609060101010101" pitchFamily="49" charset="-122"/>
              </a:rPr>
              <a:t>1991</a:t>
            </a:r>
            <a:r>
              <a:rPr lang="zh-CN" altLang="en-US" sz="2000" dirty="0">
                <a:latin typeface="Calibri" panose="020F0502020204030204" pitchFamily="34" charset="0"/>
                <a:ea typeface="楷体" panose="02010609060101010101" pitchFamily="49" charset="-122"/>
              </a:rPr>
              <a:t>年创造了这个表</a:t>
            </a:r>
            <a:r>
              <a:rPr lang="zh-CN" altLang="en-US" sz="2000" dirty="0" smtClean="0">
                <a:latin typeface="Calibri" panose="020F0502020204030204" pitchFamily="34" charset="0"/>
                <a:ea typeface="楷体" panose="02010609060101010101" pitchFamily="49" charset="-122"/>
              </a:rPr>
              <a:t>达（</a:t>
            </a:r>
            <a:r>
              <a:rPr lang="en-US" altLang="zh-CN" sz="2000" b="1" dirty="0" err="1">
                <a:solidFill>
                  <a:srgbClr val="0000FF"/>
                </a:solidFill>
              </a:rPr>
              <a:t>Hydro</a:t>
            </a:r>
            <a:r>
              <a:rPr lang="en-US" altLang="zh-CN" sz="2000" b="1" dirty="0" err="1">
                <a:solidFill>
                  <a:srgbClr val="FF0000"/>
                </a:solidFill>
              </a:rPr>
              <a:t>informatics</a:t>
            </a:r>
            <a:r>
              <a:rPr lang="zh-CN" altLang="en-US" sz="2000" dirty="0" smtClean="0">
                <a:latin typeface="Calibri" panose="020F0502020204030204" pitchFamily="34" charset="0"/>
                <a:ea typeface="楷体" panose="02010609060101010101" pitchFamily="49" charset="-122"/>
              </a:rPr>
              <a:t>）</a:t>
            </a:r>
            <a:endParaRPr lang="zh-CN" altLang="en-US" sz="2000" dirty="0">
              <a:latin typeface="Calibri" panose="020F0502020204030204" pitchFamily="34" charset="0"/>
              <a:ea typeface="楷体" panose="02010609060101010101" pitchFamily="49" charset="-122"/>
            </a:endParaRPr>
          </a:p>
          <a:p>
            <a:pPr lvl="1"/>
            <a:r>
              <a:rPr lang="zh-CN" altLang="en-US" sz="2000" dirty="0">
                <a:latin typeface="Calibri" panose="020F0502020204030204" pitchFamily="34" charset="0"/>
                <a:ea typeface="楷体" panose="02010609060101010101" pitchFamily="49" charset="-122"/>
              </a:rPr>
              <a:t>维基百</a:t>
            </a:r>
            <a:r>
              <a:rPr lang="zh-CN" altLang="en-US" sz="2000" dirty="0" smtClean="0">
                <a:latin typeface="Calibri" panose="020F0502020204030204" pitchFamily="34" charset="0"/>
                <a:ea typeface="楷体" panose="02010609060101010101" pitchFamily="49" charset="-122"/>
              </a:rPr>
              <a:t>科</a:t>
            </a:r>
            <a:endParaRPr lang="zh-CN" altLang="en-US" sz="2000" dirty="0">
              <a:latin typeface="Calibri" panose="020F0502020204030204" pitchFamily="34" charset="0"/>
              <a:ea typeface="楷体" panose="02010609060101010101" pitchFamily="49" charset="-122"/>
            </a:endParaRPr>
          </a:p>
          <a:p>
            <a:pPr lvl="2"/>
            <a:r>
              <a:rPr lang="zh-CN" altLang="en-US" sz="1600" dirty="0">
                <a:latin typeface="Calibri" panose="020F0502020204030204" pitchFamily="34" charset="0"/>
                <a:ea typeface="楷体" panose="02010609060101010101" pitchFamily="49" charset="-122"/>
              </a:rPr>
              <a:t>信息学的一个分</a:t>
            </a:r>
            <a:r>
              <a:rPr lang="zh-CN" altLang="en-US" sz="1600" dirty="0" smtClean="0">
                <a:latin typeface="Calibri" panose="020F0502020204030204" pitchFamily="34" charset="0"/>
                <a:ea typeface="楷体" panose="02010609060101010101" pitchFamily="49" charset="-122"/>
              </a:rPr>
              <a:t>支</a:t>
            </a:r>
            <a:endParaRPr lang="zh-CN" altLang="en-US" sz="1600" dirty="0">
              <a:latin typeface="Calibri" panose="020F0502020204030204" pitchFamily="34" charset="0"/>
              <a:ea typeface="楷体" panose="02010609060101010101" pitchFamily="49" charset="-122"/>
            </a:endParaRPr>
          </a:p>
          <a:p>
            <a:pPr lvl="2"/>
            <a:r>
              <a:rPr lang="zh-CN" altLang="en-US" sz="1600" dirty="0">
                <a:latin typeface="Calibri" panose="020F0502020204030204" pitchFamily="34" charset="0"/>
                <a:ea typeface="楷体" panose="02010609060101010101" pitchFamily="49" charset="-122"/>
              </a:rPr>
              <a:t>专注于</a:t>
            </a:r>
            <a:r>
              <a:rPr lang="zh-CN" altLang="en-US" sz="1600" b="1" dirty="0">
                <a:solidFill>
                  <a:srgbClr val="FF0000"/>
                </a:solidFill>
                <a:latin typeface="Calibri" panose="020F0502020204030204" pitchFamily="34" charset="0"/>
                <a:ea typeface="楷体" panose="02010609060101010101" pitchFamily="49" charset="-122"/>
              </a:rPr>
              <a:t>信息和通信技术</a:t>
            </a:r>
            <a:r>
              <a:rPr lang="zh-CN" altLang="en-US" sz="1600" dirty="0">
                <a:latin typeface="Calibri" panose="020F0502020204030204" pitchFamily="34" charset="0"/>
                <a:ea typeface="楷体" panose="02010609060101010101" pitchFamily="49" charset="-122"/>
              </a:rPr>
              <a:t>（</a:t>
            </a:r>
            <a:r>
              <a:rPr lang="en-US" altLang="zh-CN" sz="1600" dirty="0">
                <a:latin typeface="Calibri" panose="020F0502020204030204" pitchFamily="34" charset="0"/>
                <a:ea typeface="楷体" panose="02010609060101010101" pitchFamily="49" charset="-122"/>
              </a:rPr>
              <a:t>ICT</a:t>
            </a:r>
            <a:r>
              <a:rPr lang="zh-CN" altLang="en-US" sz="1600" dirty="0">
                <a:latin typeface="Calibri" panose="020F0502020204030204" pitchFamily="34" charset="0"/>
                <a:ea typeface="楷体" panose="02010609060101010101" pitchFamily="49" charset="-122"/>
              </a:rPr>
              <a:t>）的应</a:t>
            </a:r>
            <a:r>
              <a:rPr lang="zh-CN" altLang="en-US" sz="1600" dirty="0" smtClean="0">
                <a:latin typeface="Calibri" panose="020F0502020204030204" pitchFamily="34" charset="0"/>
                <a:ea typeface="楷体" panose="02010609060101010101" pitchFamily="49" charset="-122"/>
              </a:rPr>
              <a:t>用</a:t>
            </a:r>
            <a:endParaRPr lang="zh-CN" altLang="en-US" sz="1600" dirty="0">
              <a:latin typeface="Calibri" panose="020F0502020204030204" pitchFamily="34" charset="0"/>
              <a:ea typeface="楷体" panose="02010609060101010101" pitchFamily="49" charset="-122"/>
            </a:endParaRPr>
          </a:p>
          <a:p>
            <a:pPr lvl="2"/>
            <a:r>
              <a:rPr lang="zh-CN" altLang="en-US" sz="1600" dirty="0" smtClean="0">
                <a:latin typeface="Calibri" panose="020F0502020204030204" pitchFamily="34" charset="0"/>
                <a:ea typeface="楷体" panose="02010609060101010101" pitchFamily="49" charset="-122"/>
              </a:rPr>
              <a:t>解决</a:t>
            </a:r>
            <a:r>
              <a:rPr lang="zh-CN" altLang="en-US" sz="1600" dirty="0">
                <a:latin typeface="Calibri" panose="020F0502020204030204" pitchFamily="34" charset="0"/>
                <a:ea typeface="楷体" panose="02010609060101010101" pitchFamily="49" charset="-122"/>
              </a:rPr>
              <a:t>日益严重</a:t>
            </a:r>
            <a:r>
              <a:rPr lang="zh-CN" altLang="en-US" sz="1600" dirty="0" smtClean="0">
                <a:latin typeface="Calibri" panose="020F0502020204030204" pitchFamily="34" charset="0"/>
                <a:ea typeface="楷体" panose="02010609060101010101" pitchFamily="49" charset="-122"/>
              </a:rPr>
              <a:t>的水资源利用中的</a:t>
            </a:r>
            <a:r>
              <a:rPr lang="zh-CN" altLang="en-US" sz="1600" b="1" dirty="0" smtClean="0">
                <a:solidFill>
                  <a:srgbClr val="FF0000"/>
                </a:solidFill>
                <a:latin typeface="Calibri" panose="020F0502020204030204" pitchFamily="34" charset="0"/>
                <a:ea typeface="楷体" panose="02010609060101010101" pitchFamily="49" charset="-122"/>
              </a:rPr>
              <a:t>公平和效率问题</a:t>
            </a:r>
            <a:r>
              <a:rPr lang="zh-CN" altLang="en-US" sz="1600" dirty="0" smtClean="0">
                <a:latin typeface="Calibri" panose="020F0502020204030204" pitchFamily="34" charset="0"/>
                <a:ea typeface="楷体" panose="02010609060101010101" pitchFamily="49" charset="-122"/>
              </a:rPr>
              <a:t> </a:t>
            </a:r>
            <a:endParaRPr lang="en-US" altLang="zh-CN" sz="1600" dirty="0" smtClean="0">
              <a:latin typeface="Calibri" panose="020F0502020204030204" pitchFamily="34" charset="0"/>
              <a:ea typeface="楷体" panose="02010609060101010101" pitchFamily="49" charset="-122"/>
            </a:endParaRPr>
          </a:p>
          <a:p>
            <a:pPr lvl="1"/>
            <a:r>
              <a:rPr lang="zh-CN" altLang="en-US" sz="2000" dirty="0" smtClean="0">
                <a:latin typeface="Calibri" panose="020F0502020204030204" pitchFamily="34" charset="0"/>
                <a:ea typeface="楷体" panose="02010609060101010101" pitchFamily="49" charset="-122"/>
              </a:rPr>
              <a:t>水信息学利用</a:t>
            </a:r>
            <a:r>
              <a:rPr lang="zh-CN" altLang="en-US" sz="2000" b="1" dirty="0" smtClean="0">
                <a:solidFill>
                  <a:srgbClr val="FF0000"/>
                </a:solidFill>
                <a:latin typeface="Calibri" panose="020F0502020204030204" pitchFamily="34" charset="0"/>
                <a:ea typeface="楷体" panose="02010609060101010101" pitchFamily="49" charset="-122"/>
              </a:rPr>
              <a:t>模拟</a:t>
            </a:r>
            <a:r>
              <a:rPr lang="en-US" altLang="zh-CN" sz="2000" b="1" dirty="0" smtClean="0">
                <a:solidFill>
                  <a:srgbClr val="FF0000"/>
                </a:solidFill>
                <a:latin typeface="Calibri" panose="020F0502020204030204" pitchFamily="34" charset="0"/>
                <a:ea typeface="楷体" panose="02010609060101010101" pitchFamily="49" charset="-122"/>
              </a:rPr>
              <a:t>/</a:t>
            </a:r>
            <a:r>
              <a:rPr lang="zh-CN" altLang="en-US" sz="2000" b="1" dirty="0" smtClean="0">
                <a:solidFill>
                  <a:srgbClr val="FF0000"/>
                </a:solidFill>
                <a:latin typeface="Calibri" panose="020F0502020204030204" pitchFamily="34" charset="0"/>
                <a:ea typeface="楷体" panose="02010609060101010101" pitchFamily="49" charset="-122"/>
              </a:rPr>
              <a:t>优化建模</a:t>
            </a:r>
            <a:r>
              <a:rPr lang="zh-CN" altLang="en-US" sz="2000" dirty="0" smtClean="0">
                <a:latin typeface="Calibri" panose="020F0502020204030204" pitchFamily="34" charset="0"/>
                <a:ea typeface="楷体" panose="02010609060101010101" pitchFamily="49" charset="-122"/>
              </a:rPr>
              <a:t>和</a:t>
            </a:r>
            <a:r>
              <a:rPr lang="zh-CN" altLang="en-US" sz="2000" b="1" dirty="0" smtClean="0">
                <a:solidFill>
                  <a:srgbClr val="FF0000"/>
                </a:solidFill>
                <a:latin typeface="Calibri" panose="020F0502020204030204" pitchFamily="34" charset="0"/>
                <a:ea typeface="楷体" panose="02010609060101010101" pitchFamily="49" charset="-122"/>
              </a:rPr>
              <a:t>信息通信技术</a:t>
            </a:r>
            <a:r>
              <a:rPr lang="zh-CN" altLang="en-US" sz="2000" dirty="0" smtClean="0">
                <a:latin typeface="Calibri" panose="020F0502020204030204" pitchFamily="34" charset="0"/>
                <a:ea typeface="楷体" panose="02010609060101010101" pitchFamily="49" charset="-122"/>
              </a:rPr>
              <a:t>来帮助解决水力学、水文学和环境工程问题，从而更好地管理水系统</a:t>
            </a:r>
            <a:endParaRPr lang="en-US" altLang="zh-CN" sz="2000" dirty="0" smtClean="0">
              <a:latin typeface="Calibri" panose="020F0502020204030204" pitchFamily="34" charset="0"/>
              <a:ea typeface="楷体" panose="02010609060101010101" pitchFamily="49" charset="-122"/>
            </a:endParaRPr>
          </a:p>
          <a:p>
            <a:pPr lvl="1"/>
            <a:r>
              <a:rPr lang="zh-CN" altLang="en-US" sz="2000" dirty="0" smtClean="0">
                <a:latin typeface="Calibri" panose="020F0502020204030204" pitchFamily="34" charset="0"/>
                <a:ea typeface="楷体" panose="02010609060101010101" pitchFamily="49" charset="-122"/>
              </a:rPr>
              <a:t>主</a:t>
            </a:r>
            <a:r>
              <a:rPr lang="zh-CN" altLang="en-US" sz="2000" dirty="0">
                <a:latin typeface="Calibri" panose="020F0502020204030204" pitchFamily="34" charset="0"/>
                <a:ea typeface="楷体" panose="02010609060101010101" pitchFamily="49" charset="-122"/>
              </a:rPr>
              <a:t>要应用领域是</a:t>
            </a:r>
            <a:r>
              <a:rPr lang="zh-CN" altLang="en-US" sz="2000" b="1" dirty="0">
                <a:solidFill>
                  <a:srgbClr val="FF0000"/>
                </a:solidFill>
                <a:latin typeface="Calibri" panose="020F0502020204030204" pitchFamily="34" charset="0"/>
                <a:ea typeface="楷体" panose="02010609060101010101" pitchFamily="49" charset="-122"/>
              </a:rPr>
              <a:t>洪水和流域管理、城市</a:t>
            </a:r>
            <a:r>
              <a:rPr lang="zh-CN" altLang="en-US" sz="2000" b="1" dirty="0" smtClean="0">
                <a:solidFill>
                  <a:srgbClr val="FF0000"/>
                </a:solidFill>
                <a:latin typeface="Calibri" panose="020F0502020204030204" pitchFamily="34" charset="0"/>
                <a:ea typeface="楷体" panose="02010609060101010101" pitchFamily="49" charset="-122"/>
              </a:rPr>
              <a:t>和</a:t>
            </a:r>
            <a:r>
              <a:rPr lang="zh-CN" altLang="en-US" sz="2000" b="1" dirty="0">
                <a:solidFill>
                  <a:srgbClr val="FF0000"/>
                </a:solidFill>
                <a:latin typeface="Calibri" panose="020F0502020204030204" pitchFamily="34" charset="0"/>
                <a:ea typeface="楷体" panose="02010609060101010101" pitchFamily="49" charset="-122"/>
              </a:rPr>
              <a:t>海岸</a:t>
            </a:r>
            <a:r>
              <a:rPr lang="zh-CN" altLang="en-US" sz="2000" b="1" dirty="0" smtClean="0">
                <a:solidFill>
                  <a:srgbClr val="FF0000"/>
                </a:solidFill>
                <a:latin typeface="Calibri" panose="020F0502020204030204" pitchFamily="34" charset="0"/>
                <a:ea typeface="楷体" panose="02010609060101010101" pitchFamily="49" charset="-122"/>
              </a:rPr>
              <a:t>系</a:t>
            </a:r>
            <a:r>
              <a:rPr lang="zh-CN" altLang="en-US" sz="2000" b="1" dirty="0">
                <a:solidFill>
                  <a:srgbClr val="FF0000"/>
                </a:solidFill>
                <a:latin typeface="Calibri" panose="020F0502020204030204" pitchFamily="34" charset="0"/>
                <a:ea typeface="楷体" panose="02010609060101010101" pitchFamily="49" charset="-122"/>
              </a:rPr>
              <a:t>统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half" idx="2"/>
          </p:nvPr>
        </p:nvSpPr>
        <p:spPr>
          <a:xfrm>
            <a:off x="4925888" y="1200151"/>
            <a:ext cx="4038600" cy="3394472"/>
          </a:xfrm>
        </p:spPr>
        <p:txBody>
          <a:bodyPr>
            <a:normAutofit fontScale="85000" lnSpcReduction="10000"/>
          </a:bodyPr>
          <a:lstStyle/>
          <a:p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水信息学的核心架构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720" y="1703116"/>
            <a:ext cx="3562420" cy="2164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See the source image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7504" y="2386397"/>
            <a:ext cx="941958" cy="94195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203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205979"/>
            <a:ext cx="9144000" cy="857250"/>
          </a:xfrm>
        </p:spPr>
        <p:txBody>
          <a:bodyPr>
            <a:normAutofit fontScale="90000"/>
          </a:bodyPr>
          <a:lstStyle/>
          <a:p>
            <a:r>
              <a:rPr lang="en-US" altLang="zh-CN" b="1" dirty="0" smtClean="0"/>
              <a:t>In memory of </a:t>
            </a:r>
            <a:r>
              <a:rPr lang="en-GB" altLang="zh-CN" b="1" dirty="0"/>
              <a:t>Professor </a:t>
            </a:r>
            <a:r>
              <a:rPr lang="en-GB" altLang="zh-CN" b="1" dirty="0" smtClean="0"/>
              <a:t>Michael Abbott</a:t>
            </a:r>
            <a:endParaRPr lang="zh-CN" altLang="en-US" b="1" dirty="0"/>
          </a:p>
        </p:txBody>
      </p:sp>
      <p:pic>
        <p:nvPicPr>
          <p:cNvPr id="1026" name="Picture 2" descr="微信图片_2021091714074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9263" y="1059582"/>
            <a:ext cx="5959281" cy="3456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1344" y="4463380"/>
            <a:ext cx="114300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See the source image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84351" y="1382898"/>
            <a:ext cx="3451545" cy="280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矩形 7"/>
          <p:cNvSpPr/>
          <p:nvPr/>
        </p:nvSpPr>
        <p:spPr>
          <a:xfrm>
            <a:off x="107504" y="4798481"/>
            <a:ext cx="515840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zh-CN" sz="1200" dirty="0" smtClean="0">
                <a:hlinkClick r:id="rId6"/>
              </a:rPr>
              <a:t>https</a:t>
            </a:r>
            <a:r>
              <a:rPr lang="en-GB" altLang="zh-CN" sz="1200" dirty="0">
                <a:hlinkClick r:id="rId6"/>
              </a:rPr>
              <a:t>://</a:t>
            </a:r>
            <a:r>
              <a:rPr lang="en-GB" altLang="zh-CN" sz="1200" dirty="0" smtClean="0">
                <a:hlinkClick r:id="rId6"/>
              </a:rPr>
              <a:t>www.un-ihe.org/news/professor-emeritus-michael-abbott-passed-away</a:t>
            </a:r>
            <a:endParaRPr lang="zh-CN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95878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分析管网系统所需的知识结构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075" name="Picture 3" descr="C:\Users\Administrator\Desktop\概论课\水信息学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00" y="1221603"/>
            <a:ext cx="8280000" cy="3798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577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什么是模型？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2050" name="Picture 2" descr="http://img01.tooopen.com/Downs/images/2009/10/15/sy_2009101502493614105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7504" y="2193708"/>
            <a:ext cx="3728720" cy="2879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i807.photobucket.com/albums/yy358/yiya100/visiblebod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9352" y="2193708"/>
            <a:ext cx="5293368" cy="2886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6" descr="http://img3.imgtn.bdimg.com/it/u=2149210707,885638520&amp;fm=23&amp;gp=0.jpg"/>
          <p:cNvSpPr>
            <a:spLocks noChangeAspect="1" noChangeArrowheads="1"/>
          </p:cNvSpPr>
          <p:nvPr/>
        </p:nvSpPr>
        <p:spPr bwMode="auto">
          <a:xfrm>
            <a:off x="155575" y="-108346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901360"/>
            <a:ext cx="3048000" cy="128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097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1" descr="C:\Users\Qi\AppData\Roaming\Tencent\Users\1612414193\QQ\WinTemp\RichOle\IM~YA)IHDS3]@2`8IS(Z8M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2964"/>
            <a:ext cx="8908112" cy="3893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rmAutofit/>
          </a:bodyPr>
          <a:lstStyle/>
          <a:p>
            <a:r>
              <a:rPr lang="zh-CN" altLang="en-US" dirty="0"/>
              <a:t>什么</a:t>
            </a:r>
            <a:r>
              <a:rPr lang="zh-CN" altLang="en-US" dirty="0" smtClean="0"/>
              <a:t>是给水管</a:t>
            </a:r>
            <a:r>
              <a:rPr lang="zh-CN" altLang="en-US" dirty="0"/>
              <a:t>网系统的模型</a:t>
            </a:r>
            <a:r>
              <a:rPr lang="zh-CN" altLang="en-US" dirty="0" smtClean="0"/>
              <a:t>？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82730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>
            <p:custDataLst>
              <p:tags r:id="rId2"/>
            </p:custDataLst>
          </p:nvPr>
        </p:nvSpPr>
        <p:spPr>
          <a:xfrm>
            <a:off x="914400" y="321469"/>
            <a:ext cx="7315200" cy="160734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rgbClr val="FFFFFF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600" b="1" dirty="0">
                <a:solidFill>
                  <a:srgbClr val="000000"/>
                </a:solidFill>
                <a:latin typeface="Microsoft Yahei"/>
                <a:ea typeface="Microsoft Yahei"/>
                <a:sym typeface="Microsoft Yahei"/>
              </a:rPr>
              <a:t>你</a:t>
            </a:r>
            <a:r>
              <a:rPr lang="zh-CN" altLang="en-US" sz="2600" b="1" dirty="0">
                <a:solidFill>
                  <a:srgbClr val="FF0000"/>
                </a:solidFill>
                <a:latin typeface="Microsoft Yahei"/>
                <a:ea typeface="Microsoft Yahei"/>
                <a:sym typeface="Microsoft Yahei"/>
              </a:rPr>
              <a:t>为什么</a:t>
            </a:r>
            <a:r>
              <a:rPr lang="zh-CN" altLang="en-US" sz="2600" b="1" dirty="0">
                <a:solidFill>
                  <a:srgbClr val="000000"/>
                </a:solidFill>
                <a:latin typeface="Microsoft Yahei"/>
                <a:ea typeface="Microsoft Yahei"/>
                <a:sym typeface="Microsoft Yahei"/>
              </a:rPr>
              <a:t>选“给排水科学与工程”这个专业？</a:t>
            </a:r>
          </a:p>
        </p:txBody>
      </p:sp>
      <p:sp>
        <p:nvSpPr>
          <p:cNvPr id="6" name="矩形 5"/>
          <p:cNvSpPr/>
          <p:nvPr>
            <p:custDataLst>
              <p:tags r:id="rId3"/>
            </p:custDataLst>
          </p:nvPr>
        </p:nvSpPr>
        <p:spPr>
          <a:xfrm>
            <a:off x="1828800" y="2089547"/>
            <a:ext cx="6400800" cy="482203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rgbClr val="FFFFFF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600" b="1" dirty="0">
                <a:solidFill>
                  <a:srgbClr val="000000"/>
                </a:solidFill>
                <a:latin typeface="Microsoft Yahei"/>
                <a:ea typeface="Microsoft Yahei"/>
                <a:sym typeface="Microsoft Yahei"/>
              </a:rPr>
              <a:t>父母之命</a:t>
            </a:r>
          </a:p>
        </p:txBody>
      </p:sp>
      <p:sp>
        <p:nvSpPr>
          <p:cNvPr id="7" name="矩形 6"/>
          <p:cNvSpPr/>
          <p:nvPr>
            <p:custDataLst>
              <p:tags r:id="rId4"/>
            </p:custDataLst>
          </p:nvPr>
        </p:nvSpPr>
        <p:spPr>
          <a:xfrm>
            <a:off x="1828800" y="2732484"/>
            <a:ext cx="6400800" cy="48220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rgbClr val="FFFFFF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600" b="1" dirty="0">
                <a:solidFill>
                  <a:srgbClr val="000000"/>
                </a:solidFill>
                <a:latin typeface="Microsoft Yahei"/>
                <a:ea typeface="Microsoft Yahei"/>
                <a:sym typeface="Microsoft Yahei"/>
              </a:rPr>
              <a:t>媒妁之言</a:t>
            </a:r>
          </a:p>
        </p:txBody>
      </p:sp>
      <p:sp>
        <p:nvSpPr>
          <p:cNvPr id="8" name="矩形 7"/>
          <p:cNvSpPr/>
          <p:nvPr>
            <p:custDataLst>
              <p:tags r:id="rId5"/>
            </p:custDataLst>
          </p:nvPr>
        </p:nvSpPr>
        <p:spPr>
          <a:xfrm>
            <a:off x="1828800" y="3375422"/>
            <a:ext cx="6400800" cy="482203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rgbClr val="FFFFFF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600" b="1" dirty="0">
                <a:solidFill>
                  <a:srgbClr val="000000"/>
                </a:solidFill>
                <a:latin typeface="Microsoft Yahei"/>
                <a:ea typeface="Microsoft Yahei"/>
                <a:sym typeface="Microsoft Yahei"/>
              </a:rPr>
              <a:t>掐指一算</a:t>
            </a:r>
          </a:p>
        </p:txBody>
      </p:sp>
      <p:sp>
        <p:nvSpPr>
          <p:cNvPr id="9" name="矩形 8"/>
          <p:cNvSpPr/>
          <p:nvPr>
            <p:custDataLst>
              <p:tags r:id="rId6"/>
            </p:custDataLst>
          </p:nvPr>
        </p:nvSpPr>
        <p:spPr>
          <a:xfrm>
            <a:off x="1828800" y="4018359"/>
            <a:ext cx="6400800" cy="48220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rgbClr val="FFFFFF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600" b="1" dirty="0">
                <a:solidFill>
                  <a:srgbClr val="000000"/>
                </a:solidFill>
                <a:latin typeface="Microsoft Yahei"/>
                <a:ea typeface="Microsoft Yahei"/>
                <a:sym typeface="Microsoft Yahei"/>
              </a:rPr>
              <a:t>心向往之</a:t>
            </a:r>
          </a:p>
        </p:txBody>
      </p:sp>
      <p:sp>
        <p:nvSpPr>
          <p:cNvPr id="10" name="椭圆 9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1178719" y="2137767"/>
            <a:ext cx="385762" cy="385763"/>
          </a:xfrm>
          <a:prstGeom prst="ellipse">
            <a:avLst/>
          </a:prstGeom>
          <a:solidFill>
            <a:srgbClr val="808080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zh-CN" sz="1600" smtClean="0">
                <a:solidFill>
                  <a:srgbClr val="FFFFFF"/>
                </a:solidFill>
              </a:rPr>
              <a:t>A</a:t>
            </a:r>
            <a:endParaRPr lang="zh-CN" altLang="en-US" sz="1600">
              <a:solidFill>
                <a:srgbClr val="FFFFFF"/>
              </a:solidFill>
            </a:endParaRPr>
          </a:p>
        </p:txBody>
      </p:sp>
      <p:sp>
        <p:nvSpPr>
          <p:cNvPr id="11" name="椭圆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1178719" y="2780705"/>
            <a:ext cx="385762" cy="385762"/>
          </a:xfrm>
          <a:prstGeom prst="ellipse">
            <a:avLst/>
          </a:prstGeom>
          <a:solidFill>
            <a:srgbClr val="808080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zh-CN" sz="1600" smtClean="0">
                <a:solidFill>
                  <a:srgbClr val="FFFFFF"/>
                </a:solidFill>
              </a:rPr>
              <a:t>B</a:t>
            </a:r>
            <a:endParaRPr lang="zh-CN" altLang="en-US" sz="1600">
              <a:solidFill>
                <a:srgbClr val="FFFFFF"/>
              </a:solidFill>
            </a:endParaRPr>
          </a:p>
        </p:txBody>
      </p:sp>
      <p:sp>
        <p:nvSpPr>
          <p:cNvPr id="12" name="椭圆 11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178719" y="3423642"/>
            <a:ext cx="385762" cy="385763"/>
          </a:xfrm>
          <a:prstGeom prst="ellipse">
            <a:avLst/>
          </a:prstGeom>
          <a:solidFill>
            <a:srgbClr val="808080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zh-CN" sz="1600" smtClean="0">
                <a:solidFill>
                  <a:srgbClr val="FFFFFF"/>
                </a:solidFill>
              </a:rPr>
              <a:t>C</a:t>
            </a:r>
            <a:endParaRPr lang="zh-CN" altLang="en-US" sz="1600">
              <a:solidFill>
                <a:srgbClr val="FFFFFF"/>
              </a:solidFill>
            </a:endParaRPr>
          </a:p>
        </p:txBody>
      </p:sp>
      <p:sp>
        <p:nvSpPr>
          <p:cNvPr id="13" name="椭圆 12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1178719" y="4066580"/>
            <a:ext cx="385762" cy="385762"/>
          </a:xfrm>
          <a:prstGeom prst="ellipse">
            <a:avLst/>
          </a:prstGeom>
          <a:solidFill>
            <a:srgbClr val="808080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zh-CN" sz="1600" smtClean="0">
                <a:solidFill>
                  <a:srgbClr val="FFFFFF"/>
                </a:solidFill>
              </a:rPr>
              <a:t>D</a:t>
            </a:r>
            <a:endParaRPr lang="zh-CN" altLang="en-US" sz="1600">
              <a:solidFill>
                <a:srgbClr val="FFFFFF"/>
              </a:solidFill>
            </a:endParaRPr>
          </a:p>
        </p:txBody>
      </p:sp>
      <p:sp>
        <p:nvSpPr>
          <p:cNvPr id="15" name="圆角矩形 14"/>
          <p:cNvSpPr/>
          <p:nvPr>
            <p:custDataLst>
              <p:tags r:id="rId11"/>
            </p:custDataLst>
          </p:nvPr>
        </p:nvSpPr>
        <p:spPr>
          <a:xfrm>
            <a:off x="6686550" y="4661297"/>
            <a:ext cx="1157288" cy="308610"/>
          </a:xfrm>
          <a:prstGeom prst="roundRect">
            <a:avLst/>
          </a:prstGeom>
          <a:solidFill>
            <a:srgbClr val="808080"/>
          </a:solidFill>
          <a:ln w="381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smtClean="0">
                <a:solidFill>
                  <a:srgbClr val="FFFFFF"/>
                </a:solidFill>
              </a:rPr>
              <a:t>提交</a:t>
            </a:r>
            <a:endParaRPr lang="zh-CN" altLang="en-US" sz="1600">
              <a:solidFill>
                <a:srgbClr val="FFFFFF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908" y="1929979"/>
            <a:ext cx="2570584" cy="2570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" name="组合 18"/>
          <p:cNvGrpSpPr/>
          <p:nvPr>
            <p:custDataLst>
              <p:tags r:id="rId12"/>
            </p:custDataLst>
          </p:nvPr>
        </p:nvGrpSpPr>
        <p:grpSpPr>
          <a:xfrm>
            <a:off x="0" y="0"/>
            <a:ext cx="9144000" cy="744220"/>
            <a:chOff x="0" y="0"/>
            <a:chExt cx="9144000" cy="744220"/>
          </a:xfrm>
        </p:grpSpPr>
        <p:sp>
          <p:nvSpPr>
            <p:cNvPr id="18" name="TitleBackground"/>
            <p:cNvSpPr/>
            <p:nvPr>
              <p:custDataLst>
                <p:tags r:id="rId14"/>
              </p:custDataLst>
            </p:nvPr>
          </p:nvSpPr>
          <p:spPr>
            <a:xfrm>
              <a:off x="0" y="0"/>
              <a:ext cx="9144000" cy="635000"/>
            </a:xfrm>
            <a:prstGeom prst="rect">
              <a:avLst/>
            </a:prstGeom>
            <a:solidFill>
              <a:srgbClr val="F6F7F8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TypeText"/>
            <p:cNvSpPr/>
            <p:nvPr>
              <p:custDataLst>
                <p:tags r:id="rId15"/>
              </p:custDataLst>
            </p:nvPr>
          </p:nvSpPr>
          <p:spPr>
            <a:xfrm>
              <a:off x="254000" y="0"/>
              <a:ext cx="1270000" cy="635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 algn="ctr">
                  <a:solidFill>
                    <a:srgbClr val="FFFFFF"/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CN" altLang="en-US" sz="2600" b="1" dirty="0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投票</a:t>
              </a:r>
              <a:endParaRPr lang="zh-CN" altLang="en-US" sz="26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" name="ColorBlock"/>
            <p:cNvSpPr/>
            <p:nvPr>
              <p:custDataLst>
                <p:tags r:id="rId16"/>
              </p:custDataLst>
            </p:nvPr>
          </p:nvSpPr>
          <p:spPr>
            <a:xfrm>
              <a:off x="0" y="0"/>
              <a:ext cx="254000" cy="635000"/>
            </a:xfrm>
            <a:prstGeom prst="rect">
              <a:avLst/>
            </a:prstGeom>
            <a:solidFill>
              <a:srgbClr val="639EF4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TipText"/>
            <p:cNvSpPr/>
            <p:nvPr>
              <p:custDataLst>
                <p:tags r:id="rId17"/>
              </p:custDataLst>
            </p:nvPr>
          </p:nvSpPr>
          <p:spPr>
            <a:xfrm>
              <a:off x="1195705" y="109220"/>
              <a:ext cx="2540000" cy="635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 algn="ctr">
                  <a:solidFill>
                    <a:srgbClr val="FFFFFF"/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 anchorCtr="0">
              <a:noAutofit/>
            </a:bodyPr>
            <a:lstStyle/>
            <a:p>
              <a:r>
                <a:rPr lang="zh-CN" altLang="en-US" sz="2000" smtClean="0">
                  <a:solidFill>
                    <a:srgbClr val="808080"/>
                  </a:solidFill>
                  <a:latin typeface="Microsoft Yahei"/>
                  <a:ea typeface="Microsoft Yahei"/>
                  <a:sym typeface="Microsoft Yahei"/>
                </a:rPr>
                <a:t>最多可选</a:t>
              </a:r>
              <a:r>
                <a:rPr lang="en-US" altLang="zh-CN" sz="2000" smtClean="0">
                  <a:solidFill>
                    <a:srgbClr val="808080"/>
                  </a:solidFill>
                  <a:latin typeface="Microsoft Yahei"/>
                  <a:ea typeface="Microsoft Yahei"/>
                  <a:sym typeface="Microsoft Yahei"/>
                </a:rPr>
                <a:t>1</a:t>
              </a:r>
              <a:r>
                <a:rPr lang="zh-CN" altLang="en-US" sz="2000" smtClean="0">
                  <a:solidFill>
                    <a:srgbClr val="808080"/>
                  </a:solidFill>
                  <a:latin typeface="Microsoft Yahei"/>
                  <a:ea typeface="Microsoft Yahei"/>
                  <a:sym typeface="Microsoft Yahei"/>
                </a:rPr>
                <a:t>项</a:t>
              </a:r>
              <a:endParaRPr lang="zh-CN" altLang="en-US" sz="2000" dirty="0">
                <a:solidFill>
                  <a:srgbClr val="808080"/>
                </a:solidFill>
                <a:latin typeface="Microsoft Yahei"/>
                <a:ea typeface="Microsoft Yahei"/>
                <a:sym typeface="Microsoft Yahei"/>
              </a:endParaRPr>
            </a:p>
          </p:txBody>
        </p:sp>
      </p:grpSp>
      <p:pic>
        <p:nvPicPr>
          <p:cNvPr id="16" name="图片 15"/>
          <p:cNvPicPr>
            <a:picLocks/>
          </p:cNvPicPr>
          <p:nvPr>
            <p:custDataLst>
              <p:tags r:id="rId13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4600" y="63500"/>
            <a:ext cx="1422400" cy="50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11351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Location in San Diego County and the U.S. state of Californ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8" y="1167595"/>
            <a:ext cx="8029575" cy="3879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rmAutofit/>
          </a:bodyPr>
          <a:lstStyle/>
          <a:p>
            <a:r>
              <a:rPr lang="zh-CN" altLang="en-US" dirty="0"/>
              <a:t>什么</a:t>
            </a:r>
            <a:r>
              <a:rPr lang="zh-CN" altLang="en-US" dirty="0" smtClean="0"/>
              <a:t>是给水管</a:t>
            </a:r>
            <a:r>
              <a:rPr lang="zh-CN" altLang="en-US" dirty="0"/>
              <a:t>网系统的模型</a:t>
            </a:r>
            <a:r>
              <a:rPr lang="zh-CN" altLang="en-US" dirty="0" smtClean="0"/>
              <a:t>？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22213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rmAutofit/>
          </a:bodyPr>
          <a:lstStyle/>
          <a:p>
            <a:r>
              <a:rPr lang="zh-CN" altLang="en-US" dirty="0"/>
              <a:t>什么</a:t>
            </a:r>
            <a:r>
              <a:rPr lang="zh-CN" altLang="en-US" dirty="0" smtClean="0"/>
              <a:t>是给水管</a:t>
            </a:r>
            <a:r>
              <a:rPr lang="zh-CN" altLang="en-US" dirty="0"/>
              <a:t>网系统的模型</a:t>
            </a:r>
            <a:r>
              <a:rPr lang="zh-CN" altLang="en-US" dirty="0" smtClean="0"/>
              <a:t>？</a:t>
            </a:r>
            <a:endParaRPr lang="zh-CN" altLang="en-US" dirty="0"/>
          </a:p>
        </p:txBody>
      </p:sp>
      <p:pic>
        <p:nvPicPr>
          <p:cNvPr id="22529" name="Picture 1" descr="C:\Users\Qi\AppData\Roaming\Tencent\Users\1612414193\QQ\WinTemp\RichOle\Y7XQ(5YZ$__$O[D1~IAT~)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830" y="979035"/>
            <a:ext cx="7740351" cy="4140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262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什么</a:t>
            </a:r>
            <a:r>
              <a:rPr lang="zh-CN" altLang="en-US" dirty="0" smtClean="0"/>
              <a:t>是给水管</a:t>
            </a:r>
            <a:r>
              <a:rPr lang="zh-CN" altLang="en-US" dirty="0"/>
              <a:t>网系统的模型</a:t>
            </a:r>
            <a:r>
              <a:rPr lang="zh-CN" altLang="en-US" dirty="0" smtClean="0"/>
              <a:t>？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CN" dirty="0"/>
          </a:p>
          <a:p>
            <a:endParaRPr lang="en-US" altLang="zh-CN" dirty="0"/>
          </a:p>
          <a:p>
            <a:endParaRPr lang="zh-CN" altLang="en-US" dirty="0"/>
          </a:p>
        </p:txBody>
      </p:sp>
      <p:grpSp>
        <p:nvGrpSpPr>
          <p:cNvPr id="7" name="组合 6"/>
          <p:cNvGrpSpPr/>
          <p:nvPr/>
        </p:nvGrpSpPr>
        <p:grpSpPr>
          <a:xfrm>
            <a:off x="162137" y="939118"/>
            <a:ext cx="8730343" cy="4204382"/>
            <a:chOff x="18883" y="1252157"/>
            <a:chExt cx="8730343" cy="5605843"/>
          </a:xfrm>
        </p:grpSpPr>
        <p:pic>
          <p:nvPicPr>
            <p:cNvPr id="7174" name="Picture 6" descr="http://hwd.com/wp-content/uploads/2015/07/Distribution-Map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83" y="1252157"/>
              <a:ext cx="4697133" cy="56058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" name="组合 5"/>
            <p:cNvGrpSpPr/>
            <p:nvPr/>
          </p:nvGrpSpPr>
          <p:grpSpPr>
            <a:xfrm>
              <a:off x="4716017" y="2204864"/>
              <a:ext cx="4033209" cy="2880000"/>
              <a:chOff x="4716017" y="2204864"/>
              <a:chExt cx="4033209" cy="2880000"/>
            </a:xfrm>
          </p:grpSpPr>
          <p:pic>
            <p:nvPicPr>
              <p:cNvPr id="7175" name="Picture 7" descr="C:\Users\Qi\AppData\Roaming\Tencent\Users\1612414193\QQ\WinTemp\RichOle\5{F{{O81_59V7U$N}M5U]D0.png"/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4716017" y="2204864"/>
                <a:ext cx="1422136" cy="288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" name="Picture 7" descr="C:\Users\Qi\AppData\Roaming\Tencent\Users\1612414193\QQ\WinTemp\RichOle\5{F{{O81_59V7U$N}M5U]D0.png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6145833" y="2204864"/>
                <a:ext cx="1281813" cy="288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7" descr="C:\Users\Qi\AppData\Roaming\Tencent\Users\1612414193\QQ\WinTemp\RichOle\5{F{{O81_59V7U$N}M5U]D0.png"/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7435326" y="2204864"/>
                <a:ext cx="1313900" cy="288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" name="TextBox 3"/>
            <p:cNvSpPr txBox="1"/>
            <p:nvPr/>
          </p:nvSpPr>
          <p:spPr>
            <a:xfrm>
              <a:off x="5004048" y="5373216"/>
              <a:ext cx="37451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 smtClean="0"/>
                <a:t>Source: </a:t>
              </a:r>
              <a:r>
                <a:rPr lang="en-US" altLang="zh-CN" sz="1200" dirty="0" smtClean="0">
                  <a:hlinkClick r:id="rId7"/>
                </a:rPr>
                <a:t>http</a:t>
              </a:r>
              <a:r>
                <a:rPr lang="en-US" altLang="zh-CN" sz="1200" dirty="0">
                  <a:hlinkClick r:id="rId7"/>
                </a:rPr>
                <a:t>://hwd.com/distribution-system</a:t>
              </a:r>
              <a:r>
                <a:rPr lang="en-US" altLang="zh-CN" sz="1200" dirty="0" smtClean="0">
                  <a:hlinkClick r:id="rId7"/>
                </a:rPr>
                <a:t>/</a:t>
              </a:r>
              <a:endParaRPr lang="zh-CN" alt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96169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现实世界问题的复杂性</a:t>
            </a:r>
            <a:endParaRPr lang="zh-CN" altLang="en-US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75" b="984"/>
          <a:stretch/>
        </p:blipFill>
        <p:spPr bwMode="auto">
          <a:xfrm>
            <a:off x="124301" y="1131590"/>
            <a:ext cx="7092479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787774"/>
            <a:ext cx="2893368" cy="1348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4785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最优</a:t>
            </a:r>
            <a:r>
              <a:rPr lang="zh-CN" altLang="en-US" dirty="0" smtClean="0"/>
              <a:t>化方法的分类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001" y="1131590"/>
            <a:ext cx="8349998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41" y="3481842"/>
            <a:ext cx="2690267" cy="1034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9113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731553" y="1059582"/>
            <a:ext cx="7680894" cy="3888432"/>
            <a:chOff x="707530" y="1760612"/>
            <a:chExt cx="7000477" cy="4600600"/>
          </a:xfrm>
        </p:grpSpPr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5696" y="1760612"/>
              <a:ext cx="2177070" cy="4600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47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0032" y="2216038"/>
              <a:ext cx="2847975" cy="3724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矩形 1"/>
            <p:cNvSpPr/>
            <p:nvPr/>
          </p:nvSpPr>
          <p:spPr>
            <a:xfrm>
              <a:off x="1174924" y="4941168"/>
              <a:ext cx="1296144" cy="7920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707530" y="2219610"/>
              <a:ext cx="1296144" cy="7920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进化算法</a:t>
            </a:r>
            <a:r>
              <a:rPr lang="en-US" altLang="zh-CN" dirty="0" smtClean="0"/>
              <a:t>/</a:t>
            </a:r>
            <a:r>
              <a:rPr lang="zh-CN" altLang="en-US" dirty="0" smtClean="0"/>
              <a:t>遗传算法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02730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给水管网系统的优化设计方法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059582"/>
            <a:ext cx="8229600" cy="3394472"/>
          </a:xfrm>
        </p:spPr>
        <p:txBody>
          <a:bodyPr/>
          <a:lstStyle/>
          <a:p>
            <a:r>
              <a:rPr lang="zh-CN" altLang="en-US" dirty="0" smtClean="0"/>
              <a:t>以一个简单的双环管网的设计为例</a:t>
            </a:r>
            <a:endParaRPr lang="en-GB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l="1724" t="2462" r="66092" b="2534"/>
          <a:stretch>
            <a:fillRect/>
          </a:stretch>
        </p:blipFill>
        <p:spPr bwMode="auto">
          <a:xfrm>
            <a:off x="5076056" y="1707654"/>
            <a:ext cx="2060356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6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7248746"/>
              </p:ext>
            </p:extLst>
          </p:nvPr>
        </p:nvGraphicFramePr>
        <p:xfrm>
          <a:off x="1143000" y="1954530"/>
          <a:ext cx="2819400" cy="25717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/>
                <a:gridCol w="1905000"/>
              </a:tblGrid>
              <a:tr h="285750">
                <a:tc>
                  <a:txBody>
                    <a:bodyPr/>
                    <a:lstStyle/>
                    <a:p>
                      <a:r>
                        <a:rPr lang="zh-CN" altLang="en-US" sz="1400" dirty="0" smtClean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选项</a:t>
                      </a:r>
                      <a:endParaRPr lang="en-GB" sz="14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zh-CN" altLang="en-US" sz="1400" dirty="0" smtClean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管径</a:t>
                      </a:r>
                      <a:r>
                        <a:rPr lang="en-GB" sz="1400" dirty="0" smtClean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 (</a:t>
                      </a:r>
                      <a:r>
                        <a:rPr lang="zh-CN" altLang="en-US" sz="1400" dirty="0" smtClean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英寸</a:t>
                      </a:r>
                      <a:r>
                        <a:rPr lang="en-GB" sz="1400" dirty="0" smtClean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)</a:t>
                      </a:r>
                      <a:endParaRPr lang="en-GB" sz="14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T="34290" marB="34290"/>
                </a:tc>
              </a:tr>
              <a:tr h="285750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1</a:t>
                      </a:r>
                      <a:endParaRPr lang="en-GB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6</a:t>
                      </a:r>
                      <a:endParaRPr lang="en-GB" sz="1400" dirty="0"/>
                    </a:p>
                  </a:txBody>
                  <a:tcPr marT="34290" marB="34290"/>
                </a:tc>
              </a:tr>
              <a:tr h="285750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2</a:t>
                      </a:r>
                      <a:endParaRPr lang="en-GB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8</a:t>
                      </a:r>
                      <a:endParaRPr lang="en-GB" sz="1400" dirty="0"/>
                    </a:p>
                  </a:txBody>
                  <a:tcPr marT="34290" marB="34290"/>
                </a:tc>
              </a:tr>
              <a:tr h="285750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3</a:t>
                      </a:r>
                      <a:endParaRPr lang="en-GB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10</a:t>
                      </a:r>
                      <a:endParaRPr lang="en-GB" sz="1400" dirty="0"/>
                    </a:p>
                  </a:txBody>
                  <a:tcPr marT="34290" marB="34290"/>
                </a:tc>
              </a:tr>
              <a:tr h="285750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4</a:t>
                      </a:r>
                      <a:endParaRPr lang="en-GB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12</a:t>
                      </a:r>
                      <a:endParaRPr lang="en-GB" sz="1400" dirty="0"/>
                    </a:p>
                  </a:txBody>
                  <a:tcPr marT="34290" marB="34290"/>
                </a:tc>
              </a:tr>
              <a:tr h="285750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5</a:t>
                      </a:r>
                      <a:endParaRPr lang="en-GB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14</a:t>
                      </a:r>
                      <a:endParaRPr lang="en-GB" sz="1400" dirty="0"/>
                    </a:p>
                  </a:txBody>
                  <a:tcPr marT="34290" marB="34290"/>
                </a:tc>
              </a:tr>
              <a:tr h="285750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6</a:t>
                      </a:r>
                      <a:endParaRPr lang="en-GB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16</a:t>
                      </a:r>
                      <a:endParaRPr lang="en-GB" sz="1400" dirty="0"/>
                    </a:p>
                  </a:txBody>
                  <a:tcPr marT="34290" marB="34290"/>
                </a:tc>
              </a:tr>
              <a:tr h="285750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7</a:t>
                      </a:r>
                      <a:endParaRPr lang="en-GB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18</a:t>
                      </a:r>
                      <a:endParaRPr lang="en-GB" sz="1400" dirty="0"/>
                    </a:p>
                  </a:txBody>
                  <a:tcPr marT="34290" marB="34290"/>
                </a:tc>
              </a:tr>
              <a:tr h="285750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8</a:t>
                      </a:r>
                      <a:endParaRPr lang="en-GB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20</a:t>
                      </a:r>
                      <a:endParaRPr lang="en-GB" sz="1400" dirty="0"/>
                    </a:p>
                  </a:txBody>
                  <a:tcPr marT="34290" marB="34290"/>
                </a:tc>
              </a:tr>
            </a:tbl>
          </a:graphicData>
        </a:graphic>
      </p:graphicFrame>
      <p:cxnSp>
        <p:nvCxnSpPr>
          <p:cNvPr id="7" name="Straight Connector 8"/>
          <p:cNvCxnSpPr/>
          <p:nvPr/>
        </p:nvCxnSpPr>
        <p:spPr>
          <a:xfrm>
            <a:off x="2514600" y="2411730"/>
            <a:ext cx="1122680" cy="0"/>
          </a:xfrm>
          <a:prstGeom prst="line">
            <a:avLst/>
          </a:prstGeom>
          <a:ln w="38100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9"/>
          <p:cNvCxnSpPr/>
          <p:nvPr/>
        </p:nvCxnSpPr>
        <p:spPr>
          <a:xfrm>
            <a:off x="2514600" y="4354830"/>
            <a:ext cx="1123200" cy="0"/>
          </a:xfrm>
          <a:prstGeom prst="line">
            <a:avLst/>
          </a:prstGeom>
          <a:ln w="127000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0"/>
          <p:cNvCxnSpPr/>
          <p:nvPr/>
        </p:nvCxnSpPr>
        <p:spPr>
          <a:xfrm>
            <a:off x="2514600" y="2689316"/>
            <a:ext cx="1123200" cy="0"/>
          </a:xfrm>
          <a:prstGeom prst="line">
            <a:avLst/>
          </a:prstGeom>
          <a:ln w="50800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1"/>
          <p:cNvCxnSpPr/>
          <p:nvPr/>
        </p:nvCxnSpPr>
        <p:spPr>
          <a:xfrm>
            <a:off x="2514600" y="2966901"/>
            <a:ext cx="1123200" cy="0"/>
          </a:xfrm>
          <a:prstGeom prst="line">
            <a:avLst/>
          </a:prstGeom>
          <a:ln w="63500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2"/>
          <p:cNvCxnSpPr/>
          <p:nvPr/>
        </p:nvCxnSpPr>
        <p:spPr>
          <a:xfrm>
            <a:off x="2514600" y="3244487"/>
            <a:ext cx="1123200" cy="0"/>
          </a:xfrm>
          <a:prstGeom prst="line">
            <a:avLst/>
          </a:prstGeom>
          <a:ln w="76200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3"/>
          <p:cNvCxnSpPr/>
          <p:nvPr/>
        </p:nvCxnSpPr>
        <p:spPr>
          <a:xfrm>
            <a:off x="2514600" y="3522072"/>
            <a:ext cx="1123200" cy="0"/>
          </a:xfrm>
          <a:prstGeom prst="line">
            <a:avLst/>
          </a:prstGeom>
          <a:ln w="88900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4"/>
          <p:cNvCxnSpPr/>
          <p:nvPr/>
        </p:nvCxnSpPr>
        <p:spPr>
          <a:xfrm>
            <a:off x="2514600" y="3799658"/>
            <a:ext cx="1123200" cy="0"/>
          </a:xfrm>
          <a:prstGeom prst="line">
            <a:avLst/>
          </a:prstGeom>
          <a:ln w="101600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5"/>
          <p:cNvCxnSpPr/>
          <p:nvPr/>
        </p:nvCxnSpPr>
        <p:spPr>
          <a:xfrm>
            <a:off x="2514600" y="4077243"/>
            <a:ext cx="1123200" cy="0"/>
          </a:xfrm>
          <a:prstGeom prst="line">
            <a:avLst/>
          </a:prstGeom>
          <a:ln w="114300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436096" y="1698362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水处理厂</a:t>
            </a:r>
            <a:endParaRPr lang="en-GB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36412" y="231441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需</a:t>
            </a:r>
            <a:r>
              <a:rPr lang="zh-CN" altLang="en-US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水节点</a:t>
            </a:r>
            <a:endParaRPr lang="en-GB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56176" y="3066514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管道</a:t>
            </a:r>
            <a:endParaRPr lang="en-GB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20076" y="4515966"/>
            <a:ext cx="29081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i="1" dirty="0" smtClean="0">
                <a:solidFill>
                  <a:srgbClr val="0066FF"/>
                </a:solidFill>
              </a:rPr>
              <a:t>8</a:t>
            </a:r>
            <a:r>
              <a:rPr lang="en-GB" b="1" i="1" baseline="30000" dirty="0" smtClean="0">
                <a:solidFill>
                  <a:srgbClr val="0066FF"/>
                </a:solidFill>
              </a:rPr>
              <a:t>8</a:t>
            </a:r>
            <a:r>
              <a:rPr lang="en-GB" b="1" baseline="30000" dirty="0" smtClean="0">
                <a:solidFill>
                  <a:srgbClr val="0066FF"/>
                </a:solidFill>
              </a:rPr>
              <a:t> </a:t>
            </a:r>
            <a:r>
              <a:rPr lang="en-GB" b="1" dirty="0" smtClean="0">
                <a:solidFill>
                  <a:srgbClr val="0066FF"/>
                </a:solidFill>
              </a:rPr>
              <a:t>≈ </a:t>
            </a:r>
            <a:r>
              <a:rPr lang="zh-CN" altLang="en-US" b="1" dirty="0">
                <a:solidFill>
                  <a:srgbClr val="0066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</a:t>
            </a:r>
            <a:r>
              <a:rPr lang="zh-CN" altLang="en-US" b="1" dirty="0" smtClean="0">
                <a:solidFill>
                  <a:srgbClr val="0066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千七百万种不同组合</a:t>
            </a:r>
            <a:endParaRPr lang="en-GB" b="1" baseline="-25000" dirty="0">
              <a:solidFill>
                <a:srgbClr val="0066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220072" y="4792965"/>
            <a:ext cx="2427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i="1" dirty="0" smtClean="0">
                <a:solidFill>
                  <a:srgbClr val="0066FF"/>
                </a:solidFill>
              </a:rPr>
              <a:t>0.001s x </a:t>
            </a:r>
            <a:r>
              <a:rPr lang="en-GB" altLang="zh-CN" b="1" i="1" dirty="0">
                <a:solidFill>
                  <a:srgbClr val="0066FF"/>
                </a:solidFill>
              </a:rPr>
              <a:t>8</a:t>
            </a:r>
            <a:r>
              <a:rPr lang="en-GB" altLang="zh-CN" b="1" i="1" baseline="30000" dirty="0">
                <a:solidFill>
                  <a:srgbClr val="0066FF"/>
                </a:solidFill>
              </a:rPr>
              <a:t>8</a:t>
            </a:r>
            <a:r>
              <a:rPr lang="en-GB" b="1" i="1" dirty="0" smtClean="0">
                <a:solidFill>
                  <a:srgbClr val="0066FF"/>
                </a:solidFill>
              </a:rPr>
              <a:t> = 4.72</a:t>
            </a:r>
            <a:r>
              <a:rPr lang="en-GB" b="1" i="1" dirty="0" smtClean="0">
                <a:solidFill>
                  <a:srgbClr val="0066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b="1" dirty="0">
                <a:solidFill>
                  <a:srgbClr val="0066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小时</a:t>
            </a:r>
            <a:endParaRPr lang="en-GB" b="1" baseline="-25000" dirty="0">
              <a:solidFill>
                <a:srgbClr val="0066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02009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76997E-6 L 0.2816 -0.4162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80" y="-2081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39285E-6 L 0.371 -0.3046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42" y="-1523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99106E-6 L 0.31319 -0.1544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60" y="-774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98489E-6 L 0.43125 -0.1008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63" y="-505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6.04379E-7 L 0.37621 0.05119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02" y="255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77613E-6 L 0.31319 0.2029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60" y="10145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4.15665E-6 L 0.43125 0.25686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63" y="12828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3.46284E-6 L 0.37674 0.40734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37" y="20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141480"/>
            <a:ext cx="8229600" cy="857250"/>
          </a:xfrm>
        </p:spPr>
        <p:txBody>
          <a:bodyPr/>
          <a:lstStyle/>
          <a:p>
            <a:r>
              <a:rPr lang="zh-CN" altLang="en-US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遗传算法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求解</a:t>
            </a:r>
            <a:r>
              <a:rPr lang="zh-CN" altLang="en-US" dirty="0" smtClean="0"/>
              <a:t>管</a:t>
            </a:r>
            <a:r>
              <a:rPr lang="zh-CN" altLang="en-US" dirty="0"/>
              <a:t>网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优化问题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4048" y="4057642"/>
            <a:ext cx="4104456" cy="105239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28" y="1167595"/>
            <a:ext cx="4494972" cy="116066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108" y="1059584"/>
            <a:ext cx="4464496" cy="2922849"/>
          </a:xfrm>
          <a:prstGeom prst="rect">
            <a:avLst/>
          </a:prstGeom>
        </p:spPr>
      </p:pic>
      <p:pic>
        <p:nvPicPr>
          <p:cNvPr id="5" name="内容占位符 3"/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9" y="2517747"/>
            <a:ext cx="4690199" cy="2484275"/>
          </a:xfrm>
        </p:spPr>
      </p:pic>
    </p:spTree>
    <p:extLst>
      <p:ext uri="{BB962C8B-B14F-4D97-AF65-F5344CB8AC3E}">
        <p14:creationId xmlns:p14="http://schemas.microsoft.com/office/powerpoint/2010/main" val="1622191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51520" y="148326"/>
            <a:ext cx="8640960" cy="857250"/>
          </a:xfrm>
        </p:spPr>
        <p:txBody>
          <a:bodyPr>
            <a:normAutofit/>
          </a:bodyPr>
          <a:lstStyle/>
          <a:p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大型给水管网系统优化改造决策支持</a:t>
            </a:r>
            <a:endParaRPr lang="en-US" altLang="zh-CN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005577"/>
            <a:ext cx="8229600" cy="3394472"/>
          </a:xfrm>
        </p:spPr>
        <p:txBody>
          <a:bodyPr/>
          <a:lstStyle/>
          <a:p>
            <a:endParaRPr lang="en-US" altLang="zh-CN" dirty="0" smtClean="0"/>
          </a:p>
        </p:txBody>
      </p:sp>
      <p:pic>
        <p:nvPicPr>
          <p:cNvPr id="7" name="图片 6" descr="Figure 2.tif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82000" y="1059582"/>
            <a:ext cx="5580000" cy="3960000"/>
          </a:xfrm>
          <a:prstGeom prst="rect">
            <a:avLst/>
          </a:prstGeom>
        </p:spPr>
      </p:pic>
      <p:pic>
        <p:nvPicPr>
          <p:cNvPr id="8" name="图片 7" descr="Figure 1.tif"/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31434" y="1059582"/>
            <a:ext cx="6826850" cy="3960000"/>
          </a:xfrm>
          <a:prstGeom prst="rect">
            <a:avLst/>
          </a:prstGeom>
        </p:spPr>
      </p:pic>
      <p:pic>
        <p:nvPicPr>
          <p:cNvPr id="9" name="图片 8" descr="Figure 4.tif"/>
          <p:cNvPicPr/>
          <p:nvPr/>
        </p:nvPicPr>
        <p:blipFill>
          <a:blip r:embed="rId5"/>
          <a:stretch>
            <a:fillRect/>
          </a:stretch>
        </p:blipFill>
        <p:spPr>
          <a:xfrm>
            <a:off x="1907704" y="987574"/>
            <a:ext cx="5634000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098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目标3.jpg"/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584" y="3381842"/>
            <a:ext cx="3017488" cy="169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回顾总结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CN" altLang="en-US" dirty="0" smtClean="0"/>
              <a:t>给水管网系统的基本概念</a:t>
            </a:r>
            <a:endParaRPr lang="en-US" altLang="zh-CN" dirty="0" smtClean="0"/>
          </a:p>
          <a:p>
            <a:r>
              <a:rPr lang="zh-CN" altLang="en-US" dirty="0" smtClean="0"/>
              <a:t>日常运营面临的重难点问题</a:t>
            </a:r>
            <a:endParaRPr lang="en-US" altLang="zh-CN" dirty="0" smtClean="0"/>
          </a:p>
          <a:p>
            <a:pPr lvl="1"/>
            <a:r>
              <a:rPr lang="zh-CN" altLang="en-US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漏损控制</a:t>
            </a:r>
            <a:endParaRPr lang="en-US" altLang="zh-CN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lvl="1"/>
            <a:r>
              <a:rPr lang="zh-CN" altLang="en-US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优化改造</a:t>
            </a:r>
            <a:endParaRPr lang="en-US" altLang="zh-CN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lvl="1"/>
            <a:r>
              <a:rPr lang="zh-CN" altLang="en-US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节能调度</a:t>
            </a:r>
            <a:endParaRPr lang="en-US" altLang="zh-CN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dirty="0" smtClean="0"/>
              <a:t>水信息学的知识结构</a:t>
            </a:r>
            <a:endParaRPr lang="en-US" altLang="zh-CN" dirty="0" smtClean="0"/>
          </a:p>
          <a:p>
            <a:pPr lvl="1"/>
            <a:r>
              <a:rPr lang="zh-CN" altLang="en-US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水力模拟</a:t>
            </a:r>
            <a:endParaRPr lang="en-US" altLang="zh-CN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lvl="1"/>
            <a:r>
              <a:rPr lang="zh-CN" altLang="en-US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优化计算</a:t>
            </a:r>
            <a:endParaRPr lang="en-US" altLang="zh-CN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11902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600" dirty="0" smtClean="0"/>
              <a:t>关于饮用水的一些事实</a:t>
            </a:r>
            <a:endParaRPr lang="zh-CN" altLang="en-US" sz="3600" dirty="0"/>
          </a:p>
        </p:txBody>
      </p:sp>
      <p:pic>
        <p:nvPicPr>
          <p:cNvPr id="3" name="Picture 2" descr="See the source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03598"/>
            <a:ext cx="3235684" cy="3254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ee the source image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91880" y="1454155"/>
            <a:ext cx="5548663" cy="2753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4589748" y="4917817"/>
            <a:ext cx="324036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700" dirty="0" smtClean="0"/>
              <a:t>Source: </a:t>
            </a:r>
            <a:r>
              <a:rPr lang="en-GB" altLang="zh-CN" sz="700" dirty="0" smtClean="0">
                <a:hlinkClick r:id="rId5"/>
              </a:rPr>
              <a:t>https</a:t>
            </a:r>
            <a:r>
              <a:rPr lang="en-GB" altLang="zh-CN" sz="700" dirty="0">
                <a:hlinkClick r:id="rId5"/>
              </a:rPr>
              <a:t>://www.amiblu.com/just-how-much-fresh-water-is-there-on-earth</a:t>
            </a:r>
            <a:r>
              <a:rPr lang="en-GB" altLang="zh-CN" sz="700" dirty="0" smtClean="0">
                <a:hlinkClick r:id="rId5"/>
              </a:rPr>
              <a:t>/</a:t>
            </a:r>
            <a:endParaRPr lang="zh-CN" altLang="en-US" sz="700" dirty="0"/>
          </a:p>
        </p:txBody>
      </p:sp>
      <p:sp>
        <p:nvSpPr>
          <p:cNvPr id="7" name="矩形 6"/>
          <p:cNvSpPr/>
          <p:nvPr/>
        </p:nvSpPr>
        <p:spPr>
          <a:xfrm>
            <a:off x="0" y="4940900"/>
            <a:ext cx="4067944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700" dirty="0"/>
              <a:t>Source: </a:t>
            </a:r>
            <a:r>
              <a:rPr lang="en-US" altLang="zh-CN" sz="700" dirty="0">
                <a:hlinkClick r:id="rId6"/>
              </a:rPr>
              <a:t>https://www.howitworksdaily.com/the-wonders-of-water-how-is-this-chemical-the-key-to-life</a:t>
            </a:r>
            <a:r>
              <a:rPr lang="en-US" altLang="zh-CN" sz="700" dirty="0" smtClean="0">
                <a:hlinkClick r:id="rId6"/>
              </a:rPr>
              <a:t>/</a:t>
            </a:r>
            <a:endParaRPr lang="zh-CN" altLang="en-US" sz="700" dirty="0"/>
          </a:p>
        </p:txBody>
      </p:sp>
    </p:spTree>
    <p:extLst>
      <p:ext uri="{BB962C8B-B14F-4D97-AF65-F5344CB8AC3E}">
        <p14:creationId xmlns:p14="http://schemas.microsoft.com/office/powerpoint/2010/main" val="1355217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repository.dhigroup.com/wp-content/uploads/sites/9/2020/10/mikeplus-intro-b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8237"/>
            <a:ext cx="9144000" cy="2867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9539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E:\校外讲座\iot-shu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00" y="51470"/>
            <a:ext cx="8960996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矩形 4"/>
          <p:cNvSpPr/>
          <p:nvPr/>
        </p:nvSpPr>
        <p:spPr>
          <a:xfrm>
            <a:off x="75501" y="51750"/>
            <a:ext cx="7838557" cy="5040000"/>
          </a:xfrm>
          <a:custGeom>
            <a:avLst/>
            <a:gdLst/>
            <a:ahLst/>
            <a:cxnLst/>
            <a:rect l="l" t="t" r="r" b="b"/>
            <a:pathLst>
              <a:path w="7838557" h="5040000">
                <a:moveTo>
                  <a:pt x="0" y="0"/>
                </a:moveTo>
                <a:lnTo>
                  <a:pt x="4928712" y="0"/>
                </a:lnTo>
                <a:lnTo>
                  <a:pt x="7838557" y="5040000"/>
                </a:lnTo>
                <a:lnTo>
                  <a:pt x="1824903" y="5040000"/>
                </a:lnTo>
                <a:lnTo>
                  <a:pt x="0" y="1879175"/>
                </a:lnTo>
                <a:close/>
              </a:path>
            </a:pathLst>
          </a:custGeom>
          <a:solidFill>
            <a:schemeClr val="bg1">
              <a:lumMod val="8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440000">
              <a:spcAft>
                <a:spcPts val="600"/>
              </a:spcAft>
            </a:pPr>
            <a:r>
              <a:rPr lang="zh-CN" altLang="en-US" sz="3600" dirty="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  <a:cs typeface="Times New Roman" panose="02020603050405020304" pitchFamily="18" charset="0"/>
              </a:rPr>
              <a:t>王琦 </a:t>
            </a:r>
            <a:endParaRPr lang="en-US" altLang="zh-CN" sz="3600" dirty="0">
              <a:solidFill>
                <a:schemeClr val="tx1"/>
              </a:solidFill>
              <a:latin typeface="Times New Roman" panose="02020603050405020304" pitchFamily="18" charset="0"/>
              <a:ea typeface="华文行楷" panose="02010800040101010101" pitchFamily="2" charset="-122"/>
              <a:cs typeface="Times New Roman" panose="02020603050405020304" pitchFamily="18" charset="0"/>
            </a:endParaRPr>
          </a:p>
          <a:p>
            <a:pPr marL="1440000">
              <a:lnSpc>
                <a:spcPct val="150000"/>
              </a:lnSpc>
            </a:pPr>
            <a:r>
              <a:rPr lang="en-US" altLang="zh-CN" sz="2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  <a:cs typeface="Times New Roman" panose="02020603050405020304" pitchFamily="18" charset="0"/>
              </a:rPr>
              <a:t>199-2843-5838</a:t>
            </a:r>
            <a:endParaRPr lang="en-US" altLang="zh-CN" sz="2000" b="1" dirty="0">
              <a:solidFill>
                <a:schemeClr val="tx1"/>
              </a:solidFill>
              <a:latin typeface="Times New Roman" panose="02020603050405020304" pitchFamily="18" charset="0"/>
              <a:ea typeface="华文行楷" panose="02010800040101010101" pitchFamily="2" charset="-122"/>
              <a:cs typeface="Times New Roman" panose="02020603050405020304" pitchFamily="18" charset="0"/>
            </a:endParaRPr>
          </a:p>
          <a:p>
            <a:pPr marL="1440000">
              <a:lnSpc>
                <a:spcPct val="150000"/>
              </a:lnSpc>
            </a:pPr>
            <a:r>
              <a:rPr lang="en-US" altLang="zh-CN" sz="2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  <a:cs typeface="Times New Roman" panose="02020603050405020304" pitchFamily="18" charset="0"/>
              </a:rPr>
              <a:t>q.wang@gdut.edu.cn </a:t>
            </a:r>
            <a:endParaRPr lang="en-US" altLang="zh-CN" sz="2000" b="1" dirty="0">
              <a:solidFill>
                <a:schemeClr val="tx1"/>
              </a:solidFill>
              <a:latin typeface="Times New Roman" panose="02020603050405020304" pitchFamily="18" charset="0"/>
              <a:ea typeface="华文行楷" panose="02010800040101010101" pitchFamily="2" charset="-122"/>
              <a:cs typeface="Times New Roman" panose="02020603050405020304" pitchFamily="18" charset="0"/>
            </a:endParaRPr>
          </a:p>
          <a:p>
            <a:pPr marL="1440000">
              <a:lnSpc>
                <a:spcPct val="150000"/>
              </a:lnSpc>
            </a:pPr>
            <a:r>
              <a:rPr lang="zh-CN" alt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  <a:cs typeface="Times New Roman" panose="02020603050405020304" pitchFamily="18" charset="0"/>
              </a:rPr>
              <a:t>广州市番禺区大学城</a:t>
            </a:r>
            <a:endParaRPr lang="en-US" altLang="zh-CN" sz="2000" dirty="0" smtClean="0">
              <a:solidFill>
                <a:schemeClr val="tx1"/>
              </a:solidFill>
              <a:latin typeface="Times New Roman" panose="02020603050405020304" pitchFamily="18" charset="0"/>
              <a:ea typeface="华文行楷" panose="02010800040101010101" pitchFamily="2" charset="-122"/>
              <a:cs typeface="Times New Roman" panose="02020603050405020304" pitchFamily="18" charset="0"/>
            </a:endParaRPr>
          </a:p>
          <a:p>
            <a:pPr marL="1440000">
              <a:lnSpc>
                <a:spcPct val="150000"/>
              </a:lnSpc>
            </a:pPr>
            <a:r>
              <a:rPr lang="zh-CN" alt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  <a:cs typeface="Times New Roman" panose="02020603050405020304" pitchFamily="18" charset="0"/>
              </a:rPr>
              <a:t>广东工业大学实验</a:t>
            </a:r>
            <a:r>
              <a:rPr lang="en-US" altLang="zh-CN" sz="2000" b="1" dirty="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  <a:cs typeface="Times New Roman" panose="02020603050405020304" pitchFamily="18" charset="0"/>
              </a:rPr>
              <a:t>号楼</a:t>
            </a:r>
            <a:r>
              <a:rPr lang="en-US" altLang="zh-CN" sz="2000" b="1" dirty="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  <a:cs typeface="Times New Roman" panose="02020603050405020304" pitchFamily="18" charset="0"/>
              </a:rPr>
              <a:t>615-3</a:t>
            </a:r>
          </a:p>
          <a:p>
            <a:pPr marL="1260000" algn="ctr"/>
            <a:endParaRPr lang="zh-CN" altLang="en-US" sz="2800" dirty="0">
              <a:solidFill>
                <a:schemeClr val="tx1"/>
              </a:solidFill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5085544" y="555526"/>
            <a:ext cx="3518904" cy="7057357"/>
            <a:chOff x="5085544" y="1628800"/>
            <a:chExt cx="3518904" cy="7057357"/>
          </a:xfrm>
        </p:grpSpPr>
        <p:pic>
          <p:nvPicPr>
            <p:cNvPr id="16" name="Picture 2" descr="See the source image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85544" y="1628800"/>
              <a:ext cx="3518904" cy="70573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94047" y="4257769"/>
              <a:ext cx="1901898" cy="19072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8" name="Picture 5" descr="C:\Users\Qi\Desktop\email-icon.jpg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15616" y="2320975"/>
            <a:ext cx="361540" cy="369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7" descr="C:\Users\Qi\Desktop\location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386" y="2787774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C:\Users\Qi\Desktop\telephone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386" y="1851710"/>
            <a:ext cx="360000" cy="3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6162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Qi\Desktop\2021-世界水日\wwd2020_website_hero_image_home_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23" y="236890"/>
            <a:ext cx="8616954" cy="1938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07904" y="2229708"/>
            <a:ext cx="532859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世界每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人有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无法获得安全饮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水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每年</a:t>
            </a:r>
            <a:r>
              <a:rPr lang="en-US" altLang="zh-CN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84.2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万</a:t>
            </a:r>
            <a:r>
              <a:rPr lang="zh-CN" altLang="en-US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死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于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不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安全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饮用水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18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亿人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饮用受排泄物污染的水源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北美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4100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万人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每天喝“药水”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欧洲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人缺乏安全饮用水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非洲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1/3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口缺乏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饮用水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52" name="Picture 4" descr="What does water mean to yo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83718"/>
            <a:ext cx="3312368" cy="2772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3872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ics5.baidu.com/feed/83025aafa40f4bfb61f53d578bf942f8f63618ce.jpeg?token=825b02672ca02dd5175890af7fe72ae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2" y="22940"/>
            <a:ext cx="4551288" cy="5120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72000" y="2625759"/>
            <a:ext cx="45720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9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我国</a:t>
            </a:r>
            <a:r>
              <a:rPr lang="zh-CN" altLang="en-US" sz="19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人均</a:t>
            </a:r>
            <a:r>
              <a:rPr lang="zh-CN" altLang="en-US" sz="19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水资源量</a:t>
            </a:r>
            <a:r>
              <a:rPr lang="zh-CN" altLang="en-US" sz="19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不足世界水平的</a:t>
            </a:r>
            <a:r>
              <a:rPr lang="en-US" altLang="zh-CN" sz="19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1/3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9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近</a:t>
            </a:r>
            <a:r>
              <a:rPr lang="en-US" altLang="zh-CN" sz="19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2/3</a:t>
            </a:r>
            <a:r>
              <a:rPr lang="zh-CN" altLang="en-US" sz="19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城市不同程度缺</a:t>
            </a:r>
            <a:r>
              <a:rPr lang="zh-CN" altLang="en-US" sz="19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水</a:t>
            </a:r>
            <a:endParaRPr lang="en-US" altLang="zh-CN" sz="19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9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注意</a:t>
            </a:r>
            <a:r>
              <a:rPr lang="zh-CN" altLang="en-US" sz="19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改掉不良</a:t>
            </a:r>
            <a:r>
              <a:rPr lang="zh-CN" altLang="en-US" sz="19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习惯就</a:t>
            </a:r>
            <a:r>
              <a:rPr lang="zh-CN" altLang="en-US" sz="19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能节水</a:t>
            </a:r>
            <a:r>
              <a:rPr lang="en-US" altLang="zh-CN" sz="19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30%</a:t>
            </a:r>
            <a:r>
              <a:rPr lang="zh-CN" altLang="en-US" sz="19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左右</a:t>
            </a:r>
            <a:endParaRPr lang="en-US" altLang="zh-CN" sz="19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9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中国</a:t>
            </a:r>
            <a:r>
              <a:rPr lang="zh-CN" altLang="en-US" sz="19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水</a:t>
            </a:r>
            <a:r>
              <a:rPr lang="zh-CN" altLang="en-US" sz="19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周：</a:t>
            </a:r>
            <a:r>
              <a:rPr lang="zh-CN" altLang="en-US" sz="19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每年</a:t>
            </a:r>
            <a:r>
              <a:rPr lang="zh-CN" altLang="en-US" sz="19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en-US" altLang="zh-CN" sz="19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9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19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22</a:t>
            </a:r>
            <a:r>
              <a:rPr lang="zh-CN" altLang="en-US" sz="19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日至</a:t>
            </a:r>
            <a:r>
              <a:rPr lang="en-US" altLang="zh-CN" sz="19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28</a:t>
            </a:r>
            <a:r>
              <a:rPr lang="zh-CN" altLang="en-US" sz="19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78860" y="573531"/>
            <a:ext cx="4565140" cy="1928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378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s://ss0.baidu.com/-Po3dSag_xI4khGko9WTAnF6hhy/zhidao/wh%3D450%2C600/sign=46576f4b73f082022dc7993b7ecbd7db/b2de9c82d158ccbf879d3e5219d8bc3eb13541b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81831" y="3579862"/>
            <a:ext cx="766233" cy="703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1" descr="1254642636357"/>
          <p:cNvPicPr>
            <a:picLocks noGrp="1" noChangeAspect="1"/>
          </p:cNvPicPr>
          <p:nvPr isPhoto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3327835"/>
            <a:ext cx="1893960" cy="1785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教学内容</a:t>
            </a: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747864"/>
          </a:xfrm>
        </p:spPr>
        <p:txBody>
          <a:bodyPr>
            <a:normAutofit/>
          </a:bodyPr>
          <a:lstStyle/>
          <a:p>
            <a:pPr>
              <a:buSzPct val="70000"/>
              <a:buFont typeface="Wingdings" panose="05000000000000000000" pitchFamily="2" charset="2"/>
              <a:buChar char="Ø"/>
            </a:pPr>
            <a:r>
              <a:rPr lang="zh-CN" altLang="en-US" dirty="0" smtClean="0"/>
              <a:t>给水管网系统概述</a:t>
            </a:r>
            <a:endParaRPr lang="en-US" altLang="zh-CN" dirty="0" smtClean="0"/>
          </a:p>
          <a:p>
            <a:pPr>
              <a:buSzPct val="70000"/>
              <a:buFont typeface="Wingdings" panose="05000000000000000000" pitchFamily="2" charset="2"/>
              <a:buChar char="Ø"/>
            </a:pPr>
            <a:r>
              <a:rPr lang="zh-CN" altLang="en-US" dirty="0" smtClean="0"/>
              <a:t>给水管网系统面临的主要问题</a:t>
            </a:r>
            <a:endParaRPr lang="en-US" altLang="zh-CN" dirty="0" smtClean="0"/>
          </a:p>
          <a:p>
            <a:pPr>
              <a:buSzPct val="70000"/>
              <a:buFont typeface="Wingdings" panose="05000000000000000000" pitchFamily="2" charset="2"/>
              <a:buChar char="Ø"/>
            </a:pPr>
            <a:r>
              <a:rPr lang="zh-CN" altLang="en-US" dirty="0" smtClean="0"/>
              <a:t>复杂管网系统分析手段</a:t>
            </a:r>
            <a:r>
              <a:rPr lang="en-US" altLang="zh-CN" dirty="0" smtClean="0"/>
              <a:t>——</a:t>
            </a:r>
            <a:r>
              <a:rPr lang="zh-CN" altLang="en-US" dirty="0" smtClean="0"/>
              <a:t>水信息学</a:t>
            </a:r>
            <a:endParaRPr lang="en-US" altLang="zh-CN" dirty="0" smtClean="0"/>
          </a:p>
        </p:txBody>
      </p:sp>
      <p:pic>
        <p:nvPicPr>
          <p:cNvPr id="6" name="Picture 4" descr="See the source image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627534"/>
            <a:ext cx="2196244" cy="1857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ss0.baidu.com/-Po3dSag_xI4khGko9WTAnF6hhy/zhidao/wh%3D450%2C600/sign=46576f4b73f082022dc7993b7ecbd7db/b2de9c82d158ccbf879d3e5219d8bc3eb13541b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61535" y="3362137"/>
            <a:ext cx="1403350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ss0.baidu.com/-Po3dSag_xI4khGko9WTAnF6hhy/zhidao/wh%3D450%2C600/sign=46576f4b73f082022dc7993b7ecbd7db/b2de9c82d158ccbf879d3e5219d8bc3eb13541b1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722060" y="3579978"/>
            <a:ext cx="667287" cy="703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25184" y="3478221"/>
            <a:ext cx="15841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spc="5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给水</a:t>
            </a:r>
            <a:endParaRPr lang="zh-CN" altLang="en-US" sz="4800" spc="5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895799" y="3579862"/>
            <a:ext cx="11993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jǐ</a:t>
            </a:r>
            <a:r>
              <a:rPr lang="en-GB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zh-CN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shuǐ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358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教学目标</a:t>
            </a: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b="1" u="none" strike="noStrike" dirty="0" smtClean="0"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了解</a:t>
            </a:r>
            <a:r>
              <a:rPr lang="zh-CN" altLang="en-US" u="none" strike="noStrike" dirty="0" smtClean="0"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给水管网系统的结构和功能</a:t>
            </a:r>
            <a:endParaRPr lang="en-US" altLang="zh-CN" u="none" strike="noStrike" dirty="0" smtClean="0">
              <a:effectLst/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b="1" dirty="0">
                <a:solidFill>
                  <a:srgbClr val="FF0000"/>
                </a:solidFill>
              </a:rPr>
              <a:t>了解</a:t>
            </a:r>
            <a:r>
              <a:rPr lang="zh-CN" altLang="en-US" dirty="0"/>
              <a:t>给水管网系</a:t>
            </a:r>
            <a:r>
              <a:rPr lang="zh-CN" altLang="en-US" dirty="0" smtClean="0"/>
              <a:t>统的重难点问题</a:t>
            </a:r>
            <a:endParaRPr lang="en-US" altLang="zh-CN" u="none" strike="noStrike" dirty="0" smtClean="0">
              <a:effectLst/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b="1" u="none" strike="noStrike" dirty="0" smtClean="0"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了解</a:t>
            </a:r>
            <a:r>
              <a:rPr lang="zh-CN" altLang="en-US" u="none" strike="noStrike" dirty="0" smtClean="0"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分析管网系统所需的知识结构 </a:t>
            </a:r>
            <a:endParaRPr lang="en-US" altLang="zh-CN" u="none" strike="noStrike" dirty="0" smtClean="0">
              <a:effectLst/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最重要的是通过学习</a:t>
            </a:r>
            <a:r>
              <a:rPr lang="zh-CN" altLang="en-US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认识你自己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" name="图片 4" descr="目标17.jpg"/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600" y="3705876"/>
            <a:ext cx="2513856" cy="1414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4996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我们的水从哪里来？</a:t>
            </a:r>
          </a:p>
        </p:txBody>
      </p:sp>
      <p:pic>
        <p:nvPicPr>
          <p:cNvPr id="4" name="Picture 4" descr="See the source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756" y="1203598"/>
            <a:ext cx="4392488" cy="3714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2829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典型的城市水系统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26" name="Picture 2" descr="http://www.planning.org.cn/news/uploads/2020/03/4971_1583143374_5e5cd9ceb954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1059" y="3217505"/>
            <a:ext cx="5659093" cy="1817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相关图片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336" y="1005576"/>
            <a:ext cx="5814529" cy="2268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图示 3"/>
          <p:cNvGraphicFramePr/>
          <p:nvPr>
            <p:extLst>
              <p:ext uri="{D42A27DB-BD31-4B8C-83A1-F6EECF244321}">
                <p14:modId xmlns:p14="http://schemas.microsoft.com/office/powerpoint/2010/main" val="2163536845"/>
              </p:ext>
            </p:extLst>
          </p:nvPr>
        </p:nvGraphicFramePr>
        <p:xfrm>
          <a:off x="6112807" y="1836204"/>
          <a:ext cx="2779677" cy="2733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470443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AINPROBLEM" val="Polling"/>
  <p:tag name="ANONYMOUSPOLLING" val="False"/>
  <p:tag name="PROBLEMSCORE" val="0.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AINPROBLEM" val="ProblemBullet"/>
  <p:tag name="RAINPROBLEMTYPE" val="Polling"/>
  <p:tag name="RAINBULLET" val="Wrong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AINPROBLEM" val="ProblemSubmit"/>
  <p:tag name="RAINPROBLEMTYPE" val="Pollin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AINPROBLEMTYPE" val="ProblemTypeMarker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AINPROBLEM" val="ProblemSetting"/>
  <p:tag name="RAINPROBLEMTYPE" val="Pollin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AINPROBLEMTYPE" val="ProblemTypeMarker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AINPROBLEMTYPE" val="ProblemTypeMarker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AINPROBLEMTYPE" val="ProblemTypeMarker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AINPROBLEMTYPE" val="ProblemTypeMarker"/>
  <p:tag name="RAINPROBLEM" val="PollingAnswer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AINPROBLEM" val="ProblemBody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AINPROBLEM" val="ProblemItem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AINPROBLEM" val="ProblemItem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AINPROBLEM" val="ProblemItem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AINPROBLEM" val="ProblemItem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AINPROBLEM" val="ProblemBullet"/>
  <p:tag name="RAINPROBLEMTYPE" val="Polling"/>
  <p:tag name="RAINBULLET" val="Wron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AINPROBLEM" val="ProblemBullet"/>
  <p:tag name="RAINPROBLEMTYPE" val="Polling"/>
  <p:tag name="RAINBULLET" val="Wron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AINPROBLEM" val="ProblemBullet"/>
  <p:tag name="RAINPROBLEMTYPE" val="Polling"/>
  <p:tag name="RAINBULLET" val="Wrong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1097</Words>
  <Application>Microsoft Office PowerPoint</Application>
  <PresentationFormat>全屏显示(16:9)</PresentationFormat>
  <Paragraphs>170</Paragraphs>
  <Slides>31</Slides>
  <Notes>31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32" baseType="lpstr">
      <vt:lpstr>Office 主题​​</vt:lpstr>
      <vt:lpstr>给排水科学与工程概论</vt:lpstr>
      <vt:lpstr>PowerPoint 演示文稿</vt:lpstr>
      <vt:lpstr>关于饮用水的一些事实</vt:lpstr>
      <vt:lpstr>PowerPoint 演示文稿</vt:lpstr>
      <vt:lpstr>PowerPoint 演示文稿</vt:lpstr>
      <vt:lpstr>教学内容</vt:lpstr>
      <vt:lpstr>教学目标</vt:lpstr>
      <vt:lpstr>我们的水从哪里来？</vt:lpstr>
      <vt:lpstr>典型的城市水系统</vt:lpstr>
      <vt:lpstr>PowerPoint 演示文稿</vt:lpstr>
      <vt:lpstr>典型的给水管网系统拓扑结构</vt:lpstr>
      <vt:lpstr>给水管网系统的主要问题：漏损</vt:lpstr>
      <vt:lpstr>PowerPoint 演示文稿</vt:lpstr>
      <vt:lpstr>给水管网系统的主要问题：节能</vt:lpstr>
      <vt:lpstr>分析管网系统所需的知识结构</vt:lpstr>
      <vt:lpstr>In memory of Professor Michael Abbott</vt:lpstr>
      <vt:lpstr>分析管网系统所需的知识结构</vt:lpstr>
      <vt:lpstr>什么是模型？</vt:lpstr>
      <vt:lpstr>什么是给水管网系统的模型？</vt:lpstr>
      <vt:lpstr>什么是给水管网系统的模型？</vt:lpstr>
      <vt:lpstr>什么是给水管网系统的模型？</vt:lpstr>
      <vt:lpstr>什么是给水管网系统的模型？</vt:lpstr>
      <vt:lpstr>现实世界问题的复杂性</vt:lpstr>
      <vt:lpstr>最优化方法的分类</vt:lpstr>
      <vt:lpstr>进化算法/遗传算法</vt:lpstr>
      <vt:lpstr>给水管网系统的优化设计方法</vt:lpstr>
      <vt:lpstr>遗传算法求解管网优化问题</vt:lpstr>
      <vt:lpstr>大型给水管网系统优化改造决策支持</vt:lpstr>
      <vt:lpstr>回顾总结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2021-12-24T05:59:25Z</dcterms:created>
  <dcterms:modified xsi:type="dcterms:W3CDTF">2021-12-24T06:11:50Z</dcterms:modified>
  <cp:contentStatus>最终状态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