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07" r:id="rId3"/>
    <p:sldId id="297" r:id="rId4"/>
    <p:sldId id="296" r:id="rId5"/>
    <p:sldId id="295" r:id="rId6"/>
    <p:sldId id="278" r:id="rId7"/>
    <p:sldId id="257" r:id="rId8"/>
    <p:sldId id="308" r:id="rId9"/>
    <p:sldId id="279" r:id="rId10"/>
    <p:sldId id="267" r:id="rId11"/>
    <p:sldId id="298" r:id="rId12"/>
    <p:sldId id="301" r:id="rId13"/>
    <p:sldId id="299" r:id="rId14"/>
    <p:sldId id="302" r:id="rId15"/>
    <p:sldId id="282" r:id="rId16"/>
    <p:sldId id="305" r:id="rId17"/>
    <p:sldId id="270" r:id="rId18"/>
    <p:sldId id="284" r:id="rId19"/>
    <p:sldId id="285" r:id="rId20"/>
    <p:sldId id="286" r:id="rId21"/>
    <p:sldId id="287" r:id="rId22"/>
    <p:sldId id="288" r:id="rId23"/>
    <p:sldId id="294" r:id="rId24"/>
    <p:sldId id="292" r:id="rId25"/>
    <p:sldId id="293" r:id="rId26"/>
    <p:sldId id="289" r:id="rId27"/>
    <p:sldId id="276" r:id="rId28"/>
    <p:sldId id="303" r:id="rId29"/>
    <p:sldId id="277" r:id="rId30"/>
    <p:sldId id="306" r:id="rId31"/>
    <p:sldId id="304" r:id="rId3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867" autoAdjust="0"/>
    <p:restoredTop sz="71114" autoAdjust="0"/>
  </p:normalViewPr>
  <p:slideViewPr>
    <p:cSldViewPr>
      <p:cViewPr varScale="1">
        <p:scale>
          <a:sx n="116" d="100"/>
          <a:sy n="116" d="100"/>
        </p:scale>
        <p:origin x="-1140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3" d="100"/>
          <a:sy n="93" d="100"/>
        </p:scale>
        <p:origin x="-2752" y="-6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7D41FD-584E-4120-99A2-02B30BD16668}" type="doc">
      <dgm:prSet loTypeId="urn:microsoft.com/office/officeart/2005/8/layout/venn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BD994580-C7B2-4B45-8995-A0A131799993}">
      <dgm:prSet phldrT="[文本]" custT="1"/>
      <dgm:spPr/>
      <dgm:t>
        <a:bodyPr lIns="0" rIns="0"/>
        <a:lstStyle/>
        <a:p>
          <a:r>
            <a:rPr lang="zh-CN" altLang="en-US" sz="12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城市水系统</a:t>
          </a:r>
          <a:endParaRPr lang="zh-CN" altLang="en-US" sz="12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44A1651-6C32-4916-B2D8-C9FE550F198F}" type="parTrans" cxnId="{EC4C1EB0-A720-4AF5-A29B-AE10B8C8BEF5}">
      <dgm:prSet/>
      <dgm:spPr/>
      <dgm:t>
        <a:bodyPr/>
        <a:lstStyle/>
        <a:p>
          <a:endParaRPr lang="zh-CN" altLang="en-US"/>
        </a:p>
      </dgm:t>
    </dgm:pt>
    <dgm:pt modelId="{42ABD7F6-2D51-400A-9B54-4D9C60DBA9A4}" type="sibTrans" cxnId="{EC4C1EB0-A720-4AF5-A29B-AE10B8C8BEF5}">
      <dgm:prSet/>
      <dgm:spPr/>
      <dgm:t>
        <a:bodyPr/>
        <a:lstStyle/>
        <a:p>
          <a:endParaRPr lang="zh-CN" altLang="en-US"/>
        </a:p>
      </dgm:t>
    </dgm:pt>
    <dgm:pt modelId="{3BFECEF4-DE84-46B2-81C4-D7F7E2B57779}">
      <dgm:prSet phldrT="[文本]" custT="1"/>
      <dgm:spPr/>
      <dgm:t>
        <a:bodyPr lIns="0" rIns="0"/>
        <a:lstStyle/>
        <a:p>
          <a:pPr>
            <a:spcAft>
              <a:spcPts val="0"/>
            </a:spcAft>
          </a:pPr>
          <a:r>
            <a:rPr lang="zh-CN" altLang="en-US" sz="12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给排水系统</a:t>
          </a:r>
          <a:endParaRPr lang="zh-CN" altLang="en-US" sz="12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1877642-C6F9-4CCA-8BC9-7F13B9A3B7A8}" type="parTrans" cxnId="{DE124F2D-E0E3-458C-AA45-C6E74C2920F7}">
      <dgm:prSet/>
      <dgm:spPr/>
      <dgm:t>
        <a:bodyPr/>
        <a:lstStyle/>
        <a:p>
          <a:endParaRPr lang="zh-CN" altLang="en-US"/>
        </a:p>
      </dgm:t>
    </dgm:pt>
    <dgm:pt modelId="{220828CD-6DF5-4FDF-8BDB-F5BD1CB4068B}" type="sibTrans" cxnId="{DE124F2D-E0E3-458C-AA45-C6E74C2920F7}">
      <dgm:prSet/>
      <dgm:spPr/>
      <dgm:t>
        <a:bodyPr/>
        <a:lstStyle/>
        <a:p>
          <a:endParaRPr lang="zh-CN" altLang="en-US"/>
        </a:p>
      </dgm:t>
    </dgm:pt>
    <dgm:pt modelId="{AB945DB1-5DB4-4027-A070-DC0F66F12A1D}">
      <dgm:prSet phldrT="[文本]" custT="1"/>
      <dgm:spPr/>
      <dgm:t>
        <a:bodyPr/>
        <a:lstStyle/>
        <a:p>
          <a:r>
            <a:rPr lang="zh-CN" altLang="en-US" sz="11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管网系统</a:t>
          </a:r>
          <a:endParaRPr lang="zh-CN" altLang="en-US" sz="11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F138B4-B763-4372-A50F-226BC9866CAA}" type="parTrans" cxnId="{175497D5-B113-49BC-9B3B-3868098B15B0}">
      <dgm:prSet/>
      <dgm:spPr/>
      <dgm:t>
        <a:bodyPr/>
        <a:lstStyle/>
        <a:p>
          <a:endParaRPr lang="zh-CN" altLang="en-US"/>
        </a:p>
      </dgm:t>
    </dgm:pt>
    <dgm:pt modelId="{2D7BD415-BDC9-4B2B-B1B4-91B44FC60491}" type="sibTrans" cxnId="{175497D5-B113-49BC-9B3B-3868098B15B0}">
      <dgm:prSet/>
      <dgm:spPr/>
      <dgm:t>
        <a:bodyPr/>
        <a:lstStyle/>
        <a:p>
          <a:endParaRPr lang="zh-CN" altLang="en-US"/>
        </a:p>
      </dgm:t>
    </dgm:pt>
    <dgm:pt modelId="{883F11FA-E0C2-480A-9F57-55EC754C0B45}">
      <dgm:prSet phldrT="[文本]" custT="1"/>
      <dgm:spPr/>
      <dgm:t>
        <a:bodyPr/>
        <a:lstStyle/>
        <a:p>
          <a:r>
            <a:rPr lang="zh-CN" altLang="en-US" sz="11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主要用户</a:t>
          </a:r>
          <a:endParaRPr lang="en-US" altLang="zh-CN" sz="1100" b="1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altLang="zh-CN" sz="11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(</a:t>
          </a:r>
          <a:r>
            <a:rPr lang="zh-CN" altLang="en-US" sz="11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三生用水</a:t>
          </a:r>
          <a:r>
            <a:rPr lang="en-US" altLang="zh-CN" sz="11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)</a:t>
          </a:r>
          <a:endParaRPr lang="zh-CN" altLang="en-US" sz="11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8DC6124-3C6A-4BDE-88DA-E62B21E13E11}" type="parTrans" cxnId="{AA1C7E7A-C802-412A-9EAD-E64159E9744A}">
      <dgm:prSet/>
      <dgm:spPr/>
      <dgm:t>
        <a:bodyPr/>
        <a:lstStyle/>
        <a:p>
          <a:endParaRPr lang="zh-CN" altLang="en-US"/>
        </a:p>
      </dgm:t>
    </dgm:pt>
    <dgm:pt modelId="{7C280F54-4730-43A1-B827-DF641CF23B15}" type="sibTrans" cxnId="{AA1C7E7A-C802-412A-9EAD-E64159E9744A}">
      <dgm:prSet/>
      <dgm:spPr/>
      <dgm:t>
        <a:bodyPr/>
        <a:lstStyle/>
        <a:p>
          <a:endParaRPr lang="zh-CN" altLang="en-US"/>
        </a:p>
      </dgm:t>
    </dgm:pt>
    <dgm:pt modelId="{4ED3C1DA-1108-4712-BB64-B1433D268963}" type="pres">
      <dgm:prSet presAssocID="{C57D41FD-584E-4120-99A2-02B30BD1666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499B8F2-D116-4503-9204-4C35F7DAA4B3}" type="pres">
      <dgm:prSet presAssocID="{C57D41FD-584E-4120-99A2-02B30BD16668}" presName="comp1" presStyleCnt="0"/>
      <dgm:spPr/>
    </dgm:pt>
    <dgm:pt modelId="{931207D5-74B2-43EA-8316-F56DE695F692}" type="pres">
      <dgm:prSet presAssocID="{C57D41FD-584E-4120-99A2-02B30BD16668}" presName="circle1" presStyleLbl="node1" presStyleIdx="0" presStyleCnt="4"/>
      <dgm:spPr/>
      <dgm:t>
        <a:bodyPr/>
        <a:lstStyle/>
        <a:p>
          <a:endParaRPr lang="zh-CN" altLang="en-US"/>
        </a:p>
      </dgm:t>
    </dgm:pt>
    <dgm:pt modelId="{3AD391FA-6E65-4C40-A4E7-9D5914809A89}" type="pres">
      <dgm:prSet presAssocID="{C57D41FD-584E-4120-99A2-02B30BD1666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A5F181A-C9A9-420D-AF74-7B77F44E9924}" type="pres">
      <dgm:prSet presAssocID="{C57D41FD-584E-4120-99A2-02B30BD16668}" presName="comp2" presStyleCnt="0"/>
      <dgm:spPr/>
    </dgm:pt>
    <dgm:pt modelId="{BFA7A1AD-2441-479A-8468-FBD79FE14741}" type="pres">
      <dgm:prSet presAssocID="{C57D41FD-584E-4120-99A2-02B30BD16668}" presName="circle2" presStyleLbl="node1" presStyleIdx="1" presStyleCnt="4"/>
      <dgm:spPr/>
      <dgm:t>
        <a:bodyPr/>
        <a:lstStyle/>
        <a:p>
          <a:endParaRPr lang="zh-CN" altLang="en-US"/>
        </a:p>
      </dgm:t>
    </dgm:pt>
    <dgm:pt modelId="{2AC88F18-8CD7-4B7E-98E1-4F976DC0CC72}" type="pres">
      <dgm:prSet presAssocID="{C57D41FD-584E-4120-99A2-02B30BD1666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D4B801-8BD9-491C-9455-687A9C8DE751}" type="pres">
      <dgm:prSet presAssocID="{C57D41FD-584E-4120-99A2-02B30BD16668}" presName="comp3" presStyleCnt="0"/>
      <dgm:spPr/>
    </dgm:pt>
    <dgm:pt modelId="{EB6B50C3-BFD5-45FD-AAAE-D53B9B0DE58A}" type="pres">
      <dgm:prSet presAssocID="{C57D41FD-584E-4120-99A2-02B30BD16668}" presName="circle3" presStyleLbl="node1" presStyleIdx="2" presStyleCnt="4"/>
      <dgm:spPr/>
      <dgm:t>
        <a:bodyPr/>
        <a:lstStyle/>
        <a:p>
          <a:endParaRPr lang="zh-CN" altLang="en-US"/>
        </a:p>
      </dgm:t>
    </dgm:pt>
    <dgm:pt modelId="{24AB862E-E661-4DBB-B2B4-526E47ED3F9C}" type="pres">
      <dgm:prSet presAssocID="{C57D41FD-584E-4120-99A2-02B30BD1666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C43ACA-4980-4BA7-BE3E-B22CD94F69C3}" type="pres">
      <dgm:prSet presAssocID="{C57D41FD-584E-4120-99A2-02B30BD16668}" presName="comp4" presStyleCnt="0"/>
      <dgm:spPr/>
    </dgm:pt>
    <dgm:pt modelId="{040CAF35-88EC-49EE-9EC1-A56A7A263F68}" type="pres">
      <dgm:prSet presAssocID="{C57D41FD-584E-4120-99A2-02B30BD16668}" presName="circle4" presStyleLbl="node1" presStyleIdx="3" presStyleCnt="4"/>
      <dgm:spPr/>
      <dgm:t>
        <a:bodyPr/>
        <a:lstStyle/>
        <a:p>
          <a:endParaRPr lang="zh-CN" altLang="en-US"/>
        </a:p>
      </dgm:t>
    </dgm:pt>
    <dgm:pt modelId="{A434B9D9-DF72-4212-8E6E-2EC5A6716F7A}" type="pres">
      <dgm:prSet presAssocID="{C57D41FD-584E-4120-99A2-02B30BD1666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75D4017-F47F-4C79-8C2C-52A5897D5C70}" type="presOf" srcId="{BD994580-C7B2-4B45-8995-A0A131799993}" destId="{931207D5-74B2-43EA-8316-F56DE695F692}" srcOrd="0" destOrd="0" presId="urn:microsoft.com/office/officeart/2005/8/layout/venn2"/>
    <dgm:cxn modelId="{48339725-DF2E-4F3F-862C-F044F8EB9906}" type="presOf" srcId="{3BFECEF4-DE84-46B2-81C4-D7F7E2B57779}" destId="{2AC88F18-8CD7-4B7E-98E1-4F976DC0CC72}" srcOrd="1" destOrd="0" presId="urn:microsoft.com/office/officeart/2005/8/layout/venn2"/>
    <dgm:cxn modelId="{4247B997-0333-438C-90F5-4495165F0AD1}" type="presOf" srcId="{BD994580-C7B2-4B45-8995-A0A131799993}" destId="{3AD391FA-6E65-4C40-A4E7-9D5914809A89}" srcOrd="1" destOrd="0" presId="urn:microsoft.com/office/officeart/2005/8/layout/venn2"/>
    <dgm:cxn modelId="{8B32B2A0-1FFE-41B5-8DD0-C111EC83683B}" type="presOf" srcId="{AB945DB1-5DB4-4027-A070-DC0F66F12A1D}" destId="{EB6B50C3-BFD5-45FD-AAAE-D53B9B0DE58A}" srcOrd="0" destOrd="0" presId="urn:microsoft.com/office/officeart/2005/8/layout/venn2"/>
    <dgm:cxn modelId="{7BF0368E-2D91-418F-9E8F-FFB7C3A1FC9F}" type="presOf" srcId="{883F11FA-E0C2-480A-9F57-55EC754C0B45}" destId="{040CAF35-88EC-49EE-9EC1-A56A7A263F68}" srcOrd="0" destOrd="0" presId="urn:microsoft.com/office/officeart/2005/8/layout/venn2"/>
    <dgm:cxn modelId="{407BFEC4-9CF7-41CA-A5B9-D54A8255F986}" type="presOf" srcId="{3BFECEF4-DE84-46B2-81C4-D7F7E2B57779}" destId="{BFA7A1AD-2441-479A-8468-FBD79FE14741}" srcOrd="0" destOrd="0" presId="urn:microsoft.com/office/officeart/2005/8/layout/venn2"/>
    <dgm:cxn modelId="{175497D5-B113-49BC-9B3B-3868098B15B0}" srcId="{C57D41FD-584E-4120-99A2-02B30BD16668}" destId="{AB945DB1-5DB4-4027-A070-DC0F66F12A1D}" srcOrd="2" destOrd="0" parTransId="{91F138B4-B763-4372-A50F-226BC9866CAA}" sibTransId="{2D7BD415-BDC9-4B2B-B1B4-91B44FC60491}"/>
    <dgm:cxn modelId="{2580BC5F-F74B-4806-B422-B46C156F9021}" type="presOf" srcId="{AB945DB1-5DB4-4027-A070-DC0F66F12A1D}" destId="{24AB862E-E661-4DBB-B2B4-526E47ED3F9C}" srcOrd="1" destOrd="0" presId="urn:microsoft.com/office/officeart/2005/8/layout/venn2"/>
    <dgm:cxn modelId="{EF5D6D6E-80DD-4C3B-A949-0162D148EE4B}" type="presOf" srcId="{C57D41FD-584E-4120-99A2-02B30BD16668}" destId="{4ED3C1DA-1108-4712-BB64-B1433D268963}" srcOrd="0" destOrd="0" presId="urn:microsoft.com/office/officeart/2005/8/layout/venn2"/>
    <dgm:cxn modelId="{DE124F2D-E0E3-458C-AA45-C6E74C2920F7}" srcId="{C57D41FD-584E-4120-99A2-02B30BD16668}" destId="{3BFECEF4-DE84-46B2-81C4-D7F7E2B57779}" srcOrd="1" destOrd="0" parTransId="{71877642-C6F9-4CCA-8BC9-7F13B9A3B7A8}" sibTransId="{220828CD-6DF5-4FDF-8BDB-F5BD1CB4068B}"/>
    <dgm:cxn modelId="{EC4C1EB0-A720-4AF5-A29B-AE10B8C8BEF5}" srcId="{C57D41FD-584E-4120-99A2-02B30BD16668}" destId="{BD994580-C7B2-4B45-8995-A0A131799993}" srcOrd="0" destOrd="0" parTransId="{D44A1651-6C32-4916-B2D8-C9FE550F198F}" sibTransId="{42ABD7F6-2D51-400A-9B54-4D9C60DBA9A4}"/>
    <dgm:cxn modelId="{0926239F-FB48-43B8-BB04-F880772FD6DB}" type="presOf" srcId="{883F11FA-E0C2-480A-9F57-55EC754C0B45}" destId="{A434B9D9-DF72-4212-8E6E-2EC5A6716F7A}" srcOrd="1" destOrd="0" presId="urn:microsoft.com/office/officeart/2005/8/layout/venn2"/>
    <dgm:cxn modelId="{AA1C7E7A-C802-412A-9EAD-E64159E9744A}" srcId="{C57D41FD-584E-4120-99A2-02B30BD16668}" destId="{883F11FA-E0C2-480A-9F57-55EC754C0B45}" srcOrd="3" destOrd="0" parTransId="{D8DC6124-3C6A-4BDE-88DA-E62B21E13E11}" sibTransId="{7C280F54-4730-43A1-B827-DF641CF23B15}"/>
    <dgm:cxn modelId="{B7300350-5830-4587-9D51-9904366C5244}" type="presParOf" srcId="{4ED3C1DA-1108-4712-BB64-B1433D268963}" destId="{C499B8F2-D116-4503-9204-4C35F7DAA4B3}" srcOrd="0" destOrd="0" presId="urn:microsoft.com/office/officeart/2005/8/layout/venn2"/>
    <dgm:cxn modelId="{8BFE6BA5-700C-4CFF-8930-5830729C9EEC}" type="presParOf" srcId="{C499B8F2-D116-4503-9204-4C35F7DAA4B3}" destId="{931207D5-74B2-43EA-8316-F56DE695F692}" srcOrd="0" destOrd="0" presId="urn:microsoft.com/office/officeart/2005/8/layout/venn2"/>
    <dgm:cxn modelId="{67329F6D-21EB-4BFA-8BF8-84912F5CB551}" type="presParOf" srcId="{C499B8F2-D116-4503-9204-4C35F7DAA4B3}" destId="{3AD391FA-6E65-4C40-A4E7-9D5914809A89}" srcOrd="1" destOrd="0" presId="urn:microsoft.com/office/officeart/2005/8/layout/venn2"/>
    <dgm:cxn modelId="{83CEE4DB-FF68-4C9E-83D2-2B478D5F4137}" type="presParOf" srcId="{4ED3C1DA-1108-4712-BB64-B1433D268963}" destId="{BA5F181A-C9A9-420D-AF74-7B77F44E9924}" srcOrd="1" destOrd="0" presId="urn:microsoft.com/office/officeart/2005/8/layout/venn2"/>
    <dgm:cxn modelId="{5F0CF193-1907-4904-8C79-529E804AE6B0}" type="presParOf" srcId="{BA5F181A-C9A9-420D-AF74-7B77F44E9924}" destId="{BFA7A1AD-2441-479A-8468-FBD79FE14741}" srcOrd="0" destOrd="0" presId="urn:microsoft.com/office/officeart/2005/8/layout/venn2"/>
    <dgm:cxn modelId="{5578D4AA-DB68-42B0-B363-FC4286889D25}" type="presParOf" srcId="{BA5F181A-C9A9-420D-AF74-7B77F44E9924}" destId="{2AC88F18-8CD7-4B7E-98E1-4F976DC0CC72}" srcOrd="1" destOrd="0" presId="urn:microsoft.com/office/officeart/2005/8/layout/venn2"/>
    <dgm:cxn modelId="{65DA68B5-04A4-44A2-B9C8-F1C2C868DF92}" type="presParOf" srcId="{4ED3C1DA-1108-4712-BB64-B1433D268963}" destId="{97D4B801-8BD9-491C-9455-687A9C8DE751}" srcOrd="2" destOrd="0" presId="urn:microsoft.com/office/officeart/2005/8/layout/venn2"/>
    <dgm:cxn modelId="{0D48E74E-3CC3-4EB0-A2EB-09B5A93F0C1D}" type="presParOf" srcId="{97D4B801-8BD9-491C-9455-687A9C8DE751}" destId="{EB6B50C3-BFD5-45FD-AAAE-D53B9B0DE58A}" srcOrd="0" destOrd="0" presId="urn:microsoft.com/office/officeart/2005/8/layout/venn2"/>
    <dgm:cxn modelId="{475DFE3C-D6EB-470F-A439-D20999C560F1}" type="presParOf" srcId="{97D4B801-8BD9-491C-9455-687A9C8DE751}" destId="{24AB862E-E661-4DBB-B2B4-526E47ED3F9C}" srcOrd="1" destOrd="0" presId="urn:microsoft.com/office/officeart/2005/8/layout/venn2"/>
    <dgm:cxn modelId="{D04FC466-6743-4897-BB89-998994911D20}" type="presParOf" srcId="{4ED3C1DA-1108-4712-BB64-B1433D268963}" destId="{2BC43ACA-4980-4BA7-BE3E-B22CD94F69C3}" srcOrd="3" destOrd="0" presId="urn:microsoft.com/office/officeart/2005/8/layout/venn2"/>
    <dgm:cxn modelId="{4A226D79-C4FC-4AEB-A368-8A429F941670}" type="presParOf" srcId="{2BC43ACA-4980-4BA7-BE3E-B22CD94F69C3}" destId="{040CAF35-88EC-49EE-9EC1-A56A7A263F68}" srcOrd="0" destOrd="0" presId="urn:microsoft.com/office/officeart/2005/8/layout/venn2"/>
    <dgm:cxn modelId="{A18C22CB-1524-451C-99C8-EB1DAC437CF1}" type="presParOf" srcId="{2BC43ACA-4980-4BA7-BE3E-B22CD94F69C3}" destId="{A434B9D9-DF72-4212-8E6E-2EC5A6716F7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207D5-74B2-43EA-8316-F56DE695F692}">
      <dsp:nvSpPr>
        <dsp:cNvPr id="0" name=""/>
        <dsp:cNvSpPr/>
      </dsp:nvSpPr>
      <dsp:spPr>
        <a:xfrm>
          <a:off x="22954" y="0"/>
          <a:ext cx="2733768" cy="273376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城市水系统</a:t>
          </a:r>
          <a:endParaRPr lang="zh-CN" altLang="en-US" sz="12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07657" y="136688"/>
        <a:ext cx="764361" cy="410065"/>
      </dsp:txXfrm>
    </dsp:sp>
    <dsp:sp modelId="{BFA7A1AD-2441-479A-8468-FBD79FE14741}">
      <dsp:nvSpPr>
        <dsp:cNvPr id="0" name=""/>
        <dsp:cNvSpPr/>
      </dsp:nvSpPr>
      <dsp:spPr>
        <a:xfrm>
          <a:off x="296331" y="546753"/>
          <a:ext cx="2187014" cy="2187014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12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给排水系统</a:t>
          </a:r>
          <a:endParaRPr lang="zh-CN" altLang="en-US" sz="12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07657" y="677974"/>
        <a:ext cx="764361" cy="393662"/>
      </dsp:txXfrm>
    </dsp:sp>
    <dsp:sp modelId="{EB6B50C3-BFD5-45FD-AAAE-D53B9B0DE58A}">
      <dsp:nvSpPr>
        <dsp:cNvPr id="0" name=""/>
        <dsp:cNvSpPr/>
      </dsp:nvSpPr>
      <dsp:spPr>
        <a:xfrm>
          <a:off x="569708" y="1093507"/>
          <a:ext cx="1640260" cy="1640260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管网系统</a:t>
          </a:r>
          <a:endParaRPr lang="zh-CN" altLang="en-US" sz="11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07657" y="1216526"/>
        <a:ext cx="764361" cy="369058"/>
      </dsp:txXfrm>
    </dsp:sp>
    <dsp:sp modelId="{040CAF35-88EC-49EE-9EC1-A56A7A263F68}">
      <dsp:nvSpPr>
        <dsp:cNvPr id="0" name=""/>
        <dsp:cNvSpPr/>
      </dsp:nvSpPr>
      <dsp:spPr>
        <a:xfrm>
          <a:off x="843084" y="1640260"/>
          <a:ext cx="1093507" cy="109350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主要用户</a:t>
          </a:r>
          <a:endParaRPr lang="en-US" altLang="zh-CN" sz="1100" b="1" kern="12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(</a:t>
          </a:r>
          <a:r>
            <a:rPr lang="zh-CN" altLang="en-US" sz="11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三生用水</a:t>
          </a:r>
          <a:r>
            <a:rPr lang="en-US" altLang="zh-CN" sz="1100" b="1" kern="12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)</a:t>
          </a:r>
          <a:endParaRPr lang="zh-CN" altLang="en-US" sz="11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003225" y="1913637"/>
        <a:ext cx="773226" cy="546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5D5D6-96A0-42B0-9B65-A445B9768992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A2B8A-EE8D-46A5-8943-72FDB8CB17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97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1951-DA31-40C9-ABAF-3A501026FF1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3A223-4063-49FC-86C3-0243392534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29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68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955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3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43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156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51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28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346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0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16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226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23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57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833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053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695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82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756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15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72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64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8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0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26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5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96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622CD-4FF2-47DB-8CFF-20704CFA4BD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3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3A223-4063-49FC-86C3-02433925340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92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89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0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8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01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68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12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20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017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3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87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8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A4EC-8439-448A-9FAD-32AC493C4D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F03CF-360E-4042-9E7A-25383D4D6A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0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cificwater.org/pages.cfm/water-services/water-demand-management/what-water-demand-management/the-water-supply-system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n-ihe.org/news/professor-emeritus-michael-abbott-passed-away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1" Type="http://schemas.openxmlformats.org/officeDocument/2006/relationships/image" Target="../media/image5.tmp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hyperlink" Target="http://hwd.com/distribution-syste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owitworksdaily.com/the-wonders-of-water-how-is-this-chemical-the-key-to-life/" TargetMode="External"/><Relationship Id="rId5" Type="http://schemas.openxmlformats.org/officeDocument/2006/relationships/hyperlink" Target="https://www.amiblu.com/just-how-much-fresh-water-is-there-on-earth/" TargetMode="Externa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water.org.au/uploads/images/source-composite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674746"/>
            <a:ext cx="6480000" cy="24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821159"/>
            <a:ext cx="7772400" cy="1102519"/>
          </a:xfrm>
        </p:spPr>
        <p:txBody>
          <a:bodyPr>
            <a:normAutofit/>
          </a:bodyPr>
          <a:lstStyle/>
          <a:p>
            <a:r>
              <a:rPr lang="zh-CN" altLang="en-US" sz="3600" b="1" spc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给排水科学与工程概论</a:t>
            </a:r>
            <a:endParaRPr lang="zh-CN" altLang="en-US" sz="3600" b="1" spc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029912"/>
            <a:ext cx="6400800" cy="918102"/>
          </a:xfrm>
        </p:spPr>
        <p:txBody>
          <a:bodyPr>
            <a:norm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王琦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土木与交通工程学院 城市公用设备系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 descr="D:\我的坚果云\work\GDUT\logo\logo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" y="55971"/>
            <a:ext cx="301313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Users\Qi\Documents\Tencent Files\1612414193\Image\C2C\LQB`[{AJ28Z[Z2)G0D%IW7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5971"/>
            <a:ext cx="80782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“water distribution system model”的图片搜索结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987574"/>
            <a:ext cx="6480000" cy="4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24" y="4925369"/>
            <a:ext cx="85689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/>
              <a:t>Source: </a:t>
            </a:r>
            <a:r>
              <a:rPr lang="en-US" altLang="zh-CN" sz="1000" dirty="0">
                <a:hlinkClick r:id="rId4"/>
              </a:rPr>
              <a:t>http://</a:t>
            </a:r>
            <a:r>
              <a:rPr lang="en-US" altLang="zh-CN" sz="1000" dirty="0" smtClean="0">
                <a:hlinkClick r:id="rId4"/>
              </a:rPr>
              <a:t>www.pacificwater.org/pages.cfm/water-services/water-demand-management/what-water-demand-management/the-water-supply-system.html</a:t>
            </a:r>
            <a:endParaRPr lang="en-US" altLang="zh-CN" sz="1000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给水管网系统的组成和功能</a:t>
            </a:r>
          </a:p>
        </p:txBody>
      </p:sp>
    </p:spTree>
    <p:extLst>
      <p:ext uri="{BB962C8B-B14F-4D97-AF65-F5344CB8AC3E}">
        <p14:creationId xmlns:p14="http://schemas.microsoft.com/office/powerpoint/2010/main" val="6075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典型的给水管网系统拓扑结构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49505" b="33644"/>
          <a:stretch/>
        </p:blipFill>
        <p:spPr bwMode="auto">
          <a:xfrm>
            <a:off x="179512" y="1123702"/>
            <a:ext cx="4644008" cy="33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37195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树状管网</a:t>
            </a:r>
            <a:endParaRPr lang="en-US" altLang="zh-CN" sz="2400" b="1" dirty="0" smtClean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(Branched Network )</a:t>
            </a:r>
            <a:endParaRPr lang="zh-CN" altLang="en-US" sz="24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37195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Calibri" panose="020F0502020204030204" pitchFamily="34" charset="0"/>
                <a:ea typeface="微软雅黑" panose="020B0503020204020204" pitchFamily="34" charset="-122"/>
              </a:rPr>
              <a:t>环</a:t>
            </a:r>
            <a:r>
              <a:rPr lang="zh-CN" altLang="en-US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状管网</a:t>
            </a:r>
            <a:endParaRPr lang="en-US" altLang="zh-CN" sz="2400" b="1" dirty="0" smtClean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(Looped Network )</a:t>
            </a:r>
            <a:endParaRPr lang="zh-CN" altLang="en-US" sz="24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62344" b="34639"/>
          <a:stretch/>
        </p:blipFill>
        <p:spPr bwMode="auto">
          <a:xfrm>
            <a:off x="4823526" y="1123702"/>
            <a:ext cx="4212769" cy="33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6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给水管网系</a:t>
            </a:r>
            <a:r>
              <a:rPr lang="zh-CN" altLang="en-US" dirty="0" smtClean="0"/>
              <a:t>统的</a:t>
            </a:r>
            <a:r>
              <a:rPr lang="zh-CN" altLang="en-US" dirty="0"/>
              <a:t>主要问</a:t>
            </a:r>
            <a:r>
              <a:rPr lang="zh-CN" altLang="en-US" dirty="0" smtClean="0"/>
              <a:t>题：漏损</a:t>
            </a:r>
            <a:endParaRPr lang="zh-CN" altLang="en-US" dirty="0"/>
          </a:p>
        </p:txBody>
      </p:sp>
      <p:pic>
        <p:nvPicPr>
          <p:cNvPr id="3074" name="Picture 2" descr="D:\我的坚果云\work\as Trainer\2Postgraduate\17级-王礼炳\type-of-leak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1131590"/>
            <a:ext cx="6336704" cy="388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9"/>
          <p:cNvSpPr txBox="1"/>
          <p:nvPr/>
        </p:nvSpPr>
        <p:spPr>
          <a:xfrm>
            <a:off x="5868144" y="161764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2400" b="1" dirty="0" smtClean="0">
                <a:solidFill>
                  <a:srgbClr val="FF0000"/>
                </a:solidFill>
                <a:latin typeface="微软雅黑"/>
                <a:ea typeface="微软雅黑"/>
              </a:rPr>
              <a:t>明漏</a:t>
            </a:r>
            <a:r>
              <a:rPr lang="en-US" altLang="zh-CN" sz="2400" b="1" dirty="0">
                <a:solidFill>
                  <a:srgbClr val="FF0000"/>
                </a:solidFill>
                <a:latin typeface="微软雅黑"/>
                <a:ea typeface="微软雅黑"/>
              </a:rPr>
              <a:t>|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/>
                <a:ea typeface="微软雅黑"/>
              </a:rPr>
              <a:t>爆</a:t>
            </a:r>
            <a:r>
              <a:rPr lang="zh-CN" altLang="en-US" sz="2400" b="1" dirty="0">
                <a:solidFill>
                  <a:srgbClr val="FF0000"/>
                </a:solidFill>
                <a:latin typeface="微软雅黑"/>
                <a:ea typeface="微软雅黑"/>
              </a:rPr>
              <a:t>管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4788024" y="323782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2400" b="1" dirty="0">
                <a:solidFill>
                  <a:srgbClr val="FF0000"/>
                </a:solidFill>
                <a:latin typeface="微软雅黑"/>
                <a:ea typeface="微软雅黑"/>
              </a:rPr>
              <a:t>暗漏</a:t>
            </a:r>
          </a:p>
        </p:txBody>
      </p:sp>
      <p:sp>
        <p:nvSpPr>
          <p:cNvPr id="29" name="TextBox 19"/>
          <p:cNvSpPr txBox="1"/>
          <p:nvPr/>
        </p:nvSpPr>
        <p:spPr>
          <a:xfrm>
            <a:off x="1763688" y="323782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2400" b="1" dirty="0">
                <a:solidFill>
                  <a:srgbClr val="FF0000"/>
                </a:solidFill>
                <a:latin typeface="微软雅黑"/>
                <a:ea typeface="微软雅黑"/>
              </a:rPr>
              <a:t>背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/>
                <a:ea typeface="微软雅黑"/>
              </a:rPr>
              <a:t>景漏失</a:t>
            </a:r>
            <a:endParaRPr lang="zh-CN" altLang="en-US" sz="2400" b="1" dirty="0">
              <a:solidFill>
                <a:srgbClr val="FF0000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099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3"/>
          <p:cNvSpPr>
            <a:spLocks noGrp="1"/>
          </p:cNvSpPr>
          <p:nvPr>
            <p:ph idx="1"/>
          </p:nvPr>
        </p:nvSpPr>
        <p:spPr>
          <a:xfrm>
            <a:off x="5940152" y="1348502"/>
            <a:ext cx="3059832" cy="3402378"/>
          </a:xfrm>
          <a:solidFill>
            <a:schemeClr val="bg1">
              <a:lumMod val="8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1891 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个用水节点</a:t>
            </a:r>
            <a:endParaRPr lang="en-US" altLang="zh-CN" sz="24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28 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万吨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/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天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2462 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条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管道</a:t>
            </a:r>
            <a:endParaRPr lang="en-US" altLang="zh-CN" sz="24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594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公里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41 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条主干道</a:t>
            </a:r>
            <a:endParaRPr lang="en-US" altLang="zh-CN" sz="24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开挖成本贵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17%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33% 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用水节点存在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低压风险</a:t>
            </a: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</a:rPr>
              <a:t>6</a:t>
            </a:r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% 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用水节点存在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停水风险</a:t>
            </a: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10 </a:t>
            </a:r>
            <a:r>
              <a:rPr lang="zh-CN" altLang="en-US" sz="24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种可选管径尺寸</a:t>
            </a:r>
            <a:endParaRPr lang="en-US" altLang="zh-CN" sz="24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6" name="Picture 2" descr="D:\我的坚果云\Research\Idea\newWR\Figures\Fig-2-EXNET.em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584" r="40694" b="29167"/>
          <a:stretch/>
        </p:blipFill>
        <p:spPr bwMode="auto">
          <a:xfrm>
            <a:off x="219708" y="1240490"/>
            <a:ext cx="5720444" cy="38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1348505"/>
            <a:ext cx="5472608" cy="2554545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u="sng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管网改造问题的复杂性</a:t>
            </a:r>
            <a:endParaRPr lang="en-US" altLang="zh-CN" sz="2000" b="1" u="sng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改造目标的多元化：成本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可靠性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水质等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问题的解空间巨大：</a:t>
            </a:r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2462</a:t>
            </a: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分析成本高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SzPct val="70000"/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600" dirty="0" smtClean="0"/>
              <a:t>给水管网系统的主要问题：改造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86935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给水管网系统的主要问题</a:t>
            </a:r>
            <a:r>
              <a:rPr lang="zh-CN" altLang="en-US" dirty="0" smtClean="0"/>
              <a:t>：节能</a:t>
            </a:r>
            <a:endParaRPr lang="zh-CN" altLang="en-US" dirty="0"/>
          </a:p>
        </p:txBody>
      </p:sp>
      <p:pic>
        <p:nvPicPr>
          <p:cNvPr id="4098" name="Picture 2" descr="碳达峰,碳中和,深度科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73028"/>
            <a:ext cx="3067604" cy="15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碳达峰,碳中和,深度科普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508" y="2940922"/>
            <a:ext cx="8856984" cy="24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economy.gmw.cn/attachement/png/site2/20210113/f44d30758a2f21689d612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7" y="1273027"/>
            <a:ext cx="4717951" cy="15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分析管网系统所需的知识结构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23528" y="1200150"/>
            <a:ext cx="4608512" cy="3693858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水信息的基本概念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源</a:t>
            </a:r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</a:rPr>
              <a:t>于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计算水力学</a:t>
            </a:r>
            <a:r>
              <a:rPr lang="en-US" altLang="zh-CN" sz="2000" dirty="0">
                <a:latin typeface="Calibri" panose="020F0502020204030204" pitchFamily="34" charset="0"/>
                <a:ea typeface="楷体" panose="02010609060101010101" pitchFamily="49" charset="-122"/>
              </a:rPr>
              <a:t>——Abbot</a:t>
            </a:r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</a:rPr>
              <a:t>在</a:t>
            </a:r>
            <a:r>
              <a:rPr lang="en-US" altLang="zh-CN" sz="2000" dirty="0">
                <a:latin typeface="Calibri" panose="020F0502020204030204" pitchFamily="34" charset="0"/>
                <a:ea typeface="楷体" panose="02010609060101010101" pitchFamily="49" charset="-122"/>
              </a:rPr>
              <a:t>1991</a:t>
            </a:r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</a:rPr>
              <a:t>年创造了这个表</a:t>
            </a:r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达（</a:t>
            </a:r>
            <a:r>
              <a:rPr lang="en-US" altLang="zh-CN" sz="2000" b="1" dirty="0" err="1">
                <a:solidFill>
                  <a:srgbClr val="0000FF"/>
                </a:solidFill>
              </a:rPr>
              <a:t>Hydro</a:t>
            </a:r>
            <a:r>
              <a:rPr lang="en-US" altLang="zh-CN" sz="2000" b="1" dirty="0" err="1">
                <a:solidFill>
                  <a:srgbClr val="FF0000"/>
                </a:solidFill>
              </a:rPr>
              <a:t>informatics</a:t>
            </a:r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）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</a:rPr>
              <a:t>维基百</a:t>
            </a:r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科</a:t>
            </a:r>
            <a:endParaRPr lang="zh-CN" altLang="en-US" sz="2000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2"/>
            <a:r>
              <a:rPr lang="zh-CN" altLang="en-US" sz="1600" dirty="0">
                <a:latin typeface="Calibri" panose="020F0502020204030204" pitchFamily="34" charset="0"/>
                <a:ea typeface="楷体" panose="02010609060101010101" pitchFamily="49" charset="-122"/>
              </a:rPr>
              <a:t>信息学的一个分</a:t>
            </a:r>
            <a:r>
              <a:rPr lang="zh-CN" altLang="en-US" sz="1600" dirty="0" smtClean="0">
                <a:latin typeface="Calibri" panose="020F0502020204030204" pitchFamily="34" charset="0"/>
                <a:ea typeface="楷体" panose="02010609060101010101" pitchFamily="49" charset="-122"/>
              </a:rPr>
              <a:t>支</a:t>
            </a:r>
            <a:endParaRPr lang="zh-CN" altLang="en-US" sz="1600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2"/>
            <a:r>
              <a:rPr lang="zh-CN" altLang="en-US" sz="1600" dirty="0">
                <a:latin typeface="Calibri" panose="020F0502020204030204" pitchFamily="34" charset="0"/>
                <a:ea typeface="楷体" panose="02010609060101010101" pitchFamily="49" charset="-122"/>
              </a:rPr>
              <a:t>专注于</a:t>
            </a:r>
            <a:r>
              <a:rPr lang="zh-CN" alt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信息和通信技术</a:t>
            </a:r>
            <a:r>
              <a:rPr lang="zh-CN" altLang="en-US" sz="1600" dirty="0">
                <a:latin typeface="Calibri" panose="020F0502020204030204" pitchFamily="34" charset="0"/>
                <a:ea typeface="楷体" panose="02010609060101010101" pitchFamily="49" charset="-122"/>
              </a:rPr>
              <a:t>（</a:t>
            </a:r>
            <a:r>
              <a:rPr lang="en-US" altLang="zh-CN" sz="1600" dirty="0">
                <a:latin typeface="Calibri" panose="020F0502020204030204" pitchFamily="34" charset="0"/>
                <a:ea typeface="楷体" panose="02010609060101010101" pitchFamily="49" charset="-122"/>
              </a:rPr>
              <a:t>ICT</a:t>
            </a:r>
            <a:r>
              <a:rPr lang="zh-CN" altLang="en-US" sz="1600" dirty="0">
                <a:latin typeface="Calibri" panose="020F0502020204030204" pitchFamily="34" charset="0"/>
                <a:ea typeface="楷体" panose="02010609060101010101" pitchFamily="49" charset="-122"/>
              </a:rPr>
              <a:t>）的应</a:t>
            </a:r>
            <a:r>
              <a:rPr lang="zh-CN" altLang="en-US" sz="1600" dirty="0" smtClean="0">
                <a:latin typeface="Calibri" panose="020F0502020204030204" pitchFamily="34" charset="0"/>
                <a:ea typeface="楷体" panose="02010609060101010101" pitchFamily="49" charset="-122"/>
              </a:rPr>
              <a:t>用</a:t>
            </a:r>
            <a:endParaRPr lang="zh-CN" altLang="en-US" sz="1600" dirty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2"/>
            <a:r>
              <a:rPr lang="zh-CN" altLang="en-US" sz="1600" dirty="0" smtClean="0">
                <a:latin typeface="Calibri" panose="020F0502020204030204" pitchFamily="34" charset="0"/>
                <a:ea typeface="楷体" panose="02010609060101010101" pitchFamily="49" charset="-122"/>
              </a:rPr>
              <a:t>解决</a:t>
            </a:r>
            <a:r>
              <a:rPr lang="zh-CN" altLang="en-US" sz="1600" dirty="0">
                <a:latin typeface="Calibri" panose="020F0502020204030204" pitchFamily="34" charset="0"/>
                <a:ea typeface="楷体" panose="02010609060101010101" pitchFamily="49" charset="-122"/>
              </a:rPr>
              <a:t>日益严重</a:t>
            </a:r>
            <a:r>
              <a:rPr lang="zh-CN" altLang="en-US" sz="1600" dirty="0" smtClean="0">
                <a:latin typeface="Calibri" panose="020F0502020204030204" pitchFamily="34" charset="0"/>
                <a:ea typeface="楷体" panose="02010609060101010101" pitchFamily="49" charset="-122"/>
              </a:rPr>
              <a:t>的水资源利用中的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公平和效率问题</a:t>
            </a:r>
            <a:r>
              <a:rPr lang="zh-CN" altLang="en-US" sz="1600" dirty="0" smtClean="0">
                <a:latin typeface="Calibri" panose="020F0502020204030204" pitchFamily="34" charset="0"/>
                <a:ea typeface="楷体" panose="02010609060101010101" pitchFamily="49" charset="-122"/>
              </a:rPr>
              <a:t> </a:t>
            </a:r>
            <a:endParaRPr lang="en-US" altLang="zh-CN" sz="1600" dirty="0" smtClean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水信息学利用</a:t>
            </a:r>
            <a:r>
              <a:rPr lang="zh-CN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模拟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/</a:t>
            </a:r>
            <a:r>
              <a:rPr lang="zh-CN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优化建模</a:t>
            </a:r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和</a:t>
            </a:r>
            <a:r>
              <a:rPr lang="zh-CN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信息通信技术</a:t>
            </a:r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来帮助解决水力学、水文学和环境工程问题，从而更好地管理水系统</a:t>
            </a:r>
            <a:endParaRPr lang="en-US" altLang="zh-CN" sz="2000" dirty="0" smtClean="0">
              <a:latin typeface="Calibri" panose="020F0502020204030204" pitchFamily="34" charset="0"/>
              <a:ea typeface="楷体" panose="02010609060101010101" pitchFamily="49" charset="-122"/>
            </a:endParaRPr>
          </a:p>
          <a:p>
            <a:pPr lvl="1"/>
            <a:r>
              <a:rPr lang="zh-CN" altLang="en-US" sz="2000" dirty="0" smtClean="0">
                <a:latin typeface="Calibri" panose="020F0502020204030204" pitchFamily="34" charset="0"/>
                <a:ea typeface="楷体" panose="02010609060101010101" pitchFamily="49" charset="-122"/>
              </a:rPr>
              <a:t>主</a:t>
            </a:r>
            <a:r>
              <a:rPr lang="zh-CN" altLang="en-US" sz="2000" dirty="0">
                <a:latin typeface="Calibri" panose="020F0502020204030204" pitchFamily="34" charset="0"/>
                <a:ea typeface="楷体" panose="02010609060101010101" pitchFamily="49" charset="-122"/>
              </a:rPr>
              <a:t>要应用领域是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洪水和流域管理、城市</a:t>
            </a:r>
            <a:r>
              <a:rPr lang="zh-CN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和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海岸</a:t>
            </a:r>
            <a:r>
              <a:rPr lang="zh-CN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系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</a:rPr>
              <a:t>统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>
          <a:xfrm>
            <a:off x="4925888" y="1200151"/>
            <a:ext cx="4038600" cy="3394472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水信息学的核心架构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20" y="1703116"/>
            <a:ext cx="3562420" cy="216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386397"/>
            <a:ext cx="941958" cy="941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In memory of </a:t>
            </a:r>
            <a:r>
              <a:rPr lang="en-GB" altLang="zh-CN" b="1" dirty="0"/>
              <a:t>Professor </a:t>
            </a:r>
            <a:r>
              <a:rPr lang="en-GB" altLang="zh-CN" b="1" dirty="0" smtClean="0"/>
              <a:t>Michael Abbott</a:t>
            </a:r>
            <a:endParaRPr lang="zh-CN" altLang="en-US" b="1" dirty="0"/>
          </a:p>
        </p:txBody>
      </p:sp>
      <p:pic>
        <p:nvPicPr>
          <p:cNvPr id="1026" name="Picture 2" descr="微信图片_202109171407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63" y="1059582"/>
            <a:ext cx="595928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44" y="4463380"/>
            <a:ext cx="1143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See the source imag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351" y="1382898"/>
            <a:ext cx="3451545" cy="2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07504" y="4798481"/>
            <a:ext cx="51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200" dirty="0" smtClean="0">
                <a:hlinkClick r:id="rId6"/>
              </a:rPr>
              <a:t>https</a:t>
            </a:r>
            <a:r>
              <a:rPr lang="en-GB" altLang="zh-CN" sz="1200" dirty="0">
                <a:hlinkClick r:id="rId6"/>
              </a:rPr>
              <a:t>://</a:t>
            </a:r>
            <a:r>
              <a:rPr lang="en-GB" altLang="zh-CN" sz="1200" dirty="0" smtClean="0">
                <a:hlinkClick r:id="rId6"/>
              </a:rPr>
              <a:t>www.un-ihe.org/news/professor-emeritus-michael-abbott-passed-away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587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分析管网系统所需的知识结构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5" name="Picture 3" descr="C:\Users\Administrator\Desktop\概论课\水信息学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221603"/>
            <a:ext cx="8280000" cy="37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什么是模型？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img01.tooopen.com/Downs/images/2009/10/15/sy_20091015024936141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2193708"/>
            <a:ext cx="3728720" cy="28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807.photobucket.com/albums/yy358/yiya100/visiblebo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52" y="2193708"/>
            <a:ext cx="5293368" cy="2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://img3.imgtn.bdimg.com/it/u=2149210707,885638520&amp;fm=23&amp;gp=0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1360"/>
            <a:ext cx="3048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Qi\AppData\Roaming\Tencent\Users\1612414193\QQ\WinTemp\RichOle\IM~YA)IHDS3]@2`8IS(Z8M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2964"/>
            <a:ext cx="8908112" cy="38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是给水管</a:t>
            </a:r>
            <a:r>
              <a:rPr lang="zh-CN" altLang="en-US" dirty="0"/>
              <a:t>网系统的模型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27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14400" y="321469"/>
            <a:ext cx="7315200" cy="16073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你</a:t>
            </a:r>
            <a:r>
              <a:rPr lang="zh-CN" altLang="en-US" sz="2600" b="1" dirty="0">
                <a:solidFill>
                  <a:srgbClr val="FF0000"/>
                </a:solidFill>
                <a:latin typeface="Microsoft Yahei"/>
                <a:ea typeface="Microsoft Yahei"/>
                <a:sym typeface="Microsoft Yahei"/>
              </a:rPr>
              <a:t>为什么</a:t>
            </a:r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选“给排水科学与工程”这个专业？</a:t>
            </a: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828800" y="2089547"/>
            <a:ext cx="6400800" cy="48220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父母之命</a:t>
            </a: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1828800" y="2732484"/>
            <a:ext cx="6400800" cy="4822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媒妁之言</a:t>
            </a: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828800" y="3375422"/>
            <a:ext cx="6400800" cy="48220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掐指一算</a:t>
            </a: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828800" y="4018359"/>
            <a:ext cx="6400800" cy="4822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600" b="1" dirty="0">
                <a:solidFill>
                  <a:srgbClr val="000000"/>
                </a:solidFill>
                <a:latin typeface="Microsoft Yahei"/>
                <a:ea typeface="Microsoft Yahei"/>
                <a:sym typeface="Microsoft Yahei"/>
              </a:rPr>
              <a:t>心向往之</a:t>
            </a: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78719" y="2137767"/>
            <a:ext cx="385762" cy="3857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1600" smtClean="0">
                <a:solidFill>
                  <a:srgbClr val="FFFFFF"/>
                </a:solidFill>
              </a:rPr>
              <a:t>A</a:t>
            </a: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178719" y="2780705"/>
            <a:ext cx="385762" cy="385762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1600" smtClean="0">
                <a:solidFill>
                  <a:srgbClr val="FFFFFF"/>
                </a:solidFill>
              </a:rPr>
              <a:t>B</a:t>
            </a: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78719" y="3423642"/>
            <a:ext cx="385762" cy="385763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1600" smtClean="0">
                <a:solidFill>
                  <a:srgbClr val="FFFFFF"/>
                </a:solidFill>
              </a:rPr>
              <a:t>C</a:t>
            </a: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178719" y="4066580"/>
            <a:ext cx="385762" cy="385762"/>
          </a:xfrm>
          <a:prstGeom prst="ellipse">
            <a:avLst/>
          </a:prstGeom>
          <a:solidFill>
            <a:srgbClr val="80808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zh-CN" sz="1600" smtClean="0">
                <a:solidFill>
                  <a:srgbClr val="FFFFFF"/>
                </a:solidFill>
              </a:rPr>
              <a:t>D</a:t>
            </a:r>
            <a:endParaRPr lang="zh-CN" altLang="en-US" sz="1600">
              <a:solidFill>
                <a:srgbClr val="FFFFFF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11"/>
            </p:custDataLst>
          </p:nvPr>
        </p:nvSpPr>
        <p:spPr>
          <a:xfrm>
            <a:off x="6686550" y="4661297"/>
            <a:ext cx="1157288" cy="308610"/>
          </a:xfrm>
          <a:prstGeom prst="roundRect">
            <a:avLst/>
          </a:prstGeom>
          <a:solidFill>
            <a:srgbClr val="80808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rgbClr val="FFFFFF"/>
                </a:solidFill>
              </a:rPr>
              <a:t>提交</a:t>
            </a:r>
            <a:endParaRPr lang="zh-CN" altLang="en-US" sz="1600">
              <a:solidFill>
                <a:srgbClr val="FFFF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1929979"/>
            <a:ext cx="2570584" cy="25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>
            <p:custDataLst>
              <p:tags r:id="rId12"/>
            </p:custDataLst>
          </p:nvPr>
        </p:nvGrpSpPr>
        <p:grpSpPr>
          <a:xfrm>
            <a:off x="0" y="0"/>
            <a:ext cx="9144000" cy="744220"/>
            <a:chOff x="0" y="0"/>
            <a:chExt cx="9144000" cy="744220"/>
          </a:xfrm>
        </p:grpSpPr>
        <p:sp>
          <p:nvSpPr>
            <p:cNvPr id="18" name="TitleBackground"/>
            <p:cNvSpPr/>
            <p:nvPr>
              <p:custDataLst>
                <p:tags r:id="rId14"/>
              </p:custDataLst>
            </p:nvPr>
          </p:nvSpPr>
          <p:spPr>
            <a:xfrm>
              <a:off x="0" y="0"/>
              <a:ext cx="9144000" cy="635000"/>
            </a:xfrm>
            <a:prstGeom prst="rect">
              <a:avLst/>
            </a:prstGeom>
            <a:solidFill>
              <a:srgbClr val="F6F7F8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ypeText"/>
            <p:cNvSpPr/>
            <p:nvPr>
              <p:custDataLst>
                <p:tags r:id="rId15"/>
              </p:custDataLst>
            </p:nvPr>
          </p:nvSpPr>
          <p:spPr>
            <a:xfrm>
              <a:off x="254000" y="0"/>
              <a:ext cx="1270000" cy="635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6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投票</a:t>
              </a:r>
              <a:endPara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ColorBlock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254000" cy="635000"/>
            </a:xfrm>
            <a:prstGeom prst="rect">
              <a:avLst/>
            </a:prstGeom>
            <a:solidFill>
              <a:srgbClr val="639EF4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ipText"/>
            <p:cNvSpPr/>
            <p:nvPr>
              <p:custDataLst>
                <p:tags r:id="rId17"/>
              </p:custDataLst>
            </p:nvPr>
          </p:nvSpPr>
          <p:spPr>
            <a:xfrm>
              <a:off x="1195705" y="109220"/>
              <a:ext cx="2540000" cy="635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>
              <a:noAutofit/>
            </a:bodyPr>
            <a:lstStyle/>
            <a:p>
              <a:r>
                <a:rPr lang="zh-CN" altLang="en-US" sz="2000" smtClean="0">
                  <a:solidFill>
                    <a:srgbClr val="808080"/>
                  </a:solidFill>
                  <a:latin typeface="Microsoft Yahei"/>
                  <a:ea typeface="Microsoft Yahei"/>
                  <a:sym typeface="Microsoft Yahei"/>
                </a:rPr>
                <a:t>最多可选</a:t>
              </a:r>
              <a:r>
                <a:rPr lang="en-US" altLang="zh-CN" sz="2000" smtClean="0">
                  <a:solidFill>
                    <a:srgbClr val="808080"/>
                  </a:solidFill>
                  <a:latin typeface="Microsoft Yahei"/>
                  <a:ea typeface="Microsoft Yahei"/>
                  <a:sym typeface="Microsoft Yahei"/>
                </a:rPr>
                <a:t>1</a:t>
              </a:r>
              <a:r>
                <a:rPr lang="zh-CN" altLang="en-US" sz="2000" smtClean="0">
                  <a:solidFill>
                    <a:srgbClr val="808080"/>
                  </a:solidFill>
                  <a:latin typeface="Microsoft Yahei"/>
                  <a:ea typeface="Microsoft Yahei"/>
                  <a:sym typeface="Microsoft Yahei"/>
                </a:rPr>
                <a:t>项</a:t>
              </a:r>
              <a:endParaRPr lang="zh-CN" altLang="en-US" sz="2000" dirty="0">
                <a:solidFill>
                  <a:srgbClr val="808080"/>
                </a:solidFill>
                <a:latin typeface="Microsoft Yahei"/>
                <a:ea typeface="Microsoft Yahei"/>
                <a:sym typeface="Microsoft Yahei"/>
              </a:endParaRPr>
            </a:p>
          </p:txBody>
        </p:sp>
      </p:grpSp>
      <p:pic>
        <p:nvPicPr>
          <p:cNvPr id="16" name="图片 15"/>
          <p:cNvPicPr>
            <a:picLocks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63500"/>
            <a:ext cx="1422400" cy="5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3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ocation in San Diego County and the U.S. state of Califor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8" y="1167595"/>
            <a:ext cx="8029575" cy="38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是给水管</a:t>
            </a:r>
            <a:r>
              <a:rPr lang="zh-CN" altLang="en-US" dirty="0"/>
              <a:t>网系统的模型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21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是给水管</a:t>
            </a:r>
            <a:r>
              <a:rPr lang="zh-CN" altLang="en-US" dirty="0"/>
              <a:t>网系统的模型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pic>
        <p:nvPicPr>
          <p:cNvPr id="22529" name="Picture 1" descr="C:\Users\Qi\AppData\Roaming\Tencent\Users\1612414193\QQ\WinTemp\RichOle\Y7XQ(5YZ$__$O[D1~IAT~)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0" y="979035"/>
            <a:ext cx="7740351" cy="41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是给水管</a:t>
            </a:r>
            <a:r>
              <a:rPr lang="zh-CN" altLang="en-US" dirty="0"/>
              <a:t>网系统的模型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62137" y="939118"/>
            <a:ext cx="8730343" cy="4204382"/>
            <a:chOff x="18883" y="1252157"/>
            <a:chExt cx="8730343" cy="5605843"/>
          </a:xfrm>
        </p:grpSpPr>
        <p:pic>
          <p:nvPicPr>
            <p:cNvPr id="7174" name="Picture 6" descr="http://hwd.com/wp-content/uploads/2015/07/Distribution-M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3" y="1252157"/>
              <a:ext cx="4697133" cy="5605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5"/>
            <p:cNvGrpSpPr/>
            <p:nvPr/>
          </p:nvGrpSpPr>
          <p:grpSpPr>
            <a:xfrm>
              <a:off x="4716017" y="2204864"/>
              <a:ext cx="4033209" cy="2880000"/>
              <a:chOff x="4716017" y="2204864"/>
              <a:chExt cx="4033209" cy="2880000"/>
            </a:xfrm>
          </p:grpSpPr>
          <p:pic>
            <p:nvPicPr>
              <p:cNvPr id="7175" name="Picture 7" descr="C:\Users\Qi\AppData\Roaming\Tencent\Users\1612414193\QQ\WinTemp\RichOle\5{F{{O81_59V7U$N}M5U]D0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716017" y="2204864"/>
                <a:ext cx="1422136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C:\Users\Qi\AppData\Roaming\Tencent\Users\1612414193\QQ\WinTemp\RichOle\5{F{{O81_59V7U$N}M5U]D0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145833" y="2204864"/>
                <a:ext cx="1281813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7" descr="C:\Users\Qi\AppData\Roaming\Tencent\Users\1612414193\QQ\WinTemp\RichOle\5{F{{O81_59V7U$N}M5U]D0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435326" y="2204864"/>
                <a:ext cx="1313900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004048" y="5373216"/>
              <a:ext cx="3745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Source: </a:t>
              </a:r>
              <a:r>
                <a:rPr lang="en-US" altLang="zh-CN" sz="1200" dirty="0" smtClean="0">
                  <a:hlinkClick r:id="rId7"/>
                </a:rPr>
                <a:t>http</a:t>
              </a:r>
              <a:r>
                <a:rPr lang="en-US" altLang="zh-CN" sz="1200" dirty="0">
                  <a:hlinkClick r:id="rId7"/>
                </a:rPr>
                <a:t>://hwd.com/distribution-system</a:t>
              </a:r>
              <a:r>
                <a:rPr lang="en-US" altLang="zh-CN" sz="1200" dirty="0" smtClean="0">
                  <a:hlinkClick r:id="rId7"/>
                </a:rPr>
                <a:t>/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6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现实世界问题的复杂性</a:t>
            </a:r>
            <a:endParaRPr lang="zh-CN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5" b="984"/>
          <a:stretch/>
        </p:blipFill>
        <p:spPr bwMode="auto">
          <a:xfrm>
            <a:off x="124301" y="1131590"/>
            <a:ext cx="709247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787774"/>
            <a:ext cx="2893368" cy="134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7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最优</a:t>
            </a:r>
            <a:r>
              <a:rPr lang="zh-CN" altLang="en-US" dirty="0" smtClean="0"/>
              <a:t>化方法的分类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1" y="1131590"/>
            <a:ext cx="834999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1" y="3481842"/>
            <a:ext cx="2690267" cy="103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1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1553" y="1059582"/>
            <a:ext cx="7680894" cy="3888432"/>
            <a:chOff x="707530" y="1760612"/>
            <a:chExt cx="7000477" cy="46006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760612"/>
              <a:ext cx="2177070" cy="46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216038"/>
              <a:ext cx="2847975" cy="372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1174924" y="4941168"/>
              <a:ext cx="129614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07530" y="2219610"/>
              <a:ext cx="129614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进化算法</a:t>
            </a:r>
            <a:r>
              <a:rPr lang="en-US" altLang="zh-CN" dirty="0" smtClean="0"/>
              <a:t>/</a:t>
            </a:r>
            <a:r>
              <a:rPr lang="zh-CN" altLang="en-US" dirty="0" smtClean="0"/>
              <a:t>遗传算法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273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给水管网系统的优化设计方法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394472"/>
          </a:xfrm>
        </p:spPr>
        <p:txBody>
          <a:bodyPr/>
          <a:lstStyle/>
          <a:p>
            <a:r>
              <a:rPr lang="zh-CN" altLang="en-US" dirty="0" smtClean="0"/>
              <a:t>以一个简单的双环管网的设计为例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724" t="2462" r="66092" b="2534"/>
          <a:stretch>
            <a:fillRect/>
          </a:stretch>
        </p:blipFill>
        <p:spPr bwMode="auto">
          <a:xfrm>
            <a:off x="5076056" y="1707654"/>
            <a:ext cx="20603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48746"/>
              </p:ext>
            </p:extLst>
          </p:nvPr>
        </p:nvGraphicFramePr>
        <p:xfrm>
          <a:off x="1143000" y="1954530"/>
          <a:ext cx="2819400" cy="257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905000"/>
              </a:tblGrid>
              <a:tr h="285750"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选项</a:t>
                      </a:r>
                      <a:endParaRPr lang="en-GB" sz="14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管径</a:t>
                      </a:r>
                      <a:r>
                        <a:rPr lang="en-GB" sz="1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(</a:t>
                      </a:r>
                      <a:r>
                        <a:rPr lang="zh-CN" altLang="en-US" sz="1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英寸</a:t>
                      </a:r>
                      <a:r>
                        <a:rPr lang="en-GB" sz="1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)</a:t>
                      </a:r>
                      <a:endParaRPr lang="en-GB" sz="14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12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16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18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20</a:t>
                      </a:r>
                      <a:endParaRPr lang="en-GB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7" name="Straight Connector 8"/>
          <p:cNvCxnSpPr/>
          <p:nvPr/>
        </p:nvCxnSpPr>
        <p:spPr>
          <a:xfrm>
            <a:off x="2514600" y="2411730"/>
            <a:ext cx="112268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9"/>
          <p:cNvCxnSpPr/>
          <p:nvPr/>
        </p:nvCxnSpPr>
        <p:spPr>
          <a:xfrm>
            <a:off x="2514600" y="4354830"/>
            <a:ext cx="1123200" cy="0"/>
          </a:xfrm>
          <a:prstGeom prst="line">
            <a:avLst/>
          </a:prstGeom>
          <a:ln w="1270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/>
          <p:cNvCxnSpPr/>
          <p:nvPr/>
        </p:nvCxnSpPr>
        <p:spPr>
          <a:xfrm>
            <a:off x="2514600" y="2689316"/>
            <a:ext cx="1123200" cy="0"/>
          </a:xfrm>
          <a:prstGeom prst="line">
            <a:avLst/>
          </a:prstGeom>
          <a:ln w="508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1"/>
          <p:cNvCxnSpPr/>
          <p:nvPr/>
        </p:nvCxnSpPr>
        <p:spPr>
          <a:xfrm>
            <a:off x="2514600" y="2966901"/>
            <a:ext cx="1123200" cy="0"/>
          </a:xfrm>
          <a:prstGeom prst="line">
            <a:avLst/>
          </a:prstGeom>
          <a:ln w="635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2"/>
          <p:cNvCxnSpPr/>
          <p:nvPr/>
        </p:nvCxnSpPr>
        <p:spPr>
          <a:xfrm>
            <a:off x="2514600" y="3244487"/>
            <a:ext cx="1123200" cy="0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3"/>
          <p:cNvCxnSpPr/>
          <p:nvPr/>
        </p:nvCxnSpPr>
        <p:spPr>
          <a:xfrm>
            <a:off x="2514600" y="3522072"/>
            <a:ext cx="1123200" cy="0"/>
          </a:xfrm>
          <a:prstGeom prst="line">
            <a:avLst/>
          </a:prstGeom>
          <a:ln w="889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4"/>
          <p:cNvCxnSpPr/>
          <p:nvPr/>
        </p:nvCxnSpPr>
        <p:spPr>
          <a:xfrm>
            <a:off x="2514600" y="3799658"/>
            <a:ext cx="1123200" cy="0"/>
          </a:xfrm>
          <a:prstGeom prst="line">
            <a:avLst/>
          </a:prstGeom>
          <a:ln w="1016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/>
          <p:cNvCxnSpPr/>
          <p:nvPr/>
        </p:nvCxnSpPr>
        <p:spPr>
          <a:xfrm>
            <a:off x="2514600" y="4077243"/>
            <a:ext cx="1123200" cy="0"/>
          </a:xfrm>
          <a:prstGeom prst="line">
            <a:avLst/>
          </a:prstGeom>
          <a:ln w="1143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36096" y="16983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水处理厂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6412" y="23144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需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水节点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30665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管道</a:t>
            </a:r>
            <a:endParaRPr lang="en-GB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6" y="4515966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66FF"/>
                </a:solidFill>
              </a:rPr>
              <a:t>8</a:t>
            </a:r>
            <a:r>
              <a:rPr lang="en-GB" b="1" i="1" baseline="30000" dirty="0" smtClean="0">
                <a:solidFill>
                  <a:srgbClr val="0066FF"/>
                </a:solidFill>
              </a:rPr>
              <a:t>8</a:t>
            </a:r>
            <a:r>
              <a:rPr lang="en-GB" b="1" baseline="30000" dirty="0" smtClean="0">
                <a:solidFill>
                  <a:srgbClr val="0066FF"/>
                </a:solidFill>
              </a:rPr>
              <a:t> </a:t>
            </a:r>
            <a:r>
              <a:rPr lang="en-GB" b="1" dirty="0" smtClean="0">
                <a:solidFill>
                  <a:srgbClr val="0066FF"/>
                </a:solidFill>
              </a:rPr>
              <a:t>≈ </a:t>
            </a:r>
            <a:r>
              <a:rPr lang="zh-CN" altLang="en-US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b="1" dirty="0" smtClean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千七百万种不同组合</a:t>
            </a:r>
            <a:endParaRPr lang="en-GB" b="1" baseline="-25000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0072" y="4792965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66FF"/>
                </a:solidFill>
              </a:rPr>
              <a:t>0.001s x </a:t>
            </a:r>
            <a:r>
              <a:rPr lang="en-GB" altLang="zh-CN" b="1" i="1" dirty="0">
                <a:solidFill>
                  <a:srgbClr val="0066FF"/>
                </a:solidFill>
              </a:rPr>
              <a:t>8</a:t>
            </a:r>
            <a:r>
              <a:rPr lang="en-GB" altLang="zh-CN" b="1" i="1" baseline="30000" dirty="0">
                <a:solidFill>
                  <a:srgbClr val="0066FF"/>
                </a:solidFill>
              </a:rPr>
              <a:t>8</a:t>
            </a:r>
            <a:r>
              <a:rPr lang="en-GB" b="1" i="1" dirty="0" smtClean="0">
                <a:solidFill>
                  <a:srgbClr val="0066FF"/>
                </a:solidFill>
              </a:rPr>
              <a:t> = 4.72</a:t>
            </a:r>
            <a:r>
              <a:rPr lang="en-GB" b="1" i="1" dirty="0" smtClean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b="1" dirty="0">
                <a:solidFill>
                  <a:srgbClr val="0066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endParaRPr lang="en-GB" b="1" baseline="-25000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20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6997E-6 L 0.2816 -0.416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08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39285E-6 L 0.371 -0.304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152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9106E-6 L 0.31319 -0.1544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-77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8489E-6 L 0.43125 -0.100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50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6.04379E-7 L 0.37621 0.051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25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77613E-6 L 0.31319 0.20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1014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5665E-6 L 0.43125 0.256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28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6284E-6 L 0.37674 0.407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41480"/>
            <a:ext cx="8229600" cy="85725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遗传算法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求解</a:t>
            </a:r>
            <a:r>
              <a:rPr lang="zh-CN" altLang="en-US" dirty="0" smtClean="0"/>
              <a:t>管</a:t>
            </a:r>
            <a:r>
              <a:rPr lang="zh-CN" altLang="en-US" dirty="0"/>
              <a:t>网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优化问题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4057642"/>
            <a:ext cx="4104456" cy="1052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" y="1167595"/>
            <a:ext cx="4494972" cy="11606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8" y="1059584"/>
            <a:ext cx="4464496" cy="2922849"/>
          </a:xfrm>
          <a:prstGeom prst="rect">
            <a:avLst/>
          </a:prstGeom>
        </p:spPr>
      </p:pic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2517747"/>
            <a:ext cx="4690199" cy="2484275"/>
          </a:xfrm>
        </p:spPr>
      </p:pic>
    </p:spTree>
    <p:extLst>
      <p:ext uri="{BB962C8B-B14F-4D97-AF65-F5344CB8AC3E}">
        <p14:creationId xmlns:p14="http://schemas.microsoft.com/office/powerpoint/2010/main" val="16221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48326"/>
            <a:ext cx="8640960" cy="85725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大型给水管网系统优化改造决策支持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05577"/>
            <a:ext cx="8229600" cy="3394472"/>
          </a:xfrm>
        </p:spPr>
        <p:txBody>
          <a:bodyPr/>
          <a:lstStyle/>
          <a:p>
            <a:endParaRPr lang="en-US" altLang="zh-CN" dirty="0" smtClean="0"/>
          </a:p>
        </p:txBody>
      </p:sp>
      <p:pic>
        <p:nvPicPr>
          <p:cNvPr id="7" name="图片 6" descr="Figure 2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2000" y="1059582"/>
            <a:ext cx="5580000" cy="3960000"/>
          </a:xfrm>
          <a:prstGeom prst="rect">
            <a:avLst/>
          </a:prstGeom>
        </p:spPr>
      </p:pic>
      <p:pic>
        <p:nvPicPr>
          <p:cNvPr id="8" name="图片 7" descr="Figure 1.ti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1434" y="1059582"/>
            <a:ext cx="6826850" cy="3960000"/>
          </a:xfrm>
          <a:prstGeom prst="rect">
            <a:avLst/>
          </a:prstGeom>
        </p:spPr>
      </p:pic>
      <p:pic>
        <p:nvPicPr>
          <p:cNvPr id="9" name="图片 8" descr="Figure 4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1907704" y="987574"/>
            <a:ext cx="5634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目标3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84" y="3381842"/>
            <a:ext cx="3017488" cy="16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回顾总结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给水管网系统的基本概念</a:t>
            </a:r>
            <a:endParaRPr lang="en-US" altLang="zh-CN" dirty="0" smtClean="0"/>
          </a:p>
          <a:p>
            <a:r>
              <a:rPr lang="zh-CN" altLang="en-US" dirty="0" smtClean="0"/>
              <a:t>日常运营面临的重难点问题</a:t>
            </a:r>
            <a:endParaRPr lang="en-US" altLang="zh-CN" dirty="0" smtClean="0"/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漏损控制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优化改造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节能调度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/>
              <a:t>水信息学的知识结构</a:t>
            </a:r>
            <a:endParaRPr lang="en-US" altLang="zh-CN" dirty="0" smtClean="0"/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水力模拟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/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优化计算</a:t>
            </a:r>
            <a:endParaRPr lang="en-US" altLang="zh-CN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9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关于饮用水的一些事实</a:t>
            </a:r>
            <a:endParaRPr lang="zh-CN" altLang="en-US" sz="3600" dirty="0"/>
          </a:p>
        </p:txBody>
      </p:sp>
      <p:pic>
        <p:nvPicPr>
          <p:cNvPr id="3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3598"/>
            <a:ext cx="3235684" cy="32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1454155"/>
            <a:ext cx="5548663" cy="275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589748" y="4917817"/>
            <a:ext cx="324036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" dirty="0" smtClean="0"/>
              <a:t>Source: </a:t>
            </a:r>
            <a:r>
              <a:rPr lang="en-GB" altLang="zh-CN" sz="700" dirty="0" smtClean="0">
                <a:hlinkClick r:id="rId5"/>
              </a:rPr>
              <a:t>https</a:t>
            </a:r>
            <a:r>
              <a:rPr lang="en-GB" altLang="zh-CN" sz="700" dirty="0">
                <a:hlinkClick r:id="rId5"/>
              </a:rPr>
              <a:t>://www.amiblu.com/just-how-much-fresh-water-is-there-on-earth</a:t>
            </a:r>
            <a:r>
              <a:rPr lang="en-GB" altLang="zh-CN" sz="700" dirty="0" smtClean="0">
                <a:hlinkClick r:id="rId5"/>
              </a:rPr>
              <a:t>/</a:t>
            </a:r>
            <a:endParaRPr lang="zh-CN" altLang="en-US" sz="700" dirty="0"/>
          </a:p>
        </p:txBody>
      </p:sp>
      <p:sp>
        <p:nvSpPr>
          <p:cNvPr id="7" name="矩形 6"/>
          <p:cNvSpPr/>
          <p:nvPr/>
        </p:nvSpPr>
        <p:spPr>
          <a:xfrm>
            <a:off x="0" y="4940900"/>
            <a:ext cx="406794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700" dirty="0"/>
              <a:t>Source: </a:t>
            </a:r>
            <a:r>
              <a:rPr lang="en-US" altLang="zh-CN" sz="700" dirty="0">
                <a:hlinkClick r:id="rId6"/>
              </a:rPr>
              <a:t>https://www.howitworksdaily.com/the-wonders-of-water-how-is-this-chemical-the-key-to-life</a:t>
            </a:r>
            <a:r>
              <a:rPr lang="en-US" altLang="zh-CN" sz="700" dirty="0" smtClean="0">
                <a:hlinkClick r:id="rId6"/>
              </a:rPr>
              <a:t>/</a:t>
            </a:r>
            <a:endParaRPr lang="zh-CN" altLang="en-US" sz="700" dirty="0"/>
          </a:p>
        </p:txBody>
      </p:sp>
    </p:spTree>
    <p:extLst>
      <p:ext uri="{BB962C8B-B14F-4D97-AF65-F5344CB8AC3E}">
        <p14:creationId xmlns:p14="http://schemas.microsoft.com/office/powerpoint/2010/main" val="13552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pository.dhigroup.com/wp-content/uploads/sites/9/2020/10/mikeplus-intro-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237"/>
            <a:ext cx="9144000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3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校外讲座\iot-sh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" y="51470"/>
            <a:ext cx="89609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4"/>
          <p:cNvSpPr/>
          <p:nvPr/>
        </p:nvSpPr>
        <p:spPr>
          <a:xfrm>
            <a:off x="75501" y="51750"/>
            <a:ext cx="7838557" cy="5040000"/>
          </a:xfrm>
          <a:custGeom>
            <a:avLst/>
            <a:gdLst/>
            <a:ahLst/>
            <a:cxnLst/>
            <a:rect l="l" t="t" r="r" b="b"/>
            <a:pathLst>
              <a:path w="7838557" h="5040000">
                <a:moveTo>
                  <a:pt x="0" y="0"/>
                </a:moveTo>
                <a:lnTo>
                  <a:pt x="4928712" y="0"/>
                </a:lnTo>
                <a:lnTo>
                  <a:pt x="7838557" y="5040000"/>
                </a:lnTo>
                <a:lnTo>
                  <a:pt x="1824903" y="5040000"/>
                </a:lnTo>
                <a:lnTo>
                  <a:pt x="0" y="1879175"/>
                </a:ln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0">
              <a:spcAft>
                <a:spcPts val="600"/>
              </a:spcAft>
            </a:pP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王琦 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1440000"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199-2843-5838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1440000"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q.wang@gdut.edu.cn 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1440000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广州市番禺区大学城</a:t>
            </a: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1440000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广东工业大学实验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号楼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615-3</a:t>
            </a:r>
          </a:p>
          <a:p>
            <a:pPr marL="1260000" algn="ctr"/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085544" y="555526"/>
            <a:ext cx="3518904" cy="7057357"/>
            <a:chOff x="5085544" y="1628800"/>
            <a:chExt cx="3518904" cy="7057357"/>
          </a:xfrm>
        </p:grpSpPr>
        <p:pic>
          <p:nvPicPr>
            <p:cNvPr id="16" name="Picture 2" descr="See the source imag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544" y="1628800"/>
              <a:ext cx="3518904" cy="7057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047" y="4257769"/>
              <a:ext cx="1901898" cy="190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5" descr="C:\Users\Qi\Desktop\email-icon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2320975"/>
            <a:ext cx="361540" cy="3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Qi\Desktop\locati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86" y="2787774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Qi\Desktop\telephon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86" y="1851710"/>
            <a:ext cx="360000" cy="3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Qi\Desktop\2021-世界水日\wwd2020_website_hero_image_home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3" y="236890"/>
            <a:ext cx="8616954" cy="19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2229708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世界每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人有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无法获得安全饮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84.2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饮用水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饮用受排泄物污染的水源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北美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4100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每天喝“药水”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欧洲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人缺乏安全饮用水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非洲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口缺乏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饮用水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What does water mean to y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3718"/>
            <a:ext cx="3312368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cs5.baidu.com/feed/83025aafa40f4bfb61f53d578bf942f8f63618ce.jpeg?token=825b02672ca02dd5175890af7fe72a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22940"/>
            <a:ext cx="4551288" cy="51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2625759"/>
            <a:ext cx="457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我国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人均</a:t>
            </a: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水资源量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不足世界水平的</a:t>
            </a:r>
            <a:r>
              <a:rPr lang="en-US" altLang="zh-CN" sz="19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2/3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城市不同程度缺</a:t>
            </a: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endParaRPr lang="en-US" altLang="zh-CN" sz="1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改掉不良</a:t>
            </a: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习惯就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能节水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en-US" altLang="zh-CN" sz="1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  <a:r>
              <a:rPr lang="zh-CN" altLang="en-US" sz="19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周：</a:t>
            </a:r>
            <a:r>
              <a:rPr lang="zh-CN" altLang="en-US" sz="19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日至</a:t>
            </a:r>
            <a:r>
              <a:rPr lang="en-US" altLang="zh-CN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1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8860" y="573531"/>
            <a:ext cx="4565140" cy="192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7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s0.baidu.com/-Po3dSag_xI4khGko9WTAnF6hhy/zhidao/wh%3D450%2C600/sign=46576f4b73f082022dc7993b7ecbd7db/b2de9c82d158ccbf879d3e5219d8bc3eb13541b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1831" y="3579862"/>
            <a:ext cx="766233" cy="7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 descr="1254642636357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327835"/>
            <a:ext cx="1893960" cy="178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教学内容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47864"/>
          </a:xfrm>
        </p:spPr>
        <p:txBody>
          <a:bodyPr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Ø"/>
            </a:pPr>
            <a:r>
              <a:rPr lang="zh-CN" altLang="en-US" dirty="0" smtClean="0"/>
              <a:t>给水管网系统概述</a:t>
            </a:r>
            <a:endParaRPr lang="en-US" altLang="zh-CN" dirty="0" smtClean="0"/>
          </a:p>
          <a:p>
            <a:pPr>
              <a:buSzPct val="70000"/>
              <a:buFont typeface="Wingdings" panose="05000000000000000000" pitchFamily="2" charset="2"/>
              <a:buChar char="Ø"/>
            </a:pPr>
            <a:r>
              <a:rPr lang="zh-CN" altLang="en-US" dirty="0" smtClean="0"/>
              <a:t>给水管网系统面临的主要问题</a:t>
            </a:r>
            <a:endParaRPr lang="en-US" altLang="zh-CN" dirty="0" smtClean="0"/>
          </a:p>
          <a:p>
            <a:pPr>
              <a:buSzPct val="70000"/>
              <a:buFont typeface="Wingdings" panose="05000000000000000000" pitchFamily="2" charset="2"/>
              <a:buChar char="Ø"/>
            </a:pPr>
            <a:r>
              <a:rPr lang="zh-CN" altLang="en-US" dirty="0" smtClean="0"/>
              <a:t>复杂管网系统分析手段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水信息学</a:t>
            </a:r>
            <a:endParaRPr lang="en-US" altLang="zh-CN" dirty="0" smtClean="0"/>
          </a:p>
        </p:txBody>
      </p:sp>
      <p:pic>
        <p:nvPicPr>
          <p:cNvPr id="6" name="Picture 4" descr="See the source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7534"/>
            <a:ext cx="2196244" cy="18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s0.baidu.com/-Po3dSag_xI4khGko9WTAnF6hhy/zhidao/wh%3D450%2C600/sign=46576f4b73f082022dc7993b7ecbd7db/b2de9c82d158ccbf879d3e5219d8bc3eb13541b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1535" y="3362137"/>
            <a:ext cx="14033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s0.baidu.com/-Po3dSag_xI4khGko9WTAnF6hhy/zhidao/wh%3D450%2C600/sign=46576f4b73f082022dc7993b7ecbd7db/b2de9c82d158ccbf879d3e5219d8bc3eb13541b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2060" y="3579978"/>
            <a:ext cx="667287" cy="7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5184" y="3478221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5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给水</a:t>
            </a:r>
            <a:endParaRPr lang="zh-CN" altLang="en-US" sz="4800" spc="5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95799" y="3579862"/>
            <a:ext cx="1199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jǐ</a:t>
            </a:r>
            <a:r>
              <a:rPr lang="en-GB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shuǐ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5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教学目标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u="none" strike="noStrike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了解</a:t>
            </a:r>
            <a:r>
              <a:rPr lang="zh-CN" altLang="en-US" u="none" strike="noStrike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给水管网系统的结构和功能</a:t>
            </a:r>
            <a:endParaRPr lang="en-US" altLang="zh-CN" u="none" strike="noStrike" dirty="0" smtClean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solidFill>
                  <a:srgbClr val="FF0000"/>
                </a:solidFill>
              </a:rPr>
              <a:t>了解</a:t>
            </a:r>
            <a:r>
              <a:rPr lang="zh-CN" altLang="en-US" dirty="0"/>
              <a:t>给水管网系</a:t>
            </a:r>
            <a:r>
              <a:rPr lang="zh-CN" altLang="en-US" dirty="0" smtClean="0"/>
              <a:t>统的重难点问题</a:t>
            </a:r>
            <a:endParaRPr lang="en-US" altLang="zh-CN" u="none" strike="noStrike" dirty="0" smtClean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none" strike="noStrike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了解</a:t>
            </a:r>
            <a:r>
              <a:rPr lang="zh-CN" altLang="en-US" u="none" strike="noStrike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分析管网系统所需的知识结构 </a:t>
            </a:r>
            <a:endParaRPr lang="en-US" altLang="zh-CN" u="none" strike="noStrike" dirty="0" smtClean="0"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最重要的是通过学习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认识你自己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4" descr="目标17.jpg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00" y="3705876"/>
            <a:ext cx="2513856" cy="141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9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我们的水从哪里来？</a:t>
            </a:r>
          </a:p>
        </p:txBody>
      </p:sp>
      <p:pic>
        <p:nvPicPr>
          <p:cNvPr id="4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203598"/>
            <a:ext cx="4392488" cy="37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典型的城市水系统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://www.planning.org.cn/news/uploads/2020/03/4971_1583143374_5e5cd9ceb95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059" y="3217505"/>
            <a:ext cx="5659093" cy="18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相关图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6" y="1005576"/>
            <a:ext cx="5814529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163536845"/>
              </p:ext>
            </p:extLst>
          </p:nvPr>
        </p:nvGraphicFramePr>
        <p:xfrm>
          <a:off x="6112807" y="1836204"/>
          <a:ext cx="2779677" cy="273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704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olling"/>
  <p:tag name="ANONYMOUSPOLLING" val="False"/>
  <p:tag name="PROBLEMSCORE" val="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ubmit"/>
  <p:tag name="RAINPROBLEMTYPE" val="Poll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Setting"/>
  <p:tag name="RAINPROBLEMTYPE" val="Polli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TYPE" val="ProblemTypeMarker"/>
  <p:tag name="RAINPROBLEM" val="PollingAnsw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od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Ite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INPROBLEM" val="ProblemBullet"/>
  <p:tag name="RAINPROBLEMTYPE" val="Polling"/>
  <p:tag name="RAINBULLET" val="Wrong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全屏显示(16:9)</PresentationFormat>
  <Paragraphs>170</Paragraphs>
  <Slides>31</Slides>
  <Notes>31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Office 主题​​</vt:lpstr>
      <vt:lpstr>给排水科学与工程概论</vt:lpstr>
      <vt:lpstr>PowerPoint 演示文稿</vt:lpstr>
      <vt:lpstr>关于饮用水的一些事实</vt:lpstr>
      <vt:lpstr>PowerPoint 演示文稿</vt:lpstr>
      <vt:lpstr>PowerPoint 演示文稿</vt:lpstr>
      <vt:lpstr>教学内容</vt:lpstr>
      <vt:lpstr>教学目标</vt:lpstr>
      <vt:lpstr>我们的水从哪里来？</vt:lpstr>
      <vt:lpstr>典型的城市水系统</vt:lpstr>
      <vt:lpstr>PowerPoint 演示文稿</vt:lpstr>
      <vt:lpstr>典型的给水管网系统拓扑结构</vt:lpstr>
      <vt:lpstr>给水管网系统的主要问题：漏损</vt:lpstr>
      <vt:lpstr>PowerPoint 演示文稿</vt:lpstr>
      <vt:lpstr>给水管网系统的主要问题：节能</vt:lpstr>
      <vt:lpstr>分析管网系统所需的知识结构</vt:lpstr>
      <vt:lpstr>In memory of Professor Michael Abbott</vt:lpstr>
      <vt:lpstr>分析管网系统所需的知识结构</vt:lpstr>
      <vt:lpstr>什么是模型？</vt:lpstr>
      <vt:lpstr>什么是给水管网系统的模型？</vt:lpstr>
      <vt:lpstr>什么是给水管网系统的模型？</vt:lpstr>
      <vt:lpstr>什么是给水管网系统的模型？</vt:lpstr>
      <vt:lpstr>什么是给水管网系统的模型？</vt:lpstr>
      <vt:lpstr>现实世界问题的复杂性</vt:lpstr>
      <vt:lpstr>最优化方法的分类</vt:lpstr>
      <vt:lpstr>进化算法/遗传算法</vt:lpstr>
      <vt:lpstr>给水管网系统的优化设计方法</vt:lpstr>
      <vt:lpstr>遗传算法求解管网优化问题</vt:lpstr>
      <vt:lpstr>大型给水管网系统优化改造决策支持</vt:lpstr>
      <vt:lpstr>回顾总结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2021-12-24T05:59:25Z</dcterms:created>
  <dcterms:modified xsi:type="dcterms:W3CDTF">2021-12-24T06:11:50Z</dcterms:modified>
  <cp:contentStatus>最终状态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