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311" r:id="rId3"/>
    <p:sldId id="285" r:id="rId4"/>
    <p:sldId id="331" r:id="rId5"/>
    <p:sldId id="332" r:id="rId6"/>
    <p:sldId id="334" r:id="rId7"/>
    <p:sldId id="335" r:id="rId8"/>
    <p:sldId id="337" r:id="rId9"/>
    <p:sldId id="336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B5"/>
    <a:srgbClr val="12237A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6"/>
    <p:restoredTop sz="94523"/>
  </p:normalViewPr>
  <p:slideViewPr>
    <p:cSldViewPr snapToGrid="0" snapToObjects="1">
      <p:cViewPr varScale="1">
        <p:scale>
          <a:sx n="73" d="100"/>
          <a:sy n="73" d="100"/>
        </p:scale>
        <p:origin x="1386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3" y="1171872"/>
            <a:ext cx="10938116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2</a:t>
            </a:r>
            <a:r>
              <a:rPr lang="zh-CN" altLang="en-US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endParaRPr lang="en-GB" altLang="zh-CN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Deducing Meaning from Context</a:t>
            </a:r>
            <a:endParaRPr lang="en-GB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45719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5744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2" y="2761138"/>
            <a:ext cx="10084263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panose="02040602050305030304" pitchFamily="18" charset="0"/>
              </a:rPr>
              <a:t>视频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6</a:t>
            </a:r>
            <a:r>
              <a:rPr lang="zh-CN" altLang="en-US" sz="3600" cap="small" dirty="0">
                <a:latin typeface="Book Antiqua" panose="02040602050305030304" pitchFamily="18" charset="0"/>
              </a:rPr>
              <a:t>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Using Inferences as Context Clues</a:t>
            </a:r>
            <a:endParaRPr lang="en-GB" altLang="zh-CN" sz="3600" cap="smal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3745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682260" y="1880406"/>
            <a:ext cx="9493739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Using Inferences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671" y="1880406"/>
            <a:ext cx="45719" cy="1127735"/>
          </a:xfrm>
          <a:prstGeom prst="rect">
            <a:avLst/>
          </a:prstGeom>
        </p:spPr>
      </p:pic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2601532" y="3345954"/>
            <a:ext cx="9751205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GB" altLang="zh-CN" sz="3400" i="1" dirty="0">
                <a:latin typeface="Book Antiqua" panose="02040602050305030304" pitchFamily="18" charset="0"/>
              </a:rPr>
              <a:t>Use your general understanding of the passage (its main idea, the logical relationship between sentences, </a:t>
            </a:r>
            <a:r>
              <a:rPr lang="en-GB" altLang="zh-CN" sz="3400" i="1" dirty="0" err="1">
                <a:latin typeface="Book Antiqua" panose="02040602050305030304" pitchFamily="18" charset="0"/>
              </a:rPr>
              <a:t>etc</a:t>
            </a:r>
            <a:r>
              <a:rPr lang="en-GB" altLang="zh-CN" sz="3400" i="1" dirty="0">
                <a:latin typeface="Book Antiqua" panose="02040602050305030304" pitchFamily="18" charset="0"/>
              </a:rPr>
              <a:t>)</a:t>
            </a:r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GB" altLang="zh-CN" sz="3400" i="1" dirty="0">
                <a:latin typeface="Book Antiqua" panose="02040602050305030304" pitchFamily="18" charset="0"/>
              </a:rPr>
              <a:t>Use the meanings of other words in the passage to limit the possible meanings of the unknown word</a:t>
            </a:r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en-GB" altLang="zh-CN" sz="3400" i="1" dirty="0">
                <a:latin typeface="Book Antiqua" panose="02040602050305030304" pitchFamily="18" charset="0"/>
              </a:rPr>
              <a:t>Use your life experience and general knowledge on the subject</a:t>
            </a:r>
          </a:p>
        </p:txBody>
      </p:sp>
      <p:sp>
        <p:nvSpPr>
          <p:cNvPr id="28" name="Shape 578"/>
          <p:cNvSpPr>
            <a:spLocks noGrp="1"/>
          </p:cNvSpPr>
          <p:nvPr>
            <p:ph type="body" idx="20"/>
          </p:nvPr>
        </p:nvSpPr>
        <p:spPr>
          <a:xfrm>
            <a:off x="1711360" y="7834115"/>
            <a:ext cx="10490633" cy="706013"/>
          </a:xfrm>
          <a:prstGeom prst="rect">
            <a:avLst/>
          </a:prstGeo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en-GB" altLang="zh-CN" sz="2400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Gill Sans"/>
              </a:rPr>
              <a:t>To work out the connections between words by making educated and logical guesses</a:t>
            </a:r>
            <a:endParaRPr lang="zh-CN" altLang="zh-CN" sz="2400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</a:endParaRPr>
          </a:p>
        </p:txBody>
      </p:sp>
      <p:grpSp>
        <p:nvGrpSpPr>
          <p:cNvPr id="3" name="组 2"/>
          <p:cNvGrpSpPr/>
          <p:nvPr/>
        </p:nvGrpSpPr>
        <p:grpSpPr>
          <a:xfrm>
            <a:off x="1682260" y="3494052"/>
            <a:ext cx="520379" cy="496409"/>
            <a:chOff x="1682260" y="3919937"/>
            <a:chExt cx="520379" cy="496409"/>
          </a:xfrm>
        </p:grpSpPr>
        <p:sp>
          <p:nvSpPr>
            <p:cNvPr id="16" name="文本框 15"/>
            <p:cNvSpPr txBox="1"/>
            <p:nvPr/>
          </p:nvSpPr>
          <p:spPr>
            <a:xfrm>
              <a:off x="1682260" y="3919937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9460" y="3983521"/>
              <a:ext cx="368300" cy="368300"/>
            </a:xfrm>
            <a:prstGeom prst="rect">
              <a:avLst/>
            </a:prstGeom>
          </p:spPr>
        </p:pic>
      </p:grpSp>
      <p:grpSp>
        <p:nvGrpSpPr>
          <p:cNvPr id="18" name="组 17"/>
          <p:cNvGrpSpPr/>
          <p:nvPr/>
        </p:nvGrpSpPr>
        <p:grpSpPr>
          <a:xfrm>
            <a:off x="1682260" y="6576905"/>
            <a:ext cx="520379" cy="496409"/>
            <a:chOff x="1682260" y="3919937"/>
            <a:chExt cx="520379" cy="496409"/>
          </a:xfrm>
        </p:grpSpPr>
        <p:sp>
          <p:nvSpPr>
            <p:cNvPr id="19" name="文本框 18"/>
            <p:cNvSpPr txBox="1"/>
            <p:nvPr/>
          </p:nvSpPr>
          <p:spPr>
            <a:xfrm>
              <a:off x="1682260" y="3919937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9460" y="3983521"/>
              <a:ext cx="368300" cy="368300"/>
            </a:xfrm>
            <a:prstGeom prst="rect">
              <a:avLst/>
            </a:prstGeom>
          </p:spPr>
        </p:pic>
      </p:grpSp>
      <p:grpSp>
        <p:nvGrpSpPr>
          <p:cNvPr id="27" name="组 26"/>
          <p:cNvGrpSpPr/>
          <p:nvPr/>
        </p:nvGrpSpPr>
        <p:grpSpPr>
          <a:xfrm>
            <a:off x="1682260" y="5296421"/>
            <a:ext cx="520379" cy="496409"/>
            <a:chOff x="1682260" y="3919937"/>
            <a:chExt cx="520379" cy="496409"/>
          </a:xfrm>
        </p:grpSpPr>
        <p:sp>
          <p:nvSpPr>
            <p:cNvPr id="29" name="文本框 28"/>
            <p:cNvSpPr txBox="1"/>
            <p:nvPr/>
          </p:nvSpPr>
          <p:spPr>
            <a:xfrm>
              <a:off x="1682260" y="3919937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9460" y="3983521"/>
              <a:ext cx="368300" cy="368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9489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50223" y="3098762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600" dirty="0">
                <a:latin typeface="Book Antiqua" panose="02040602050305030304" pitchFamily="18" charset="0"/>
              </a:rPr>
              <a:t>One argument against capital punishment is that if an innocent person is executed, the mistake cannot be </a:t>
            </a:r>
            <a:r>
              <a:rPr lang="en-GB" altLang="zh-CN" sz="3600" b="1" dirty="0">
                <a:latin typeface="Book Antiqua" panose="02040602050305030304" pitchFamily="18" charset="0"/>
              </a:rPr>
              <a:t>rectified</a:t>
            </a:r>
            <a:r>
              <a:rPr lang="en-GB" altLang="zh-CN" sz="3600" dirty="0">
                <a:latin typeface="Book Antiqua" panose="02040602050305030304" pitchFamily="18" charset="0"/>
              </a:rPr>
              <a:t>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30675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18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160657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>
                <a:latin typeface="Book Antiqua" panose="02040602050305030304" pitchFamily="18" charset="0"/>
              </a:rPr>
              <a:t>Have a look at one example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49997" y="4124466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4" name="Shape 553"/>
          <p:cNvSpPr>
            <a:spLocks noGrp="1"/>
          </p:cNvSpPr>
          <p:nvPr>
            <p:ph type="body" idx="14"/>
          </p:nvPr>
        </p:nvSpPr>
        <p:spPr>
          <a:xfrm>
            <a:off x="9221273" y="367598"/>
            <a:ext cx="3783527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Making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Inferences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9860725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1" y="1897372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600" dirty="0">
                <a:latin typeface="Book Antiqua" panose="02040602050305030304" pitchFamily="18" charset="0"/>
              </a:rPr>
              <a:t>One argument against capital punishment is that if an innocent person is executed, the mistake cannot be </a:t>
            </a:r>
            <a:r>
              <a:rPr lang="en-GB" altLang="zh-CN" sz="3600" b="1" dirty="0">
                <a:latin typeface="Book Antiqua" panose="02040602050305030304" pitchFamily="18" charset="0"/>
              </a:rPr>
              <a:t>rectified</a:t>
            </a:r>
            <a:r>
              <a:rPr lang="en-GB" altLang="zh-CN" sz="3600" dirty="0">
                <a:latin typeface="Book Antiqua" panose="02040602050305030304" pitchFamily="18" charset="0"/>
              </a:rPr>
              <a:t>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123011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18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07170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>
                <a:latin typeface="Book Antiqua" panose="02040602050305030304" pitchFamily="18" charset="0"/>
              </a:rPr>
              <a:t>Have a look at one example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73988" y="1897372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3" name="Shape 578"/>
          <p:cNvSpPr>
            <a:spLocks noGrp="1"/>
          </p:cNvSpPr>
          <p:nvPr>
            <p:ph type="body" idx="20"/>
          </p:nvPr>
        </p:nvSpPr>
        <p:spPr>
          <a:xfrm>
            <a:off x="2768959" y="5319920"/>
            <a:ext cx="8706118" cy="354107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What can you do about a mistake? If you make a mistake in your homework, what will you do about it? </a:t>
            </a:r>
          </a:p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So, does “to rectify (a mistake)” mean “A. to celebrate”; “B. to remember”, “C. to predict” or “D. to correct”? </a:t>
            </a:r>
            <a:endParaRPr lang="zh-CN" altLang="zh-CN" sz="2800" kern="100" dirty="0">
              <a:solidFill>
                <a:srgbClr val="0070C0"/>
              </a:solidFill>
              <a:latin typeface="Book Antiqua" panose="02040602050305030304" pitchFamily="18" charset="0"/>
              <a:ea typeface="Times New Roman" charset="0"/>
              <a:cs typeface="Times New Roman" charset="0"/>
            </a:endParaRPr>
          </a:p>
        </p:txBody>
      </p:sp>
      <p:grpSp>
        <p:nvGrpSpPr>
          <p:cNvPr id="10" name="组 9"/>
          <p:cNvGrpSpPr/>
          <p:nvPr/>
        </p:nvGrpSpPr>
        <p:grpSpPr>
          <a:xfrm>
            <a:off x="1881031" y="6191405"/>
            <a:ext cx="520379" cy="496409"/>
            <a:chOff x="1881031" y="6191405"/>
            <a:chExt cx="520379" cy="496409"/>
          </a:xfrm>
        </p:grpSpPr>
        <p:sp>
          <p:nvSpPr>
            <p:cNvPr id="19" name="文本框 18"/>
            <p:cNvSpPr txBox="1"/>
            <p:nvPr/>
          </p:nvSpPr>
          <p:spPr>
            <a:xfrm>
              <a:off x="1881031" y="6191405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466" y="6243991"/>
              <a:ext cx="405185" cy="405185"/>
            </a:xfrm>
            <a:prstGeom prst="rect">
              <a:avLst/>
            </a:prstGeom>
          </p:spPr>
        </p:pic>
      </p:grpSp>
      <p:grpSp>
        <p:nvGrpSpPr>
          <p:cNvPr id="23" name="组 22"/>
          <p:cNvGrpSpPr/>
          <p:nvPr/>
        </p:nvGrpSpPr>
        <p:grpSpPr>
          <a:xfrm>
            <a:off x="1881030" y="7090459"/>
            <a:ext cx="520379" cy="496409"/>
            <a:chOff x="1881031" y="6191405"/>
            <a:chExt cx="520379" cy="496409"/>
          </a:xfrm>
        </p:grpSpPr>
        <p:sp>
          <p:nvSpPr>
            <p:cNvPr id="24" name="文本框 23"/>
            <p:cNvSpPr txBox="1"/>
            <p:nvPr/>
          </p:nvSpPr>
          <p:spPr>
            <a:xfrm>
              <a:off x="1881031" y="6191405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466" y="6243991"/>
              <a:ext cx="405185" cy="405185"/>
            </a:xfrm>
            <a:prstGeom prst="rect">
              <a:avLst/>
            </a:prstGeom>
          </p:spPr>
        </p:pic>
      </p:grp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20" name="Shape 553"/>
          <p:cNvSpPr>
            <a:spLocks noGrp="1"/>
          </p:cNvSpPr>
          <p:nvPr>
            <p:ph type="body" idx="14"/>
          </p:nvPr>
        </p:nvSpPr>
        <p:spPr>
          <a:xfrm>
            <a:off x="9221273" y="367598"/>
            <a:ext cx="3783527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Making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Inferences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3973524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8152" y="3556260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600" dirty="0">
                <a:latin typeface="Book Antiqua" panose="02040602050305030304" pitchFamily="18" charset="0"/>
              </a:rPr>
              <a:t>State ownership of railways and airlines, regulation of freight rates and toleration of anti-competitive practices, such as cargo-handling monopolies, all keep the cost of shipping unnecessarily high and </a:t>
            </a:r>
            <a:r>
              <a:rPr lang="en-GB" altLang="zh-CN" sz="3600" b="1" dirty="0">
                <a:latin typeface="Book Antiqua" panose="02040602050305030304" pitchFamily="18" charset="0"/>
              </a:rPr>
              <a:t>deter</a:t>
            </a:r>
            <a:r>
              <a:rPr lang="en-GB" altLang="zh-CN" sz="3600" dirty="0">
                <a:latin typeface="Book Antiqua" panose="02040602050305030304" pitchFamily="18" charset="0"/>
              </a:rPr>
              <a:t> international trade. Bringing these barriers down would help the world's economies grow even closer.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30675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19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160657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Let’s try a more difficult passage.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67926" y="4581964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9221273" y="367598"/>
            <a:ext cx="3783527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Making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Inferences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08730050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8304" y="3016882"/>
            <a:ext cx="9941776" cy="2923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2800" dirty="0">
                <a:solidFill>
                  <a:schemeClr val="tx1"/>
                </a:solidFill>
                <a:latin typeface="Book Antiqua" panose="02040602050305030304" pitchFamily="18" charset="0"/>
              </a:rPr>
              <a:t>State ownership of railways and airlines, regulation of freight rates and toleration of anti-competitive practices, such as cargo-handling monopolies, all keep the cost of shipping unnecessarily high and </a:t>
            </a:r>
            <a:r>
              <a:rPr lang="en-GB" altLang="zh-CN" sz="2800" b="1" dirty="0">
                <a:solidFill>
                  <a:schemeClr val="tx1"/>
                </a:solidFill>
                <a:latin typeface="Book Antiqua" panose="02040602050305030304" pitchFamily="18" charset="0"/>
              </a:rPr>
              <a:t>deter</a:t>
            </a:r>
            <a:r>
              <a:rPr lang="en-GB" altLang="zh-CN" sz="2800" dirty="0">
                <a:solidFill>
                  <a:schemeClr val="tx1"/>
                </a:solidFill>
                <a:latin typeface="Book Antiqua" panose="02040602050305030304" pitchFamily="18" charset="0"/>
              </a:rPr>
              <a:t> international trade. </a:t>
            </a:r>
            <a:r>
              <a:rPr lang="en-GB" altLang="zh-CN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Bringing these barriers down would help the world's economies grow even closer.</a:t>
            </a:r>
            <a:endParaRPr lang="zh-CN" altLang="zh-CN" sz="2800" dirty="0">
              <a:solidFill>
                <a:schemeClr val="tx2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30675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19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160657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Let’s try a more difficult passage.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73988" y="2513663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0" name="Shape 578"/>
          <p:cNvSpPr>
            <a:spLocks noGrp="1"/>
          </p:cNvSpPr>
          <p:nvPr>
            <p:ph type="body" idx="20"/>
          </p:nvPr>
        </p:nvSpPr>
        <p:spPr>
          <a:xfrm>
            <a:off x="2768959" y="5319920"/>
            <a:ext cx="8706118" cy="354107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The first sentence: several factors are contributing to the rise in shipping cost and the ‘deterring’ of international trade.</a:t>
            </a:r>
          </a:p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Deter: a positive or negative action?</a:t>
            </a:r>
            <a:endParaRPr lang="zh-CN" altLang="zh-CN" sz="2800" kern="100" dirty="0">
              <a:solidFill>
                <a:srgbClr val="0070C0"/>
              </a:solidFill>
              <a:latin typeface="Book Antiqua" panose="02040602050305030304" pitchFamily="18" charset="0"/>
              <a:ea typeface="Times New Roman" charset="0"/>
              <a:cs typeface="Times New Roman" charset="0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1958304" y="7490050"/>
            <a:ext cx="520379" cy="496409"/>
            <a:chOff x="1881031" y="6191405"/>
            <a:chExt cx="520379" cy="496409"/>
          </a:xfrm>
        </p:grpSpPr>
        <p:sp>
          <p:nvSpPr>
            <p:cNvPr id="13" name="文本框 12"/>
            <p:cNvSpPr txBox="1"/>
            <p:nvPr/>
          </p:nvSpPr>
          <p:spPr>
            <a:xfrm>
              <a:off x="1881031" y="6191405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466" y="6243991"/>
              <a:ext cx="405185" cy="405185"/>
            </a:xfrm>
            <a:prstGeom prst="rect">
              <a:avLst/>
            </a:prstGeom>
          </p:spPr>
        </p:pic>
      </p:grp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6" name="Shape 553"/>
          <p:cNvSpPr>
            <a:spLocks noGrp="1"/>
          </p:cNvSpPr>
          <p:nvPr>
            <p:ph type="body" idx="14"/>
          </p:nvPr>
        </p:nvSpPr>
        <p:spPr>
          <a:xfrm>
            <a:off x="9221273" y="367598"/>
            <a:ext cx="3783527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Making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Inferences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7228888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58304" y="3016882"/>
            <a:ext cx="9941776" cy="2923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State ownership of railways and airlines, regulation of freight rates and toleration of anti-competitive practices, such as cargo-handling monopolies, all keep the cost of shipping unnecessarily high and </a:t>
            </a:r>
            <a:r>
              <a:rPr lang="en-GB" altLang="zh-CN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deter</a:t>
            </a:r>
            <a:r>
              <a:rPr lang="en-GB" altLang="zh-CN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 international trade. </a:t>
            </a:r>
            <a:r>
              <a:rPr lang="en-GB" altLang="zh-CN" sz="2800" dirty="0">
                <a:solidFill>
                  <a:schemeClr val="tx1"/>
                </a:solidFill>
                <a:latin typeface="Book Antiqua" panose="02040602050305030304" pitchFamily="18" charset="0"/>
              </a:rPr>
              <a:t>Bringing these barriers down would help the world's economies grow even closer.</a:t>
            </a:r>
            <a:endParaRPr lang="zh-CN" altLang="zh-CN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30675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19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160657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Let’s try a more difficult passage.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73988" y="2513663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0" name="Shape 578"/>
          <p:cNvSpPr>
            <a:spLocks noGrp="1"/>
          </p:cNvSpPr>
          <p:nvPr>
            <p:ph type="body" idx="20"/>
          </p:nvPr>
        </p:nvSpPr>
        <p:spPr>
          <a:xfrm>
            <a:off x="2768959" y="5319919"/>
            <a:ext cx="8706118" cy="391372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The second sentence: in order to help the world’s economies grow closer we should bring ’these barriers down’. </a:t>
            </a:r>
          </a:p>
          <a:p>
            <a:pPr lvl="0" algn="just">
              <a:spcBef>
                <a:spcPts val="1200"/>
              </a:spcBef>
            </a:pP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What ‘barriers’ can do to ‘international trade’</a:t>
            </a:r>
            <a:r>
              <a:rPr lang="en-US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?</a:t>
            </a:r>
            <a:r>
              <a:rPr lang="zh-CN" altLang="en-US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Would it be illogical if ‘barriers’ were to do anything good for international trade</a:t>
            </a:r>
            <a:r>
              <a:rPr lang="en-GB" altLang="zh-CN" sz="2800" kern="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charset="0"/>
                <a:cs typeface="Times New Roman" charset="0"/>
              </a:rPr>
              <a:t>?</a:t>
            </a:r>
            <a:endParaRPr lang="zh-CN" altLang="zh-CN" sz="2800" kern="100" dirty="0">
              <a:solidFill>
                <a:srgbClr val="0070C0"/>
              </a:solidFill>
              <a:latin typeface="Book Antiqua" panose="02040602050305030304" pitchFamily="18" charset="0"/>
              <a:ea typeface="Times New Roman" charset="0"/>
              <a:cs typeface="Times New Roman" charset="0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1958304" y="7344738"/>
            <a:ext cx="520379" cy="496409"/>
            <a:chOff x="1881031" y="6191405"/>
            <a:chExt cx="520379" cy="496409"/>
          </a:xfrm>
        </p:grpSpPr>
        <p:sp>
          <p:nvSpPr>
            <p:cNvPr id="13" name="文本框 12"/>
            <p:cNvSpPr txBox="1"/>
            <p:nvPr/>
          </p:nvSpPr>
          <p:spPr>
            <a:xfrm>
              <a:off x="1881031" y="6191405"/>
              <a:ext cx="520379" cy="496409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0466" y="6243991"/>
              <a:ext cx="405185" cy="405185"/>
            </a:xfrm>
            <a:prstGeom prst="rect">
              <a:avLst/>
            </a:prstGeom>
          </p:spPr>
        </p:pic>
      </p:grp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6" name="Shape 553"/>
          <p:cNvSpPr>
            <a:spLocks noGrp="1"/>
          </p:cNvSpPr>
          <p:nvPr>
            <p:ph type="body" idx="14"/>
          </p:nvPr>
        </p:nvSpPr>
        <p:spPr>
          <a:xfrm>
            <a:off x="9221273" y="367598"/>
            <a:ext cx="3783527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Making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Inferences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7405215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3303348" y="4089085"/>
            <a:ext cx="5776259" cy="147203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8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A Quick Re-cap</a:t>
            </a:r>
          </a:p>
        </p:txBody>
      </p:sp>
    </p:spTree>
    <p:extLst>
      <p:ext uri="{BB962C8B-B14F-4D97-AF65-F5344CB8AC3E}">
        <p14:creationId xmlns:p14="http://schemas.microsoft.com/office/powerpoint/2010/main" val="27716339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200471" y="3590652"/>
            <a:ext cx="9859107" cy="1270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Using</a:t>
            </a:r>
            <a:r>
              <a:rPr lang="en-GB" sz="3600" dirty="0">
                <a:latin typeface="Book Antiqua" panose="02040602050305030304" pitchFamily="18" charset="0"/>
              </a:rPr>
              <a:t> five types of context clues to help determine the meanings of unfamiliar words</a:t>
            </a:r>
            <a:endParaRPr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886797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A Quick Re-cap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694644" y="349041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4980162" y="5259898"/>
            <a:ext cx="5374452" cy="2815156"/>
          </a:xfrm>
          <a:prstGeom prst="rect">
            <a:avLst/>
          </a:prstGeom>
        </p:spPr>
        <p:txBody>
          <a:bodyPr/>
          <a:lstStyle/>
          <a:p>
            <a:r>
              <a:rPr lang="en-GB" sz="2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Definition</a:t>
            </a:r>
          </a:p>
          <a:p>
            <a:r>
              <a:rPr lang="en-GB" sz="2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Example</a:t>
            </a:r>
          </a:p>
          <a:p>
            <a:r>
              <a:rPr lang="en-GB" sz="2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Synonym</a:t>
            </a:r>
          </a:p>
          <a:p>
            <a:r>
              <a:rPr lang="en-GB" sz="2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Antonym</a:t>
            </a:r>
          </a:p>
          <a:p>
            <a:r>
              <a:rPr lang="en-GB" sz="2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Inference</a:t>
            </a:r>
          </a:p>
        </p:txBody>
      </p:sp>
    </p:spTree>
    <p:extLst>
      <p:ext uri="{BB962C8B-B14F-4D97-AF65-F5344CB8AC3E}">
        <p14:creationId xmlns:p14="http://schemas.microsoft.com/office/powerpoint/2010/main" val="287513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1427</TotalTime>
  <Words>478</Words>
  <Application>Microsoft Office PowerPoint</Application>
  <PresentationFormat>自定义</PresentationFormat>
  <Paragraphs>42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Avenir Next Condensed</vt:lpstr>
      <vt:lpstr>Avenir Next Condensed Demi Bold</vt:lpstr>
      <vt:lpstr>Baskerville</vt:lpstr>
      <vt:lpstr>Gill Sans</vt:lpstr>
      <vt:lpstr>Lucida Grande</vt:lpstr>
      <vt:lpstr>Book Antiqua</vt:lpstr>
      <vt:lpstr>Times New Roman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wadeching@outlook.com</cp:lastModifiedBy>
  <cp:revision>42</cp:revision>
  <dcterms:created xsi:type="dcterms:W3CDTF">2017-12-03T16:40:49Z</dcterms:created>
  <dcterms:modified xsi:type="dcterms:W3CDTF">2017-12-07T16:41:59Z</dcterms:modified>
</cp:coreProperties>
</file>