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328" r:id="rId4"/>
    <p:sldId id="268" r:id="rId5"/>
    <p:sldId id="269" r:id="rId6"/>
    <p:sldId id="271" r:id="rId7"/>
    <p:sldId id="270" r:id="rId8"/>
    <p:sldId id="272" r:id="rId9"/>
    <p:sldId id="330" r:id="rId10"/>
    <p:sldId id="277" r:id="rId11"/>
    <p:sldId id="273" r:id="rId12"/>
    <p:sldId id="278" r:id="rId13"/>
    <p:sldId id="331" r:id="rId14"/>
    <p:sldId id="280" r:id="rId15"/>
    <p:sldId id="281" r:id="rId16"/>
    <p:sldId id="282" r:id="rId17"/>
    <p:sldId id="283" r:id="rId18"/>
    <p:sldId id="284" r:id="rId19"/>
    <p:sldId id="286" r:id="rId20"/>
    <p:sldId id="285"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2" r:id="rId36"/>
    <p:sldId id="301"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6" r:id="rId50"/>
    <p:sldId id="318" r:id="rId51"/>
    <p:sldId id="317" r:id="rId52"/>
    <p:sldId id="319" r:id="rId53"/>
    <p:sldId id="320" r:id="rId54"/>
    <p:sldId id="321" r:id="rId55"/>
    <p:sldId id="322" r:id="rId56"/>
    <p:sldId id="323" r:id="rId57"/>
    <p:sldId id="324" r:id="rId58"/>
    <p:sldId id="325" r:id="rId59"/>
    <p:sldId id="326" r:id="rId60"/>
    <p:sldId id="327" r:id="rId61"/>
  </p:sldIdLst>
  <p:sldSz cx="12192000" cy="6858000"/>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F8F97"/>
    <a:srgbClr val="0DC5C9"/>
    <a:srgbClr val="2CAA89"/>
    <a:srgbClr val="0CCAC5"/>
    <a:srgbClr val="F2C88A"/>
    <a:srgbClr val="C88017"/>
    <a:srgbClr val="089DE8"/>
    <a:srgbClr val="E6A1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33" autoAdjust="0"/>
    <p:restoredTop sz="94660"/>
  </p:normalViewPr>
  <p:slideViewPr>
    <p:cSldViewPr snapToGrid="0" showGuides="1">
      <p:cViewPr>
        <p:scale>
          <a:sx n="100" d="100"/>
          <a:sy n="100" d="100"/>
        </p:scale>
        <p:origin x="-470"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0646248-1FCF-4857-8C8D-F79964079B1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2022/8/7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8436CB-7AD0-4D17-B908-5AA7310432BE}" type="slidenum">
              <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0646248-1FCF-4857-8C8D-F79964079B1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2022/8/7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8436CB-7AD0-4D17-B908-5AA7310432BE}" type="slidenum">
              <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0646248-1FCF-4857-8C8D-F79964079B1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2022/8/7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8436CB-7AD0-4D17-B908-5AA7310432BE}" type="slidenum">
              <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0646248-1FCF-4857-8C8D-F79964079B1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2022/8/7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8436CB-7AD0-4D17-B908-5AA7310432BE}" type="slidenum">
              <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0646248-1FCF-4857-8C8D-F79964079B1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2022/8/7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8436CB-7AD0-4D17-B908-5AA7310432BE}" type="slidenum">
              <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0646248-1FCF-4857-8C8D-F79964079B1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2022/8/7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8436CB-7AD0-4D17-B908-5AA7310432BE}" type="slidenum">
              <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0646248-1FCF-4857-8C8D-F79964079B1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2022/8/7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8436CB-7AD0-4D17-B908-5AA7310432BE}" type="slidenum">
              <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0646248-1FCF-4857-8C8D-F79964079B1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2022/8/7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8436CB-7AD0-4D17-B908-5AA7310432BE}" type="slidenum">
              <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0646248-1FCF-4857-8C8D-F79964079B1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2022/8/7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8436CB-7AD0-4D17-B908-5AA7310432BE}" type="slidenum">
              <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0646248-1FCF-4857-8C8D-F79964079B1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2022/8/7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8436CB-7AD0-4D17-B908-5AA7310432BE}" type="slidenum">
              <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0646248-1FCF-4857-8C8D-F79964079B1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2022/8/7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C58436CB-7AD0-4D17-B908-5AA7310432BE}" type="slidenum">
              <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dirty="0"/>
              <a:t>单击此处编辑母版标题样式</a:t>
            </a:r>
          </a:p>
        </p:txBody>
      </p:sp>
      <p:sp>
        <p:nvSpPr>
          <p:cNvPr id="1027" name="文本占位符 2"/>
          <p:cNvSpPr>
            <a:spLocks noGrp="1"/>
          </p:cNvSpPr>
          <p:nvPr>
            <p:ph type="body" idx="1"/>
          </p:nvPr>
        </p:nvSpPr>
        <p:spPr>
          <a:xfrm>
            <a:off x="838200" y="1825625"/>
            <a:ext cx="10515600" cy="4351338"/>
          </a:xfrm>
          <a:prstGeom prst="rect">
            <a:avLst/>
          </a:prstGeom>
          <a:noFill/>
          <a:ln w="9525">
            <a:noFill/>
          </a:ln>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0646248-1FCF-4857-8C8D-F79964079B1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2022/8/7</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58436CB-7AD0-4D17-B908-5AA7310432BE}" type="slidenum">
              <a:rPr kumimoji="0" lang="zh-CN" altLang="en-US" sz="1200" b="0" i="0" u="none" strike="noStrike" kern="1200" cap="none" spc="0" normalizeH="0" baseline="0" noProof="0" smtClean="0">
                <a:ln>
                  <a:noFill/>
                </a:ln>
                <a:solidFill>
                  <a:srgbClr val="898989"/>
                </a:solidFill>
                <a:effectLst/>
                <a:uLnTx/>
                <a:uFillTx/>
                <a:latin typeface="等线" panose="02010600030101010101" pitchFamily="2" charset="-122"/>
                <a:ea typeface="等线" panose="02010600030101010101" pitchFamily="2" charset="-122"/>
                <a:cs typeface="+mn-cs"/>
              </a:rPr>
              <a:t>‹#›</a:t>
            </a:fld>
            <a:endParaRPr kumimoji="0" lang="zh-CN" altLang="en-US" sz="1200" b="0" i="0" u="none" strike="noStrike" kern="1200" cap="none" spc="0" normalizeH="0" baseline="0" noProof="0">
              <a:ln>
                <a:noFill/>
              </a:ln>
              <a:solidFill>
                <a:srgbClr val="898989"/>
              </a:solidFill>
              <a:effectLst/>
              <a:uLnTx/>
              <a:uFillTx/>
              <a:latin typeface="等线" panose="02010600030101010101" pitchFamily="2" charset="-122"/>
              <a:ea typeface="等线"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22.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25.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22.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29.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36.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slide" Target="slide3.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slide" Target="slide3.xml"/></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slide" Target="slide3.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69.png"/></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70.png"/></Relationships>
</file>

<file path=ppt/slides/_rels/slide4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4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4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4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4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75.png"/></Relationships>
</file>

<file path=ppt/slides/_rels/slide4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4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0.png"/></Relationships>
</file>

<file path=ppt/slides/_rels/slide5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5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5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5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5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83.png"/></Relationships>
</file>

<file path=ppt/slides/_rels/slide5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5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5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5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0.png"/></Relationships>
</file>

<file path=ppt/slides/_rels/slide6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8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2"/>
          <p:cNvPicPr>
            <a:picLocks noChangeAspect="1"/>
          </p:cNvPicPr>
          <p:nvPr/>
        </p:nvPicPr>
        <p:blipFill>
          <a:blip r:embed="rId2"/>
          <a:stretch>
            <a:fillRect/>
          </a:stretch>
        </p:blipFill>
        <p:spPr>
          <a:xfrm>
            <a:off x="0" y="0"/>
            <a:ext cx="12192000" cy="6858000"/>
          </a:xfrm>
          <a:prstGeom prst="rect">
            <a:avLst/>
          </a:prstGeom>
          <a:noFill/>
          <a:ln w="9525">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grpSp>
        <p:nvGrpSpPr>
          <p:cNvPr id="2" name="组合 1">
            <a:extLst>
              <a:ext uri="{FF2B5EF4-FFF2-40B4-BE49-F238E27FC236}">
                <a16:creationId xmlns="" xmlns:a16="http://schemas.microsoft.com/office/drawing/2014/main" id="{ECD2203C-8AB0-4E0D-E65F-7F7E374DE35D}"/>
              </a:ext>
            </a:extLst>
          </p:cNvPr>
          <p:cNvGrpSpPr/>
          <p:nvPr/>
        </p:nvGrpSpPr>
        <p:grpSpPr>
          <a:xfrm>
            <a:off x="1035991" y="431582"/>
            <a:ext cx="4480344" cy="589023"/>
            <a:chOff x="2873668" y="430213"/>
            <a:chExt cx="4480344" cy="589023"/>
          </a:xfrm>
        </p:grpSpPr>
        <p:sp>
          <p:nvSpPr>
            <p:cNvPr id="5" name="矩形 4"/>
            <p:cNvSpPr/>
            <p:nvPr/>
          </p:nvSpPr>
          <p:spPr>
            <a:xfrm>
              <a:off x="3389465" y="430213"/>
              <a:ext cx="3964547"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pic>
          <p:nvPicPr>
            <p:cNvPr id="7" name="图片 34">
              <a:extLst>
                <a:ext uri="{FF2B5EF4-FFF2-40B4-BE49-F238E27FC236}">
                  <a16:creationId xmlns="" xmlns:a16="http://schemas.microsoft.com/office/drawing/2014/main" id="{C721DC13-0B6F-2B7F-92A5-FDD058E32A3A}"/>
                </a:ext>
              </a:extLst>
            </p:cNvPr>
            <p:cNvPicPr>
              <a:picLocks noChangeAspect="1"/>
            </p:cNvPicPr>
            <p:nvPr/>
          </p:nvPicPr>
          <p:blipFill>
            <a:blip r:embed="rId3"/>
            <a:stretch>
              <a:fillRect/>
            </a:stretch>
          </p:blipFill>
          <p:spPr>
            <a:xfrm>
              <a:off x="2873668" y="514904"/>
              <a:ext cx="506919" cy="504332"/>
            </a:xfrm>
            <a:prstGeom prst="rect">
              <a:avLst/>
            </a:prstGeom>
            <a:noFill/>
            <a:ln w="9525">
              <a:noFill/>
            </a:ln>
          </p:spPr>
        </p:pic>
      </p:grpSp>
      <p:pic>
        <p:nvPicPr>
          <p:cNvPr id="11" name="图片 10">
            <a:extLst>
              <a:ext uri="{FF2B5EF4-FFF2-40B4-BE49-F238E27FC236}">
                <a16:creationId xmlns="" xmlns:a16="http://schemas.microsoft.com/office/drawing/2014/main" id="{62D4E4E3-B77E-8FAF-24AB-8F95DBC6BD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354" y="3605632"/>
            <a:ext cx="4801246" cy="3097775"/>
          </a:xfrm>
          <a:prstGeom prst="rect">
            <a:avLst/>
          </a:prstGeom>
        </p:spPr>
      </p:pic>
      <p:sp>
        <p:nvSpPr>
          <p:cNvPr id="14" name="文本框 13">
            <a:extLst>
              <a:ext uri="{FF2B5EF4-FFF2-40B4-BE49-F238E27FC236}">
                <a16:creationId xmlns="" xmlns:a16="http://schemas.microsoft.com/office/drawing/2014/main" id="{DCC66F87-0B7B-7BDF-905F-5378005705F4}"/>
              </a:ext>
            </a:extLst>
          </p:cNvPr>
          <p:cNvSpPr txBox="1"/>
          <p:nvPr/>
        </p:nvSpPr>
        <p:spPr>
          <a:xfrm>
            <a:off x="460285" y="1913144"/>
            <a:ext cx="4057927" cy="1421928"/>
          </a:xfrm>
          <a:prstGeom prst="rect">
            <a:avLst/>
          </a:prstGeom>
          <a:noFill/>
        </p:spPr>
        <p:txBody>
          <a:bodyPr wrap="square">
            <a:spAutoFit/>
          </a:bodyPr>
          <a:lstStyle/>
          <a:p>
            <a:pPr>
              <a:lnSpc>
                <a:spcPct val="120000"/>
              </a:lnSpc>
            </a:pPr>
            <a:r>
              <a:rPr lang="zh-CN" altLang="zh-CN" sz="2400" dirty="0">
                <a:solidFill>
                  <a:srgbClr val="FF0000"/>
                </a:solidFill>
                <a:latin typeface="微软雅黑" panose="020B0503020204020204" pitchFamily="34" charset="-122"/>
                <a:ea typeface="微软雅黑" panose="020B0503020204020204" pitchFamily="34" charset="-122"/>
              </a:rPr>
              <a:t>作图步骤：</a:t>
            </a:r>
          </a:p>
          <a:p>
            <a:pPr marL="914400" lvl="1" indent="-457200">
              <a:lnSpc>
                <a:spcPct val="120000"/>
              </a:lnSpc>
              <a:buFont typeface="+mj-ea"/>
              <a:buAutoNum type="circleNumDbPlain"/>
            </a:pPr>
            <a:r>
              <a:rPr lang="zh-CN" altLang="zh-CN" sz="2400" smtClean="0">
                <a:latin typeface="微软雅黑" panose="020B0503020204020204" pitchFamily="34" charset="-122"/>
                <a:ea typeface="微软雅黑" panose="020B0503020204020204" pitchFamily="34" charset="-122"/>
              </a:rPr>
              <a:t>画</a:t>
            </a:r>
            <a:r>
              <a:rPr lang="zh-CN" altLang="zh-CN" sz="2400" dirty="0">
                <a:latin typeface="微软雅黑" panose="020B0503020204020204" pitchFamily="34" charset="-122"/>
                <a:ea typeface="微软雅黑" panose="020B0503020204020204" pitchFamily="34" charset="-122"/>
              </a:rPr>
              <a:t>出未截切的四棱锥的侧面投影</a:t>
            </a:r>
            <a:r>
              <a:rPr lang="zh-CN" altLang="en-US"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	</a:t>
            </a:r>
            <a:endParaRPr lang="zh-CN" altLang="en-US" sz="2400" dirty="0">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 xmlns:a16="http://schemas.microsoft.com/office/drawing/2014/main" id="{CF95FCC4-A66E-6D21-AC33-A52D35C224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2215" y="1607640"/>
            <a:ext cx="4671359" cy="4918666"/>
          </a:xfrm>
          <a:prstGeom prst="rect">
            <a:avLst/>
          </a:prstGeom>
        </p:spPr>
      </p:pic>
      <p:sp>
        <p:nvSpPr>
          <p:cNvPr id="12" name="矩形: 剪去对角 9">
            <a:hlinkClick r:id="rId6"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3" name="文本框 12">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8.1  </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平面与平面体截交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5" name="文本框 14">
            <a:extLst>
              <a:ext uri="{FF2B5EF4-FFF2-40B4-BE49-F238E27FC236}">
                <a16:creationId xmlns="" xmlns:a16="http://schemas.microsoft.com/office/drawing/2014/main" id="{11179CEB-4313-AC87-6E24-538FE3E4B79A}"/>
              </a:ext>
            </a:extLst>
          </p:cNvPr>
          <p:cNvSpPr txBox="1"/>
          <p:nvPr/>
        </p:nvSpPr>
        <p:spPr>
          <a:xfrm>
            <a:off x="262354" y="1144628"/>
            <a:ext cx="11834673" cy="497957"/>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8-1 </a:t>
            </a:r>
            <a:r>
              <a:rPr lang="zh-CN" altLang="zh-CN" sz="2400" dirty="0">
                <a:latin typeface="微软雅黑" panose="020B0503020204020204" pitchFamily="34" charset="-122"/>
                <a:ea typeface="微软雅黑" panose="020B0503020204020204" pitchFamily="34" charset="-122"/>
              </a:rPr>
              <a:t>如图，正垂面</a:t>
            </a:r>
            <a:r>
              <a:rPr lang="en-US" altLang="zh-CN" sz="2400" dirty="0">
                <a:latin typeface="微软雅黑" panose="020B0503020204020204" pitchFamily="34" charset="-122"/>
                <a:ea typeface="微软雅黑" panose="020B0503020204020204" pitchFamily="34" charset="-122"/>
              </a:rPr>
              <a:t>P</a:t>
            </a:r>
            <a:r>
              <a:rPr lang="zh-CN" altLang="zh-CN" sz="2400" dirty="0">
                <a:latin typeface="微软雅黑" panose="020B0503020204020204" pitchFamily="34" charset="-122"/>
                <a:ea typeface="微软雅黑" panose="020B0503020204020204" pitchFamily="34" charset="-122"/>
              </a:rPr>
              <a:t>截切四棱锥，求作截切后立体的左侧投影，并完成其水平投影。</a:t>
            </a:r>
          </a:p>
        </p:txBody>
      </p:sp>
    </p:spTree>
    <p:extLst>
      <p:ext uri="{BB962C8B-B14F-4D97-AF65-F5344CB8AC3E}">
        <p14:creationId xmlns:p14="http://schemas.microsoft.com/office/powerpoint/2010/main" val="73675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grpSp>
        <p:nvGrpSpPr>
          <p:cNvPr id="2" name="组合 1">
            <a:extLst>
              <a:ext uri="{FF2B5EF4-FFF2-40B4-BE49-F238E27FC236}">
                <a16:creationId xmlns="" xmlns:a16="http://schemas.microsoft.com/office/drawing/2014/main" id="{ECD2203C-8AB0-4E0D-E65F-7F7E374DE35D}"/>
              </a:ext>
            </a:extLst>
          </p:cNvPr>
          <p:cNvGrpSpPr/>
          <p:nvPr/>
        </p:nvGrpSpPr>
        <p:grpSpPr>
          <a:xfrm>
            <a:off x="1035991" y="431582"/>
            <a:ext cx="4937200" cy="646331"/>
            <a:chOff x="2873668" y="430213"/>
            <a:chExt cx="4937200" cy="646331"/>
          </a:xfrm>
        </p:grpSpPr>
        <p:sp>
          <p:nvSpPr>
            <p:cNvPr id="5" name="矩形 4"/>
            <p:cNvSpPr/>
            <p:nvPr/>
          </p:nvSpPr>
          <p:spPr>
            <a:xfrm>
              <a:off x="3389465" y="430213"/>
              <a:ext cx="4421403" cy="646331"/>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6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6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6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6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pic>
          <p:nvPicPr>
            <p:cNvPr id="7" name="图片 34">
              <a:extLst>
                <a:ext uri="{FF2B5EF4-FFF2-40B4-BE49-F238E27FC236}">
                  <a16:creationId xmlns="" xmlns:a16="http://schemas.microsoft.com/office/drawing/2014/main" id="{C721DC13-0B6F-2B7F-92A5-FDD058E32A3A}"/>
                </a:ext>
              </a:extLst>
            </p:cNvPr>
            <p:cNvPicPr>
              <a:picLocks noChangeAspect="1"/>
            </p:cNvPicPr>
            <p:nvPr/>
          </p:nvPicPr>
          <p:blipFill>
            <a:blip r:embed="rId3"/>
            <a:stretch>
              <a:fillRect/>
            </a:stretch>
          </p:blipFill>
          <p:spPr>
            <a:xfrm>
              <a:off x="2873668" y="514904"/>
              <a:ext cx="506919" cy="504332"/>
            </a:xfrm>
            <a:prstGeom prst="rect">
              <a:avLst/>
            </a:prstGeom>
            <a:noFill/>
            <a:ln w="9525">
              <a:noFill/>
            </a:ln>
          </p:spPr>
        </p:pic>
      </p:grpSp>
      <p:sp>
        <p:nvSpPr>
          <p:cNvPr id="14" name="文本框 13">
            <a:extLst>
              <a:ext uri="{FF2B5EF4-FFF2-40B4-BE49-F238E27FC236}">
                <a16:creationId xmlns="" xmlns:a16="http://schemas.microsoft.com/office/drawing/2014/main" id="{DCC66F87-0B7B-7BDF-905F-5378005705F4}"/>
              </a:ext>
            </a:extLst>
          </p:cNvPr>
          <p:cNvSpPr txBox="1"/>
          <p:nvPr/>
        </p:nvSpPr>
        <p:spPr>
          <a:xfrm>
            <a:off x="262354" y="1766608"/>
            <a:ext cx="5141424" cy="2308324"/>
          </a:xfrm>
          <a:prstGeom prst="rect">
            <a:avLst/>
          </a:prstGeom>
          <a:noFill/>
        </p:spPr>
        <p:txBody>
          <a:bodyPr wrap="square">
            <a:spAutoFit/>
          </a:bodyPr>
          <a:lstStyle/>
          <a:p>
            <a:pPr>
              <a:lnSpc>
                <a:spcPct val="120000"/>
              </a:lnSpc>
            </a:pPr>
            <a:r>
              <a:rPr lang="zh-CN" altLang="zh-CN" sz="2400" smtClean="0">
                <a:solidFill>
                  <a:srgbClr val="FF0000"/>
                </a:solidFill>
                <a:latin typeface="微软雅黑" panose="020B0503020204020204" pitchFamily="34" charset="-122"/>
                <a:ea typeface="微软雅黑" panose="020B0503020204020204" pitchFamily="34" charset="-122"/>
              </a:rPr>
              <a:t>作图步骤：</a:t>
            </a:r>
            <a:endParaRPr lang="en-US" altLang="zh-CN" sz="2400" smtClean="0">
              <a:solidFill>
                <a:srgbClr val="FF0000"/>
              </a:solidFill>
              <a:latin typeface="微软雅黑" panose="020B0503020204020204" pitchFamily="34" charset="-122"/>
              <a:ea typeface="微软雅黑" panose="020B0503020204020204" pitchFamily="34" charset="-122"/>
            </a:endParaRPr>
          </a:p>
          <a:p>
            <a:pPr lvl="1">
              <a:lnSpc>
                <a:spcPct val="120000"/>
              </a:lnSpc>
            </a:pPr>
            <a:r>
              <a:rPr lang="zh-CN" altLang="en-US" sz="2400" smtClean="0">
                <a:latin typeface="微软雅黑" panose="020B0503020204020204" pitchFamily="34" charset="-122"/>
                <a:ea typeface="微软雅黑" panose="020B0503020204020204" pitchFamily="34" charset="-122"/>
              </a:rPr>
              <a:t>②</a:t>
            </a:r>
            <a:r>
              <a:rPr lang="zh-CN" altLang="en-US" sz="2000" smtClean="0">
                <a:latin typeface="微软雅黑" panose="020B0503020204020204" pitchFamily="34" charset="-122"/>
                <a:ea typeface="微软雅黑" panose="020B0503020204020204" pitchFamily="34" charset="-122"/>
              </a:rPr>
              <a:t>  </a:t>
            </a:r>
            <a:r>
              <a:rPr lang="zh-CN" altLang="zh-CN" sz="2400" smtClean="0">
                <a:latin typeface="微软雅黑" panose="020B0503020204020204" pitchFamily="34" charset="-122"/>
                <a:ea typeface="微软雅黑" panose="020B0503020204020204" pitchFamily="34" charset="-122"/>
              </a:rPr>
              <a:t>根据</a:t>
            </a:r>
            <a:r>
              <a:rPr lang="zh-CN" altLang="zh-CN" sz="2400" dirty="0">
                <a:latin typeface="微软雅黑" panose="020B0503020204020204" pitchFamily="34" charset="-122"/>
                <a:ea typeface="微软雅黑" panose="020B0503020204020204" pitchFamily="34" charset="-122"/>
              </a:rPr>
              <a:t>正面投影，按照投影规律求截平面与四条棱边的交点</a:t>
            </a:r>
            <a:r>
              <a:rPr lang="en-US" altLang="zh-CN" sz="2400" dirty="0">
                <a:latin typeface="微软雅黑" panose="020B0503020204020204" pitchFamily="34" charset="-122"/>
                <a:ea typeface="微软雅黑" panose="020B0503020204020204" pitchFamily="34" charset="-122"/>
              </a:rPr>
              <a:t>A</a:t>
            </a:r>
            <a:r>
              <a:rPr lang="zh-CN" altLang="zh-CN"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B</a:t>
            </a:r>
            <a:r>
              <a:rPr lang="zh-CN" altLang="zh-CN"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C</a:t>
            </a:r>
            <a:r>
              <a:rPr lang="zh-CN" altLang="zh-CN"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D</a:t>
            </a:r>
            <a:r>
              <a:rPr lang="zh-CN" altLang="zh-CN" sz="2400" dirty="0">
                <a:latin typeface="微软雅黑" panose="020B0503020204020204" pitchFamily="34" charset="-122"/>
                <a:ea typeface="微软雅黑" panose="020B0503020204020204" pitchFamily="34" charset="-122"/>
              </a:rPr>
              <a:t>的水平投影</a:t>
            </a:r>
            <a:r>
              <a:rPr lang="en-US" altLang="zh-CN" sz="2400" dirty="0">
                <a:latin typeface="微软雅黑" panose="020B0503020204020204" pitchFamily="34" charset="-122"/>
                <a:ea typeface="微软雅黑" panose="020B0503020204020204" pitchFamily="34" charset="-122"/>
              </a:rPr>
              <a:t>a</a:t>
            </a:r>
            <a:r>
              <a:rPr lang="zh-CN" altLang="zh-CN"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b</a:t>
            </a:r>
            <a:r>
              <a:rPr lang="zh-CN" altLang="zh-CN"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c</a:t>
            </a:r>
            <a:r>
              <a:rPr lang="zh-CN" altLang="zh-CN"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d</a:t>
            </a:r>
            <a:r>
              <a:rPr lang="zh-CN" altLang="zh-CN" sz="2400" dirty="0">
                <a:latin typeface="微软雅黑" panose="020B0503020204020204" pitchFamily="34" charset="-122"/>
                <a:ea typeface="微软雅黑" panose="020B0503020204020204" pitchFamily="34" charset="-122"/>
              </a:rPr>
              <a:t>′和侧面投影</a:t>
            </a:r>
            <a:r>
              <a:rPr lang="en-US" altLang="zh-CN" sz="2400" dirty="0">
                <a:latin typeface="微软雅黑" panose="020B0503020204020204" pitchFamily="34" charset="-122"/>
                <a:ea typeface="微软雅黑" panose="020B0503020204020204" pitchFamily="34" charset="-122"/>
              </a:rPr>
              <a:t>a</a:t>
            </a:r>
            <a:r>
              <a:rPr lang="zh-CN" altLang="zh-CN"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b</a:t>
            </a:r>
            <a:r>
              <a:rPr lang="zh-CN" altLang="zh-CN"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c</a:t>
            </a:r>
            <a:r>
              <a:rPr lang="zh-CN" altLang="zh-CN"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d</a:t>
            </a:r>
            <a:r>
              <a:rPr lang="zh-CN"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8.1  </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平面与平面体截交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3" name="图片 12">
            <a:extLst>
              <a:ext uri="{FF2B5EF4-FFF2-40B4-BE49-F238E27FC236}">
                <a16:creationId xmlns="" xmlns:a16="http://schemas.microsoft.com/office/drawing/2014/main" id="{C7D3CEC5-7910-2F7E-4435-637169EDA4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6225" y="1575298"/>
            <a:ext cx="4884716" cy="4945144"/>
          </a:xfrm>
          <a:prstGeom prst="rect">
            <a:avLst/>
          </a:prstGeom>
        </p:spPr>
      </p:pic>
      <p:sp>
        <p:nvSpPr>
          <p:cNvPr id="15" name="文本框 14">
            <a:extLst>
              <a:ext uri="{FF2B5EF4-FFF2-40B4-BE49-F238E27FC236}">
                <a16:creationId xmlns="" xmlns:a16="http://schemas.microsoft.com/office/drawing/2014/main" id="{11179CEB-4313-AC87-6E24-538FE3E4B79A}"/>
              </a:ext>
            </a:extLst>
          </p:cNvPr>
          <p:cNvSpPr txBox="1"/>
          <p:nvPr/>
        </p:nvSpPr>
        <p:spPr>
          <a:xfrm>
            <a:off x="262354" y="1144628"/>
            <a:ext cx="11834673" cy="497957"/>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8-1 </a:t>
            </a:r>
            <a:r>
              <a:rPr lang="zh-CN" altLang="zh-CN" sz="2400" dirty="0">
                <a:latin typeface="微软雅黑" panose="020B0503020204020204" pitchFamily="34" charset="-122"/>
                <a:ea typeface="微软雅黑" panose="020B0503020204020204" pitchFamily="34" charset="-122"/>
              </a:rPr>
              <a:t>如图，正垂面</a:t>
            </a:r>
            <a:r>
              <a:rPr lang="en-US" altLang="zh-CN" sz="2400" dirty="0">
                <a:latin typeface="微软雅黑" panose="020B0503020204020204" pitchFamily="34" charset="-122"/>
                <a:ea typeface="微软雅黑" panose="020B0503020204020204" pitchFamily="34" charset="-122"/>
              </a:rPr>
              <a:t>P</a:t>
            </a:r>
            <a:r>
              <a:rPr lang="zh-CN" altLang="zh-CN" sz="2400" dirty="0">
                <a:latin typeface="微软雅黑" panose="020B0503020204020204" pitchFamily="34" charset="-122"/>
                <a:ea typeface="微软雅黑" panose="020B0503020204020204" pitchFamily="34" charset="-122"/>
              </a:rPr>
              <a:t>截切四棱锥，求作截切后立体的左侧投影，并完成其水平投影。</a:t>
            </a:r>
          </a:p>
        </p:txBody>
      </p:sp>
      <p:pic>
        <p:nvPicPr>
          <p:cNvPr id="19" name="图片 18">
            <a:extLst>
              <a:ext uri="{FF2B5EF4-FFF2-40B4-BE49-F238E27FC236}">
                <a16:creationId xmlns="" xmlns:a16="http://schemas.microsoft.com/office/drawing/2014/main" id="{62D4E4E3-B77E-8FAF-24AB-8F95DBC6BD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0342" y="4299990"/>
            <a:ext cx="3851965" cy="2485297"/>
          </a:xfrm>
          <a:prstGeom prst="rect">
            <a:avLst/>
          </a:prstGeom>
        </p:spPr>
      </p:pic>
      <p:sp>
        <p:nvSpPr>
          <p:cNvPr id="11" name="矩形: 剪去对角 9">
            <a:hlinkClick r:id="rId6"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extLst>
      <p:ext uri="{BB962C8B-B14F-4D97-AF65-F5344CB8AC3E}">
        <p14:creationId xmlns:p14="http://schemas.microsoft.com/office/powerpoint/2010/main" val="61895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grpSp>
        <p:nvGrpSpPr>
          <p:cNvPr id="2" name="组合 1">
            <a:extLst>
              <a:ext uri="{FF2B5EF4-FFF2-40B4-BE49-F238E27FC236}">
                <a16:creationId xmlns="" xmlns:a16="http://schemas.microsoft.com/office/drawing/2014/main" id="{ECD2203C-8AB0-4E0D-E65F-7F7E374DE35D}"/>
              </a:ext>
            </a:extLst>
          </p:cNvPr>
          <p:cNvGrpSpPr/>
          <p:nvPr/>
        </p:nvGrpSpPr>
        <p:grpSpPr>
          <a:xfrm>
            <a:off x="1035991" y="431582"/>
            <a:ext cx="4480344" cy="589023"/>
            <a:chOff x="2873668" y="430213"/>
            <a:chExt cx="4480344" cy="589023"/>
          </a:xfrm>
        </p:grpSpPr>
        <p:sp>
          <p:nvSpPr>
            <p:cNvPr id="5" name="矩形 4"/>
            <p:cNvSpPr/>
            <p:nvPr/>
          </p:nvSpPr>
          <p:spPr>
            <a:xfrm>
              <a:off x="3389465" y="430213"/>
              <a:ext cx="3964547"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pic>
          <p:nvPicPr>
            <p:cNvPr id="7" name="图片 34">
              <a:extLst>
                <a:ext uri="{FF2B5EF4-FFF2-40B4-BE49-F238E27FC236}">
                  <a16:creationId xmlns="" xmlns:a16="http://schemas.microsoft.com/office/drawing/2014/main" id="{C721DC13-0B6F-2B7F-92A5-FDD058E32A3A}"/>
                </a:ext>
              </a:extLst>
            </p:cNvPr>
            <p:cNvPicPr>
              <a:picLocks noChangeAspect="1"/>
            </p:cNvPicPr>
            <p:nvPr/>
          </p:nvPicPr>
          <p:blipFill>
            <a:blip r:embed="rId3"/>
            <a:stretch>
              <a:fillRect/>
            </a:stretch>
          </p:blipFill>
          <p:spPr>
            <a:xfrm>
              <a:off x="2873668" y="514904"/>
              <a:ext cx="506919" cy="504332"/>
            </a:xfrm>
            <a:prstGeom prst="rect">
              <a:avLst/>
            </a:prstGeom>
            <a:noFill/>
            <a:ln w="9525">
              <a:noFill/>
            </a:ln>
          </p:spPr>
        </p:pic>
      </p:grpSp>
      <p:pic>
        <p:nvPicPr>
          <p:cNvPr id="11" name="图片 10">
            <a:extLst>
              <a:ext uri="{FF2B5EF4-FFF2-40B4-BE49-F238E27FC236}">
                <a16:creationId xmlns="" xmlns:a16="http://schemas.microsoft.com/office/drawing/2014/main" id="{62D4E4E3-B77E-8FAF-24AB-8F95DBC6BD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0342" y="4299990"/>
            <a:ext cx="3851965" cy="2485297"/>
          </a:xfrm>
          <a:prstGeom prst="rect">
            <a:avLst/>
          </a:prstGeom>
        </p:spPr>
      </p:pic>
      <p:sp>
        <p:nvSpPr>
          <p:cNvPr id="14" name="文本框 13">
            <a:extLst>
              <a:ext uri="{FF2B5EF4-FFF2-40B4-BE49-F238E27FC236}">
                <a16:creationId xmlns="" xmlns:a16="http://schemas.microsoft.com/office/drawing/2014/main" id="{DCC66F87-0B7B-7BDF-905F-5378005705F4}"/>
              </a:ext>
            </a:extLst>
          </p:cNvPr>
          <p:cNvSpPr txBox="1"/>
          <p:nvPr/>
        </p:nvSpPr>
        <p:spPr>
          <a:xfrm>
            <a:off x="334260" y="1766608"/>
            <a:ext cx="4981811" cy="2012859"/>
          </a:xfrm>
          <a:prstGeom prst="rect">
            <a:avLst/>
          </a:prstGeom>
          <a:noFill/>
        </p:spPr>
        <p:txBody>
          <a:bodyPr wrap="square">
            <a:spAutoFit/>
          </a:bodyPr>
          <a:lstStyle/>
          <a:p>
            <a:pPr>
              <a:lnSpc>
                <a:spcPct val="120000"/>
              </a:lnSpc>
            </a:pPr>
            <a:r>
              <a:rPr lang="zh-CN" altLang="zh-CN" sz="2400" dirty="0">
                <a:solidFill>
                  <a:srgbClr val="FF0000"/>
                </a:solidFill>
                <a:latin typeface="微软雅黑" panose="020B0503020204020204" pitchFamily="34" charset="-122"/>
                <a:ea typeface="微软雅黑" panose="020B0503020204020204" pitchFamily="34" charset="-122"/>
              </a:rPr>
              <a:t>作图步骤：</a:t>
            </a:r>
            <a:endParaRPr lang="en-US" altLang="zh-CN" sz="2400" dirty="0">
              <a:solidFill>
                <a:srgbClr val="FF0000"/>
              </a:solidFill>
              <a:latin typeface="微软雅黑" panose="020B0503020204020204" pitchFamily="34" charset="-122"/>
              <a:ea typeface="微软雅黑" panose="020B0503020204020204" pitchFamily="34" charset="-122"/>
            </a:endParaRPr>
          </a:p>
          <a:p>
            <a:pPr marL="914400" lvl="1" indent="-457200">
              <a:buFont typeface="+mj-ea"/>
              <a:buAutoNum type="circleNumDbPlain" startAt="3"/>
            </a:pPr>
            <a:r>
              <a:rPr lang="zh-CN" altLang="zh-CN" sz="2400" dirty="0">
                <a:latin typeface="微软雅黑" panose="020B0503020204020204" pitchFamily="34" charset="-122"/>
                <a:ea typeface="微软雅黑" panose="020B0503020204020204" pitchFamily="34" charset="-122"/>
              </a:rPr>
              <a:t>水平投影中按顺序连接</a:t>
            </a:r>
            <a:r>
              <a:rPr lang="en-US" altLang="zh-CN" sz="2400" dirty="0" err="1">
                <a:latin typeface="微软雅黑" panose="020B0503020204020204" pitchFamily="34" charset="-122"/>
                <a:ea typeface="微软雅黑" panose="020B0503020204020204" pitchFamily="34" charset="-122"/>
              </a:rPr>
              <a:t>abcd</a:t>
            </a:r>
            <a:r>
              <a:rPr lang="zh-CN" altLang="zh-CN" sz="2400" dirty="0">
                <a:latin typeface="微软雅黑" panose="020B0503020204020204" pitchFamily="34" charset="-122"/>
                <a:ea typeface="微软雅黑" panose="020B0503020204020204" pitchFamily="34" charset="-122"/>
              </a:rPr>
              <a:t>，侧面投影中按顺序连接</a:t>
            </a:r>
            <a:r>
              <a:rPr lang="en-US" altLang="zh-CN" sz="2400" dirty="0">
                <a:latin typeface="微软雅黑" panose="020B0503020204020204" pitchFamily="34" charset="-122"/>
                <a:ea typeface="微软雅黑" panose="020B0503020204020204" pitchFamily="34" charset="-122"/>
              </a:rPr>
              <a:t>a</a:t>
            </a:r>
            <a:r>
              <a:rPr lang="zh-CN" altLang="zh-CN"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b</a:t>
            </a:r>
            <a:r>
              <a:rPr lang="zh-CN" altLang="zh-CN"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c</a:t>
            </a:r>
            <a:r>
              <a:rPr lang="zh-CN" altLang="zh-CN" sz="2400" dirty="0">
                <a:latin typeface="微软雅黑" panose="020B0503020204020204" pitchFamily="34" charset="-122"/>
                <a:ea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rPr>
              <a:t>d</a:t>
            </a:r>
            <a:r>
              <a:rPr lang="zh-CN"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a:t>
            </a:r>
            <a:r>
              <a:rPr lang="zh-CN" altLang="zh-CN" sz="2400" dirty="0">
                <a:latin typeface="微软雅黑" panose="020B0503020204020204" pitchFamily="34" charset="-122"/>
                <a:ea typeface="微软雅黑" panose="020B0503020204020204" pitchFamily="34" charset="-122"/>
              </a:rPr>
              <a:t>得到截交线的另两面投影</a:t>
            </a:r>
            <a:r>
              <a:rPr lang="zh-CN" altLang="en-US" sz="2400" dirty="0">
                <a:latin typeface="微软雅黑" panose="020B0503020204020204" pitchFamily="34" charset="-122"/>
                <a:ea typeface="微软雅黑" panose="020B0503020204020204" pitchFamily="34" charset="-122"/>
              </a:rPr>
              <a:t>。</a:t>
            </a:r>
          </a:p>
        </p:txBody>
      </p:sp>
      <p:pic>
        <p:nvPicPr>
          <p:cNvPr id="17" name="图片 16">
            <a:extLst>
              <a:ext uri="{FF2B5EF4-FFF2-40B4-BE49-F238E27FC236}">
                <a16:creationId xmlns="" xmlns:a16="http://schemas.microsoft.com/office/drawing/2014/main" id="{765AFFCF-19DB-FB80-5CA9-FD5835660D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9235" y="1494704"/>
            <a:ext cx="4717806" cy="5083056"/>
          </a:xfrm>
          <a:prstGeom prst="rect">
            <a:avLst/>
          </a:prstGeom>
        </p:spPr>
      </p:pic>
      <p:sp>
        <p:nvSpPr>
          <p:cNvPr id="12" name="矩形: 剪去对角 9">
            <a:hlinkClick r:id="rId6"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5" name="文本框 14">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8.1  </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平面与平面体截交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 name="文本框 15">
            <a:extLst>
              <a:ext uri="{FF2B5EF4-FFF2-40B4-BE49-F238E27FC236}">
                <a16:creationId xmlns="" xmlns:a16="http://schemas.microsoft.com/office/drawing/2014/main" id="{11179CEB-4313-AC87-6E24-538FE3E4B79A}"/>
              </a:ext>
            </a:extLst>
          </p:cNvPr>
          <p:cNvSpPr txBox="1"/>
          <p:nvPr/>
        </p:nvSpPr>
        <p:spPr>
          <a:xfrm>
            <a:off x="262354" y="1144628"/>
            <a:ext cx="11834673" cy="497957"/>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8-1 </a:t>
            </a:r>
            <a:r>
              <a:rPr lang="zh-CN" altLang="zh-CN" sz="2400" dirty="0">
                <a:latin typeface="微软雅黑" panose="020B0503020204020204" pitchFamily="34" charset="-122"/>
                <a:ea typeface="微软雅黑" panose="020B0503020204020204" pitchFamily="34" charset="-122"/>
              </a:rPr>
              <a:t>如图，正垂面</a:t>
            </a:r>
            <a:r>
              <a:rPr lang="en-US" altLang="zh-CN" sz="2400" dirty="0">
                <a:latin typeface="微软雅黑" panose="020B0503020204020204" pitchFamily="34" charset="-122"/>
                <a:ea typeface="微软雅黑" panose="020B0503020204020204" pitchFamily="34" charset="-122"/>
              </a:rPr>
              <a:t>P</a:t>
            </a:r>
            <a:r>
              <a:rPr lang="zh-CN" altLang="zh-CN" sz="2400" dirty="0">
                <a:latin typeface="微软雅黑" panose="020B0503020204020204" pitchFamily="34" charset="-122"/>
                <a:ea typeface="微软雅黑" panose="020B0503020204020204" pitchFamily="34" charset="-122"/>
              </a:rPr>
              <a:t>截切四棱锥，求作截切后立体的左侧投影，并完成其水平投影。</a:t>
            </a:r>
          </a:p>
        </p:txBody>
      </p:sp>
    </p:spTree>
    <p:extLst>
      <p:ext uri="{BB962C8B-B14F-4D97-AF65-F5344CB8AC3E}">
        <p14:creationId xmlns:p14="http://schemas.microsoft.com/office/powerpoint/2010/main" val="225562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grpSp>
        <p:nvGrpSpPr>
          <p:cNvPr id="2" name="组合 1">
            <a:extLst>
              <a:ext uri="{FF2B5EF4-FFF2-40B4-BE49-F238E27FC236}">
                <a16:creationId xmlns="" xmlns:a16="http://schemas.microsoft.com/office/drawing/2014/main" id="{ECD2203C-8AB0-4E0D-E65F-7F7E374DE35D}"/>
              </a:ext>
            </a:extLst>
          </p:cNvPr>
          <p:cNvGrpSpPr/>
          <p:nvPr/>
        </p:nvGrpSpPr>
        <p:grpSpPr>
          <a:xfrm>
            <a:off x="1035991" y="431582"/>
            <a:ext cx="4480344" cy="589023"/>
            <a:chOff x="2873668" y="430213"/>
            <a:chExt cx="4480344" cy="589023"/>
          </a:xfrm>
        </p:grpSpPr>
        <p:sp>
          <p:nvSpPr>
            <p:cNvPr id="5" name="矩形 4"/>
            <p:cNvSpPr/>
            <p:nvPr/>
          </p:nvSpPr>
          <p:spPr>
            <a:xfrm>
              <a:off x="3389465" y="430213"/>
              <a:ext cx="3964547"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pic>
          <p:nvPicPr>
            <p:cNvPr id="7" name="图片 34">
              <a:extLst>
                <a:ext uri="{FF2B5EF4-FFF2-40B4-BE49-F238E27FC236}">
                  <a16:creationId xmlns="" xmlns:a16="http://schemas.microsoft.com/office/drawing/2014/main" id="{C721DC13-0B6F-2B7F-92A5-FDD058E32A3A}"/>
                </a:ext>
              </a:extLst>
            </p:cNvPr>
            <p:cNvPicPr>
              <a:picLocks noChangeAspect="1"/>
            </p:cNvPicPr>
            <p:nvPr/>
          </p:nvPicPr>
          <p:blipFill>
            <a:blip r:embed="rId3"/>
            <a:stretch>
              <a:fillRect/>
            </a:stretch>
          </p:blipFill>
          <p:spPr>
            <a:xfrm>
              <a:off x="2873668" y="514904"/>
              <a:ext cx="506919" cy="504332"/>
            </a:xfrm>
            <a:prstGeom prst="rect">
              <a:avLst/>
            </a:prstGeom>
            <a:noFill/>
            <a:ln w="9525">
              <a:noFill/>
            </a:ln>
          </p:spPr>
        </p:pic>
      </p:grpSp>
      <p:sp>
        <p:nvSpPr>
          <p:cNvPr id="14" name="文本框 13">
            <a:extLst>
              <a:ext uri="{FF2B5EF4-FFF2-40B4-BE49-F238E27FC236}">
                <a16:creationId xmlns="" xmlns:a16="http://schemas.microsoft.com/office/drawing/2014/main" id="{DCC66F87-0B7B-7BDF-905F-5378005705F4}"/>
              </a:ext>
            </a:extLst>
          </p:cNvPr>
          <p:cNvSpPr txBox="1"/>
          <p:nvPr/>
        </p:nvSpPr>
        <p:spPr>
          <a:xfrm>
            <a:off x="334259" y="1766608"/>
            <a:ext cx="4515647" cy="3046988"/>
          </a:xfrm>
          <a:prstGeom prst="rect">
            <a:avLst/>
          </a:prstGeom>
          <a:noFill/>
        </p:spPr>
        <p:txBody>
          <a:bodyPr wrap="square">
            <a:spAutoFit/>
          </a:bodyPr>
          <a:lstStyle/>
          <a:p>
            <a:pPr>
              <a:lnSpc>
                <a:spcPct val="150000"/>
              </a:lnSpc>
            </a:pPr>
            <a:r>
              <a:rPr lang="zh-CN" altLang="zh-CN" sz="2400" dirty="0">
                <a:solidFill>
                  <a:srgbClr val="FF0000"/>
                </a:solidFill>
                <a:latin typeface="微软雅黑" panose="020B0503020204020204" pitchFamily="34" charset="-122"/>
                <a:ea typeface="微软雅黑" panose="020B0503020204020204" pitchFamily="34" charset="-122"/>
              </a:rPr>
              <a:t>作图</a:t>
            </a:r>
            <a:r>
              <a:rPr lang="zh-CN" altLang="zh-CN" sz="2400">
                <a:solidFill>
                  <a:srgbClr val="FF0000"/>
                </a:solidFill>
                <a:latin typeface="微软雅黑" panose="020B0503020204020204" pitchFamily="34" charset="-122"/>
                <a:ea typeface="微软雅黑" panose="020B0503020204020204" pitchFamily="34" charset="-122"/>
              </a:rPr>
              <a:t>步骤</a:t>
            </a:r>
            <a:r>
              <a:rPr lang="zh-CN" altLang="zh-CN" sz="2400" smtClean="0">
                <a:solidFill>
                  <a:srgbClr val="FF0000"/>
                </a:solidFill>
                <a:latin typeface="微软雅黑" panose="020B0503020204020204" pitchFamily="34" charset="-122"/>
                <a:ea typeface="微软雅黑" panose="020B0503020204020204" pitchFamily="34" charset="-122"/>
              </a:rPr>
              <a:t>：</a:t>
            </a:r>
            <a:endParaRPr lang="en-US" altLang="zh-CN" sz="2400" smtClean="0">
              <a:solidFill>
                <a:srgbClr val="FF0000"/>
              </a:solidFill>
              <a:latin typeface="微软雅黑" panose="020B0503020204020204" pitchFamily="34" charset="-122"/>
              <a:ea typeface="微软雅黑" panose="020B0503020204020204" pitchFamily="34" charset="-122"/>
            </a:endParaRPr>
          </a:p>
          <a:p>
            <a:r>
              <a:rPr lang="zh-CN" altLang="en-US" sz="2400" smtClean="0">
                <a:latin typeface="微软雅黑" panose="020B0503020204020204" pitchFamily="34" charset="-122"/>
                <a:ea typeface="微软雅黑" panose="020B0503020204020204" pitchFamily="34" charset="-122"/>
              </a:rPr>
              <a:t>④</a:t>
            </a:r>
            <a:r>
              <a:rPr lang="zh-CN" altLang="zh-CN" sz="2400" smtClean="0">
                <a:latin typeface="微软雅黑" panose="020B0503020204020204" pitchFamily="34" charset="-122"/>
                <a:ea typeface="微软雅黑" panose="020B0503020204020204" pitchFamily="34" charset="-122"/>
              </a:rPr>
              <a:t>加</a:t>
            </a:r>
            <a:r>
              <a:rPr lang="zh-CN" altLang="zh-CN" sz="2400">
                <a:latin typeface="微软雅黑" panose="020B0503020204020204" pitchFamily="34" charset="-122"/>
                <a:ea typeface="微软雅黑" panose="020B0503020204020204" pitchFamily="34" charset="-122"/>
              </a:rPr>
              <a:t>粗可见</a:t>
            </a:r>
            <a:r>
              <a:rPr lang="zh-CN" altLang="zh-CN" sz="2400">
                <a:latin typeface="微软雅黑" panose="020B0503020204020204" pitchFamily="34" charset="-122"/>
                <a:ea typeface="微软雅黑" panose="020B0503020204020204" pitchFamily="34" charset="-122"/>
              </a:rPr>
              <a:t>图线</a:t>
            </a:r>
            <a:r>
              <a:rPr lang="zh-CN" altLang="zh-CN" sz="2400" smtClean="0">
                <a:latin typeface="微软雅黑" panose="020B0503020204020204" pitchFamily="34" charset="-122"/>
                <a:ea typeface="微软雅黑" panose="020B0503020204020204" pitchFamily="34" charset="-122"/>
              </a:rPr>
              <a:t>。</a:t>
            </a:r>
            <a:r>
              <a:rPr lang="zh-CN" altLang="zh-CN" sz="2400">
                <a:latin typeface="微软雅黑" panose="020B0503020204020204" pitchFamily="34" charset="-122"/>
                <a:ea typeface="微软雅黑" panose="020B0503020204020204" pitchFamily="34" charset="-122"/>
              </a:rPr>
              <a:t>注意</a:t>
            </a:r>
            <a:r>
              <a:rPr lang="zh-CN" altLang="zh-CN" sz="2400" smtClean="0">
                <a:latin typeface="微软雅黑" panose="020B0503020204020204" pitchFamily="34" charset="-122"/>
                <a:ea typeface="微软雅黑" panose="020B0503020204020204" pitchFamily="34" charset="-122"/>
              </a:rPr>
              <a:t>：在</a:t>
            </a:r>
            <a:r>
              <a:rPr lang="zh-CN" altLang="zh-CN" sz="2400">
                <a:latin typeface="微软雅黑" panose="020B0503020204020204" pitchFamily="34" charset="-122"/>
                <a:ea typeface="微软雅黑" panose="020B0503020204020204" pitchFamily="34" charset="-122"/>
              </a:rPr>
              <a:t>水平投影中需将未截切的四条棱边画出，侧面投影中</a:t>
            </a:r>
            <a:r>
              <a:rPr lang="en-US" altLang="zh-CN" sz="2400">
                <a:latin typeface="微软雅黑" panose="020B0503020204020204" pitchFamily="34" charset="-122"/>
                <a:ea typeface="微软雅黑" panose="020B0503020204020204" pitchFamily="34" charset="-122"/>
              </a:rPr>
              <a:t>C3</a:t>
            </a:r>
            <a:r>
              <a:rPr lang="zh-CN" altLang="zh-CN" sz="2400">
                <a:latin typeface="微软雅黑" panose="020B0503020204020204" pitchFamily="34" charset="-122"/>
                <a:ea typeface="微软雅黑" panose="020B0503020204020204" pitchFamily="34" charset="-122"/>
              </a:rPr>
              <a:t>棱位于形体的右侧，被立体本身遮挡，应画成细虚线</a:t>
            </a:r>
            <a:r>
              <a:rPr lang="zh-CN" altLang="en-US" sz="2400">
                <a:latin typeface="微软雅黑" panose="020B0503020204020204" pitchFamily="34" charset="-122"/>
                <a:ea typeface="微软雅黑" panose="020B0503020204020204" pitchFamily="34" charset="-122"/>
              </a:rPr>
              <a:t>。</a:t>
            </a:r>
          </a:p>
          <a:p>
            <a:pPr marL="914400" lvl="1" indent="-457200">
              <a:lnSpc>
                <a:spcPct val="150000"/>
              </a:lnSpc>
              <a:buFont typeface="+mj-ea"/>
              <a:buAutoNum type="circleNumDbPlain" startAt="4"/>
            </a:pPr>
            <a:endParaRPr lang="en-US" altLang="zh-CN" sz="2400" smtClean="0">
              <a:latin typeface="微软雅黑" panose="020B0503020204020204" pitchFamily="34" charset="-122"/>
              <a:ea typeface="微软雅黑" panose="020B0503020204020204" pitchFamily="34" charset="-122"/>
            </a:endParaRPr>
          </a:p>
        </p:txBody>
      </p:sp>
      <p:sp>
        <p:nvSpPr>
          <p:cNvPr id="15" name="文本框 14">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8.1  </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平面与平面体截交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3" name="图片 12">
            <a:extLst>
              <a:ext uri="{FF2B5EF4-FFF2-40B4-BE49-F238E27FC236}">
                <a16:creationId xmlns="" xmlns:a16="http://schemas.microsoft.com/office/drawing/2014/main" id="{5BA80D33-654B-9E4F-A327-2B6D5B442E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0557" y="1491095"/>
            <a:ext cx="4805298" cy="5101660"/>
          </a:xfrm>
          <a:prstGeom prst="rect">
            <a:avLst/>
          </a:prstGeom>
        </p:spPr>
      </p:pic>
      <p:sp>
        <p:nvSpPr>
          <p:cNvPr id="16" name="文本框 15">
            <a:extLst>
              <a:ext uri="{FF2B5EF4-FFF2-40B4-BE49-F238E27FC236}">
                <a16:creationId xmlns="" xmlns:a16="http://schemas.microsoft.com/office/drawing/2014/main" id="{11179CEB-4313-AC87-6E24-538FE3E4B79A}"/>
              </a:ext>
            </a:extLst>
          </p:cNvPr>
          <p:cNvSpPr txBox="1"/>
          <p:nvPr/>
        </p:nvSpPr>
        <p:spPr>
          <a:xfrm>
            <a:off x="262354" y="1144628"/>
            <a:ext cx="11834673" cy="497957"/>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8-1 </a:t>
            </a:r>
            <a:r>
              <a:rPr lang="zh-CN" altLang="zh-CN" sz="2400" dirty="0">
                <a:latin typeface="微软雅黑" panose="020B0503020204020204" pitchFamily="34" charset="-122"/>
                <a:ea typeface="微软雅黑" panose="020B0503020204020204" pitchFamily="34" charset="-122"/>
              </a:rPr>
              <a:t>如图，正垂面</a:t>
            </a:r>
            <a:r>
              <a:rPr lang="en-US" altLang="zh-CN" sz="2400" dirty="0">
                <a:latin typeface="微软雅黑" panose="020B0503020204020204" pitchFamily="34" charset="-122"/>
                <a:ea typeface="微软雅黑" panose="020B0503020204020204" pitchFamily="34" charset="-122"/>
              </a:rPr>
              <a:t>P</a:t>
            </a:r>
            <a:r>
              <a:rPr lang="zh-CN" altLang="zh-CN" sz="2400" dirty="0">
                <a:latin typeface="微软雅黑" panose="020B0503020204020204" pitchFamily="34" charset="-122"/>
                <a:ea typeface="微软雅黑" panose="020B0503020204020204" pitchFamily="34" charset="-122"/>
              </a:rPr>
              <a:t>截切四棱锥，求作截切后立体的左侧投影，并完成其水平投影。</a:t>
            </a:r>
          </a:p>
        </p:txBody>
      </p:sp>
      <p:pic>
        <p:nvPicPr>
          <p:cNvPr id="19" name="图片 18">
            <a:extLst>
              <a:ext uri="{FF2B5EF4-FFF2-40B4-BE49-F238E27FC236}">
                <a16:creationId xmlns="" xmlns:a16="http://schemas.microsoft.com/office/drawing/2014/main" id="{62D4E4E3-B77E-8FAF-24AB-8F95DBC6BD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0342" y="4299990"/>
            <a:ext cx="3851965" cy="2485297"/>
          </a:xfrm>
          <a:prstGeom prst="rect">
            <a:avLst/>
          </a:prstGeom>
        </p:spPr>
      </p:pic>
      <p:sp>
        <p:nvSpPr>
          <p:cNvPr id="12" name="矩形: 剪去对角 9">
            <a:hlinkClick r:id="rId6"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extLst>
      <p:ext uri="{BB962C8B-B14F-4D97-AF65-F5344CB8AC3E}">
        <p14:creationId xmlns:p14="http://schemas.microsoft.com/office/powerpoint/2010/main" val="183143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grpSp>
        <p:nvGrpSpPr>
          <p:cNvPr id="2" name="组合 1">
            <a:extLst>
              <a:ext uri="{FF2B5EF4-FFF2-40B4-BE49-F238E27FC236}">
                <a16:creationId xmlns="" xmlns:a16="http://schemas.microsoft.com/office/drawing/2014/main" id="{ECD2203C-8AB0-4E0D-E65F-7F7E374DE35D}"/>
              </a:ext>
            </a:extLst>
          </p:cNvPr>
          <p:cNvGrpSpPr/>
          <p:nvPr/>
        </p:nvGrpSpPr>
        <p:grpSpPr>
          <a:xfrm>
            <a:off x="1035991" y="431582"/>
            <a:ext cx="4467520" cy="589023"/>
            <a:chOff x="2873668" y="430213"/>
            <a:chExt cx="4467520" cy="589023"/>
          </a:xfrm>
        </p:grpSpPr>
        <p:sp>
          <p:nvSpPr>
            <p:cNvPr id="5" name="矩形 4"/>
            <p:cNvSpPr/>
            <p:nvPr/>
          </p:nvSpPr>
          <p:spPr>
            <a:xfrm>
              <a:off x="3389465" y="430213"/>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pic>
          <p:nvPicPr>
            <p:cNvPr id="7" name="图片 34">
              <a:extLst>
                <a:ext uri="{FF2B5EF4-FFF2-40B4-BE49-F238E27FC236}">
                  <a16:creationId xmlns="" xmlns:a16="http://schemas.microsoft.com/office/drawing/2014/main" id="{C721DC13-0B6F-2B7F-92A5-FDD058E32A3A}"/>
                </a:ext>
              </a:extLst>
            </p:cNvPr>
            <p:cNvPicPr>
              <a:picLocks noChangeAspect="1"/>
            </p:cNvPicPr>
            <p:nvPr/>
          </p:nvPicPr>
          <p:blipFill>
            <a:blip r:embed="rId3"/>
            <a:stretch>
              <a:fillRect/>
            </a:stretch>
          </p:blipFill>
          <p:spPr>
            <a:xfrm>
              <a:off x="2873668" y="514904"/>
              <a:ext cx="506919" cy="504332"/>
            </a:xfrm>
            <a:prstGeom prst="rect">
              <a:avLst/>
            </a:prstGeom>
            <a:noFill/>
            <a:ln w="9525">
              <a:noFill/>
            </a:ln>
          </p:spPr>
        </p:pic>
      </p:grpSp>
      <p:pic>
        <p:nvPicPr>
          <p:cNvPr id="4" name="图片 3">
            <a:extLst>
              <a:ext uri="{FF2B5EF4-FFF2-40B4-BE49-F238E27FC236}">
                <a16:creationId xmlns="" xmlns:a16="http://schemas.microsoft.com/office/drawing/2014/main" id="{FEA997A2-911E-1E04-91FC-1AD45ACDAF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545" y="2487020"/>
            <a:ext cx="5057312" cy="4028866"/>
          </a:xfrm>
          <a:prstGeom prst="rect">
            <a:avLst/>
          </a:prstGeom>
        </p:spPr>
      </p:pic>
      <p:sp>
        <p:nvSpPr>
          <p:cNvPr id="13" name="文本框 12">
            <a:extLst>
              <a:ext uri="{FF2B5EF4-FFF2-40B4-BE49-F238E27FC236}">
                <a16:creationId xmlns="" xmlns:a16="http://schemas.microsoft.com/office/drawing/2014/main" id="{B61145BA-CF08-843F-80B5-2BF4C38F0838}"/>
              </a:ext>
            </a:extLst>
          </p:cNvPr>
          <p:cNvSpPr txBox="1"/>
          <p:nvPr/>
        </p:nvSpPr>
        <p:spPr>
          <a:xfrm>
            <a:off x="6167717" y="2343586"/>
            <a:ext cx="5949868" cy="2807948"/>
          </a:xfrm>
          <a:prstGeom prst="rect">
            <a:avLst/>
          </a:prstGeom>
          <a:noFill/>
        </p:spPr>
        <p:txBody>
          <a:bodyPr wrap="square">
            <a:spAutoFit/>
          </a:bodyPr>
          <a:lstStyle/>
          <a:p>
            <a:pPr>
              <a:lnSpc>
                <a:spcPct val="150000"/>
              </a:lnSpc>
            </a:pPr>
            <a:r>
              <a:rPr lang="zh-CN" altLang="zh-CN" sz="2000" dirty="0">
                <a:solidFill>
                  <a:srgbClr val="FF0000"/>
                </a:solidFill>
                <a:latin typeface="微软雅黑" panose="020B0503020204020204" pitchFamily="34" charset="-122"/>
                <a:ea typeface="微软雅黑" panose="020B0503020204020204" pitchFamily="34" charset="-122"/>
              </a:rPr>
              <a:t>分析：</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本题目的主要目标是作出截交线的水平投影</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正垂面</a:t>
            </a:r>
            <a:r>
              <a:rPr lang="en-US" altLang="zh-CN" sz="2000" dirty="0">
                <a:latin typeface="微软雅黑" panose="020B0503020204020204" pitchFamily="34" charset="-122"/>
                <a:ea typeface="微软雅黑" panose="020B0503020204020204" pitchFamily="34" charset="-122"/>
              </a:rPr>
              <a:t>P</a:t>
            </a:r>
            <a:r>
              <a:rPr lang="zh-CN" altLang="zh-CN" sz="2000" dirty="0">
                <a:latin typeface="微软雅黑" panose="020B0503020204020204" pitchFamily="34" charset="-122"/>
                <a:ea typeface="微软雅黑" panose="020B0503020204020204" pitchFamily="34" charset="-122"/>
              </a:rPr>
              <a:t>截切五棱柱后所产生的截交线是一个封闭的平面五边形，五边形的顶点分别是截平面</a:t>
            </a:r>
            <a:r>
              <a:rPr lang="en-US" altLang="zh-CN" sz="2000" dirty="0">
                <a:latin typeface="微软雅黑" panose="020B0503020204020204" pitchFamily="34" charset="-122"/>
                <a:ea typeface="微软雅黑" panose="020B0503020204020204" pitchFamily="34" charset="-122"/>
              </a:rPr>
              <a:t>P</a:t>
            </a:r>
            <a:r>
              <a:rPr lang="zh-CN" altLang="zh-CN" sz="2000" dirty="0">
                <a:latin typeface="微软雅黑" panose="020B0503020204020204" pitchFamily="34" charset="-122"/>
                <a:ea typeface="微软雅黑" panose="020B0503020204020204" pitchFamily="34" charset="-122"/>
              </a:rPr>
              <a:t>和五棱柱的五条棱边的交点</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该截交线的正面投影和侧面投影均已知</a:t>
            </a:r>
            <a:r>
              <a:rPr lang="zh-CN" altLang="en-US" sz="2000" dirty="0">
                <a:latin typeface="微软雅黑" panose="020B0503020204020204" pitchFamily="34" charset="-122"/>
                <a:ea typeface="微软雅黑" panose="020B0503020204020204" pitchFamily="34" charset="-122"/>
              </a:rPr>
              <a:t>。</a:t>
            </a:r>
            <a:endParaRPr lang="zh-CN" altLang="zh-CN" sz="2000" dirty="0">
              <a:latin typeface="微软雅黑" panose="020B0503020204020204" pitchFamily="34" charset="-122"/>
              <a:ea typeface="微软雅黑" panose="020B0503020204020204" pitchFamily="34" charset="-122"/>
            </a:endParaRPr>
          </a:p>
        </p:txBody>
      </p:sp>
      <p:sp>
        <p:nvSpPr>
          <p:cNvPr id="9"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1" name="文本框 10">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8.1  </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平面与平面体截交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文本框 11">
            <a:extLst>
              <a:ext uri="{FF2B5EF4-FFF2-40B4-BE49-F238E27FC236}">
                <a16:creationId xmlns="" xmlns:a16="http://schemas.microsoft.com/office/drawing/2014/main" id="{11179CEB-4313-AC87-6E24-538FE3E4B79A}"/>
              </a:ext>
            </a:extLst>
          </p:cNvPr>
          <p:cNvSpPr txBox="1"/>
          <p:nvPr/>
        </p:nvSpPr>
        <p:spPr>
          <a:xfrm>
            <a:off x="349623" y="1108923"/>
            <a:ext cx="8379622" cy="497957"/>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8-2 </a:t>
            </a:r>
            <a:r>
              <a:rPr lang="zh-CN" altLang="zh-CN" sz="2400" dirty="0">
                <a:latin typeface="微软雅黑" panose="020B0503020204020204" pitchFamily="34" charset="-122"/>
                <a:ea typeface="微软雅黑" panose="020B0503020204020204" pitchFamily="34" charset="-122"/>
              </a:rPr>
              <a:t>如图，五棱柱被正垂面截切，求作其水平投影。</a:t>
            </a:r>
          </a:p>
        </p:txBody>
      </p:sp>
    </p:spTree>
    <p:extLst>
      <p:ext uri="{BB962C8B-B14F-4D97-AF65-F5344CB8AC3E}">
        <p14:creationId xmlns:p14="http://schemas.microsoft.com/office/powerpoint/2010/main" val="82067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grpSp>
        <p:nvGrpSpPr>
          <p:cNvPr id="2" name="组合 1">
            <a:extLst>
              <a:ext uri="{FF2B5EF4-FFF2-40B4-BE49-F238E27FC236}">
                <a16:creationId xmlns="" xmlns:a16="http://schemas.microsoft.com/office/drawing/2014/main" id="{ECD2203C-8AB0-4E0D-E65F-7F7E374DE35D}"/>
              </a:ext>
            </a:extLst>
          </p:cNvPr>
          <p:cNvGrpSpPr/>
          <p:nvPr/>
        </p:nvGrpSpPr>
        <p:grpSpPr>
          <a:xfrm>
            <a:off x="1035991" y="431582"/>
            <a:ext cx="4467520" cy="589023"/>
            <a:chOff x="2873668" y="430213"/>
            <a:chExt cx="4467520" cy="589023"/>
          </a:xfrm>
        </p:grpSpPr>
        <p:sp>
          <p:nvSpPr>
            <p:cNvPr id="5" name="矩形 4"/>
            <p:cNvSpPr/>
            <p:nvPr/>
          </p:nvSpPr>
          <p:spPr>
            <a:xfrm>
              <a:off x="3389465" y="430213"/>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pic>
          <p:nvPicPr>
            <p:cNvPr id="7" name="图片 34">
              <a:extLst>
                <a:ext uri="{FF2B5EF4-FFF2-40B4-BE49-F238E27FC236}">
                  <a16:creationId xmlns="" xmlns:a16="http://schemas.microsoft.com/office/drawing/2014/main" id="{C721DC13-0B6F-2B7F-92A5-FDD058E32A3A}"/>
                </a:ext>
              </a:extLst>
            </p:cNvPr>
            <p:cNvPicPr>
              <a:picLocks noChangeAspect="1"/>
            </p:cNvPicPr>
            <p:nvPr/>
          </p:nvPicPr>
          <p:blipFill>
            <a:blip r:embed="rId3"/>
            <a:stretch>
              <a:fillRect/>
            </a:stretch>
          </p:blipFill>
          <p:spPr>
            <a:xfrm>
              <a:off x="2873668" y="514904"/>
              <a:ext cx="506919" cy="504332"/>
            </a:xfrm>
            <a:prstGeom prst="rect">
              <a:avLst/>
            </a:prstGeom>
            <a:noFill/>
            <a:ln w="9525">
              <a:noFill/>
            </a:ln>
          </p:spPr>
        </p:pic>
      </p:grpSp>
      <p:sp>
        <p:nvSpPr>
          <p:cNvPr id="10" name="文本框 9">
            <a:extLst>
              <a:ext uri="{FF2B5EF4-FFF2-40B4-BE49-F238E27FC236}">
                <a16:creationId xmlns="" xmlns:a16="http://schemas.microsoft.com/office/drawing/2014/main" id="{11179CEB-4313-AC87-6E24-538FE3E4B79A}"/>
              </a:ext>
            </a:extLst>
          </p:cNvPr>
          <p:cNvSpPr txBox="1"/>
          <p:nvPr/>
        </p:nvSpPr>
        <p:spPr>
          <a:xfrm>
            <a:off x="349623" y="1108923"/>
            <a:ext cx="8379622" cy="497957"/>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8-2 </a:t>
            </a:r>
            <a:r>
              <a:rPr lang="zh-CN" altLang="zh-CN" sz="2400" dirty="0">
                <a:latin typeface="微软雅黑" panose="020B0503020204020204" pitchFamily="34" charset="-122"/>
                <a:ea typeface="微软雅黑" panose="020B0503020204020204" pitchFamily="34" charset="-122"/>
              </a:rPr>
              <a:t>如图，五棱柱被正垂面截切，求作其水平投影。</a:t>
            </a:r>
          </a:p>
        </p:txBody>
      </p:sp>
      <p:pic>
        <p:nvPicPr>
          <p:cNvPr id="4" name="图片 3">
            <a:extLst>
              <a:ext uri="{FF2B5EF4-FFF2-40B4-BE49-F238E27FC236}">
                <a16:creationId xmlns="" xmlns:a16="http://schemas.microsoft.com/office/drawing/2014/main" id="{FEA997A2-911E-1E04-91FC-1AD45ACDAF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4379" y="3682866"/>
            <a:ext cx="3325055" cy="2648878"/>
          </a:xfrm>
          <a:prstGeom prst="rect">
            <a:avLst/>
          </a:prstGeom>
        </p:spPr>
      </p:pic>
      <p:sp>
        <p:nvSpPr>
          <p:cNvPr id="9" name="文本框 8">
            <a:extLst>
              <a:ext uri="{FF2B5EF4-FFF2-40B4-BE49-F238E27FC236}">
                <a16:creationId xmlns="" xmlns:a16="http://schemas.microsoft.com/office/drawing/2014/main" id="{94F57C10-CE65-FE30-EBB4-FE98129AF16C}"/>
              </a:ext>
            </a:extLst>
          </p:cNvPr>
          <p:cNvSpPr txBox="1"/>
          <p:nvPr/>
        </p:nvSpPr>
        <p:spPr>
          <a:xfrm>
            <a:off x="448235" y="1695198"/>
            <a:ext cx="5335345" cy="1569660"/>
          </a:xfrm>
          <a:prstGeom prst="rect">
            <a:avLst/>
          </a:prstGeom>
          <a:noFill/>
        </p:spPr>
        <p:txBody>
          <a:bodyPr wrap="square">
            <a:spAutoFit/>
          </a:bodyPr>
          <a:lstStyle/>
          <a:p>
            <a:pPr>
              <a:lnSpc>
                <a:spcPct val="120000"/>
              </a:lnSpc>
            </a:pPr>
            <a:r>
              <a:rPr lang="zh-CN" altLang="zh-CN" sz="2000" dirty="0">
                <a:solidFill>
                  <a:srgbClr val="FF0000"/>
                </a:solidFill>
                <a:latin typeface="微软雅黑" panose="020B0503020204020204" pitchFamily="34" charset="-122"/>
                <a:ea typeface="微软雅黑" panose="020B0503020204020204" pitchFamily="34" charset="-122"/>
              </a:rPr>
              <a:t>作图步骤：</a:t>
            </a:r>
          </a:p>
          <a:p>
            <a:pPr marL="914400" lvl="1" indent="-457200">
              <a:lnSpc>
                <a:spcPct val="120000"/>
              </a:lnSpc>
              <a:buFont typeface="+mj-ea"/>
              <a:buAutoNum type="circleNumDbPlain"/>
            </a:pPr>
            <a:r>
              <a:rPr lang="zh-CN" altLang="zh-CN" sz="2000" dirty="0">
                <a:latin typeface="微软雅黑" panose="020B0503020204020204" pitchFamily="34" charset="-122"/>
                <a:ea typeface="微软雅黑" panose="020B0503020204020204" pitchFamily="34" charset="-122"/>
              </a:rPr>
              <a:t>根据投影关系，画出未截切五棱柱的水平投影，注意：组成底面的两条棱边不可见，用细虚线画出</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	</a:t>
            </a:r>
            <a:endParaRPr lang="zh-CN" altLang="en-US" sz="2000" dirty="0">
              <a:latin typeface="微软雅黑" panose="020B0503020204020204" pitchFamily="34" charset="-122"/>
              <a:ea typeface="微软雅黑" panose="020B0503020204020204" pitchFamily="34" charset="-122"/>
            </a:endParaRPr>
          </a:p>
        </p:txBody>
      </p:sp>
      <p:pic>
        <p:nvPicPr>
          <p:cNvPr id="11" name="图片 10">
            <a:extLst>
              <a:ext uri="{FF2B5EF4-FFF2-40B4-BE49-F238E27FC236}">
                <a16:creationId xmlns="" xmlns:a16="http://schemas.microsoft.com/office/drawing/2014/main" id="{CCA7E1D2-5CE3-0CA3-C58E-525F8C523B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5940" y="1839503"/>
            <a:ext cx="5367698" cy="4051481"/>
          </a:xfrm>
          <a:prstGeom prst="rect">
            <a:avLst/>
          </a:prstGeom>
        </p:spPr>
      </p:pic>
      <p:sp>
        <p:nvSpPr>
          <p:cNvPr id="12" name="矩形: 剪去对角 9">
            <a:hlinkClick r:id="rId6"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3" name="文本框 12">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8.1  </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平面与平面体截交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6598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grpSp>
        <p:nvGrpSpPr>
          <p:cNvPr id="2" name="组合 1">
            <a:extLst>
              <a:ext uri="{FF2B5EF4-FFF2-40B4-BE49-F238E27FC236}">
                <a16:creationId xmlns="" xmlns:a16="http://schemas.microsoft.com/office/drawing/2014/main" id="{ECD2203C-8AB0-4E0D-E65F-7F7E374DE35D}"/>
              </a:ext>
            </a:extLst>
          </p:cNvPr>
          <p:cNvGrpSpPr/>
          <p:nvPr/>
        </p:nvGrpSpPr>
        <p:grpSpPr>
          <a:xfrm>
            <a:off x="1035991" y="431582"/>
            <a:ext cx="4467520" cy="589023"/>
            <a:chOff x="2873668" y="430213"/>
            <a:chExt cx="4467520" cy="589023"/>
          </a:xfrm>
        </p:grpSpPr>
        <p:sp>
          <p:nvSpPr>
            <p:cNvPr id="5" name="矩形 4"/>
            <p:cNvSpPr/>
            <p:nvPr/>
          </p:nvSpPr>
          <p:spPr>
            <a:xfrm>
              <a:off x="3389465" y="430213"/>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pic>
          <p:nvPicPr>
            <p:cNvPr id="7" name="图片 34">
              <a:extLst>
                <a:ext uri="{FF2B5EF4-FFF2-40B4-BE49-F238E27FC236}">
                  <a16:creationId xmlns="" xmlns:a16="http://schemas.microsoft.com/office/drawing/2014/main" id="{C721DC13-0B6F-2B7F-92A5-FDD058E32A3A}"/>
                </a:ext>
              </a:extLst>
            </p:cNvPr>
            <p:cNvPicPr>
              <a:picLocks noChangeAspect="1"/>
            </p:cNvPicPr>
            <p:nvPr/>
          </p:nvPicPr>
          <p:blipFill>
            <a:blip r:embed="rId3"/>
            <a:stretch>
              <a:fillRect/>
            </a:stretch>
          </p:blipFill>
          <p:spPr>
            <a:xfrm>
              <a:off x="2873668" y="514904"/>
              <a:ext cx="506919" cy="504332"/>
            </a:xfrm>
            <a:prstGeom prst="rect">
              <a:avLst/>
            </a:prstGeom>
            <a:noFill/>
            <a:ln w="9525">
              <a:noFill/>
            </a:ln>
          </p:spPr>
        </p:pic>
      </p:grpSp>
      <p:sp>
        <p:nvSpPr>
          <p:cNvPr id="10" name="文本框 9">
            <a:extLst>
              <a:ext uri="{FF2B5EF4-FFF2-40B4-BE49-F238E27FC236}">
                <a16:creationId xmlns="" xmlns:a16="http://schemas.microsoft.com/office/drawing/2014/main" id="{11179CEB-4313-AC87-6E24-538FE3E4B79A}"/>
              </a:ext>
            </a:extLst>
          </p:cNvPr>
          <p:cNvSpPr txBox="1"/>
          <p:nvPr/>
        </p:nvSpPr>
        <p:spPr>
          <a:xfrm>
            <a:off x="349623" y="1108923"/>
            <a:ext cx="8379622" cy="497957"/>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8-2 </a:t>
            </a:r>
            <a:r>
              <a:rPr lang="zh-CN" altLang="zh-CN" sz="2400" dirty="0">
                <a:latin typeface="微软雅黑" panose="020B0503020204020204" pitchFamily="34" charset="-122"/>
                <a:ea typeface="微软雅黑" panose="020B0503020204020204" pitchFamily="34" charset="-122"/>
              </a:rPr>
              <a:t>如图，五棱柱被正垂面截切，求作其水平投影。</a:t>
            </a:r>
          </a:p>
        </p:txBody>
      </p:sp>
      <p:sp>
        <p:nvSpPr>
          <p:cNvPr id="9" name="文本框 8">
            <a:extLst>
              <a:ext uri="{FF2B5EF4-FFF2-40B4-BE49-F238E27FC236}">
                <a16:creationId xmlns="" xmlns:a16="http://schemas.microsoft.com/office/drawing/2014/main" id="{94F57C10-CE65-FE30-EBB4-FE98129AF16C}"/>
              </a:ext>
            </a:extLst>
          </p:cNvPr>
          <p:cNvSpPr txBox="1"/>
          <p:nvPr/>
        </p:nvSpPr>
        <p:spPr>
          <a:xfrm>
            <a:off x="286871" y="1629345"/>
            <a:ext cx="4932829" cy="3416320"/>
          </a:xfrm>
          <a:prstGeom prst="rect">
            <a:avLst/>
          </a:prstGeom>
          <a:noFill/>
        </p:spPr>
        <p:txBody>
          <a:bodyPr wrap="square">
            <a:spAutoFit/>
          </a:bodyPr>
          <a:lstStyle/>
          <a:p>
            <a:pPr>
              <a:lnSpc>
                <a:spcPct val="120000"/>
              </a:lnSpc>
            </a:pPr>
            <a:r>
              <a:rPr lang="zh-CN" altLang="zh-CN" sz="2000" dirty="0">
                <a:solidFill>
                  <a:srgbClr val="FF0000"/>
                </a:solidFill>
                <a:latin typeface="微软雅黑" panose="020B0503020204020204" pitchFamily="34" charset="-122"/>
                <a:ea typeface="微软雅黑" panose="020B0503020204020204" pitchFamily="34" charset="-122"/>
              </a:rPr>
              <a:t>作图步骤：</a:t>
            </a:r>
          </a:p>
          <a:p>
            <a:pPr marL="914400" lvl="1" indent="-457200">
              <a:lnSpc>
                <a:spcPct val="120000"/>
              </a:lnSpc>
              <a:buFont typeface="+mj-ea"/>
              <a:buAutoNum type="circleNumDbPlain" startAt="2"/>
            </a:pPr>
            <a:r>
              <a:rPr lang="zh-CN" altLang="zh-CN" sz="2000" dirty="0">
                <a:latin typeface="微软雅黑" panose="020B0503020204020204" pitchFamily="34" charset="-122"/>
                <a:ea typeface="微软雅黑" panose="020B0503020204020204" pitchFamily="34" charset="-122"/>
              </a:rPr>
              <a:t>在正面投影和侧面投影中标注截交线和五棱柱五条棱边的交点，先标注侧面投影中的</a:t>
            </a:r>
            <a:r>
              <a:rPr lang="en-US" altLang="zh-CN" sz="2000" dirty="0">
                <a:latin typeface="微软雅黑" panose="020B0503020204020204" pitchFamily="34" charset="-122"/>
                <a:ea typeface="微软雅黑" panose="020B0503020204020204" pitchFamily="34" charset="-122"/>
              </a:rPr>
              <a:t>a</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b</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c</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d</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e</a:t>
            </a:r>
            <a:r>
              <a:rPr lang="zh-CN" altLang="zh-CN" sz="2000" dirty="0">
                <a:latin typeface="微软雅黑" panose="020B0503020204020204" pitchFamily="34" charset="-122"/>
                <a:ea typeface="微软雅黑" panose="020B0503020204020204" pitchFamily="34" charset="-122"/>
              </a:rPr>
              <a:t>″，再标注正面投影中的</a:t>
            </a:r>
            <a:r>
              <a:rPr lang="en-US" altLang="zh-CN" sz="2000" dirty="0">
                <a:latin typeface="微软雅黑" panose="020B0503020204020204" pitchFamily="34" charset="-122"/>
                <a:ea typeface="微软雅黑" panose="020B0503020204020204" pitchFamily="34" charset="-122"/>
              </a:rPr>
              <a:t>a</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b</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c</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d</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e</a:t>
            </a:r>
            <a:r>
              <a:rPr lang="zh-CN" altLang="zh-CN" sz="2000" dirty="0">
                <a:latin typeface="微软雅黑" panose="020B0503020204020204" pitchFamily="34" charset="-122"/>
                <a:ea typeface="微软雅黑" panose="020B0503020204020204" pitchFamily="34" charset="-122"/>
              </a:rPr>
              <a:t>′，最后根据投影关系，作出五个点的水平投影</a:t>
            </a:r>
            <a:r>
              <a:rPr lang="en-US" altLang="zh-CN" sz="2000" dirty="0">
                <a:latin typeface="微软雅黑" panose="020B0503020204020204" pitchFamily="34" charset="-122"/>
                <a:ea typeface="微软雅黑" panose="020B0503020204020204" pitchFamily="34" charset="-122"/>
              </a:rPr>
              <a:t>a</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b</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c</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d</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e</a:t>
            </a:r>
            <a:r>
              <a:rPr lang="zh-CN" altLang="zh-CN" sz="2000" dirty="0">
                <a:latin typeface="微软雅黑" panose="020B0503020204020204" pitchFamily="34" charset="-122"/>
                <a:ea typeface="微软雅黑" panose="020B0503020204020204" pitchFamily="34" charset="-122"/>
              </a:rPr>
              <a:t>，并按顺序连接，即得到截交线的水平投影</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	</a:t>
            </a:r>
            <a:endParaRPr lang="zh-CN" altLang="en-US" sz="2000" dirty="0">
              <a:latin typeface="微软雅黑" panose="020B0503020204020204" pitchFamily="34" charset="-122"/>
              <a:ea typeface="微软雅黑" panose="020B0503020204020204" pitchFamily="34" charset="-122"/>
            </a:endParaRPr>
          </a:p>
        </p:txBody>
      </p:sp>
      <p:pic>
        <p:nvPicPr>
          <p:cNvPr id="11" name="图片 10">
            <a:extLst>
              <a:ext uri="{FF2B5EF4-FFF2-40B4-BE49-F238E27FC236}">
                <a16:creationId xmlns="" xmlns:a16="http://schemas.microsoft.com/office/drawing/2014/main" id="{CD124419-8F22-29D2-AF9A-DDB61A2CFF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5352" y="4888496"/>
            <a:ext cx="2203959" cy="1663524"/>
          </a:xfrm>
          <a:prstGeom prst="rect">
            <a:avLst/>
          </a:prstGeom>
        </p:spPr>
      </p:pic>
      <p:pic>
        <p:nvPicPr>
          <p:cNvPr id="12" name="图片 11">
            <a:extLst>
              <a:ext uri="{FF2B5EF4-FFF2-40B4-BE49-F238E27FC236}">
                <a16:creationId xmlns="" xmlns:a16="http://schemas.microsoft.com/office/drawing/2014/main" id="{494BF765-E071-E0D9-B389-0BA595CBBC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9311" y="1695198"/>
            <a:ext cx="5905358" cy="4297788"/>
          </a:xfrm>
          <a:prstGeom prst="rect">
            <a:avLst/>
          </a:prstGeom>
        </p:spPr>
      </p:pic>
      <p:sp>
        <p:nvSpPr>
          <p:cNvPr id="13" name="矩形: 剪去对角 9">
            <a:hlinkClick r:id="rId6"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4" name="文本框 13">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8.1  </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平面与平面体截交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13535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grpSp>
        <p:nvGrpSpPr>
          <p:cNvPr id="2" name="组合 1">
            <a:extLst>
              <a:ext uri="{FF2B5EF4-FFF2-40B4-BE49-F238E27FC236}">
                <a16:creationId xmlns="" xmlns:a16="http://schemas.microsoft.com/office/drawing/2014/main" id="{ECD2203C-8AB0-4E0D-E65F-7F7E374DE35D}"/>
              </a:ext>
            </a:extLst>
          </p:cNvPr>
          <p:cNvGrpSpPr/>
          <p:nvPr/>
        </p:nvGrpSpPr>
        <p:grpSpPr>
          <a:xfrm>
            <a:off x="1035991" y="431582"/>
            <a:ext cx="4467520" cy="589023"/>
            <a:chOff x="2873668" y="430213"/>
            <a:chExt cx="4467520" cy="589023"/>
          </a:xfrm>
        </p:grpSpPr>
        <p:sp>
          <p:nvSpPr>
            <p:cNvPr id="5" name="矩形 4"/>
            <p:cNvSpPr/>
            <p:nvPr/>
          </p:nvSpPr>
          <p:spPr>
            <a:xfrm>
              <a:off x="3389465" y="430213"/>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pic>
          <p:nvPicPr>
            <p:cNvPr id="7" name="图片 34">
              <a:extLst>
                <a:ext uri="{FF2B5EF4-FFF2-40B4-BE49-F238E27FC236}">
                  <a16:creationId xmlns="" xmlns:a16="http://schemas.microsoft.com/office/drawing/2014/main" id="{C721DC13-0B6F-2B7F-92A5-FDD058E32A3A}"/>
                </a:ext>
              </a:extLst>
            </p:cNvPr>
            <p:cNvPicPr>
              <a:picLocks noChangeAspect="1"/>
            </p:cNvPicPr>
            <p:nvPr/>
          </p:nvPicPr>
          <p:blipFill>
            <a:blip r:embed="rId3"/>
            <a:stretch>
              <a:fillRect/>
            </a:stretch>
          </p:blipFill>
          <p:spPr>
            <a:xfrm>
              <a:off x="2873668" y="514904"/>
              <a:ext cx="506919" cy="504332"/>
            </a:xfrm>
            <a:prstGeom prst="rect">
              <a:avLst/>
            </a:prstGeom>
            <a:noFill/>
            <a:ln w="9525">
              <a:noFill/>
            </a:ln>
          </p:spPr>
        </p:pic>
      </p:grpSp>
      <p:sp>
        <p:nvSpPr>
          <p:cNvPr id="10" name="文本框 9">
            <a:extLst>
              <a:ext uri="{FF2B5EF4-FFF2-40B4-BE49-F238E27FC236}">
                <a16:creationId xmlns="" xmlns:a16="http://schemas.microsoft.com/office/drawing/2014/main" id="{11179CEB-4313-AC87-6E24-538FE3E4B79A}"/>
              </a:ext>
            </a:extLst>
          </p:cNvPr>
          <p:cNvSpPr txBox="1"/>
          <p:nvPr/>
        </p:nvSpPr>
        <p:spPr>
          <a:xfrm>
            <a:off x="349623" y="1108923"/>
            <a:ext cx="8379622" cy="497957"/>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8-2 </a:t>
            </a:r>
            <a:r>
              <a:rPr lang="zh-CN" altLang="zh-CN" sz="2400" dirty="0">
                <a:latin typeface="微软雅黑" panose="020B0503020204020204" pitchFamily="34" charset="-122"/>
                <a:ea typeface="微软雅黑" panose="020B0503020204020204" pitchFamily="34" charset="-122"/>
              </a:rPr>
              <a:t>如图，五棱柱被正垂面截切，求作其水平投影。</a:t>
            </a:r>
          </a:p>
        </p:txBody>
      </p:sp>
      <p:sp>
        <p:nvSpPr>
          <p:cNvPr id="9" name="文本框 8">
            <a:extLst>
              <a:ext uri="{FF2B5EF4-FFF2-40B4-BE49-F238E27FC236}">
                <a16:creationId xmlns="" xmlns:a16="http://schemas.microsoft.com/office/drawing/2014/main" id="{94F57C10-CE65-FE30-EBB4-FE98129AF16C}"/>
              </a:ext>
            </a:extLst>
          </p:cNvPr>
          <p:cNvSpPr txBox="1"/>
          <p:nvPr/>
        </p:nvSpPr>
        <p:spPr>
          <a:xfrm>
            <a:off x="448235" y="1695198"/>
            <a:ext cx="3963745" cy="1938992"/>
          </a:xfrm>
          <a:prstGeom prst="rect">
            <a:avLst/>
          </a:prstGeom>
          <a:noFill/>
        </p:spPr>
        <p:txBody>
          <a:bodyPr wrap="square">
            <a:spAutoFit/>
          </a:bodyPr>
          <a:lstStyle/>
          <a:p>
            <a:pPr>
              <a:lnSpc>
                <a:spcPct val="120000"/>
              </a:lnSpc>
            </a:pPr>
            <a:r>
              <a:rPr lang="zh-CN" altLang="zh-CN" sz="2000" dirty="0">
                <a:solidFill>
                  <a:srgbClr val="FF0000"/>
                </a:solidFill>
                <a:latin typeface="微软雅黑" panose="020B0503020204020204" pitchFamily="34" charset="-122"/>
                <a:ea typeface="微软雅黑" panose="020B0503020204020204" pitchFamily="34" charset="-122"/>
              </a:rPr>
              <a:t>作图步骤：</a:t>
            </a:r>
          </a:p>
          <a:p>
            <a:pPr marL="914400" lvl="1" indent="-457200">
              <a:lnSpc>
                <a:spcPct val="120000"/>
              </a:lnSpc>
              <a:buFont typeface="+mj-ea"/>
              <a:buAutoNum type="circleNumDbPlain" startAt="3"/>
            </a:pPr>
            <a:r>
              <a:rPr lang="zh-CN" altLang="zh-CN" sz="2000" dirty="0">
                <a:latin typeface="微软雅黑" panose="020B0503020204020204" pitchFamily="34" charset="-122"/>
                <a:ea typeface="微软雅黑" panose="020B0503020204020204" pitchFamily="34" charset="-122"/>
              </a:rPr>
              <a:t>在水平投影中将被截切掉的棱线擦除，并加粗可见图线，得到正垂面截切五棱柱的水平投影</a:t>
            </a:r>
            <a:r>
              <a:rPr lang="zh-CN" altLang="en-US" sz="2000" dirty="0">
                <a:latin typeface="微软雅黑" panose="020B0503020204020204" pitchFamily="34" charset="-122"/>
                <a:ea typeface="微软雅黑" panose="020B0503020204020204" pitchFamily="34" charset="-122"/>
              </a:rPr>
              <a:t>。</a:t>
            </a:r>
          </a:p>
        </p:txBody>
      </p:sp>
      <p:pic>
        <p:nvPicPr>
          <p:cNvPr id="4" name="图片 3">
            <a:extLst>
              <a:ext uri="{FF2B5EF4-FFF2-40B4-BE49-F238E27FC236}">
                <a16:creationId xmlns="" xmlns:a16="http://schemas.microsoft.com/office/drawing/2014/main" id="{D3397DDD-9F98-AF12-1E36-5C78B0B192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9096" y="1606880"/>
            <a:ext cx="5354690" cy="4409745"/>
          </a:xfrm>
          <a:prstGeom prst="rect">
            <a:avLst/>
          </a:prstGeom>
        </p:spPr>
      </p:pic>
      <p:pic>
        <p:nvPicPr>
          <p:cNvPr id="12" name="图片 11">
            <a:extLst>
              <a:ext uri="{FF2B5EF4-FFF2-40B4-BE49-F238E27FC236}">
                <a16:creationId xmlns="" xmlns:a16="http://schemas.microsoft.com/office/drawing/2014/main" id="{A7371D05-752F-3B55-3CAA-28EE4C09C3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5743" y="3811752"/>
            <a:ext cx="3521689" cy="2563007"/>
          </a:xfrm>
          <a:prstGeom prst="rect">
            <a:avLst/>
          </a:prstGeom>
        </p:spPr>
      </p:pic>
      <p:sp>
        <p:nvSpPr>
          <p:cNvPr id="11" name="矩形: 剪去对角 9">
            <a:hlinkClick r:id="rId6"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3" name="文本框 12">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8.1  </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平面与平面体截交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文本框 13">
            <a:extLst>
              <a:ext uri="{FF2B5EF4-FFF2-40B4-BE49-F238E27FC236}">
                <a16:creationId xmlns="" xmlns:a16="http://schemas.microsoft.com/office/drawing/2014/main" id="{F60EB572-E5F4-8507-AE0E-DBB0EF1AF9FF}"/>
              </a:ext>
            </a:extLst>
          </p:cNvPr>
          <p:cNvSpPr txBox="1"/>
          <p:nvPr/>
        </p:nvSpPr>
        <p:spPr>
          <a:xfrm>
            <a:off x="9222078" y="4982351"/>
            <a:ext cx="1362636" cy="430374"/>
          </a:xfrm>
          <a:prstGeom prst="rect">
            <a:avLst/>
          </a:prstGeom>
          <a:noFill/>
        </p:spPr>
        <p:txBody>
          <a:bodyPr wrap="square">
            <a:spAutoFit/>
          </a:bodyPr>
          <a:lstStyle/>
          <a:p>
            <a:pPr algn="ctr">
              <a:lnSpc>
                <a:spcPct val="120000"/>
              </a:lnSpc>
            </a:pPr>
            <a:r>
              <a:rPr lang="zh-CN" altLang="en-US" sz="2000" dirty="0">
                <a:solidFill>
                  <a:srgbClr val="FF0000"/>
                </a:solidFill>
                <a:latin typeface="微软雅黑" panose="020B0503020204020204" pitchFamily="34" charset="-122"/>
                <a:ea typeface="微软雅黑" panose="020B0503020204020204" pitchFamily="34" charset="-122"/>
              </a:rPr>
              <a:t>最终结果</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5396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grpSp>
        <p:nvGrpSpPr>
          <p:cNvPr id="2" name="组合 1">
            <a:extLst>
              <a:ext uri="{FF2B5EF4-FFF2-40B4-BE49-F238E27FC236}">
                <a16:creationId xmlns="" xmlns:a16="http://schemas.microsoft.com/office/drawing/2014/main" id="{ECD2203C-8AB0-4E0D-E65F-7F7E374DE35D}"/>
              </a:ext>
            </a:extLst>
          </p:cNvPr>
          <p:cNvGrpSpPr/>
          <p:nvPr/>
        </p:nvGrpSpPr>
        <p:grpSpPr>
          <a:xfrm>
            <a:off x="1035991" y="431582"/>
            <a:ext cx="4467520" cy="589023"/>
            <a:chOff x="2873668" y="430213"/>
            <a:chExt cx="4467520" cy="589023"/>
          </a:xfrm>
        </p:grpSpPr>
        <p:sp>
          <p:nvSpPr>
            <p:cNvPr id="5" name="矩形 4"/>
            <p:cNvSpPr/>
            <p:nvPr/>
          </p:nvSpPr>
          <p:spPr>
            <a:xfrm>
              <a:off x="3389465" y="430213"/>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pic>
          <p:nvPicPr>
            <p:cNvPr id="7" name="图片 34">
              <a:extLst>
                <a:ext uri="{FF2B5EF4-FFF2-40B4-BE49-F238E27FC236}">
                  <a16:creationId xmlns="" xmlns:a16="http://schemas.microsoft.com/office/drawing/2014/main" id="{C721DC13-0B6F-2B7F-92A5-FDD058E32A3A}"/>
                </a:ext>
              </a:extLst>
            </p:cNvPr>
            <p:cNvPicPr>
              <a:picLocks noChangeAspect="1"/>
            </p:cNvPicPr>
            <p:nvPr/>
          </p:nvPicPr>
          <p:blipFill>
            <a:blip r:embed="rId3"/>
            <a:stretch>
              <a:fillRect/>
            </a:stretch>
          </p:blipFill>
          <p:spPr>
            <a:xfrm>
              <a:off x="2873668" y="514904"/>
              <a:ext cx="506919" cy="504332"/>
            </a:xfrm>
            <a:prstGeom prst="rect">
              <a:avLst/>
            </a:prstGeom>
            <a:noFill/>
            <a:ln w="9525">
              <a:noFill/>
            </a:ln>
          </p:spPr>
        </p:pic>
      </p:grpSp>
      <p:sp>
        <p:nvSpPr>
          <p:cNvPr id="10" name="文本框 9">
            <a:extLst>
              <a:ext uri="{FF2B5EF4-FFF2-40B4-BE49-F238E27FC236}">
                <a16:creationId xmlns="" xmlns:a16="http://schemas.microsoft.com/office/drawing/2014/main" id="{11179CEB-4313-AC87-6E24-538FE3E4B79A}"/>
              </a:ext>
            </a:extLst>
          </p:cNvPr>
          <p:cNvSpPr txBox="1"/>
          <p:nvPr/>
        </p:nvSpPr>
        <p:spPr>
          <a:xfrm>
            <a:off x="307178" y="1466415"/>
            <a:ext cx="10970422" cy="497957"/>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8-3 </a:t>
            </a:r>
            <a:r>
              <a:rPr lang="zh-CN" altLang="zh-CN" sz="2400" dirty="0">
                <a:latin typeface="微软雅黑" panose="020B0503020204020204" pitchFamily="34" charset="-122"/>
                <a:ea typeface="微软雅黑" panose="020B0503020204020204" pitchFamily="34" charset="-122"/>
              </a:rPr>
              <a:t>如图，正四棱锥被挖切，补画该立体的水平投影，并完成侧面投影。</a:t>
            </a:r>
          </a:p>
        </p:txBody>
      </p:sp>
      <p:sp>
        <p:nvSpPr>
          <p:cNvPr id="13" name="文本框 12">
            <a:extLst>
              <a:ext uri="{FF2B5EF4-FFF2-40B4-BE49-F238E27FC236}">
                <a16:creationId xmlns="" xmlns:a16="http://schemas.microsoft.com/office/drawing/2014/main" id="{B61145BA-CF08-843F-80B5-2BF4C38F0838}"/>
              </a:ext>
            </a:extLst>
          </p:cNvPr>
          <p:cNvSpPr txBox="1"/>
          <p:nvPr/>
        </p:nvSpPr>
        <p:spPr>
          <a:xfrm>
            <a:off x="5540188" y="2718671"/>
            <a:ext cx="6034778" cy="3385029"/>
          </a:xfrm>
          <a:prstGeom prst="rect">
            <a:avLst/>
          </a:prstGeom>
          <a:noFill/>
        </p:spPr>
        <p:txBody>
          <a:bodyPr wrap="square">
            <a:spAutoFit/>
          </a:bodyPr>
          <a:lstStyle/>
          <a:p>
            <a:pPr>
              <a:lnSpc>
                <a:spcPct val="120000"/>
              </a:lnSpc>
            </a:pPr>
            <a:r>
              <a:rPr lang="zh-CN" altLang="zh-CN" sz="2000" dirty="0">
                <a:solidFill>
                  <a:srgbClr val="FF0000"/>
                </a:solidFill>
                <a:latin typeface="微软雅黑" panose="020B0503020204020204" pitchFamily="34" charset="-122"/>
                <a:ea typeface="微软雅黑" panose="020B0503020204020204" pitchFamily="34" charset="-122"/>
              </a:rPr>
              <a:t>分析：</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2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被挖切的正四棱锥可看作是由一个水平面和一个正垂面截切而成</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a:lnSpc>
                <a:spcPct val="12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分别求出两个截平面截切棱锥产生的截交线，最后还需分析四条棱被截切的情况</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a:lnSpc>
                <a:spcPct val="12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求截交线时需要确定截平面和棱及侧面的交点</a:t>
            </a:r>
            <a:r>
              <a:rPr lang="zh-CN" altLang="en-US"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然后将交点按顺序连接形成一个封闭多边形</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a:lnSpc>
                <a:spcPct val="12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在此过程中，要注意判断多边形每条边在各投影中的可见性</a:t>
            </a:r>
            <a:r>
              <a:rPr lang="zh-CN" altLang="en-US" sz="2000" dirty="0">
                <a:latin typeface="微软雅黑" panose="020B0503020204020204" pitchFamily="34" charset="-122"/>
                <a:ea typeface="微软雅黑" panose="020B0503020204020204" pitchFamily="34" charset="-122"/>
              </a:rPr>
              <a:t>。</a:t>
            </a:r>
            <a:endParaRPr lang="zh-CN" altLang="zh-CN" sz="2000" dirty="0">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 xmlns:a16="http://schemas.microsoft.com/office/drawing/2014/main" id="{BD5A2654-67B1-751B-7DF7-127ABDCA08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034" y="2137342"/>
            <a:ext cx="4736426" cy="4547688"/>
          </a:xfrm>
          <a:prstGeom prst="rect">
            <a:avLst/>
          </a:prstGeom>
        </p:spPr>
      </p:pic>
      <p:sp>
        <p:nvSpPr>
          <p:cNvPr id="9"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1" name="文本框 10">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8.1  </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平面与平面体截交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02686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grpSp>
        <p:nvGrpSpPr>
          <p:cNvPr id="2" name="组合 1">
            <a:extLst>
              <a:ext uri="{FF2B5EF4-FFF2-40B4-BE49-F238E27FC236}">
                <a16:creationId xmlns="" xmlns:a16="http://schemas.microsoft.com/office/drawing/2014/main" id="{ECD2203C-8AB0-4E0D-E65F-7F7E374DE35D}"/>
              </a:ext>
            </a:extLst>
          </p:cNvPr>
          <p:cNvGrpSpPr/>
          <p:nvPr/>
        </p:nvGrpSpPr>
        <p:grpSpPr>
          <a:xfrm>
            <a:off x="1035991" y="431582"/>
            <a:ext cx="4467520" cy="589023"/>
            <a:chOff x="2873668" y="430213"/>
            <a:chExt cx="4467520" cy="589023"/>
          </a:xfrm>
        </p:grpSpPr>
        <p:sp>
          <p:nvSpPr>
            <p:cNvPr id="5" name="矩形 4"/>
            <p:cNvSpPr/>
            <p:nvPr/>
          </p:nvSpPr>
          <p:spPr>
            <a:xfrm>
              <a:off x="3389465" y="430213"/>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pic>
          <p:nvPicPr>
            <p:cNvPr id="7" name="图片 34">
              <a:extLst>
                <a:ext uri="{FF2B5EF4-FFF2-40B4-BE49-F238E27FC236}">
                  <a16:creationId xmlns="" xmlns:a16="http://schemas.microsoft.com/office/drawing/2014/main" id="{C721DC13-0B6F-2B7F-92A5-FDD058E32A3A}"/>
                </a:ext>
              </a:extLst>
            </p:cNvPr>
            <p:cNvPicPr>
              <a:picLocks noChangeAspect="1"/>
            </p:cNvPicPr>
            <p:nvPr/>
          </p:nvPicPr>
          <p:blipFill>
            <a:blip r:embed="rId3"/>
            <a:stretch>
              <a:fillRect/>
            </a:stretch>
          </p:blipFill>
          <p:spPr>
            <a:xfrm>
              <a:off x="2873668" y="514904"/>
              <a:ext cx="506919" cy="504332"/>
            </a:xfrm>
            <a:prstGeom prst="rect">
              <a:avLst/>
            </a:prstGeom>
            <a:noFill/>
            <a:ln w="9525">
              <a:noFill/>
            </a:ln>
          </p:spPr>
        </p:pic>
      </p:grpSp>
      <p:pic>
        <p:nvPicPr>
          <p:cNvPr id="6" name="图片 5">
            <a:extLst>
              <a:ext uri="{FF2B5EF4-FFF2-40B4-BE49-F238E27FC236}">
                <a16:creationId xmlns="" xmlns:a16="http://schemas.microsoft.com/office/drawing/2014/main" id="{BD5A2654-67B1-751B-7DF7-127ABDCA08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4990" y="3580150"/>
            <a:ext cx="2953742" cy="2836041"/>
          </a:xfrm>
          <a:prstGeom prst="rect">
            <a:avLst/>
          </a:prstGeom>
        </p:spPr>
      </p:pic>
      <p:sp>
        <p:nvSpPr>
          <p:cNvPr id="9" name="文本框 8">
            <a:extLst>
              <a:ext uri="{FF2B5EF4-FFF2-40B4-BE49-F238E27FC236}">
                <a16:creationId xmlns="" xmlns:a16="http://schemas.microsoft.com/office/drawing/2014/main" id="{063C4D5B-90E5-25D6-BFCC-014B1459D49E}"/>
              </a:ext>
            </a:extLst>
          </p:cNvPr>
          <p:cNvSpPr txBox="1"/>
          <p:nvPr/>
        </p:nvSpPr>
        <p:spPr>
          <a:xfrm>
            <a:off x="403861" y="1690926"/>
            <a:ext cx="4800599" cy="1569660"/>
          </a:xfrm>
          <a:prstGeom prst="rect">
            <a:avLst/>
          </a:prstGeom>
          <a:noFill/>
        </p:spPr>
        <p:txBody>
          <a:bodyPr wrap="square">
            <a:spAutoFit/>
          </a:bodyPr>
          <a:lstStyle/>
          <a:p>
            <a:pPr>
              <a:lnSpc>
                <a:spcPct val="120000"/>
              </a:lnSpc>
            </a:pPr>
            <a:r>
              <a:rPr lang="zh-CN" altLang="zh-CN" sz="2000" dirty="0">
                <a:solidFill>
                  <a:srgbClr val="FF0000"/>
                </a:solidFill>
                <a:latin typeface="微软雅黑" panose="020B0503020204020204" pitchFamily="34" charset="-122"/>
                <a:ea typeface="微软雅黑" panose="020B0503020204020204" pitchFamily="34" charset="-122"/>
              </a:rPr>
              <a:t>作图步骤：</a:t>
            </a:r>
          </a:p>
          <a:p>
            <a:pPr marL="914400" lvl="1" indent="-457200">
              <a:lnSpc>
                <a:spcPct val="120000"/>
              </a:lnSpc>
              <a:buFont typeface="+mj-ea"/>
              <a:buAutoNum type="circleNumDbPlain"/>
            </a:pPr>
            <a:r>
              <a:rPr lang="zh-CN" altLang="zh-CN" sz="2000" dirty="0">
                <a:latin typeface="微软雅黑" panose="020B0503020204020204" pitchFamily="34" charset="-122"/>
                <a:ea typeface="微软雅黑" panose="020B0503020204020204" pitchFamily="34" charset="-122"/>
              </a:rPr>
              <a:t>根据投影关系，绘制未被挖切正四棱锥的侧面投影，四条棱分别是</a:t>
            </a:r>
            <a:r>
              <a:rPr lang="en-US" altLang="zh-CN" sz="2000" dirty="0">
                <a:latin typeface="微软雅黑" panose="020B0503020204020204" pitchFamily="34" charset="-122"/>
                <a:ea typeface="微软雅黑" panose="020B0503020204020204" pitchFamily="34" charset="-122"/>
              </a:rPr>
              <a:t>s</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a</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s</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b</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s</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c</a:t>
            </a:r>
            <a:r>
              <a:rPr lang="zh-CN" altLang="zh-CN" sz="2000" dirty="0">
                <a:latin typeface="微软雅黑" panose="020B0503020204020204" pitchFamily="34" charset="-122"/>
                <a:ea typeface="微软雅黑" panose="020B0503020204020204" pitchFamily="34" charset="-122"/>
              </a:rPr>
              <a:t>″和</a:t>
            </a:r>
            <a:r>
              <a:rPr lang="en-US" altLang="zh-CN" sz="2000" dirty="0">
                <a:latin typeface="微软雅黑" panose="020B0503020204020204" pitchFamily="34" charset="-122"/>
                <a:ea typeface="微软雅黑" panose="020B0503020204020204" pitchFamily="34" charset="-122"/>
              </a:rPr>
              <a:t>s</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d</a:t>
            </a:r>
            <a:r>
              <a:rPr lang="zh-CN"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a:t>
            </a:r>
          </a:p>
        </p:txBody>
      </p:sp>
      <p:pic>
        <p:nvPicPr>
          <p:cNvPr id="4" name="图片 3">
            <a:extLst>
              <a:ext uri="{FF2B5EF4-FFF2-40B4-BE49-F238E27FC236}">
                <a16:creationId xmlns="" xmlns:a16="http://schemas.microsoft.com/office/drawing/2014/main" id="{30A49F0C-DF3E-28CD-3000-98AFE2128D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8605" y="1639745"/>
            <a:ext cx="4739851" cy="4547695"/>
          </a:xfrm>
          <a:prstGeom prst="rect">
            <a:avLst/>
          </a:prstGeom>
        </p:spPr>
      </p:pic>
      <p:sp>
        <p:nvSpPr>
          <p:cNvPr id="11" name="矩形: 剪去对角 9">
            <a:hlinkClick r:id="rId6"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2" name="文本框 11">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8.1  </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平面与平面体截交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文本框 12">
            <a:extLst>
              <a:ext uri="{FF2B5EF4-FFF2-40B4-BE49-F238E27FC236}">
                <a16:creationId xmlns="" xmlns:a16="http://schemas.microsoft.com/office/drawing/2014/main" id="{11179CEB-4313-AC87-6E24-538FE3E4B79A}"/>
              </a:ext>
            </a:extLst>
          </p:cNvPr>
          <p:cNvSpPr txBox="1"/>
          <p:nvPr/>
        </p:nvSpPr>
        <p:spPr>
          <a:xfrm>
            <a:off x="201834" y="1126548"/>
            <a:ext cx="10970422" cy="497957"/>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8-3 </a:t>
            </a:r>
            <a:r>
              <a:rPr lang="zh-CN" altLang="zh-CN" sz="2400" dirty="0">
                <a:latin typeface="微软雅黑" panose="020B0503020204020204" pitchFamily="34" charset="-122"/>
                <a:ea typeface="微软雅黑" panose="020B0503020204020204" pitchFamily="34" charset="-122"/>
              </a:rPr>
              <a:t>如图，正四棱锥被挖切，补画该立体的水平投影，并完成侧面投影。</a:t>
            </a:r>
          </a:p>
        </p:txBody>
      </p:sp>
    </p:spTree>
    <p:extLst>
      <p:ext uri="{BB962C8B-B14F-4D97-AF65-F5344CB8AC3E}">
        <p14:creationId xmlns:p14="http://schemas.microsoft.com/office/powerpoint/2010/main" val="249647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2"/>
          <p:cNvPicPr>
            <a:picLocks noChangeAspect="1"/>
          </p:cNvPicPr>
          <p:nvPr/>
        </p:nvPicPr>
        <p:blipFill>
          <a:blip r:embed="rId2"/>
          <a:stretch>
            <a:fillRect/>
          </a:stretch>
        </p:blipFill>
        <p:spPr>
          <a:xfrm>
            <a:off x="0" y="85408"/>
            <a:ext cx="12192000" cy="6858000"/>
          </a:xfrm>
          <a:prstGeom prst="rect">
            <a:avLst/>
          </a:prstGeom>
          <a:noFill/>
          <a:ln w="9525">
            <a:noFill/>
          </a:ln>
        </p:spPr>
      </p:pic>
      <p:sp>
        <p:nvSpPr>
          <p:cNvPr id="3" name="矩形 2"/>
          <p:cNvSpPr/>
          <p:nvPr/>
        </p:nvSpPr>
        <p:spPr>
          <a:xfrm>
            <a:off x="2397125" y="1347788"/>
            <a:ext cx="2741613" cy="3698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a:t>
            </a: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制图的基本知识 </a:t>
            </a:r>
            <a:endParaRPr kumimoji="0" lang="zh-CN" altLang="en-US"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矩形 3"/>
          <p:cNvSpPr/>
          <p:nvPr/>
        </p:nvSpPr>
        <p:spPr>
          <a:xfrm>
            <a:off x="2414588" y="1751013"/>
            <a:ext cx="2903538" cy="3698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3</a:t>
            </a: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点、线、面的投影</a:t>
            </a:r>
            <a:endParaRPr kumimoji="0" lang="zh-CN" altLang="en-US"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p:cNvSpPr/>
          <p:nvPr/>
        </p:nvSpPr>
        <p:spPr>
          <a:xfrm>
            <a:off x="2417763" y="2146300"/>
            <a:ext cx="3825875" cy="36830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4</a:t>
            </a: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线面几何元素间的相对位置</a:t>
            </a:r>
            <a:endParaRPr kumimoji="0" lang="zh-CN" altLang="en-US"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矩形 5"/>
          <p:cNvSpPr/>
          <p:nvPr/>
        </p:nvSpPr>
        <p:spPr>
          <a:xfrm>
            <a:off x="2414588" y="2549525"/>
            <a:ext cx="2049463" cy="3698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投影变换 </a:t>
            </a:r>
            <a:endParaRPr kumimoji="0" lang="zh-CN" altLang="en-US"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6"/>
          <p:cNvSpPr/>
          <p:nvPr/>
        </p:nvSpPr>
        <p:spPr>
          <a:xfrm>
            <a:off x="2414588" y="2943225"/>
            <a:ext cx="2211388" cy="36830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6</a:t>
            </a: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曲线与曲面</a:t>
            </a:r>
            <a:endParaRPr kumimoji="0" lang="zh-CN" altLang="en-US"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矩形 7"/>
          <p:cNvSpPr/>
          <p:nvPr/>
        </p:nvSpPr>
        <p:spPr>
          <a:xfrm>
            <a:off x="2446338" y="3294063"/>
            <a:ext cx="1979613" cy="3698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7</a:t>
            </a: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基本立体</a:t>
            </a:r>
            <a:endParaRPr kumimoji="0" lang="zh-CN" altLang="en-US"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8"/>
          <p:cNvSpPr/>
          <p:nvPr/>
        </p:nvSpPr>
        <p:spPr>
          <a:xfrm>
            <a:off x="2446338" y="3676650"/>
            <a:ext cx="2441575" cy="368300"/>
          </a:xfrm>
          <a:prstGeom prst="rect">
            <a:avLst/>
          </a:prstGeom>
          <a:solidFill>
            <a:srgbClr val="FFFF00"/>
          </a:solid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18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18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章    平面截切立体</a:t>
            </a:r>
            <a:endParaRPr kumimoji="0" lang="zh-CN" altLang="en-US" sz="18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矩形 10"/>
          <p:cNvSpPr/>
          <p:nvPr/>
        </p:nvSpPr>
        <p:spPr>
          <a:xfrm>
            <a:off x="2424113" y="4460875"/>
            <a:ext cx="1884363" cy="36830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10</a:t>
            </a: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组合体 </a:t>
            </a:r>
            <a:endParaRPr kumimoji="0" lang="zh-CN" altLang="en-US"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11"/>
          <p:cNvSpPr/>
          <p:nvPr/>
        </p:nvSpPr>
        <p:spPr>
          <a:xfrm>
            <a:off x="2424113" y="4846638"/>
            <a:ext cx="1816100" cy="3698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11</a:t>
            </a: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轴测图</a:t>
            </a:r>
            <a:endParaRPr kumimoji="0" lang="zh-CN" altLang="en-US"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矩形 12"/>
          <p:cNvSpPr/>
          <p:nvPr/>
        </p:nvSpPr>
        <p:spPr>
          <a:xfrm>
            <a:off x="2428875" y="5229225"/>
            <a:ext cx="3200400" cy="36830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12</a:t>
            </a: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建筑形体的表达方法</a:t>
            </a:r>
            <a:endParaRPr kumimoji="0" lang="zh-CN" altLang="en-US"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p:cNvSpPr/>
          <p:nvPr/>
        </p:nvSpPr>
        <p:spPr>
          <a:xfrm>
            <a:off x="2439988" y="5635625"/>
            <a:ext cx="2114550" cy="3698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13</a:t>
            </a: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透视投影 </a:t>
            </a:r>
            <a:endParaRPr kumimoji="0" lang="zh-CN" altLang="en-US"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5" name="矩形 14"/>
          <p:cNvSpPr/>
          <p:nvPr/>
        </p:nvSpPr>
        <p:spPr>
          <a:xfrm>
            <a:off x="2446338" y="6026150"/>
            <a:ext cx="2044700" cy="36830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14</a:t>
            </a: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标高投影</a:t>
            </a:r>
            <a:endParaRPr kumimoji="0" lang="zh-CN" altLang="en-US"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 name="矩形 15"/>
          <p:cNvSpPr/>
          <p:nvPr/>
        </p:nvSpPr>
        <p:spPr>
          <a:xfrm>
            <a:off x="2435225" y="6416675"/>
            <a:ext cx="2344738" cy="36830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15</a:t>
            </a: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计算机绘图 </a:t>
            </a:r>
            <a:endParaRPr kumimoji="0" lang="zh-CN" altLang="en-US"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矩形 16"/>
          <p:cNvSpPr/>
          <p:nvPr/>
        </p:nvSpPr>
        <p:spPr>
          <a:xfrm>
            <a:off x="2370138" y="973138"/>
            <a:ext cx="1587500" cy="3698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1</a:t>
            </a: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绪论</a:t>
            </a: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endPar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3089" name="图片 19"/>
          <p:cNvPicPr>
            <a:picLocks noChangeAspect="1"/>
          </p:cNvPicPr>
          <p:nvPr/>
        </p:nvPicPr>
        <p:blipFill>
          <a:blip r:embed="rId3"/>
          <a:stretch>
            <a:fillRect/>
          </a:stretch>
        </p:blipFill>
        <p:spPr>
          <a:xfrm>
            <a:off x="2084388" y="1406525"/>
            <a:ext cx="339725" cy="290513"/>
          </a:xfrm>
          <a:prstGeom prst="rect">
            <a:avLst/>
          </a:prstGeom>
          <a:noFill/>
          <a:ln w="9525">
            <a:noFill/>
          </a:ln>
        </p:spPr>
      </p:pic>
      <p:pic>
        <p:nvPicPr>
          <p:cNvPr id="3090" name="图片 20"/>
          <p:cNvPicPr>
            <a:picLocks noChangeAspect="1"/>
          </p:cNvPicPr>
          <p:nvPr/>
        </p:nvPicPr>
        <p:blipFill>
          <a:blip r:embed="rId4"/>
          <a:stretch>
            <a:fillRect/>
          </a:stretch>
        </p:blipFill>
        <p:spPr>
          <a:xfrm>
            <a:off x="2033588" y="1011238"/>
            <a:ext cx="396875" cy="328612"/>
          </a:xfrm>
          <a:prstGeom prst="rect">
            <a:avLst/>
          </a:prstGeom>
          <a:noFill/>
          <a:ln w="9525">
            <a:noFill/>
          </a:ln>
        </p:spPr>
      </p:pic>
      <p:pic>
        <p:nvPicPr>
          <p:cNvPr id="3091" name="图片 21"/>
          <p:cNvPicPr>
            <a:picLocks noChangeAspect="1"/>
          </p:cNvPicPr>
          <p:nvPr/>
        </p:nvPicPr>
        <p:blipFill>
          <a:blip r:embed="rId5"/>
          <a:stretch>
            <a:fillRect/>
          </a:stretch>
        </p:blipFill>
        <p:spPr>
          <a:xfrm>
            <a:off x="2111375" y="3338513"/>
            <a:ext cx="319088" cy="352425"/>
          </a:xfrm>
          <a:prstGeom prst="rect">
            <a:avLst/>
          </a:prstGeom>
          <a:noFill/>
          <a:ln w="9525">
            <a:noFill/>
          </a:ln>
        </p:spPr>
      </p:pic>
      <p:pic>
        <p:nvPicPr>
          <p:cNvPr id="3092" name="图片 22"/>
          <p:cNvPicPr>
            <a:picLocks noChangeAspect="1"/>
          </p:cNvPicPr>
          <p:nvPr/>
        </p:nvPicPr>
        <p:blipFill>
          <a:blip r:embed="rId6"/>
          <a:stretch>
            <a:fillRect/>
          </a:stretch>
        </p:blipFill>
        <p:spPr>
          <a:xfrm>
            <a:off x="2070100" y="4833938"/>
            <a:ext cx="387350" cy="339725"/>
          </a:xfrm>
          <a:prstGeom prst="rect">
            <a:avLst/>
          </a:prstGeom>
          <a:noFill/>
          <a:ln w="9525">
            <a:noFill/>
          </a:ln>
        </p:spPr>
      </p:pic>
      <p:pic>
        <p:nvPicPr>
          <p:cNvPr id="3093" name="图片 23"/>
          <p:cNvPicPr>
            <a:picLocks noChangeAspect="1"/>
          </p:cNvPicPr>
          <p:nvPr/>
        </p:nvPicPr>
        <p:blipFill>
          <a:blip r:embed="rId7"/>
          <a:stretch>
            <a:fillRect/>
          </a:stretch>
        </p:blipFill>
        <p:spPr>
          <a:xfrm>
            <a:off x="2066925" y="1787525"/>
            <a:ext cx="357188" cy="320675"/>
          </a:xfrm>
          <a:prstGeom prst="rect">
            <a:avLst/>
          </a:prstGeom>
          <a:noFill/>
          <a:ln w="9525">
            <a:noFill/>
          </a:ln>
        </p:spPr>
      </p:pic>
      <p:pic>
        <p:nvPicPr>
          <p:cNvPr id="3094" name="图片 24"/>
          <p:cNvPicPr>
            <a:picLocks noChangeAspect="1"/>
          </p:cNvPicPr>
          <p:nvPr/>
        </p:nvPicPr>
        <p:blipFill>
          <a:blip r:embed="rId8"/>
          <a:stretch>
            <a:fillRect/>
          </a:stretch>
        </p:blipFill>
        <p:spPr>
          <a:xfrm>
            <a:off x="2111375" y="6451600"/>
            <a:ext cx="312738" cy="341313"/>
          </a:xfrm>
          <a:prstGeom prst="rect">
            <a:avLst/>
          </a:prstGeom>
          <a:noFill/>
          <a:ln w="9525">
            <a:noFill/>
          </a:ln>
        </p:spPr>
      </p:pic>
      <p:pic>
        <p:nvPicPr>
          <p:cNvPr id="3095" name="图片 25"/>
          <p:cNvPicPr>
            <a:picLocks noChangeAspect="1"/>
          </p:cNvPicPr>
          <p:nvPr/>
        </p:nvPicPr>
        <p:blipFill>
          <a:blip r:embed="rId9"/>
          <a:stretch>
            <a:fillRect/>
          </a:stretch>
        </p:blipFill>
        <p:spPr>
          <a:xfrm>
            <a:off x="2070100" y="2563813"/>
            <a:ext cx="360363" cy="358775"/>
          </a:xfrm>
          <a:prstGeom prst="rect">
            <a:avLst/>
          </a:prstGeom>
          <a:noFill/>
          <a:ln w="9525">
            <a:noFill/>
          </a:ln>
        </p:spPr>
      </p:pic>
      <p:pic>
        <p:nvPicPr>
          <p:cNvPr id="3096" name="图片 26"/>
          <p:cNvPicPr>
            <a:picLocks noChangeAspect="1"/>
          </p:cNvPicPr>
          <p:nvPr/>
        </p:nvPicPr>
        <p:blipFill>
          <a:blip r:embed="rId10"/>
          <a:stretch>
            <a:fillRect/>
          </a:stretch>
        </p:blipFill>
        <p:spPr>
          <a:xfrm>
            <a:off x="2063750" y="4430713"/>
            <a:ext cx="400050" cy="393700"/>
          </a:xfrm>
          <a:prstGeom prst="rect">
            <a:avLst/>
          </a:prstGeom>
          <a:noFill/>
          <a:ln w="9525">
            <a:noFill/>
          </a:ln>
        </p:spPr>
      </p:pic>
      <p:pic>
        <p:nvPicPr>
          <p:cNvPr id="3097" name="图片 27"/>
          <p:cNvPicPr>
            <a:picLocks noChangeAspect="1"/>
          </p:cNvPicPr>
          <p:nvPr/>
        </p:nvPicPr>
        <p:blipFill>
          <a:blip r:embed="rId11"/>
          <a:stretch>
            <a:fillRect/>
          </a:stretch>
        </p:blipFill>
        <p:spPr>
          <a:xfrm>
            <a:off x="2111375" y="6069013"/>
            <a:ext cx="331788" cy="317500"/>
          </a:xfrm>
          <a:prstGeom prst="rect">
            <a:avLst/>
          </a:prstGeom>
          <a:noFill/>
          <a:ln w="9525">
            <a:noFill/>
          </a:ln>
        </p:spPr>
      </p:pic>
      <p:grpSp>
        <p:nvGrpSpPr>
          <p:cNvPr id="3101" name="组合 36"/>
          <p:cNvGrpSpPr/>
          <p:nvPr/>
        </p:nvGrpSpPr>
        <p:grpSpPr>
          <a:xfrm>
            <a:off x="2135188" y="4070350"/>
            <a:ext cx="2509837" cy="369888"/>
            <a:chOff x="2134768" y="4070210"/>
            <a:chExt cx="2510913" cy="369332"/>
          </a:xfrm>
        </p:grpSpPr>
        <p:sp>
          <p:nvSpPr>
            <p:cNvPr id="10" name="矩形 9"/>
            <p:cNvSpPr/>
            <p:nvPr/>
          </p:nvSpPr>
          <p:spPr>
            <a:xfrm>
              <a:off x="2434819" y="4070210"/>
              <a:ext cx="2210862"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9</a:t>
              </a: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zh-CN"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两立体相贯</a:t>
              </a:r>
              <a:endParaRPr kumimoji="0" lang="zh-CN" altLang="en-US" sz="18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3105" name="图片 32"/>
            <p:cNvPicPr>
              <a:picLocks noChangeAspect="1"/>
            </p:cNvPicPr>
            <p:nvPr/>
          </p:nvPicPr>
          <p:blipFill>
            <a:blip r:embed="rId12"/>
            <a:stretch>
              <a:fillRect/>
            </a:stretch>
          </p:blipFill>
          <p:spPr>
            <a:xfrm>
              <a:off x="2134768" y="4113019"/>
              <a:ext cx="280048" cy="266920"/>
            </a:xfrm>
            <a:prstGeom prst="rect">
              <a:avLst/>
            </a:prstGeom>
            <a:noFill/>
            <a:ln w="9525">
              <a:noFill/>
            </a:ln>
          </p:spPr>
        </p:pic>
      </p:grpSp>
      <p:pic>
        <p:nvPicPr>
          <p:cNvPr id="3102" name="图片 34"/>
          <p:cNvPicPr>
            <a:picLocks noChangeAspect="1"/>
          </p:cNvPicPr>
          <p:nvPr/>
        </p:nvPicPr>
        <p:blipFill>
          <a:blip r:embed="rId13"/>
          <a:stretch>
            <a:fillRect/>
          </a:stretch>
        </p:blipFill>
        <p:spPr>
          <a:xfrm>
            <a:off x="2119313" y="3722688"/>
            <a:ext cx="311150" cy="309562"/>
          </a:xfrm>
          <a:prstGeom prst="rect">
            <a:avLst/>
          </a:prstGeom>
          <a:noFill/>
          <a:ln w="9525">
            <a:noFill/>
          </a:ln>
        </p:spPr>
      </p:pic>
      <p:pic>
        <p:nvPicPr>
          <p:cNvPr id="3103" name="图片 35"/>
          <p:cNvPicPr>
            <a:picLocks noChangeAspect="1"/>
          </p:cNvPicPr>
          <p:nvPr/>
        </p:nvPicPr>
        <p:blipFill>
          <a:blip r:embed="rId14"/>
          <a:stretch>
            <a:fillRect/>
          </a:stretch>
        </p:blipFill>
        <p:spPr>
          <a:xfrm>
            <a:off x="2108200" y="2957513"/>
            <a:ext cx="355600" cy="282575"/>
          </a:xfrm>
          <a:prstGeom prst="rect">
            <a:avLst/>
          </a:prstGeom>
          <a:noFill/>
          <a:ln w="9525">
            <a:noFill/>
          </a:ln>
        </p:spPr>
      </p:pic>
      <p:pic>
        <p:nvPicPr>
          <p:cNvPr id="19" name="图片 18"/>
          <p:cNvPicPr>
            <a:picLocks noChangeAspect="1"/>
          </p:cNvPicPr>
          <p:nvPr/>
        </p:nvPicPr>
        <p:blipFill>
          <a:blip r:embed="rId15"/>
          <a:stretch>
            <a:fillRect/>
          </a:stretch>
        </p:blipFill>
        <p:spPr>
          <a:xfrm>
            <a:off x="2076450" y="2146300"/>
            <a:ext cx="338455" cy="328930"/>
          </a:xfrm>
          <a:prstGeom prst="rect">
            <a:avLst/>
          </a:prstGeom>
        </p:spPr>
      </p:pic>
      <p:pic>
        <p:nvPicPr>
          <p:cNvPr id="20" name="图片 19"/>
          <p:cNvPicPr>
            <a:picLocks noChangeAspect="1"/>
          </p:cNvPicPr>
          <p:nvPr/>
        </p:nvPicPr>
        <p:blipFill>
          <a:blip r:embed="rId16"/>
          <a:stretch>
            <a:fillRect/>
          </a:stretch>
        </p:blipFill>
        <p:spPr>
          <a:xfrm>
            <a:off x="2086610" y="5273040"/>
            <a:ext cx="360680" cy="280670"/>
          </a:xfrm>
          <a:prstGeom prst="rect">
            <a:avLst/>
          </a:prstGeom>
        </p:spPr>
      </p:pic>
      <p:pic>
        <p:nvPicPr>
          <p:cNvPr id="21" name="图片 20"/>
          <p:cNvPicPr>
            <a:picLocks noChangeAspect="1"/>
          </p:cNvPicPr>
          <p:nvPr/>
        </p:nvPicPr>
        <p:blipFill>
          <a:blip r:embed="rId17"/>
          <a:stretch>
            <a:fillRect/>
          </a:stretch>
        </p:blipFill>
        <p:spPr>
          <a:xfrm>
            <a:off x="2108200" y="5635625"/>
            <a:ext cx="349250" cy="32258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grpSp>
        <p:nvGrpSpPr>
          <p:cNvPr id="2" name="组合 1">
            <a:extLst>
              <a:ext uri="{FF2B5EF4-FFF2-40B4-BE49-F238E27FC236}">
                <a16:creationId xmlns="" xmlns:a16="http://schemas.microsoft.com/office/drawing/2014/main" id="{ECD2203C-8AB0-4E0D-E65F-7F7E374DE35D}"/>
              </a:ext>
            </a:extLst>
          </p:cNvPr>
          <p:cNvGrpSpPr/>
          <p:nvPr/>
        </p:nvGrpSpPr>
        <p:grpSpPr>
          <a:xfrm>
            <a:off x="1035991" y="431582"/>
            <a:ext cx="4467520" cy="589023"/>
            <a:chOff x="2873668" y="430213"/>
            <a:chExt cx="4467520" cy="589023"/>
          </a:xfrm>
        </p:grpSpPr>
        <p:sp>
          <p:nvSpPr>
            <p:cNvPr id="5" name="矩形 4"/>
            <p:cNvSpPr/>
            <p:nvPr/>
          </p:nvSpPr>
          <p:spPr>
            <a:xfrm>
              <a:off x="3389465" y="430213"/>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pic>
          <p:nvPicPr>
            <p:cNvPr id="7" name="图片 34">
              <a:extLst>
                <a:ext uri="{FF2B5EF4-FFF2-40B4-BE49-F238E27FC236}">
                  <a16:creationId xmlns="" xmlns:a16="http://schemas.microsoft.com/office/drawing/2014/main" id="{C721DC13-0B6F-2B7F-92A5-FDD058E32A3A}"/>
                </a:ext>
              </a:extLst>
            </p:cNvPr>
            <p:cNvPicPr>
              <a:picLocks noChangeAspect="1"/>
            </p:cNvPicPr>
            <p:nvPr/>
          </p:nvPicPr>
          <p:blipFill>
            <a:blip r:embed="rId3"/>
            <a:stretch>
              <a:fillRect/>
            </a:stretch>
          </p:blipFill>
          <p:spPr>
            <a:xfrm>
              <a:off x="2873668" y="514904"/>
              <a:ext cx="506919" cy="504332"/>
            </a:xfrm>
            <a:prstGeom prst="rect">
              <a:avLst/>
            </a:prstGeom>
            <a:noFill/>
            <a:ln w="9525">
              <a:noFill/>
            </a:ln>
          </p:spPr>
        </p:pic>
      </p:grpSp>
      <p:sp>
        <p:nvSpPr>
          <p:cNvPr id="9" name="文本框 8">
            <a:extLst>
              <a:ext uri="{FF2B5EF4-FFF2-40B4-BE49-F238E27FC236}">
                <a16:creationId xmlns="" xmlns:a16="http://schemas.microsoft.com/office/drawing/2014/main" id="{063C4D5B-90E5-25D6-BFCC-014B1459D49E}"/>
              </a:ext>
            </a:extLst>
          </p:cNvPr>
          <p:cNvSpPr txBox="1"/>
          <p:nvPr/>
        </p:nvSpPr>
        <p:spPr>
          <a:xfrm>
            <a:off x="201834" y="1655929"/>
            <a:ext cx="6078839" cy="5170646"/>
          </a:xfrm>
          <a:prstGeom prst="rect">
            <a:avLst/>
          </a:prstGeom>
          <a:noFill/>
        </p:spPr>
        <p:txBody>
          <a:bodyPr wrap="square">
            <a:spAutoFit/>
          </a:bodyPr>
          <a:lstStyle/>
          <a:p>
            <a:pPr>
              <a:lnSpc>
                <a:spcPct val="150000"/>
              </a:lnSpc>
            </a:pPr>
            <a:r>
              <a:rPr lang="zh-CN" altLang="zh-CN" sz="2000" dirty="0">
                <a:solidFill>
                  <a:srgbClr val="FF0000"/>
                </a:solidFill>
                <a:latin typeface="微软雅黑" panose="020B0503020204020204" pitchFamily="34" charset="-122"/>
                <a:ea typeface="微软雅黑" panose="020B0503020204020204" pitchFamily="34" charset="-122"/>
              </a:rPr>
              <a:t>作图步骤：</a:t>
            </a:r>
          </a:p>
          <a:p>
            <a:pPr marL="914400" lvl="1" indent="-457200">
              <a:lnSpc>
                <a:spcPct val="150000"/>
              </a:lnSpc>
              <a:buFont typeface="+mj-ea"/>
              <a:buAutoNum type="circleNumDbPlain" startAt="2"/>
            </a:pPr>
            <a:r>
              <a:rPr lang="zh-CN" altLang="zh-CN" sz="2000" dirty="0">
                <a:latin typeface="微软雅黑" panose="020B0503020204020204" pitchFamily="34" charset="-122"/>
                <a:ea typeface="微软雅黑" panose="020B0503020204020204" pitchFamily="34" charset="-122"/>
              </a:rPr>
              <a:t>求作水平面</a:t>
            </a:r>
            <a:r>
              <a:rPr lang="en-US" altLang="zh-CN" sz="2000" dirty="0">
                <a:latin typeface="微软雅黑" panose="020B0503020204020204" pitchFamily="34" charset="-122"/>
                <a:ea typeface="微软雅黑" panose="020B0503020204020204" pitchFamily="34" charset="-122"/>
              </a:rPr>
              <a:t>P</a:t>
            </a:r>
            <a:r>
              <a:rPr lang="zh-CN" altLang="zh-CN" sz="2000" dirty="0">
                <a:latin typeface="微软雅黑" panose="020B0503020204020204" pitchFamily="34" charset="-122"/>
                <a:ea typeface="微软雅黑" panose="020B0503020204020204" pitchFamily="34" charset="-122"/>
              </a:rPr>
              <a:t>形成的截交线。</a:t>
            </a:r>
            <a:endParaRPr lang="en-US" altLang="zh-CN" sz="2000" dirty="0">
              <a:latin typeface="微软雅黑" panose="020B0503020204020204" pitchFamily="34" charset="-122"/>
              <a:ea typeface="微软雅黑" panose="020B0503020204020204" pitchFamily="34" charset="-122"/>
            </a:endParaRPr>
          </a:p>
          <a:p>
            <a:pPr lvl="1">
              <a:lnSpc>
                <a:spcPct val="15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该截平面与正四棱锥三条棱的交点是</a:t>
            </a:r>
            <a:r>
              <a:rPr lang="en-US" altLang="zh-CN" sz="2000" dirty="0">
                <a:latin typeface="微软雅黑" panose="020B0503020204020204" pitchFamily="34" charset="-122"/>
                <a:ea typeface="微软雅黑" panose="020B0503020204020204" pitchFamily="34" charset="-122"/>
              </a:rPr>
              <a:t>E</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F</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I</a:t>
            </a:r>
            <a:r>
              <a:rPr lang="zh-CN" altLang="zh-CN" sz="2000" dirty="0">
                <a:latin typeface="微软雅黑" panose="020B0503020204020204" pitchFamily="34" charset="-122"/>
                <a:ea typeface="微软雅黑" panose="020B0503020204020204" pitchFamily="34" charset="-122"/>
              </a:rPr>
              <a:t>；与两个侧面的交点是</a:t>
            </a:r>
            <a:r>
              <a:rPr lang="en-US" altLang="zh-CN" sz="2000" dirty="0">
                <a:latin typeface="微软雅黑" panose="020B0503020204020204" pitchFamily="34" charset="-122"/>
                <a:ea typeface="微软雅黑" panose="020B0503020204020204" pitchFamily="34" charset="-122"/>
              </a:rPr>
              <a:t>G</a:t>
            </a:r>
            <a:r>
              <a:rPr lang="zh-CN" altLang="zh-CN" sz="2000" dirty="0">
                <a:latin typeface="微软雅黑" panose="020B0503020204020204" pitchFamily="34" charset="-122"/>
                <a:ea typeface="微软雅黑" panose="020B0503020204020204" pitchFamily="34" charset="-122"/>
              </a:rPr>
              <a:t>和</a:t>
            </a:r>
            <a:r>
              <a:rPr lang="en-US" altLang="zh-CN" sz="2000" dirty="0">
                <a:latin typeface="微软雅黑" panose="020B0503020204020204" pitchFamily="34" charset="-122"/>
                <a:ea typeface="微软雅黑" panose="020B0503020204020204" pitchFamily="34" charset="-122"/>
              </a:rPr>
              <a:t>H</a:t>
            </a:r>
            <a:r>
              <a:rPr lang="zh-CN" altLang="zh-CN" sz="2000" dirty="0">
                <a:latin typeface="微软雅黑" panose="020B0503020204020204" pitchFamily="34" charset="-122"/>
                <a:ea typeface="微软雅黑" panose="020B0503020204020204" pitchFamily="34" charset="-122"/>
              </a:rPr>
              <a:t>。作出五个交点的水平投影和侧面投影。</a:t>
            </a:r>
            <a:endParaRPr lang="en-US" altLang="zh-CN" sz="2000" dirty="0">
              <a:latin typeface="微软雅黑" panose="020B0503020204020204" pitchFamily="34" charset="-122"/>
              <a:ea typeface="微软雅黑" panose="020B0503020204020204" pitchFamily="34" charset="-122"/>
            </a:endParaRPr>
          </a:p>
          <a:p>
            <a:pPr lvl="1">
              <a:lnSpc>
                <a:spcPct val="15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在侧面投影中，该截交线积聚成一条线段，可见，将线段</a:t>
            </a:r>
            <a:r>
              <a:rPr lang="en-US" altLang="zh-CN" sz="2000" dirty="0" err="1">
                <a:latin typeface="微软雅黑" panose="020B0503020204020204" pitchFamily="34" charset="-122"/>
                <a:ea typeface="微软雅黑" panose="020B0503020204020204" pitchFamily="34" charset="-122"/>
              </a:rPr>
              <a:t>i</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f</a:t>
            </a:r>
            <a:r>
              <a:rPr lang="zh-CN" altLang="zh-CN" sz="2000" dirty="0">
                <a:latin typeface="微软雅黑" panose="020B0503020204020204" pitchFamily="34" charset="-122"/>
                <a:ea typeface="微软雅黑" panose="020B0503020204020204" pitchFamily="34" charset="-122"/>
              </a:rPr>
              <a:t>″加粗</a:t>
            </a:r>
            <a:r>
              <a:rPr lang="zh-CN" altLang="en-US"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在水平投影中，该截交线反映实形，按顺序连接五个交点，形成五边形</a:t>
            </a:r>
            <a:r>
              <a:rPr lang="en-US" altLang="zh-CN" sz="2000" dirty="0" err="1">
                <a:latin typeface="微软雅黑" panose="020B0503020204020204" pitchFamily="34" charset="-122"/>
                <a:ea typeface="微软雅黑" panose="020B0503020204020204" pitchFamily="34" charset="-122"/>
              </a:rPr>
              <a:t>efghi</a:t>
            </a:r>
            <a:r>
              <a:rPr lang="zh-CN" altLang="zh-CN" sz="2000" dirty="0">
                <a:latin typeface="微软雅黑" panose="020B0503020204020204" pitchFamily="34" charset="-122"/>
                <a:ea typeface="微软雅黑" panose="020B0503020204020204" pitchFamily="34" charset="-122"/>
              </a:rPr>
              <a:t>，其中交线</a:t>
            </a:r>
            <a:r>
              <a:rPr lang="en-US" altLang="zh-CN" sz="2000" dirty="0" err="1">
                <a:latin typeface="微软雅黑" panose="020B0503020204020204" pitchFamily="34" charset="-122"/>
                <a:ea typeface="微软雅黑" panose="020B0503020204020204" pitchFamily="34" charset="-122"/>
              </a:rPr>
              <a:t>gh</a:t>
            </a:r>
            <a:r>
              <a:rPr lang="zh-CN" altLang="zh-CN" sz="2000" dirty="0">
                <a:latin typeface="微软雅黑" panose="020B0503020204020204" pitchFamily="34" charset="-122"/>
                <a:ea typeface="微软雅黑" panose="020B0503020204020204" pitchFamily="34" charset="-122"/>
              </a:rPr>
              <a:t>被形体遮挡，不可见，用细虚线绘制</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lvl="1">
              <a:lnSpc>
                <a:spcPct val="150000"/>
              </a:lnSpc>
            </a:pPr>
            <a:r>
              <a:rPr lang="en-US" altLang="zh-CN" sz="2000" dirty="0">
                <a:latin typeface="微软雅黑" panose="020B0503020204020204" pitchFamily="34" charset="-122"/>
                <a:ea typeface="微软雅黑" panose="020B0503020204020204" pitchFamily="34" charset="-122"/>
              </a:rPr>
              <a:t>      </a:t>
            </a:r>
            <a:endParaRPr lang="zh-CN" altLang="en-US" sz="2000" dirty="0">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 xmlns:a16="http://schemas.microsoft.com/office/drawing/2014/main" id="{95FE3C6F-8806-A07B-2E4F-ED956D394E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7813" y="1517990"/>
            <a:ext cx="5155189" cy="4766468"/>
          </a:xfrm>
          <a:prstGeom prst="rect">
            <a:avLst/>
          </a:prstGeom>
        </p:spPr>
      </p:pic>
      <p:sp>
        <p:nvSpPr>
          <p:cNvPr id="11"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2" name="文本框 11">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8.1  </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平面与平面体截交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文本框 12">
            <a:extLst>
              <a:ext uri="{FF2B5EF4-FFF2-40B4-BE49-F238E27FC236}">
                <a16:creationId xmlns="" xmlns:a16="http://schemas.microsoft.com/office/drawing/2014/main" id="{11179CEB-4313-AC87-6E24-538FE3E4B79A}"/>
              </a:ext>
            </a:extLst>
          </p:cNvPr>
          <p:cNvSpPr txBox="1"/>
          <p:nvPr/>
        </p:nvSpPr>
        <p:spPr>
          <a:xfrm>
            <a:off x="201834" y="1126548"/>
            <a:ext cx="10970422" cy="497957"/>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8-3 </a:t>
            </a:r>
            <a:r>
              <a:rPr lang="zh-CN" altLang="zh-CN" sz="2400" dirty="0">
                <a:latin typeface="微软雅黑" panose="020B0503020204020204" pitchFamily="34" charset="-122"/>
                <a:ea typeface="微软雅黑" panose="020B0503020204020204" pitchFamily="34" charset="-122"/>
              </a:rPr>
              <a:t>如图，正四棱锥被挖切，补画该立体的水平投影，并完成侧面投影。</a:t>
            </a:r>
          </a:p>
        </p:txBody>
      </p:sp>
    </p:spTree>
    <p:extLst>
      <p:ext uri="{BB962C8B-B14F-4D97-AF65-F5344CB8AC3E}">
        <p14:creationId xmlns:p14="http://schemas.microsoft.com/office/powerpoint/2010/main" val="186987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3" end="3"/>
                                            </p:txEl>
                                          </p:spTgt>
                                        </p:tgtEl>
                                        <p:attrNameLst>
                                          <p:attrName>style.visibility</p:attrName>
                                        </p:attrNameLst>
                                      </p:cBhvr>
                                      <p:to>
                                        <p:strVal val="visible"/>
                                      </p:to>
                                    </p:set>
                                    <p:animEffect transition="in" filter="fade">
                                      <p:cBhvr>
                                        <p:cTn id="14" dur="1000"/>
                                        <p:tgtEl>
                                          <p:spTgt spid="9">
                                            <p:txEl>
                                              <p:pRg st="3" end="3"/>
                                            </p:txEl>
                                          </p:spTgt>
                                        </p:tgtEl>
                                      </p:cBhvr>
                                    </p:animEffect>
                                    <p:anim calcmode="lin" valueType="num">
                                      <p:cBhvr>
                                        <p:cTn id="1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grpSp>
        <p:nvGrpSpPr>
          <p:cNvPr id="2" name="组合 1">
            <a:extLst>
              <a:ext uri="{FF2B5EF4-FFF2-40B4-BE49-F238E27FC236}">
                <a16:creationId xmlns="" xmlns:a16="http://schemas.microsoft.com/office/drawing/2014/main" id="{ECD2203C-8AB0-4E0D-E65F-7F7E374DE35D}"/>
              </a:ext>
            </a:extLst>
          </p:cNvPr>
          <p:cNvGrpSpPr/>
          <p:nvPr/>
        </p:nvGrpSpPr>
        <p:grpSpPr>
          <a:xfrm>
            <a:off x="1035991" y="431582"/>
            <a:ext cx="4467520" cy="589023"/>
            <a:chOff x="2873668" y="430213"/>
            <a:chExt cx="4467520" cy="589023"/>
          </a:xfrm>
        </p:grpSpPr>
        <p:sp>
          <p:nvSpPr>
            <p:cNvPr id="5" name="矩形 4"/>
            <p:cNvSpPr/>
            <p:nvPr/>
          </p:nvSpPr>
          <p:spPr>
            <a:xfrm>
              <a:off x="3389465" y="430213"/>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pic>
          <p:nvPicPr>
            <p:cNvPr id="7" name="图片 34">
              <a:extLst>
                <a:ext uri="{FF2B5EF4-FFF2-40B4-BE49-F238E27FC236}">
                  <a16:creationId xmlns="" xmlns:a16="http://schemas.microsoft.com/office/drawing/2014/main" id="{C721DC13-0B6F-2B7F-92A5-FDD058E32A3A}"/>
                </a:ext>
              </a:extLst>
            </p:cNvPr>
            <p:cNvPicPr>
              <a:picLocks noChangeAspect="1"/>
            </p:cNvPicPr>
            <p:nvPr/>
          </p:nvPicPr>
          <p:blipFill>
            <a:blip r:embed="rId3"/>
            <a:stretch>
              <a:fillRect/>
            </a:stretch>
          </p:blipFill>
          <p:spPr>
            <a:xfrm>
              <a:off x="2873668" y="514904"/>
              <a:ext cx="506919" cy="504332"/>
            </a:xfrm>
            <a:prstGeom prst="rect">
              <a:avLst/>
            </a:prstGeom>
            <a:noFill/>
            <a:ln w="9525">
              <a:noFill/>
            </a:ln>
          </p:spPr>
        </p:pic>
      </p:grpSp>
      <p:sp>
        <p:nvSpPr>
          <p:cNvPr id="9" name="文本框 8">
            <a:extLst>
              <a:ext uri="{FF2B5EF4-FFF2-40B4-BE49-F238E27FC236}">
                <a16:creationId xmlns="" xmlns:a16="http://schemas.microsoft.com/office/drawing/2014/main" id="{063C4D5B-90E5-25D6-BFCC-014B1459D49E}"/>
              </a:ext>
            </a:extLst>
          </p:cNvPr>
          <p:cNvSpPr txBox="1"/>
          <p:nvPr/>
        </p:nvSpPr>
        <p:spPr>
          <a:xfrm>
            <a:off x="367807" y="1730448"/>
            <a:ext cx="5740560" cy="4708981"/>
          </a:xfrm>
          <a:prstGeom prst="rect">
            <a:avLst/>
          </a:prstGeom>
          <a:noFill/>
        </p:spPr>
        <p:txBody>
          <a:bodyPr wrap="square">
            <a:spAutoFit/>
          </a:bodyPr>
          <a:lstStyle/>
          <a:p>
            <a:pPr>
              <a:lnSpc>
                <a:spcPct val="150000"/>
              </a:lnSpc>
            </a:pPr>
            <a:r>
              <a:rPr lang="zh-CN" altLang="zh-CN" sz="2000" dirty="0">
                <a:solidFill>
                  <a:srgbClr val="FF0000"/>
                </a:solidFill>
                <a:latin typeface="微软雅黑" panose="020B0503020204020204" pitchFamily="34" charset="-122"/>
                <a:ea typeface="微软雅黑" panose="020B0503020204020204" pitchFamily="34" charset="-122"/>
              </a:rPr>
              <a:t>作图步骤：</a:t>
            </a:r>
          </a:p>
          <a:p>
            <a:pPr marL="914400" lvl="1" indent="-457200">
              <a:lnSpc>
                <a:spcPct val="150000"/>
              </a:lnSpc>
              <a:buFont typeface="+mj-ea"/>
              <a:buAutoNum type="circleNumDbPlain" startAt="3"/>
            </a:pPr>
            <a:r>
              <a:rPr lang="zh-CN" altLang="zh-CN" sz="2000" dirty="0">
                <a:latin typeface="微软雅黑" panose="020B0503020204020204" pitchFamily="34" charset="-122"/>
                <a:ea typeface="微软雅黑" panose="020B0503020204020204" pitchFamily="34" charset="-122"/>
              </a:rPr>
              <a:t>求作正垂面</a:t>
            </a:r>
            <a:r>
              <a:rPr lang="en-US" altLang="zh-CN" sz="2000" dirty="0">
                <a:latin typeface="微软雅黑" panose="020B0503020204020204" pitchFamily="34" charset="-122"/>
                <a:ea typeface="微软雅黑" panose="020B0503020204020204" pitchFamily="34" charset="-122"/>
              </a:rPr>
              <a:t>Q</a:t>
            </a:r>
            <a:r>
              <a:rPr lang="zh-CN" altLang="zh-CN" sz="2000" dirty="0">
                <a:latin typeface="微软雅黑" panose="020B0503020204020204" pitchFamily="34" charset="-122"/>
                <a:ea typeface="微软雅黑" panose="020B0503020204020204" pitchFamily="34" charset="-122"/>
              </a:rPr>
              <a:t>形成的截交线</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lvl="1">
              <a:lnSpc>
                <a:spcPct val="15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该截平面与正四棱锥三条棱的交点是</a:t>
            </a:r>
            <a:r>
              <a:rPr lang="en-US" altLang="zh-CN" sz="2000" dirty="0">
                <a:latin typeface="微软雅黑" panose="020B0503020204020204" pitchFamily="34" charset="-122"/>
                <a:ea typeface="微软雅黑" panose="020B0503020204020204" pitchFamily="34" charset="-122"/>
              </a:rPr>
              <a:t>J</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K</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L</a:t>
            </a:r>
            <a:r>
              <a:rPr lang="zh-CN" altLang="zh-CN" sz="2000" dirty="0">
                <a:latin typeface="微软雅黑" panose="020B0503020204020204" pitchFamily="34" charset="-122"/>
                <a:ea typeface="微软雅黑" panose="020B0503020204020204" pitchFamily="34" charset="-122"/>
              </a:rPr>
              <a:t>；与两个侧面的交点是</a:t>
            </a:r>
            <a:r>
              <a:rPr lang="en-US" altLang="zh-CN" sz="2000" dirty="0">
                <a:latin typeface="微软雅黑" panose="020B0503020204020204" pitchFamily="34" charset="-122"/>
                <a:ea typeface="微软雅黑" panose="020B0503020204020204" pitchFamily="34" charset="-122"/>
              </a:rPr>
              <a:t>G</a:t>
            </a:r>
            <a:r>
              <a:rPr lang="zh-CN" altLang="zh-CN" sz="2000" dirty="0">
                <a:latin typeface="微软雅黑" panose="020B0503020204020204" pitchFamily="34" charset="-122"/>
                <a:ea typeface="微软雅黑" panose="020B0503020204020204" pitchFamily="34" charset="-122"/>
              </a:rPr>
              <a:t>和</a:t>
            </a:r>
            <a:r>
              <a:rPr lang="en-US" altLang="zh-CN" sz="2000" dirty="0">
                <a:latin typeface="微软雅黑" panose="020B0503020204020204" pitchFamily="34" charset="-122"/>
                <a:ea typeface="微软雅黑" panose="020B0503020204020204" pitchFamily="34" charset="-122"/>
              </a:rPr>
              <a:t>H</a:t>
            </a:r>
            <a:r>
              <a:rPr lang="zh-CN" altLang="en-US"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作出五个交点的水平投影和侧面投影</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lvl="1">
              <a:lnSpc>
                <a:spcPct val="15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在侧面投影中，该截交线为五边形，顺序连接五个交点，可见，将五边形</a:t>
            </a:r>
            <a:r>
              <a:rPr lang="en-US" altLang="zh-CN" sz="2000" dirty="0">
                <a:latin typeface="微软雅黑" panose="020B0503020204020204" pitchFamily="34" charset="-122"/>
                <a:ea typeface="微软雅黑" panose="020B0503020204020204" pitchFamily="34" charset="-122"/>
              </a:rPr>
              <a:t>g</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h</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l</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j</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k</a:t>
            </a:r>
            <a:r>
              <a:rPr lang="zh-CN" altLang="zh-CN" sz="2000" dirty="0">
                <a:latin typeface="微软雅黑" panose="020B0503020204020204" pitchFamily="34" charset="-122"/>
                <a:ea typeface="微软雅黑" panose="020B0503020204020204" pitchFamily="34" charset="-122"/>
              </a:rPr>
              <a:t>″加粗</a:t>
            </a:r>
            <a:r>
              <a:rPr lang="zh-CN" altLang="en-US"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在水平投影中，该截交线具有类似形，连接交点形成五边形</a:t>
            </a:r>
            <a:r>
              <a:rPr lang="en-US" altLang="zh-CN" sz="2000" dirty="0" err="1">
                <a:latin typeface="微软雅黑" panose="020B0503020204020204" pitchFamily="34" charset="-122"/>
                <a:ea typeface="微软雅黑" panose="020B0503020204020204" pitchFamily="34" charset="-122"/>
              </a:rPr>
              <a:t>ghljk</a:t>
            </a:r>
            <a:r>
              <a:rPr lang="zh-CN" altLang="zh-CN" sz="2000" dirty="0">
                <a:latin typeface="微软雅黑" panose="020B0503020204020204" pitchFamily="34" charset="-122"/>
                <a:ea typeface="微软雅黑" panose="020B0503020204020204" pitchFamily="34" charset="-122"/>
              </a:rPr>
              <a:t>，交线</a:t>
            </a:r>
            <a:r>
              <a:rPr lang="en-US" altLang="zh-CN" sz="2000" dirty="0" err="1">
                <a:latin typeface="微软雅黑" panose="020B0503020204020204" pitchFamily="34" charset="-122"/>
                <a:ea typeface="微软雅黑" panose="020B0503020204020204" pitchFamily="34" charset="-122"/>
              </a:rPr>
              <a:t>gh</a:t>
            </a:r>
            <a:r>
              <a:rPr lang="zh-CN" altLang="zh-CN" sz="2000" dirty="0">
                <a:latin typeface="微软雅黑" panose="020B0503020204020204" pitchFamily="34" charset="-122"/>
                <a:ea typeface="微软雅黑" panose="020B0503020204020204" pitchFamily="34" charset="-122"/>
              </a:rPr>
              <a:t>用细虚线绘制</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a:t>
            </a:r>
          </a:p>
        </p:txBody>
      </p:sp>
      <p:pic>
        <p:nvPicPr>
          <p:cNvPr id="4" name="图片 3">
            <a:extLst>
              <a:ext uri="{FF2B5EF4-FFF2-40B4-BE49-F238E27FC236}">
                <a16:creationId xmlns="" xmlns:a16="http://schemas.microsoft.com/office/drawing/2014/main" id="{374ABC12-5A62-7CEC-69CF-5B3EE9CF64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4339" y="1495130"/>
            <a:ext cx="5114991" cy="4822973"/>
          </a:xfrm>
          <a:prstGeom prst="rect">
            <a:avLst/>
          </a:prstGeom>
        </p:spPr>
      </p:pic>
      <p:sp>
        <p:nvSpPr>
          <p:cNvPr id="11"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2" name="文本框 11">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8.1  </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平面与平面体截交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文本框 12">
            <a:extLst>
              <a:ext uri="{FF2B5EF4-FFF2-40B4-BE49-F238E27FC236}">
                <a16:creationId xmlns="" xmlns:a16="http://schemas.microsoft.com/office/drawing/2014/main" id="{11179CEB-4313-AC87-6E24-538FE3E4B79A}"/>
              </a:ext>
            </a:extLst>
          </p:cNvPr>
          <p:cNvSpPr txBox="1"/>
          <p:nvPr/>
        </p:nvSpPr>
        <p:spPr>
          <a:xfrm>
            <a:off x="201834" y="1126548"/>
            <a:ext cx="10970422" cy="497957"/>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8-3 </a:t>
            </a:r>
            <a:r>
              <a:rPr lang="zh-CN" altLang="zh-CN" sz="2400" dirty="0">
                <a:latin typeface="微软雅黑" panose="020B0503020204020204" pitchFamily="34" charset="-122"/>
                <a:ea typeface="微软雅黑" panose="020B0503020204020204" pitchFamily="34" charset="-122"/>
              </a:rPr>
              <a:t>如图，正四棱锥被挖切，补画该立体的水平投影，并完成侧面投影。</a:t>
            </a:r>
          </a:p>
        </p:txBody>
      </p:sp>
    </p:spTree>
    <p:extLst>
      <p:ext uri="{BB962C8B-B14F-4D97-AF65-F5344CB8AC3E}">
        <p14:creationId xmlns:p14="http://schemas.microsoft.com/office/powerpoint/2010/main" val="219029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3" end="3"/>
                                            </p:txEl>
                                          </p:spTgt>
                                        </p:tgtEl>
                                        <p:attrNameLst>
                                          <p:attrName>style.visibility</p:attrName>
                                        </p:attrNameLst>
                                      </p:cBhvr>
                                      <p:to>
                                        <p:strVal val="visible"/>
                                      </p:to>
                                    </p:set>
                                    <p:animEffect transition="in" filter="fade">
                                      <p:cBhvr>
                                        <p:cTn id="14" dur="1000"/>
                                        <p:tgtEl>
                                          <p:spTgt spid="9">
                                            <p:txEl>
                                              <p:pRg st="3" end="3"/>
                                            </p:txEl>
                                          </p:spTgt>
                                        </p:tgtEl>
                                      </p:cBhvr>
                                    </p:animEffect>
                                    <p:anim calcmode="lin" valueType="num">
                                      <p:cBhvr>
                                        <p:cTn id="1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grpSp>
        <p:nvGrpSpPr>
          <p:cNvPr id="2" name="组合 1">
            <a:extLst>
              <a:ext uri="{FF2B5EF4-FFF2-40B4-BE49-F238E27FC236}">
                <a16:creationId xmlns="" xmlns:a16="http://schemas.microsoft.com/office/drawing/2014/main" id="{ECD2203C-8AB0-4E0D-E65F-7F7E374DE35D}"/>
              </a:ext>
            </a:extLst>
          </p:cNvPr>
          <p:cNvGrpSpPr/>
          <p:nvPr/>
        </p:nvGrpSpPr>
        <p:grpSpPr>
          <a:xfrm>
            <a:off x="1035991" y="431582"/>
            <a:ext cx="4467520" cy="589023"/>
            <a:chOff x="2873668" y="430213"/>
            <a:chExt cx="4467520" cy="589023"/>
          </a:xfrm>
        </p:grpSpPr>
        <p:sp>
          <p:nvSpPr>
            <p:cNvPr id="5" name="矩形 4"/>
            <p:cNvSpPr/>
            <p:nvPr/>
          </p:nvSpPr>
          <p:spPr>
            <a:xfrm>
              <a:off x="3389465" y="430213"/>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pic>
          <p:nvPicPr>
            <p:cNvPr id="7" name="图片 34">
              <a:extLst>
                <a:ext uri="{FF2B5EF4-FFF2-40B4-BE49-F238E27FC236}">
                  <a16:creationId xmlns="" xmlns:a16="http://schemas.microsoft.com/office/drawing/2014/main" id="{C721DC13-0B6F-2B7F-92A5-FDD058E32A3A}"/>
                </a:ext>
              </a:extLst>
            </p:cNvPr>
            <p:cNvPicPr>
              <a:picLocks noChangeAspect="1"/>
            </p:cNvPicPr>
            <p:nvPr/>
          </p:nvPicPr>
          <p:blipFill>
            <a:blip r:embed="rId3"/>
            <a:stretch>
              <a:fillRect/>
            </a:stretch>
          </p:blipFill>
          <p:spPr>
            <a:xfrm>
              <a:off x="2873668" y="514904"/>
              <a:ext cx="506919" cy="504332"/>
            </a:xfrm>
            <a:prstGeom prst="rect">
              <a:avLst/>
            </a:prstGeom>
            <a:noFill/>
            <a:ln w="9525">
              <a:noFill/>
            </a:ln>
          </p:spPr>
        </p:pic>
      </p:grpSp>
      <p:sp>
        <p:nvSpPr>
          <p:cNvPr id="9" name="文本框 8">
            <a:extLst>
              <a:ext uri="{FF2B5EF4-FFF2-40B4-BE49-F238E27FC236}">
                <a16:creationId xmlns="" xmlns:a16="http://schemas.microsoft.com/office/drawing/2014/main" id="{063C4D5B-90E5-25D6-BFCC-014B1459D49E}"/>
              </a:ext>
            </a:extLst>
          </p:cNvPr>
          <p:cNvSpPr txBox="1"/>
          <p:nvPr/>
        </p:nvSpPr>
        <p:spPr>
          <a:xfrm>
            <a:off x="309122" y="1660883"/>
            <a:ext cx="5807197" cy="4985980"/>
          </a:xfrm>
          <a:prstGeom prst="rect">
            <a:avLst/>
          </a:prstGeom>
          <a:noFill/>
        </p:spPr>
        <p:txBody>
          <a:bodyPr wrap="square">
            <a:spAutoFit/>
          </a:bodyPr>
          <a:lstStyle/>
          <a:p>
            <a:pPr>
              <a:lnSpc>
                <a:spcPct val="120000"/>
              </a:lnSpc>
            </a:pPr>
            <a:r>
              <a:rPr lang="zh-CN" altLang="zh-CN" sz="2000" dirty="0">
                <a:solidFill>
                  <a:srgbClr val="FF0000"/>
                </a:solidFill>
                <a:latin typeface="微软雅黑" panose="020B0503020204020204" pitchFamily="34" charset="-122"/>
                <a:ea typeface="微软雅黑" panose="020B0503020204020204" pitchFamily="34" charset="-122"/>
              </a:rPr>
              <a:t>作图步骤：</a:t>
            </a:r>
          </a:p>
          <a:p>
            <a:pPr marL="914400" lvl="1" indent="-457200">
              <a:lnSpc>
                <a:spcPct val="120000"/>
              </a:lnSpc>
              <a:buFont typeface="+mj-ea"/>
              <a:buAutoNum type="circleNumDbPlain" startAt="4"/>
            </a:pPr>
            <a:r>
              <a:rPr lang="zh-CN" altLang="zh-CN" sz="2000" dirty="0">
                <a:latin typeface="微软雅黑" panose="020B0503020204020204" pitchFamily="34" charset="-122"/>
                <a:ea typeface="微软雅黑" panose="020B0503020204020204" pitchFamily="34" charset="-122"/>
              </a:rPr>
              <a:t>补齐四棱锥中未被截切的棱。</a:t>
            </a:r>
            <a:endParaRPr lang="en-US" altLang="zh-CN" sz="2000" dirty="0">
              <a:latin typeface="微软雅黑" panose="020B0503020204020204" pitchFamily="34" charset="-122"/>
              <a:ea typeface="微软雅黑" panose="020B0503020204020204" pitchFamily="34" charset="-122"/>
            </a:endParaRPr>
          </a:p>
          <a:p>
            <a:pPr lvl="1">
              <a:lnSpc>
                <a:spcPct val="12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经过两个平面截切，该形体的四条棱部分被截切，需要进行逐一分析。</a:t>
            </a:r>
            <a:endParaRPr lang="en-US" altLang="zh-CN" sz="2000" dirty="0">
              <a:latin typeface="微软雅黑" panose="020B0503020204020204" pitchFamily="34" charset="-122"/>
              <a:ea typeface="微软雅黑" panose="020B0503020204020204" pitchFamily="34" charset="-122"/>
            </a:endParaRPr>
          </a:p>
          <a:p>
            <a:pPr lvl="1">
              <a:lnSpc>
                <a:spcPct val="120000"/>
              </a:lnSpc>
            </a:pPr>
            <a:r>
              <a:rPr lang="en-US" altLang="zh-CN" sz="2000" dirty="0">
                <a:latin typeface="微软雅黑" panose="020B0503020204020204" pitchFamily="34" charset="-122"/>
                <a:ea typeface="微软雅黑" panose="020B0503020204020204" pitchFamily="34" charset="-122"/>
              </a:rPr>
              <a:t>     SA</a:t>
            </a:r>
            <a:r>
              <a:rPr lang="zh-CN" altLang="zh-CN" sz="2000" dirty="0">
                <a:latin typeface="微软雅黑" panose="020B0503020204020204" pitchFamily="34" charset="-122"/>
                <a:ea typeface="微软雅黑" panose="020B0503020204020204" pitchFamily="34" charset="-122"/>
              </a:rPr>
              <a:t>棱</a:t>
            </a:r>
            <a:r>
              <a:rPr lang="zh-CN" altLang="en-US" sz="2000" dirty="0">
                <a:latin typeface="微软雅黑" panose="020B0503020204020204" pitchFamily="34" charset="-122"/>
                <a:ea typeface="微软雅黑" panose="020B0503020204020204" pitchFamily="34" charset="-122"/>
              </a:rPr>
              <a:t>上</a:t>
            </a:r>
            <a:r>
              <a:rPr lang="zh-CN" altLang="zh-CN" sz="2000" dirty="0">
                <a:latin typeface="微软雅黑" panose="020B0503020204020204" pitchFamily="34" charset="-122"/>
                <a:ea typeface="微软雅黑" panose="020B0503020204020204" pitchFamily="34" charset="-122"/>
              </a:rPr>
              <a:t>点</a:t>
            </a:r>
            <a:r>
              <a:rPr lang="en-US" altLang="zh-CN" sz="2000" dirty="0">
                <a:latin typeface="微软雅黑" panose="020B0503020204020204" pitchFamily="34" charset="-122"/>
                <a:ea typeface="微软雅黑" panose="020B0503020204020204" pitchFamily="34" charset="-122"/>
              </a:rPr>
              <a:t>J</a:t>
            </a:r>
            <a:r>
              <a:rPr lang="zh-CN" altLang="zh-CN" sz="2000" dirty="0">
                <a:latin typeface="微软雅黑" panose="020B0503020204020204" pitchFamily="34" charset="-122"/>
                <a:ea typeface="微软雅黑" panose="020B0503020204020204" pitchFamily="34" charset="-122"/>
              </a:rPr>
              <a:t>到点</a:t>
            </a:r>
            <a:r>
              <a:rPr lang="en-US" altLang="zh-CN" sz="2000" dirty="0">
                <a:latin typeface="微软雅黑" panose="020B0503020204020204" pitchFamily="34" charset="-122"/>
                <a:ea typeface="微软雅黑" panose="020B0503020204020204" pitchFamily="34" charset="-122"/>
              </a:rPr>
              <a:t>E</a:t>
            </a:r>
            <a:r>
              <a:rPr lang="zh-CN" altLang="zh-CN" sz="2000" dirty="0">
                <a:latin typeface="微软雅黑" panose="020B0503020204020204" pitchFamily="34" charset="-122"/>
                <a:ea typeface="微软雅黑" panose="020B0503020204020204" pitchFamily="34" charset="-122"/>
              </a:rPr>
              <a:t>之间的棱被截切，</a:t>
            </a:r>
            <a:r>
              <a:rPr lang="en-US" altLang="zh-CN" sz="2000" dirty="0">
                <a:latin typeface="微软雅黑" panose="020B0503020204020204" pitchFamily="34" charset="-122"/>
                <a:ea typeface="微软雅黑" panose="020B0503020204020204" pitchFamily="34" charset="-122"/>
              </a:rPr>
              <a:t>SB</a:t>
            </a:r>
            <a:r>
              <a:rPr lang="zh-CN" altLang="zh-CN" sz="2000" dirty="0">
                <a:latin typeface="微软雅黑" panose="020B0503020204020204" pitchFamily="34" charset="-122"/>
                <a:ea typeface="微软雅黑" panose="020B0503020204020204" pitchFamily="34" charset="-122"/>
              </a:rPr>
              <a:t>棱</a:t>
            </a:r>
            <a:r>
              <a:rPr lang="zh-CN" altLang="en-US" sz="2000" dirty="0">
                <a:latin typeface="微软雅黑" panose="020B0503020204020204" pitchFamily="34" charset="-122"/>
                <a:ea typeface="微软雅黑" panose="020B0503020204020204" pitchFamily="34" charset="-122"/>
              </a:rPr>
              <a:t>上</a:t>
            </a:r>
            <a:r>
              <a:rPr lang="zh-CN" altLang="zh-CN" sz="2000" dirty="0">
                <a:latin typeface="微软雅黑" panose="020B0503020204020204" pitchFamily="34" charset="-122"/>
                <a:ea typeface="微软雅黑" panose="020B0503020204020204" pitchFamily="34" charset="-122"/>
              </a:rPr>
              <a:t>点</a:t>
            </a:r>
            <a:r>
              <a:rPr lang="en-US" altLang="zh-CN" sz="2000" dirty="0">
                <a:latin typeface="微软雅黑" panose="020B0503020204020204" pitchFamily="34" charset="-122"/>
                <a:ea typeface="微软雅黑" panose="020B0503020204020204" pitchFamily="34" charset="-122"/>
              </a:rPr>
              <a:t>K</a:t>
            </a:r>
            <a:r>
              <a:rPr lang="zh-CN" altLang="zh-CN" sz="2000" dirty="0">
                <a:latin typeface="微软雅黑" panose="020B0503020204020204" pitchFamily="34" charset="-122"/>
                <a:ea typeface="微软雅黑" panose="020B0503020204020204" pitchFamily="34" charset="-122"/>
              </a:rPr>
              <a:t>到点</a:t>
            </a:r>
            <a:r>
              <a:rPr lang="en-US" altLang="zh-CN" sz="2000" dirty="0">
                <a:latin typeface="微软雅黑" panose="020B0503020204020204" pitchFamily="34" charset="-122"/>
                <a:ea typeface="微软雅黑" panose="020B0503020204020204" pitchFamily="34" charset="-122"/>
              </a:rPr>
              <a:t>F</a:t>
            </a:r>
            <a:r>
              <a:rPr lang="zh-CN" altLang="zh-CN" sz="2000" dirty="0">
                <a:latin typeface="微软雅黑" panose="020B0503020204020204" pitchFamily="34" charset="-122"/>
                <a:ea typeface="微软雅黑" panose="020B0503020204020204" pitchFamily="34" charset="-122"/>
              </a:rPr>
              <a:t>之间的棱被截切，</a:t>
            </a:r>
            <a:r>
              <a:rPr lang="en-US" altLang="zh-CN" sz="2000" dirty="0">
                <a:latin typeface="微软雅黑" panose="020B0503020204020204" pitchFamily="34" charset="-122"/>
                <a:ea typeface="微软雅黑" panose="020B0503020204020204" pitchFamily="34" charset="-122"/>
              </a:rPr>
              <a:t>SC</a:t>
            </a:r>
            <a:r>
              <a:rPr lang="zh-CN" altLang="zh-CN" sz="2000" dirty="0">
                <a:latin typeface="微软雅黑" panose="020B0503020204020204" pitchFamily="34" charset="-122"/>
                <a:ea typeface="微软雅黑" panose="020B0503020204020204" pitchFamily="34" charset="-122"/>
              </a:rPr>
              <a:t>棱未被截切，</a:t>
            </a:r>
            <a:r>
              <a:rPr lang="en-US" altLang="zh-CN" sz="2000" dirty="0">
                <a:latin typeface="微软雅黑" panose="020B0503020204020204" pitchFamily="34" charset="-122"/>
                <a:ea typeface="微软雅黑" panose="020B0503020204020204" pitchFamily="34" charset="-122"/>
              </a:rPr>
              <a:t>SD</a:t>
            </a:r>
            <a:r>
              <a:rPr lang="zh-CN" altLang="zh-CN" sz="2000" dirty="0">
                <a:latin typeface="微软雅黑" panose="020B0503020204020204" pitchFamily="34" charset="-122"/>
                <a:ea typeface="微软雅黑" panose="020B0503020204020204" pitchFamily="34" charset="-122"/>
              </a:rPr>
              <a:t>棱</a:t>
            </a:r>
            <a:r>
              <a:rPr lang="zh-CN" altLang="en-US" sz="2000" dirty="0">
                <a:latin typeface="微软雅黑" panose="020B0503020204020204" pitchFamily="34" charset="-122"/>
                <a:ea typeface="微软雅黑" panose="020B0503020204020204" pitchFamily="34" charset="-122"/>
              </a:rPr>
              <a:t>上</a:t>
            </a:r>
            <a:r>
              <a:rPr lang="zh-CN" altLang="zh-CN" sz="2000" dirty="0">
                <a:latin typeface="微软雅黑" panose="020B0503020204020204" pitchFamily="34" charset="-122"/>
                <a:ea typeface="微软雅黑" panose="020B0503020204020204" pitchFamily="34" charset="-122"/>
              </a:rPr>
              <a:t>点</a:t>
            </a:r>
            <a:r>
              <a:rPr lang="en-US" altLang="zh-CN" sz="2000" dirty="0">
                <a:latin typeface="微软雅黑" panose="020B0503020204020204" pitchFamily="34" charset="-122"/>
                <a:ea typeface="微软雅黑" panose="020B0503020204020204" pitchFamily="34" charset="-122"/>
              </a:rPr>
              <a:t>L</a:t>
            </a:r>
            <a:r>
              <a:rPr lang="zh-CN" altLang="zh-CN" sz="2000" dirty="0">
                <a:latin typeface="微软雅黑" panose="020B0503020204020204" pitchFamily="34" charset="-122"/>
                <a:ea typeface="微软雅黑" panose="020B0503020204020204" pitchFamily="34" charset="-122"/>
              </a:rPr>
              <a:t>到点</a:t>
            </a:r>
            <a:r>
              <a:rPr lang="en-US" altLang="zh-CN" sz="2000" dirty="0">
                <a:latin typeface="微软雅黑" panose="020B0503020204020204" pitchFamily="34" charset="-122"/>
                <a:ea typeface="微软雅黑" panose="020B0503020204020204" pitchFamily="34" charset="-122"/>
              </a:rPr>
              <a:t>I</a:t>
            </a:r>
            <a:r>
              <a:rPr lang="zh-CN" altLang="zh-CN" sz="2000" dirty="0">
                <a:latin typeface="微软雅黑" panose="020B0503020204020204" pitchFamily="34" charset="-122"/>
                <a:ea typeface="微软雅黑" panose="020B0503020204020204" pitchFamily="34" charset="-122"/>
              </a:rPr>
              <a:t>之间的棱被截切。</a:t>
            </a:r>
            <a:endParaRPr lang="en-US" altLang="zh-CN" sz="2000" dirty="0">
              <a:latin typeface="微软雅黑" panose="020B0503020204020204" pitchFamily="34" charset="-122"/>
              <a:ea typeface="微软雅黑" panose="020B0503020204020204" pitchFamily="34" charset="-122"/>
            </a:endParaRPr>
          </a:p>
          <a:p>
            <a:pPr lvl="1">
              <a:lnSpc>
                <a:spcPct val="15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在水平投影和侧面投影中将未被截切的棱进行加粗。需要注意，</a:t>
            </a:r>
            <a:r>
              <a:rPr lang="en-US" altLang="zh-CN" sz="2000" dirty="0">
                <a:latin typeface="微软雅黑" panose="020B0503020204020204" pitchFamily="34" charset="-122"/>
                <a:ea typeface="微软雅黑" panose="020B0503020204020204" pitchFamily="34" charset="-122"/>
              </a:rPr>
              <a:t>SC</a:t>
            </a:r>
            <a:r>
              <a:rPr lang="zh-CN" altLang="zh-CN" sz="2000" dirty="0">
                <a:latin typeface="微软雅黑" panose="020B0503020204020204" pitchFamily="34" charset="-122"/>
                <a:ea typeface="微软雅黑" panose="020B0503020204020204" pitchFamily="34" charset="-122"/>
              </a:rPr>
              <a:t>棱未被截切，侧面投影中该棱不可见，需要画成虚线，根据图线绘制的优先顺序可知，仅在点</a:t>
            </a:r>
            <a:r>
              <a:rPr lang="en-US" altLang="zh-CN" sz="2000" dirty="0">
                <a:latin typeface="微软雅黑" panose="020B0503020204020204" pitchFamily="34" charset="-122"/>
                <a:ea typeface="微软雅黑" panose="020B0503020204020204" pitchFamily="34" charset="-122"/>
              </a:rPr>
              <a:t>j</a:t>
            </a:r>
            <a:r>
              <a:rPr lang="zh-CN" altLang="zh-CN" sz="2000" dirty="0">
                <a:latin typeface="微软雅黑" panose="020B0503020204020204" pitchFamily="34" charset="-122"/>
                <a:ea typeface="微软雅黑" panose="020B0503020204020204" pitchFamily="34" charset="-122"/>
              </a:rPr>
              <a:t>″和</a:t>
            </a:r>
            <a:r>
              <a:rPr lang="en-US" altLang="zh-CN" sz="2000" dirty="0">
                <a:latin typeface="微软雅黑" panose="020B0503020204020204" pitchFamily="34" charset="-122"/>
                <a:ea typeface="微软雅黑" panose="020B0503020204020204" pitchFamily="34" charset="-122"/>
              </a:rPr>
              <a:t>e</a:t>
            </a:r>
            <a:r>
              <a:rPr lang="zh-CN" altLang="zh-CN" sz="2000" dirty="0">
                <a:latin typeface="微软雅黑" panose="020B0503020204020204" pitchFamily="34" charset="-122"/>
                <a:ea typeface="微软雅黑" panose="020B0503020204020204" pitchFamily="34" charset="-122"/>
              </a:rPr>
              <a:t>″之间为虚线 </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	</a:t>
            </a:r>
            <a:endParaRPr lang="zh-CN" altLang="en-US" sz="2000" dirty="0">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 xmlns:a16="http://schemas.microsoft.com/office/drawing/2014/main" id="{88F97E18-E455-E944-C554-2F3C3AE0E2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470" y="1565684"/>
            <a:ext cx="4963861" cy="4766060"/>
          </a:xfrm>
          <a:prstGeom prst="rect">
            <a:avLst/>
          </a:prstGeom>
        </p:spPr>
      </p:pic>
      <p:sp>
        <p:nvSpPr>
          <p:cNvPr id="11"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3" name="文本框 12">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8.1  </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平面与平面体截交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文本框 11">
            <a:extLst>
              <a:ext uri="{FF2B5EF4-FFF2-40B4-BE49-F238E27FC236}">
                <a16:creationId xmlns="" xmlns:a16="http://schemas.microsoft.com/office/drawing/2014/main" id="{11179CEB-4313-AC87-6E24-538FE3E4B79A}"/>
              </a:ext>
            </a:extLst>
          </p:cNvPr>
          <p:cNvSpPr txBox="1"/>
          <p:nvPr/>
        </p:nvSpPr>
        <p:spPr>
          <a:xfrm>
            <a:off x="201834" y="1126548"/>
            <a:ext cx="10970422" cy="497957"/>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8-3 </a:t>
            </a:r>
            <a:r>
              <a:rPr lang="zh-CN" altLang="zh-CN" sz="2400" dirty="0">
                <a:latin typeface="微软雅黑" panose="020B0503020204020204" pitchFamily="34" charset="-122"/>
                <a:ea typeface="微软雅黑" panose="020B0503020204020204" pitchFamily="34" charset="-122"/>
              </a:rPr>
              <a:t>如图，正四棱锥被挖切，补画该立体的水平投影，并完成侧面投影。</a:t>
            </a:r>
          </a:p>
        </p:txBody>
      </p:sp>
    </p:spTree>
    <p:extLst>
      <p:ext uri="{BB962C8B-B14F-4D97-AF65-F5344CB8AC3E}">
        <p14:creationId xmlns:p14="http://schemas.microsoft.com/office/powerpoint/2010/main" val="379183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1000"/>
                                        <p:tgtEl>
                                          <p:spTgt spid="9">
                                            <p:txEl>
                                              <p:pRg st="2" end="2"/>
                                            </p:txEl>
                                          </p:spTgt>
                                        </p:tgtEl>
                                      </p:cBhvr>
                                    </p:animEffect>
                                    <p:anim calcmode="lin" valueType="num">
                                      <p:cBhvr>
                                        <p:cTn id="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3" end="3"/>
                                            </p:txEl>
                                          </p:spTgt>
                                        </p:tgtEl>
                                        <p:attrNameLst>
                                          <p:attrName>style.visibility</p:attrName>
                                        </p:attrNameLst>
                                      </p:cBhvr>
                                      <p:to>
                                        <p:strVal val="visible"/>
                                      </p:to>
                                    </p:set>
                                    <p:animEffect transition="in" filter="fade">
                                      <p:cBhvr>
                                        <p:cTn id="14" dur="1000"/>
                                        <p:tgtEl>
                                          <p:spTgt spid="9">
                                            <p:txEl>
                                              <p:pRg st="3" end="3"/>
                                            </p:txEl>
                                          </p:spTgt>
                                        </p:tgtEl>
                                      </p:cBhvr>
                                    </p:animEffect>
                                    <p:anim calcmode="lin" valueType="num">
                                      <p:cBhvr>
                                        <p:cTn id="1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1000"/>
                                        <p:tgtEl>
                                          <p:spTgt spid="9">
                                            <p:txEl>
                                              <p:pRg st="4" end="4"/>
                                            </p:txEl>
                                          </p:spTgt>
                                        </p:tgtEl>
                                      </p:cBhvr>
                                    </p:animEffect>
                                    <p:anim calcmode="lin" valueType="num">
                                      <p:cBhvr>
                                        <p:cTn id="2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grpSp>
        <p:nvGrpSpPr>
          <p:cNvPr id="2" name="组合 1">
            <a:extLst>
              <a:ext uri="{FF2B5EF4-FFF2-40B4-BE49-F238E27FC236}">
                <a16:creationId xmlns="" xmlns:a16="http://schemas.microsoft.com/office/drawing/2014/main" id="{ECD2203C-8AB0-4E0D-E65F-7F7E374DE35D}"/>
              </a:ext>
            </a:extLst>
          </p:cNvPr>
          <p:cNvGrpSpPr/>
          <p:nvPr/>
        </p:nvGrpSpPr>
        <p:grpSpPr>
          <a:xfrm>
            <a:off x="1035991" y="431582"/>
            <a:ext cx="4937200" cy="646331"/>
            <a:chOff x="2873668" y="430213"/>
            <a:chExt cx="4937200" cy="646331"/>
          </a:xfrm>
        </p:grpSpPr>
        <p:sp>
          <p:nvSpPr>
            <p:cNvPr id="5" name="矩形 4"/>
            <p:cNvSpPr/>
            <p:nvPr/>
          </p:nvSpPr>
          <p:spPr>
            <a:xfrm>
              <a:off x="3389465" y="430213"/>
              <a:ext cx="4421403" cy="646331"/>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6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6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6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600" b="0"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pic>
          <p:nvPicPr>
            <p:cNvPr id="7" name="图片 34">
              <a:extLst>
                <a:ext uri="{FF2B5EF4-FFF2-40B4-BE49-F238E27FC236}">
                  <a16:creationId xmlns="" xmlns:a16="http://schemas.microsoft.com/office/drawing/2014/main" id="{C721DC13-0B6F-2B7F-92A5-FDD058E32A3A}"/>
                </a:ext>
              </a:extLst>
            </p:cNvPr>
            <p:cNvPicPr>
              <a:picLocks noChangeAspect="1"/>
            </p:cNvPicPr>
            <p:nvPr/>
          </p:nvPicPr>
          <p:blipFill>
            <a:blip r:embed="rId3"/>
            <a:stretch>
              <a:fillRect/>
            </a:stretch>
          </p:blipFill>
          <p:spPr>
            <a:xfrm>
              <a:off x="2873668" y="514904"/>
              <a:ext cx="506919" cy="504332"/>
            </a:xfrm>
            <a:prstGeom prst="rect">
              <a:avLst/>
            </a:prstGeom>
            <a:noFill/>
            <a:ln w="9525">
              <a:noFill/>
            </a:ln>
          </p:spPr>
        </p:pic>
      </p:grpSp>
      <p:sp>
        <p:nvSpPr>
          <p:cNvPr id="10" name="文本框 9">
            <a:extLst>
              <a:ext uri="{FF2B5EF4-FFF2-40B4-BE49-F238E27FC236}">
                <a16:creationId xmlns="" xmlns:a16="http://schemas.microsoft.com/office/drawing/2014/main" id="{11179CEB-4313-AC87-6E24-538FE3E4B79A}"/>
              </a:ext>
            </a:extLst>
          </p:cNvPr>
          <p:cNvSpPr txBox="1"/>
          <p:nvPr/>
        </p:nvSpPr>
        <p:spPr>
          <a:xfrm>
            <a:off x="201834" y="1126548"/>
            <a:ext cx="10970422" cy="497957"/>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8-3 </a:t>
            </a:r>
            <a:r>
              <a:rPr lang="zh-CN" altLang="zh-CN" sz="2400" dirty="0">
                <a:latin typeface="微软雅黑" panose="020B0503020204020204" pitchFamily="34" charset="-122"/>
                <a:ea typeface="微软雅黑" panose="020B0503020204020204" pitchFamily="34" charset="-122"/>
              </a:rPr>
              <a:t>如图，正四棱锥被挖切，补画该立体的水平投影，并完成侧面投影。</a:t>
            </a:r>
          </a:p>
        </p:txBody>
      </p:sp>
      <p:pic>
        <p:nvPicPr>
          <p:cNvPr id="11" name="图片 10">
            <a:extLst>
              <a:ext uri="{FF2B5EF4-FFF2-40B4-BE49-F238E27FC236}">
                <a16:creationId xmlns="" xmlns:a16="http://schemas.microsoft.com/office/drawing/2014/main" id="{FFF9A68F-796D-6B98-5FDC-F92F274807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3063" y="1862454"/>
            <a:ext cx="4065237" cy="3903245"/>
          </a:xfrm>
          <a:prstGeom prst="rect">
            <a:avLst/>
          </a:prstGeom>
        </p:spPr>
      </p:pic>
      <p:pic>
        <p:nvPicPr>
          <p:cNvPr id="6" name="图片 5">
            <a:extLst>
              <a:ext uri="{FF2B5EF4-FFF2-40B4-BE49-F238E27FC236}">
                <a16:creationId xmlns="" xmlns:a16="http://schemas.microsoft.com/office/drawing/2014/main" id="{1F5BFE3B-B792-2A6D-6DBC-009EA57FF1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5580" y="1791408"/>
            <a:ext cx="4214394" cy="4104800"/>
          </a:xfrm>
          <a:prstGeom prst="rect">
            <a:avLst/>
          </a:prstGeom>
        </p:spPr>
      </p:pic>
      <p:sp>
        <p:nvSpPr>
          <p:cNvPr id="12" name="文本框 11">
            <a:extLst>
              <a:ext uri="{FF2B5EF4-FFF2-40B4-BE49-F238E27FC236}">
                <a16:creationId xmlns="" xmlns:a16="http://schemas.microsoft.com/office/drawing/2014/main" id="{F60EB572-E5F4-8507-AE0E-DBB0EF1AF9FF}"/>
              </a:ext>
            </a:extLst>
          </p:cNvPr>
          <p:cNvSpPr txBox="1"/>
          <p:nvPr/>
        </p:nvSpPr>
        <p:spPr>
          <a:xfrm>
            <a:off x="9222078" y="4982351"/>
            <a:ext cx="1362636" cy="430374"/>
          </a:xfrm>
          <a:prstGeom prst="rect">
            <a:avLst/>
          </a:prstGeom>
          <a:noFill/>
        </p:spPr>
        <p:txBody>
          <a:bodyPr wrap="square">
            <a:spAutoFit/>
          </a:bodyPr>
          <a:lstStyle/>
          <a:p>
            <a:pPr algn="ctr">
              <a:lnSpc>
                <a:spcPct val="120000"/>
              </a:lnSpc>
            </a:pPr>
            <a:r>
              <a:rPr lang="zh-CN" altLang="en-US" sz="2000" dirty="0">
                <a:solidFill>
                  <a:srgbClr val="FF0000"/>
                </a:solidFill>
                <a:latin typeface="微软雅黑" panose="020B0503020204020204" pitchFamily="34" charset="-122"/>
                <a:ea typeface="微软雅黑" panose="020B0503020204020204" pitchFamily="34" charset="-122"/>
              </a:rPr>
              <a:t>最终结果</a:t>
            </a:r>
            <a:endParaRPr lang="zh-CN" altLang="en-US" sz="2000" dirty="0">
              <a:latin typeface="微软雅黑" panose="020B0503020204020204" pitchFamily="34" charset="-122"/>
              <a:ea typeface="微软雅黑" panose="020B0503020204020204" pitchFamily="34" charset="-122"/>
            </a:endParaRPr>
          </a:p>
        </p:txBody>
      </p:sp>
      <p:sp>
        <p:nvSpPr>
          <p:cNvPr id="13" name="矩形: 剪去对角 9">
            <a:hlinkClick r:id="rId6"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4" name="文本框 13">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8.1  </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平面与平面体截交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2727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 name="矩形 4"/>
          <p:cNvSpPr/>
          <p:nvPr/>
        </p:nvSpPr>
        <p:spPr>
          <a:xfrm>
            <a:off x="1551788" y="431582"/>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sp>
        <p:nvSpPr>
          <p:cNvPr id="8" name="文本框 7">
            <a:extLst>
              <a:ext uri="{FF2B5EF4-FFF2-40B4-BE49-F238E27FC236}">
                <a16:creationId xmlns="" xmlns:a16="http://schemas.microsoft.com/office/drawing/2014/main" id="{2C99012F-ECBB-549E-5E5F-D306AEDC8427}"/>
              </a:ext>
            </a:extLst>
          </p:cNvPr>
          <p:cNvSpPr txBox="1"/>
          <p:nvPr/>
        </p:nvSpPr>
        <p:spPr>
          <a:xfrm>
            <a:off x="515569" y="1594186"/>
            <a:ext cx="4233722" cy="523220"/>
          </a:xfrm>
          <a:prstGeom prst="rect">
            <a:avLst/>
          </a:prstGeom>
          <a:noFill/>
        </p:spPr>
        <p:txBody>
          <a:bodyPr wrap="square">
            <a:spAutoFit/>
          </a:bodyPr>
          <a:lstStyle/>
          <a:p>
            <a:pPr>
              <a:defRPr/>
            </a:pPr>
            <a:r>
              <a:rPr lang="en-US" altLang="zh-CN" sz="2800" b="1" kern="2200" dirty="0">
                <a:latin typeface="微软雅黑" panose="020B0503020204020204" pitchFamily="34" charset="-122"/>
                <a:ea typeface="微软雅黑" panose="020B0503020204020204" pitchFamily="34" charset="-122"/>
                <a:cs typeface="Times New Roman" panose="02020603050405020304" pitchFamily="18" charset="0"/>
              </a:rPr>
              <a:t>8.2  </a:t>
            </a:r>
            <a:r>
              <a:rPr lang="zh-CN" altLang="en-US" sz="2800" b="1" kern="2200" dirty="0">
                <a:latin typeface="微软雅黑" panose="020B0503020204020204" pitchFamily="34" charset="-122"/>
                <a:ea typeface="微软雅黑" panose="020B0503020204020204" pitchFamily="34" charset="-122"/>
                <a:cs typeface="Times New Roman" panose="02020603050405020304" pitchFamily="18" charset="0"/>
              </a:rPr>
              <a:t>平面与曲面体截交</a:t>
            </a:r>
            <a:endParaRPr lang="en-US" altLang="zh-CN" sz="28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文本框 8">
            <a:extLst>
              <a:ext uri="{FF2B5EF4-FFF2-40B4-BE49-F238E27FC236}">
                <a16:creationId xmlns="" xmlns:a16="http://schemas.microsoft.com/office/drawing/2014/main" id="{3D9EFDA1-5CE9-3952-C325-F71B9D5FAFD0}"/>
              </a:ext>
            </a:extLst>
          </p:cNvPr>
          <p:cNvSpPr txBox="1"/>
          <p:nvPr/>
        </p:nvSpPr>
        <p:spPr>
          <a:xfrm>
            <a:off x="332142" y="2134403"/>
            <a:ext cx="11196469" cy="1865126"/>
          </a:xfrm>
          <a:prstGeom prst="rect">
            <a:avLst/>
          </a:prstGeom>
          <a:noFill/>
        </p:spPr>
        <p:txBody>
          <a:bodyPr wrap="square">
            <a:spAutoFit/>
          </a:bodyPr>
          <a:lstStyle/>
          <a:p>
            <a:pPr algn="just">
              <a:lnSpc>
                <a:spcPct val="120000"/>
              </a:lnSpc>
            </a:pPr>
            <a:r>
              <a:rPr lang="en-US" altLang="zh-CN" sz="2400" dirty="0">
                <a:latin typeface="微软雅黑" panose="020B0503020204020204" pitchFamily="34" charset="-122"/>
                <a:ea typeface="微软雅黑" panose="020B0503020204020204" pitchFamily="34" charset="-122"/>
              </a:rPr>
              <a:t>       </a:t>
            </a:r>
            <a:r>
              <a:rPr lang="zh-CN" altLang="zh-CN" sz="2400" dirty="0">
                <a:latin typeface="微软雅黑" panose="020B0503020204020204" pitchFamily="34" charset="-122"/>
                <a:ea typeface="微软雅黑" panose="020B0503020204020204" pitchFamily="34" charset="-122"/>
              </a:rPr>
              <a:t>平面与回转体相交产生截交线的形状与</a:t>
            </a:r>
            <a:r>
              <a:rPr lang="zh-CN" altLang="zh-CN" sz="2400" dirty="0">
                <a:solidFill>
                  <a:srgbClr val="FF0000"/>
                </a:solidFill>
                <a:latin typeface="微软雅黑" panose="020B0503020204020204" pitchFamily="34" charset="-122"/>
                <a:ea typeface="微软雅黑" panose="020B0503020204020204" pitchFamily="34" charset="-122"/>
              </a:rPr>
              <a:t>回转体的形状</a:t>
            </a:r>
            <a:r>
              <a:rPr lang="zh-CN" altLang="zh-CN" sz="2400" dirty="0">
                <a:latin typeface="微软雅黑" panose="020B0503020204020204" pitchFamily="34" charset="-122"/>
                <a:ea typeface="微软雅黑" panose="020B0503020204020204" pitchFamily="34" charset="-122"/>
              </a:rPr>
              <a:t>、</a:t>
            </a:r>
            <a:r>
              <a:rPr lang="zh-CN" altLang="zh-CN" sz="2400" dirty="0">
                <a:solidFill>
                  <a:srgbClr val="FF0000"/>
                </a:solidFill>
                <a:latin typeface="微软雅黑" panose="020B0503020204020204" pitchFamily="34" charset="-122"/>
                <a:ea typeface="微软雅黑" panose="020B0503020204020204" pitchFamily="34" charset="-122"/>
              </a:rPr>
              <a:t>截平面与回转体轴线的相对位置</a:t>
            </a:r>
            <a:r>
              <a:rPr lang="zh-CN" altLang="zh-CN" sz="2400">
                <a:latin typeface="微软雅黑" panose="020B0503020204020204" pitchFamily="34" charset="-122"/>
                <a:ea typeface="微软雅黑" panose="020B0503020204020204" pitchFamily="34" charset="-122"/>
              </a:rPr>
              <a:t>有关</a:t>
            </a:r>
            <a:r>
              <a:rPr lang="zh-CN" altLang="zh-CN" sz="2400" smtClean="0">
                <a:latin typeface="微软雅黑" panose="020B0503020204020204" pitchFamily="34" charset="-122"/>
                <a:ea typeface="微软雅黑" panose="020B0503020204020204" pitchFamily="34" charset="-122"/>
              </a:rPr>
              <a:t>。</a:t>
            </a:r>
            <a:r>
              <a:rPr lang="en-US" altLang="zh-CN" sz="2400" smtClean="0">
                <a:latin typeface="微软雅黑" panose="020B0503020204020204" pitchFamily="34" charset="-122"/>
                <a:ea typeface="微软雅黑" panose="020B0503020204020204" pitchFamily="34" charset="-122"/>
              </a:rPr>
              <a:t>      </a:t>
            </a:r>
          </a:p>
          <a:p>
            <a:pPr algn="just">
              <a:lnSpc>
                <a:spcPct val="120000"/>
              </a:lnSpc>
            </a:pPr>
            <a:r>
              <a:rPr lang="en-US" altLang="zh-CN" sz="2400">
                <a:latin typeface="微软雅黑" panose="020B0503020204020204" pitchFamily="34" charset="-122"/>
                <a:ea typeface="微软雅黑" panose="020B0503020204020204" pitchFamily="34" charset="-122"/>
              </a:rPr>
              <a:t> </a:t>
            </a:r>
            <a:r>
              <a:rPr lang="en-US" altLang="zh-CN" sz="2400" smtClean="0">
                <a:latin typeface="微软雅黑" panose="020B0503020204020204" pitchFamily="34" charset="-122"/>
                <a:ea typeface="微软雅黑" panose="020B0503020204020204" pitchFamily="34" charset="-122"/>
              </a:rPr>
              <a:t>      </a:t>
            </a:r>
            <a:r>
              <a:rPr lang="zh-CN" altLang="zh-CN" sz="2400" dirty="0">
                <a:latin typeface="微软雅黑" panose="020B0503020204020204" pitchFamily="34" charset="-122"/>
                <a:ea typeface="微软雅黑" panose="020B0503020204020204" pitchFamily="34" charset="-122"/>
              </a:rPr>
              <a:t>应用回转</a:t>
            </a:r>
            <a:r>
              <a:rPr lang="zh-CN" altLang="zh-CN" sz="2400" dirty="0">
                <a:solidFill>
                  <a:srgbClr val="FF0000"/>
                </a:solidFill>
                <a:latin typeface="微软雅黑" panose="020B0503020204020204" pitchFamily="34" charset="-122"/>
                <a:ea typeface="微软雅黑" panose="020B0503020204020204" pitchFamily="34" charset="-122"/>
              </a:rPr>
              <a:t>体表面取点法</a:t>
            </a:r>
            <a:r>
              <a:rPr lang="zh-CN" altLang="zh-CN" sz="2400" dirty="0">
                <a:latin typeface="微软雅黑" panose="020B0503020204020204" pitchFamily="34" charset="-122"/>
                <a:ea typeface="微软雅黑" panose="020B0503020204020204" pitchFamily="34" charset="-122"/>
              </a:rPr>
              <a:t>求出截交线上的点，再用平滑曲线将各点顺序相连，即可</a:t>
            </a:r>
            <a:r>
              <a:rPr lang="zh-CN" altLang="en-US" sz="2400" dirty="0">
                <a:latin typeface="微软雅黑" panose="020B0503020204020204" pitchFamily="34" charset="-122"/>
                <a:ea typeface="微软雅黑" panose="020B0503020204020204" pitchFamily="34" charset="-122"/>
              </a:rPr>
              <a:t>求得</a:t>
            </a:r>
            <a:r>
              <a:rPr lang="zh-CN" altLang="zh-CN" sz="2400" dirty="0">
                <a:latin typeface="微软雅黑" panose="020B0503020204020204" pitchFamily="34" charset="-122"/>
                <a:ea typeface="微软雅黑" panose="020B0503020204020204" pitchFamily="34" charset="-122"/>
              </a:rPr>
              <a:t>截交线。</a:t>
            </a:r>
          </a:p>
        </p:txBody>
      </p:sp>
      <p:sp>
        <p:nvSpPr>
          <p:cNvPr id="11" name="文本框 10">
            <a:extLst>
              <a:ext uri="{FF2B5EF4-FFF2-40B4-BE49-F238E27FC236}">
                <a16:creationId xmlns="" xmlns:a16="http://schemas.microsoft.com/office/drawing/2014/main" id="{4FBEC459-2242-41BE-E0EC-C53DCE6356FA}"/>
              </a:ext>
            </a:extLst>
          </p:cNvPr>
          <p:cNvSpPr txBox="1"/>
          <p:nvPr/>
        </p:nvSpPr>
        <p:spPr>
          <a:xfrm>
            <a:off x="667969" y="4555390"/>
            <a:ext cx="4233722" cy="461665"/>
          </a:xfrm>
          <a:prstGeom prst="rect">
            <a:avLst/>
          </a:prstGeom>
          <a:noFill/>
        </p:spPr>
        <p:txBody>
          <a:bodyPr wrap="square">
            <a:spAutoFit/>
          </a:bodyPr>
          <a:lstStyle/>
          <a:p>
            <a:r>
              <a:rPr lang="en-US" altLang="zh-CN" sz="2400" b="1" dirty="0">
                <a:latin typeface="微软雅黑" panose="020B0503020204020204" pitchFamily="34" charset="-122"/>
                <a:ea typeface="微软雅黑" panose="020B0503020204020204" pitchFamily="34" charset="-122"/>
              </a:rPr>
              <a:t>8.2.1 </a:t>
            </a:r>
            <a:r>
              <a:rPr lang="zh-CN" altLang="zh-CN" sz="2400" b="1" dirty="0">
                <a:latin typeface="微软雅黑" panose="020B0503020204020204" pitchFamily="34" charset="-122"/>
                <a:ea typeface="微软雅黑" panose="020B0503020204020204" pitchFamily="34" charset="-122"/>
              </a:rPr>
              <a:t>平面与圆柱体的截交线</a:t>
            </a:r>
            <a:endParaRPr lang="zh-CN" altLang="en-US" sz="2400" b="1" dirty="0">
              <a:latin typeface="微软雅黑" panose="020B0503020204020204" pitchFamily="34" charset="-122"/>
              <a:ea typeface="微软雅黑" panose="020B0503020204020204" pitchFamily="34" charset="-122"/>
            </a:endParaRPr>
          </a:p>
        </p:txBody>
      </p:sp>
      <p:sp>
        <p:nvSpPr>
          <p:cNvPr id="20" name="文本框 19">
            <a:extLst>
              <a:ext uri="{FF2B5EF4-FFF2-40B4-BE49-F238E27FC236}">
                <a16:creationId xmlns="" xmlns:a16="http://schemas.microsoft.com/office/drawing/2014/main" id="{EE6B8D81-F850-5A60-F6EB-980F6ECA6A86}"/>
              </a:ext>
            </a:extLst>
          </p:cNvPr>
          <p:cNvSpPr txBox="1"/>
          <p:nvPr/>
        </p:nvSpPr>
        <p:spPr>
          <a:xfrm>
            <a:off x="522701" y="5117575"/>
            <a:ext cx="10815350" cy="830997"/>
          </a:xfrm>
          <a:prstGeom prst="rect">
            <a:avLst/>
          </a:prstGeom>
          <a:noFill/>
        </p:spPr>
        <p:txBody>
          <a:bodyPr wrap="square">
            <a:spAutoFit/>
          </a:bodyPr>
          <a:lstStyle/>
          <a:p>
            <a:r>
              <a:rPr lang="en-US" altLang="zh-CN" sz="2400" smtClean="0">
                <a:latin typeface="微软雅黑" panose="020B0503020204020204" pitchFamily="34" charset="-122"/>
                <a:ea typeface="微软雅黑" panose="020B0503020204020204" pitchFamily="34" charset="-122"/>
              </a:rPr>
              <a:t>      </a:t>
            </a:r>
            <a:r>
              <a:rPr lang="zh-CN" altLang="zh-CN" sz="2400" smtClean="0">
                <a:latin typeface="微软雅黑" panose="020B0503020204020204" pitchFamily="34" charset="-122"/>
                <a:ea typeface="微软雅黑" panose="020B0503020204020204" pitchFamily="34" charset="-122"/>
              </a:rPr>
              <a:t>平面</a:t>
            </a:r>
            <a:r>
              <a:rPr lang="zh-CN" altLang="zh-CN" sz="2400" dirty="0">
                <a:latin typeface="微软雅黑" panose="020B0503020204020204" pitchFamily="34" charset="-122"/>
                <a:ea typeface="微软雅黑" panose="020B0503020204020204" pitchFamily="34" charset="-122"/>
              </a:rPr>
              <a:t>截切圆柱体时，和圆柱体轴线的相对位置有三种情况：</a:t>
            </a:r>
            <a:r>
              <a:rPr lang="zh-CN" altLang="zh-CN" sz="2400" dirty="0">
                <a:solidFill>
                  <a:srgbClr val="FF0000"/>
                </a:solidFill>
                <a:latin typeface="微软雅黑" panose="020B0503020204020204" pitchFamily="34" charset="-122"/>
                <a:ea typeface="微软雅黑" panose="020B0503020204020204" pitchFamily="34" charset="-122"/>
              </a:rPr>
              <a:t>平行</a:t>
            </a:r>
            <a:r>
              <a:rPr lang="zh-CN" altLang="zh-CN" sz="2400" dirty="0">
                <a:latin typeface="微软雅黑" panose="020B0503020204020204" pitchFamily="34" charset="-122"/>
                <a:ea typeface="微软雅黑" panose="020B0503020204020204" pitchFamily="34" charset="-122"/>
              </a:rPr>
              <a:t>、</a:t>
            </a:r>
            <a:r>
              <a:rPr lang="zh-CN" altLang="zh-CN" sz="2400" dirty="0">
                <a:solidFill>
                  <a:srgbClr val="FF0000"/>
                </a:solidFill>
                <a:latin typeface="微软雅黑" panose="020B0503020204020204" pitchFamily="34" charset="-122"/>
                <a:ea typeface="微软雅黑" panose="020B0503020204020204" pitchFamily="34" charset="-122"/>
              </a:rPr>
              <a:t>垂直</a:t>
            </a:r>
            <a:r>
              <a:rPr lang="zh-CN" altLang="zh-CN" sz="2400" dirty="0">
                <a:latin typeface="微软雅黑" panose="020B0503020204020204" pitchFamily="34" charset="-122"/>
                <a:ea typeface="微软雅黑" panose="020B0503020204020204" pitchFamily="34" charset="-122"/>
              </a:rPr>
              <a:t>和</a:t>
            </a:r>
            <a:r>
              <a:rPr lang="zh-CN" altLang="zh-CN" sz="2400" dirty="0">
                <a:solidFill>
                  <a:srgbClr val="FF0000"/>
                </a:solidFill>
                <a:latin typeface="微软雅黑" panose="020B0503020204020204" pitchFamily="34" charset="-122"/>
                <a:ea typeface="微软雅黑" panose="020B0503020204020204" pitchFamily="34" charset="-122"/>
              </a:rPr>
              <a:t>倾斜</a:t>
            </a:r>
            <a:r>
              <a:rPr lang="zh-CN" altLang="zh-CN" sz="2400" dirty="0">
                <a:latin typeface="微软雅黑" panose="020B0503020204020204" pitchFamily="34" charset="-122"/>
                <a:ea typeface="微软雅黑" panose="020B0503020204020204" pitchFamily="34" charset="-122"/>
              </a:rPr>
              <a:t>，产生的截交线分别是</a:t>
            </a:r>
            <a:r>
              <a:rPr lang="zh-CN" altLang="zh-CN" sz="2400" dirty="0">
                <a:solidFill>
                  <a:srgbClr val="FF0000"/>
                </a:solidFill>
                <a:latin typeface="微软雅黑" panose="020B0503020204020204" pitchFamily="34" charset="-122"/>
                <a:ea typeface="微软雅黑" panose="020B0503020204020204" pitchFamily="34" charset="-122"/>
              </a:rPr>
              <a:t>矩形</a:t>
            </a:r>
            <a:r>
              <a:rPr lang="zh-CN" altLang="zh-CN" sz="2400" dirty="0">
                <a:latin typeface="微软雅黑" panose="020B0503020204020204" pitchFamily="34" charset="-122"/>
                <a:ea typeface="微软雅黑" panose="020B0503020204020204" pitchFamily="34" charset="-122"/>
              </a:rPr>
              <a:t>、</a:t>
            </a:r>
            <a:r>
              <a:rPr lang="zh-CN" altLang="zh-CN" sz="2400" dirty="0">
                <a:solidFill>
                  <a:srgbClr val="FF0000"/>
                </a:solidFill>
                <a:latin typeface="微软雅黑" panose="020B0503020204020204" pitchFamily="34" charset="-122"/>
                <a:ea typeface="微软雅黑" panose="020B0503020204020204" pitchFamily="34" charset="-122"/>
              </a:rPr>
              <a:t>圆</a:t>
            </a:r>
            <a:r>
              <a:rPr lang="zh-CN" altLang="zh-CN" sz="2400" dirty="0">
                <a:latin typeface="微软雅黑" panose="020B0503020204020204" pitchFamily="34" charset="-122"/>
                <a:ea typeface="微软雅黑" panose="020B0503020204020204" pitchFamily="34" charset="-122"/>
              </a:rPr>
              <a:t>和</a:t>
            </a:r>
            <a:r>
              <a:rPr lang="zh-CN" altLang="zh-CN" sz="2400" dirty="0">
                <a:solidFill>
                  <a:srgbClr val="FF0000"/>
                </a:solidFill>
                <a:latin typeface="微软雅黑" panose="020B0503020204020204" pitchFamily="34" charset="-122"/>
                <a:ea typeface="微软雅黑" panose="020B0503020204020204" pitchFamily="34" charset="-122"/>
              </a:rPr>
              <a:t>椭圆</a:t>
            </a:r>
            <a:r>
              <a:rPr lang="zh-CN" altLang="zh-CN" sz="2400" dirty="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p:txBody>
      </p:sp>
      <p:sp>
        <p:nvSpPr>
          <p:cNvPr id="10" name="矩形: 剪去对角 9">
            <a:hlinkClick r:id="rId3"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extLst>
      <p:ext uri="{BB962C8B-B14F-4D97-AF65-F5344CB8AC3E}">
        <p14:creationId xmlns:p14="http://schemas.microsoft.com/office/powerpoint/2010/main" val="336435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 name="矩形 4"/>
          <p:cNvSpPr/>
          <p:nvPr/>
        </p:nvSpPr>
        <p:spPr>
          <a:xfrm>
            <a:off x="1551788" y="431582"/>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graphicFrame>
        <p:nvGraphicFramePr>
          <p:cNvPr id="6" name="表格 5">
            <a:extLst>
              <a:ext uri="{FF2B5EF4-FFF2-40B4-BE49-F238E27FC236}">
                <a16:creationId xmlns="" xmlns:a16="http://schemas.microsoft.com/office/drawing/2014/main" id="{09B82437-F05D-BA4F-EDA9-A19D89A6F77C}"/>
              </a:ext>
            </a:extLst>
          </p:cNvPr>
          <p:cNvGraphicFramePr>
            <a:graphicFrameLocks noGrp="1"/>
          </p:cNvGraphicFramePr>
          <p:nvPr>
            <p:extLst>
              <p:ext uri="{D42A27DB-BD31-4B8C-83A1-F6EECF244321}">
                <p14:modId xmlns:p14="http://schemas.microsoft.com/office/powerpoint/2010/main" val="3822057051"/>
              </p:ext>
            </p:extLst>
          </p:nvPr>
        </p:nvGraphicFramePr>
        <p:xfrm>
          <a:off x="1229074" y="1053370"/>
          <a:ext cx="9107232" cy="5760785"/>
        </p:xfrm>
        <a:graphic>
          <a:graphicData uri="http://schemas.openxmlformats.org/drawingml/2006/table">
            <a:tbl>
              <a:tblPr firstRow="1" firstCol="1" bandRow="1">
                <a:tableStyleId>{5C22544A-7EE6-4342-B048-85BDC9FD1C3A}</a:tableStyleId>
              </a:tblPr>
              <a:tblGrid>
                <a:gridCol w="1963410">
                  <a:extLst>
                    <a:ext uri="{9D8B030D-6E8A-4147-A177-3AD203B41FA5}">
                      <a16:colId xmlns="" xmlns:a16="http://schemas.microsoft.com/office/drawing/2014/main" val="124255040"/>
                    </a:ext>
                  </a:extLst>
                </a:gridCol>
                <a:gridCol w="2686575">
                  <a:extLst>
                    <a:ext uri="{9D8B030D-6E8A-4147-A177-3AD203B41FA5}">
                      <a16:colId xmlns="" xmlns:a16="http://schemas.microsoft.com/office/drawing/2014/main" val="888685776"/>
                    </a:ext>
                  </a:extLst>
                </a:gridCol>
                <a:gridCol w="1748118">
                  <a:extLst>
                    <a:ext uri="{9D8B030D-6E8A-4147-A177-3AD203B41FA5}">
                      <a16:colId xmlns="" xmlns:a16="http://schemas.microsoft.com/office/drawing/2014/main" val="3659233144"/>
                    </a:ext>
                  </a:extLst>
                </a:gridCol>
                <a:gridCol w="2709129">
                  <a:extLst>
                    <a:ext uri="{9D8B030D-6E8A-4147-A177-3AD203B41FA5}">
                      <a16:colId xmlns="" xmlns:a16="http://schemas.microsoft.com/office/drawing/2014/main" val="2227152788"/>
                    </a:ext>
                  </a:extLst>
                </a:gridCol>
              </a:tblGrid>
              <a:tr h="784826">
                <a:tc>
                  <a:txBody>
                    <a:bodyPr/>
                    <a:lstStyle/>
                    <a:p>
                      <a:pPr algn="ctr">
                        <a:lnSpc>
                          <a:spcPct val="150000"/>
                        </a:lnSpc>
                      </a:pPr>
                      <a:r>
                        <a:rPr lang="zh-CN" sz="1600" kern="100" dirty="0">
                          <a:effectLst/>
                          <a:latin typeface="微软雅黑" panose="020B0503020204020204" pitchFamily="34" charset="-122"/>
                          <a:ea typeface="微软雅黑" panose="020B0503020204020204" pitchFamily="34" charset="-122"/>
                        </a:rPr>
                        <a:t>截平面的位置</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50000"/>
                        </a:lnSpc>
                      </a:pPr>
                      <a:r>
                        <a:rPr lang="zh-CN" sz="1600" kern="100" dirty="0">
                          <a:effectLst/>
                          <a:latin typeface="微软雅黑" panose="020B0503020204020204" pitchFamily="34" charset="-122"/>
                          <a:ea typeface="微软雅黑" panose="020B0503020204020204" pitchFamily="34" charset="-122"/>
                        </a:rPr>
                        <a:t>立体效果图</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50000"/>
                        </a:lnSpc>
                      </a:pPr>
                      <a:r>
                        <a:rPr lang="zh-CN" sz="1600" kern="100">
                          <a:effectLst/>
                          <a:latin typeface="微软雅黑" panose="020B0503020204020204" pitchFamily="34" charset="-122"/>
                          <a:ea typeface="微软雅黑" panose="020B0503020204020204" pitchFamily="34" charset="-122"/>
                        </a:rPr>
                        <a:t>截交线的形状</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50000"/>
                        </a:lnSpc>
                      </a:pPr>
                      <a:r>
                        <a:rPr lang="zh-CN" sz="1600" kern="100">
                          <a:effectLst/>
                          <a:latin typeface="微软雅黑" panose="020B0503020204020204" pitchFamily="34" charset="-122"/>
                          <a:ea typeface="微软雅黑" panose="020B0503020204020204" pitchFamily="34" charset="-122"/>
                        </a:rPr>
                        <a:t>三面投影</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746458093"/>
                  </a:ext>
                </a:extLst>
              </a:tr>
              <a:tr h="1658653">
                <a:tc>
                  <a:txBody>
                    <a:bodyPr/>
                    <a:lstStyle/>
                    <a:p>
                      <a:pPr algn="ctr">
                        <a:lnSpc>
                          <a:spcPct val="150000"/>
                        </a:lnSpc>
                      </a:pPr>
                      <a:r>
                        <a:rPr lang="zh-CN" sz="1600" kern="100" dirty="0">
                          <a:effectLst/>
                          <a:latin typeface="微软雅黑" panose="020B0503020204020204" pitchFamily="34" charset="-122"/>
                          <a:ea typeface="微软雅黑" panose="020B0503020204020204" pitchFamily="34" charset="-122"/>
                        </a:rPr>
                        <a:t>平行于圆柱体的回转轴线</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50000"/>
                        </a:lnSpc>
                      </a:pPr>
                      <a:endParaRPr lang="en-US"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50000"/>
                        </a:lnSpc>
                      </a:pPr>
                      <a:endParaRPr lang="zh-CN" sz="1600"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50000"/>
                        </a:lnSpc>
                      </a:pPr>
                      <a:endParaRPr lang="en-US"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3173649875"/>
                  </a:ext>
                </a:extLst>
              </a:tr>
              <a:tr h="1658653">
                <a:tc>
                  <a:txBody>
                    <a:bodyPr/>
                    <a:lstStyle/>
                    <a:p>
                      <a:pPr algn="ctr">
                        <a:lnSpc>
                          <a:spcPct val="150000"/>
                        </a:lnSpc>
                      </a:pPr>
                      <a:r>
                        <a:rPr lang="zh-CN" sz="1600" kern="100">
                          <a:effectLst/>
                          <a:latin typeface="微软雅黑" panose="020B0503020204020204" pitchFamily="34" charset="-122"/>
                          <a:ea typeface="微软雅黑" panose="020B0503020204020204" pitchFamily="34" charset="-122"/>
                        </a:rPr>
                        <a:t>垂直于圆柱体的回转轴线</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50000"/>
                        </a:lnSpc>
                      </a:pPr>
                      <a:endParaRPr lang="en-US"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50000"/>
                        </a:lnSpc>
                      </a:pPr>
                      <a:endParaRPr lang="zh-CN" sz="1600"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50000"/>
                        </a:lnSpc>
                      </a:pPr>
                      <a:r>
                        <a:rPr lang="en-US" sz="1600" kern="100" dirty="0">
                          <a:effectLst/>
                          <a:latin typeface="微软雅黑" panose="020B0503020204020204" pitchFamily="34" charset="-122"/>
                          <a:ea typeface="微软雅黑" panose="020B0503020204020204" pitchFamily="34" charset="-122"/>
                        </a:rPr>
                        <a:t> </a:t>
                      </a:r>
                      <a:endParaRPr lang="en-US"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3634501343"/>
                  </a:ext>
                </a:extLst>
              </a:tr>
              <a:tr h="1658653">
                <a:tc>
                  <a:txBody>
                    <a:bodyPr/>
                    <a:lstStyle/>
                    <a:p>
                      <a:pPr algn="ctr">
                        <a:lnSpc>
                          <a:spcPct val="150000"/>
                        </a:lnSpc>
                      </a:pPr>
                      <a:r>
                        <a:rPr lang="zh-CN" sz="1600" kern="100">
                          <a:effectLst/>
                          <a:latin typeface="微软雅黑" panose="020B0503020204020204" pitchFamily="34" charset="-122"/>
                          <a:ea typeface="微软雅黑" panose="020B0503020204020204" pitchFamily="34" charset="-122"/>
                        </a:rPr>
                        <a:t>倾斜于圆柱体的回转轴线</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50000"/>
                        </a:lnSpc>
                      </a:pPr>
                      <a:endParaRPr lang="en-US"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50000"/>
                        </a:lnSpc>
                      </a:pPr>
                      <a:endParaRPr lang="zh-CN" sz="1600"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50000"/>
                        </a:lnSpc>
                      </a:pPr>
                      <a:endParaRPr lang="en-US"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1725119384"/>
                  </a:ext>
                </a:extLst>
              </a:tr>
            </a:tbl>
          </a:graphicData>
        </a:graphic>
      </p:graphicFrame>
      <p:pic>
        <p:nvPicPr>
          <p:cNvPr id="1030" name="图片 83">
            <a:extLst>
              <a:ext uri="{FF2B5EF4-FFF2-40B4-BE49-F238E27FC236}">
                <a16:creationId xmlns="" xmlns:a16="http://schemas.microsoft.com/office/drawing/2014/main" id="{897794E7-D15C-5B80-7D9F-F09069260E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406" y="1876463"/>
            <a:ext cx="1417638"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图片 86">
            <a:extLst>
              <a:ext uri="{FF2B5EF4-FFF2-40B4-BE49-F238E27FC236}">
                <a16:creationId xmlns="" xmlns:a16="http://schemas.microsoft.com/office/drawing/2014/main" id="{B6BB2840-D6A9-FB8E-BA3B-0FDAAFC0D0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4110" y="1876463"/>
            <a:ext cx="1417639" cy="15879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图片 84">
            <a:extLst>
              <a:ext uri="{FF2B5EF4-FFF2-40B4-BE49-F238E27FC236}">
                <a16:creationId xmlns="" xmlns:a16="http://schemas.microsoft.com/office/drawing/2014/main" id="{91F2A639-F5FF-A6B2-6FE7-023FF6E4DE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3949" y="3549590"/>
            <a:ext cx="922552" cy="1548569"/>
          </a:xfrm>
          <a:prstGeom prst="rect">
            <a:avLst/>
          </a:prstGeom>
          <a:noFill/>
          <a:extLst>
            <a:ext uri="{909E8E84-426E-40DD-AFC4-6F175D3DCCD1}">
              <a14:hiddenFill xmlns:a14="http://schemas.microsoft.com/office/drawing/2010/main">
                <a:solidFill>
                  <a:srgbClr val="FFFFFF"/>
                </a:solidFill>
              </a14:hiddenFill>
            </a:ext>
          </a:extLst>
        </p:spPr>
      </p:pic>
      <p:pic>
        <p:nvPicPr>
          <p:cNvPr id="1027" name="图片 88">
            <a:extLst>
              <a:ext uri="{FF2B5EF4-FFF2-40B4-BE49-F238E27FC236}">
                <a16:creationId xmlns="" xmlns:a16="http://schemas.microsoft.com/office/drawing/2014/main" id="{6596A8B1-ADFB-CFBE-8CD6-2792ADC876C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4110" y="3528571"/>
            <a:ext cx="1405269" cy="1572347"/>
          </a:xfrm>
          <a:prstGeom prst="rect">
            <a:avLst/>
          </a:prstGeom>
          <a:noFill/>
          <a:extLst>
            <a:ext uri="{909E8E84-426E-40DD-AFC4-6F175D3DCCD1}">
              <a14:hiddenFill xmlns:a14="http://schemas.microsoft.com/office/drawing/2010/main">
                <a:solidFill>
                  <a:srgbClr val="FFFFFF"/>
                </a:solidFill>
              </a14:hiddenFill>
            </a:ext>
          </a:extLst>
        </p:spPr>
      </p:pic>
      <p:pic>
        <p:nvPicPr>
          <p:cNvPr id="1026" name="图片 85">
            <a:extLst>
              <a:ext uri="{FF2B5EF4-FFF2-40B4-BE49-F238E27FC236}">
                <a16:creationId xmlns="" xmlns:a16="http://schemas.microsoft.com/office/drawing/2014/main" id="{69B135E6-894E-D19D-7C48-3FA474B28C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7628" y="5171085"/>
            <a:ext cx="1314654" cy="1615513"/>
          </a:xfrm>
          <a:prstGeom prst="rect">
            <a:avLst/>
          </a:prstGeom>
          <a:noFill/>
          <a:extLst>
            <a:ext uri="{909E8E84-426E-40DD-AFC4-6F175D3DCCD1}">
              <a14:hiddenFill xmlns:a14="http://schemas.microsoft.com/office/drawing/2010/main">
                <a:solidFill>
                  <a:srgbClr val="FFFFFF"/>
                </a:solidFill>
              </a14:hiddenFill>
            </a:ext>
          </a:extLst>
        </p:spPr>
      </p:pic>
      <p:pic>
        <p:nvPicPr>
          <p:cNvPr id="1025" name="图片 89">
            <a:extLst>
              <a:ext uri="{FF2B5EF4-FFF2-40B4-BE49-F238E27FC236}">
                <a16:creationId xmlns="" xmlns:a16="http://schemas.microsoft.com/office/drawing/2014/main" id="{F5692DD7-1F61-C4BD-D226-DD52778143F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01960" y="5203447"/>
            <a:ext cx="1387419" cy="1593144"/>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a:extLst>
              <a:ext uri="{FF2B5EF4-FFF2-40B4-BE49-F238E27FC236}">
                <a16:creationId xmlns="" xmlns:a16="http://schemas.microsoft.com/office/drawing/2014/main" id="{A4C55207-8207-1BDB-56B3-88883C0F42E7}"/>
              </a:ext>
            </a:extLst>
          </p:cNvPr>
          <p:cNvSpPr txBox="1"/>
          <p:nvPr/>
        </p:nvSpPr>
        <p:spPr>
          <a:xfrm>
            <a:off x="6407870" y="2485772"/>
            <a:ext cx="717176" cy="400110"/>
          </a:xfrm>
          <a:prstGeom prst="rect">
            <a:avLst/>
          </a:prstGeom>
          <a:noFill/>
        </p:spPr>
        <p:txBody>
          <a:bodyPr wrap="square" rtlCol="0">
            <a:spAutoFit/>
          </a:bodyPr>
          <a:lstStyle/>
          <a:p>
            <a:r>
              <a:rPr lang="zh-CN" altLang="en-US" sz="2000" b="1" dirty="0">
                <a:solidFill>
                  <a:srgbClr val="FF0000"/>
                </a:solidFill>
                <a:latin typeface="微软雅黑" panose="020B0503020204020204" pitchFamily="34" charset="-122"/>
                <a:ea typeface="微软雅黑" panose="020B0503020204020204" pitchFamily="34" charset="-122"/>
              </a:rPr>
              <a:t>矩形</a:t>
            </a:r>
          </a:p>
        </p:txBody>
      </p:sp>
      <p:sp>
        <p:nvSpPr>
          <p:cNvPr id="17" name="文本框 16">
            <a:extLst>
              <a:ext uri="{FF2B5EF4-FFF2-40B4-BE49-F238E27FC236}">
                <a16:creationId xmlns="" xmlns:a16="http://schemas.microsoft.com/office/drawing/2014/main" id="{B1C56C11-A3B0-80AF-07E4-618031EB0880}"/>
              </a:ext>
            </a:extLst>
          </p:cNvPr>
          <p:cNvSpPr txBox="1"/>
          <p:nvPr/>
        </p:nvSpPr>
        <p:spPr>
          <a:xfrm>
            <a:off x="6605094" y="4114689"/>
            <a:ext cx="717176" cy="400110"/>
          </a:xfrm>
          <a:prstGeom prst="rect">
            <a:avLst/>
          </a:prstGeom>
          <a:noFill/>
        </p:spPr>
        <p:txBody>
          <a:bodyPr wrap="square" rtlCol="0">
            <a:spAutoFit/>
          </a:bodyPr>
          <a:lstStyle/>
          <a:p>
            <a:r>
              <a:rPr lang="zh-CN" altLang="en-US" sz="2000" b="1" dirty="0">
                <a:solidFill>
                  <a:srgbClr val="FF0000"/>
                </a:solidFill>
                <a:latin typeface="微软雅黑" panose="020B0503020204020204" pitchFamily="34" charset="-122"/>
                <a:ea typeface="微软雅黑" panose="020B0503020204020204" pitchFamily="34" charset="-122"/>
              </a:rPr>
              <a:t>圆</a:t>
            </a:r>
          </a:p>
        </p:txBody>
      </p:sp>
      <p:sp>
        <p:nvSpPr>
          <p:cNvPr id="18" name="文本框 17">
            <a:extLst>
              <a:ext uri="{FF2B5EF4-FFF2-40B4-BE49-F238E27FC236}">
                <a16:creationId xmlns="" xmlns:a16="http://schemas.microsoft.com/office/drawing/2014/main" id="{72031C2B-D348-D016-F3CB-589B3EEE2AAC}"/>
              </a:ext>
            </a:extLst>
          </p:cNvPr>
          <p:cNvSpPr txBox="1"/>
          <p:nvPr/>
        </p:nvSpPr>
        <p:spPr>
          <a:xfrm>
            <a:off x="6489567" y="5804630"/>
            <a:ext cx="717176" cy="400110"/>
          </a:xfrm>
          <a:prstGeom prst="rect">
            <a:avLst/>
          </a:prstGeom>
          <a:noFill/>
        </p:spPr>
        <p:txBody>
          <a:bodyPr wrap="square" rtlCol="0">
            <a:spAutoFit/>
          </a:bodyPr>
          <a:lstStyle/>
          <a:p>
            <a:r>
              <a:rPr lang="zh-CN" altLang="en-US" sz="2000" b="1" dirty="0">
                <a:solidFill>
                  <a:srgbClr val="FF0000"/>
                </a:solidFill>
                <a:latin typeface="微软雅黑" panose="020B0503020204020204" pitchFamily="34" charset="-122"/>
                <a:ea typeface="微软雅黑" panose="020B0503020204020204" pitchFamily="34" charset="-122"/>
              </a:rPr>
              <a:t>椭圆</a:t>
            </a:r>
          </a:p>
        </p:txBody>
      </p:sp>
      <p:sp>
        <p:nvSpPr>
          <p:cNvPr id="16" name="矩形: 剪去对角 9">
            <a:hlinkClick r:id="rId9"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20" name="文本框 19">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a:t>
            </a:r>
            <a:r>
              <a:rPr lang="zh-CN" altLang="en-US"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与曲面</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19671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ipe(left)">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wipe(left)">
                                      <p:cBhvr>
                                        <p:cTn id="17" dur="500"/>
                                        <p:tgtEl>
                                          <p:spTgt spid="10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wipe(left)">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27"/>
                                        </p:tgtEl>
                                        <p:attrNameLst>
                                          <p:attrName>style.visibility</p:attrName>
                                        </p:attrNameLst>
                                      </p:cBhvr>
                                      <p:to>
                                        <p:strVal val="visible"/>
                                      </p:to>
                                    </p:set>
                                    <p:animEffect transition="in" filter="wipe(left)">
                                      <p:cBhvr>
                                        <p:cTn id="32" dur="500"/>
                                        <p:tgtEl>
                                          <p:spTgt spid="10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wipe(left)">
                                      <p:cBhvr>
                                        <p:cTn id="37" dur="500"/>
                                        <p:tgtEl>
                                          <p:spTgt spid="10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025"/>
                                        </p:tgtEl>
                                        <p:attrNameLst>
                                          <p:attrName>style.visibility</p:attrName>
                                        </p:attrNameLst>
                                      </p:cBhvr>
                                      <p:to>
                                        <p:strVal val="visible"/>
                                      </p:to>
                                    </p:set>
                                    <p:animEffect transition="in" filter="wipe(left)">
                                      <p:cBhvr>
                                        <p:cTn id="47"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 name="矩形 4"/>
          <p:cNvSpPr/>
          <p:nvPr/>
        </p:nvSpPr>
        <p:spPr>
          <a:xfrm>
            <a:off x="1551788" y="431582"/>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sp>
        <p:nvSpPr>
          <p:cNvPr id="10" name="文本框 9">
            <a:extLst>
              <a:ext uri="{FF2B5EF4-FFF2-40B4-BE49-F238E27FC236}">
                <a16:creationId xmlns="" xmlns:a16="http://schemas.microsoft.com/office/drawing/2014/main" id="{11179CEB-4313-AC87-6E24-538FE3E4B79A}"/>
              </a:ext>
            </a:extLst>
          </p:cNvPr>
          <p:cNvSpPr txBox="1"/>
          <p:nvPr/>
        </p:nvSpPr>
        <p:spPr>
          <a:xfrm>
            <a:off x="360645" y="1177907"/>
            <a:ext cx="10970422" cy="497957"/>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8-4 </a:t>
            </a:r>
            <a:r>
              <a:rPr lang="zh-CN" altLang="zh-CN" sz="2400" dirty="0">
                <a:latin typeface="微软雅黑" panose="020B0503020204020204" pitchFamily="34" charset="-122"/>
                <a:ea typeface="微软雅黑" panose="020B0503020204020204" pitchFamily="34" charset="-122"/>
              </a:rPr>
              <a:t>圆柱体被正垂面</a:t>
            </a:r>
            <a:r>
              <a:rPr lang="en-US" altLang="zh-CN" sz="2400" dirty="0">
                <a:latin typeface="微软雅黑" panose="020B0503020204020204" pitchFamily="34" charset="-122"/>
                <a:ea typeface="微软雅黑" panose="020B0503020204020204" pitchFamily="34" charset="-122"/>
              </a:rPr>
              <a:t>P</a:t>
            </a:r>
            <a:r>
              <a:rPr lang="zh-CN" altLang="zh-CN" sz="2400" dirty="0">
                <a:latin typeface="微软雅黑" panose="020B0503020204020204" pitchFamily="34" charset="-122"/>
                <a:ea typeface="微软雅黑" panose="020B0503020204020204" pitchFamily="34" charset="-122"/>
              </a:rPr>
              <a:t>截切，正面投影和水平投影如图，完成</a:t>
            </a:r>
            <a:r>
              <a:rPr lang="zh-CN" altLang="en-US" sz="2400" dirty="0">
                <a:latin typeface="微软雅黑" panose="020B0503020204020204" pitchFamily="34" charset="-122"/>
                <a:ea typeface="微软雅黑" panose="020B0503020204020204" pitchFamily="34" charset="-122"/>
              </a:rPr>
              <a:t>其</a:t>
            </a:r>
            <a:r>
              <a:rPr lang="zh-CN" altLang="zh-CN" sz="2400" dirty="0">
                <a:latin typeface="微软雅黑" panose="020B0503020204020204" pitchFamily="34" charset="-122"/>
                <a:ea typeface="微软雅黑" panose="020B0503020204020204" pitchFamily="34" charset="-122"/>
              </a:rPr>
              <a:t>侧面投影。</a:t>
            </a:r>
          </a:p>
        </p:txBody>
      </p:sp>
      <p:sp>
        <p:nvSpPr>
          <p:cNvPr id="13" name="文本框 12">
            <a:extLst>
              <a:ext uri="{FF2B5EF4-FFF2-40B4-BE49-F238E27FC236}">
                <a16:creationId xmlns="" xmlns:a16="http://schemas.microsoft.com/office/drawing/2014/main" id="{B61145BA-CF08-843F-80B5-2BF4C38F0838}"/>
              </a:ext>
            </a:extLst>
          </p:cNvPr>
          <p:cNvSpPr txBox="1"/>
          <p:nvPr/>
        </p:nvSpPr>
        <p:spPr>
          <a:xfrm>
            <a:off x="4448552" y="2348479"/>
            <a:ext cx="7028330" cy="3416320"/>
          </a:xfrm>
          <a:prstGeom prst="rect">
            <a:avLst/>
          </a:prstGeom>
          <a:noFill/>
        </p:spPr>
        <p:txBody>
          <a:bodyPr wrap="square">
            <a:spAutoFit/>
          </a:bodyPr>
          <a:lstStyle/>
          <a:p>
            <a:pPr>
              <a:lnSpc>
                <a:spcPct val="120000"/>
              </a:lnSpc>
            </a:pPr>
            <a:r>
              <a:rPr lang="zh-CN" altLang="zh-CN" sz="2000" dirty="0">
                <a:solidFill>
                  <a:srgbClr val="FF0000"/>
                </a:solidFill>
                <a:latin typeface="微软雅黑" panose="020B0503020204020204" pitchFamily="34" charset="-122"/>
                <a:ea typeface="微软雅黑" panose="020B0503020204020204" pitchFamily="34" charset="-122"/>
              </a:rPr>
              <a:t>分析：</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2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正垂面</a:t>
            </a:r>
            <a:r>
              <a:rPr lang="en-US" altLang="zh-CN" sz="2000" dirty="0">
                <a:latin typeface="微软雅黑" panose="020B0503020204020204" pitchFamily="34" charset="-122"/>
                <a:ea typeface="微软雅黑" panose="020B0503020204020204" pitchFamily="34" charset="-122"/>
              </a:rPr>
              <a:t>P</a:t>
            </a:r>
            <a:r>
              <a:rPr lang="zh-CN" altLang="zh-CN" sz="2000" dirty="0">
                <a:latin typeface="微软雅黑" panose="020B0503020204020204" pitchFamily="34" charset="-122"/>
                <a:ea typeface="微软雅黑" panose="020B0503020204020204" pitchFamily="34" charset="-122"/>
              </a:rPr>
              <a:t>与圆柱体的轴线倾斜，截交线为</a:t>
            </a:r>
            <a:r>
              <a:rPr lang="zh-CN" altLang="zh-CN" sz="2000">
                <a:latin typeface="微软雅黑" panose="020B0503020204020204" pitchFamily="34" charset="-122"/>
                <a:ea typeface="微软雅黑" panose="020B0503020204020204" pitchFamily="34" charset="-122"/>
              </a:rPr>
              <a:t>椭圆</a:t>
            </a:r>
            <a:r>
              <a:rPr lang="zh-CN" altLang="zh-CN" sz="2000" smtClean="0">
                <a:latin typeface="微软雅黑" panose="020B0503020204020204" pitchFamily="34" charset="-122"/>
                <a:ea typeface="微软雅黑" panose="020B0503020204020204" pitchFamily="34" charset="-122"/>
              </a:rPr>
              <a:t>。</a:t>
            </a:r>
            <a:endParaRPr lang="en-US" altLang="zh-CN" sz="2000" smtClean="0">
              <a:latin typeface="微软雅黑" panose="020B0503020204020204" pitchFamily="34" charset="-122"/>
              <a:ea typeface="微软雅黑" panose="020B0503020204020204" pitchFamily="34" charset="-122"/>
            </a:endParaRPr>
          </a:p>
          <a:p>
            <a:pPr>
              <a:lnSpc>
                <a:spcPct val="120000"/>
              </a:lnSpc>
            </a:pPr>
            <a:endParaRPr lang="en-US" altLang="zh-CN" sz="2000" dirty="0">
              <a:latin typeface="微软雅黑" panose="020B0503020204020204" pitchFamily="34" charset="-122"/>
              <a:ea typeface="微软雅黑" panose="020B0503020204020204" pitchFamily="34" charset="-122"/>
            </a:endParaRPr>
          </a:p>
          <a:p>
            <a:pPr>
              <a:lnSpc>
                <a:spcPct val="12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截交线的正面投影为直线，水平投影积聚为圆，侧面投影为</a:t>
            </a:r>
            <a:r>
              <a:rPr lang="zh-CN" altLang="zh-CN" sz="2000">
                <a:latin typeface="微软雅黑" panose="020B0503020204020204" pitchFamily="34" charset="-122"/>
                <a:ea typeface="微软雅黑" panose="020B0503020204020204" pitchFamily="34" charset="-122"/>
              </a:rPr>
              <a:t>椭圆</a:t>
            </a:r>
            <a:r>
              <a:rPr lang="zh-CN" altLang="zh-CN" sz="2000" smtClean="0">
                <a:latin typeface="微软雅黑" panose="020B0503020204020204" pitchFamily="34" charset="-122"/>
                <a:ea typeface="微软雅黑" panose="020B0503020204020204" pitchFamily="34" charset="-122"/>
              </a:rPr>
              <a:t>。</a:t>
            </a:r>
            <a:endParaRPr lang="en-US" altLang="zh-CN" sz="2000" smtClean="0">
              <a:latin typeface="微软雅黑" panose="020B0503020204020204" pitchFamily="34" charset="-122"/>
              <a:ea typeface="微软雅黑" panose="020B0503020204020204" pitchFamily="34" charset="-122"/>
            </a:endParaRPr>
          </a:p>
          <a:p>
            <a:pPr>
              <a:lnSpc>
                <a:spcPct val="120000"/>
              </a:lnSpc>
            </a:pPr>
            <a:endParaRPr lang="en-US" altLang="zh-CN" sz="2000" dirty="0">
              <a:latin typeface="微软雅黑" panose="020B0503020204020204" pitchFamily="34" charset="-122"/>
              <a:ea typeface="微软雅黑" panose="020B0503020204020204" pitchFamily="34" charset="-122"/>
            </a:endParaRPr>
          </a:p>
          <a:p>
            <a:pPr>
              <a:lnSpc>
                <a:spcPct val="12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利用圆柱体表面取点法求出侧面投影椭圆的特殊位置点和一般位置点，然后用平滑的曲线将各点按顺序连接，即可得截交线</a:t>
            </a:r>
            <a:r>
              <a:rPr lang="zh-CN" altLang="en-US" sz="2000" dirty="0">
                <a:latin typeface="微软雅黑" panose="020B0503020204020204" pitchFamily="34" charset="-122"/>
                <a:ea typeface="微软雅黑" panose="020B0503020204020204" pitchFamily="34" charset="-122"/>
              </a:rPr>
              <a:t>。</a:t>
            </a:r>
            <a:endParaRPr lang="zh-CN" altLang="zh-CN" sz="2000" dirty="0">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 xmlns:a16="http://schemas.microsoft.com/office/drawing/2014/main" id="{35DF40BA-18A2-C00C-7954-FA3715963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8871" y="1678401"/>
            <a:ext cx="2697443" cy="5018499"/>
          </a:xfrm>
          <a:prstGeom prst="rect">
            <a:avLst/>
          </a:prstGeom>
        </p:spPr>
      </p:pic>
      <p:sp>
        <p:nvSpPr>
          <p:cNvPr id="9" name="矩形: 剪去对角 9">
            <a:hlinkClick r:id="rId4" action="ppaction://hlinksldjump"/>
          </p:cNvPr>
          <p:cNvSpPr/>
          <p:nvPr/>
        </p:nvSpPr>
        <p:spPr>
          <a:xfrm>
            <a:off x="9740900" y="6066662"/>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1" name="文本框 10">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a:t>
            </a:r>
            <a:r>
              <a:rPr lang="zh-CN" altLang="en-US"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与曲面</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38533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fade">
                                      <p:cBhvr>
                                        <p:cTn id="21" dur="1000"/>
                                        <p:tgtEl>
                                          <p:spTgt spid="13">
                                            <p:txEl>
                                              <p:pRg st="3" end="3"/>
                                            </p:txEl>
                                          </p:spTgt>
                                        </p:tgtEl>
                                      </p:cBhvr>
                                    </p:animEffect>
                                    <p:anim calcmode="lin" valueType="num">
                                      <p:cBhvr>
                                        <p:cTn id="22"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5" end="5"/>
                                            </p:txEl>
                                          </p:spTgt>
                                        </p:tgtEl>
                                        <p:attrNameLst>
                                          <p:attrName>style.visibility</p:attrName>
                                        </p:attrNameLst>
                                      </p:cBhvr>
                                      <p:to>
                                        <p:strVal val="visible"/>
                                      </p:to>
                                    </p:set>
                                    <p:animEffect transition="in" filter="fade">
                                      <p:cBhvr>
                                        <p:cTn id="28" dur="1000"/>
                                        <p:tgtEl>
                                          <p:spTgt spid="13">
                                            <p:txEl>
                                              <p:pRg st="5" end="5"/>
                                            </p:txEl>
                                          </p:spTgt>
                                        </p:tgtEl>
                                      </p:cBhvr>
                                    </p:animEffect>
                                    <p:anim calcmode="lin" valueType="num">
                                      <p:cBhvr>
                                        <p:cTn id="29"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 name="矩形 4"/>
          <p:cNvSpPr/>
          <p:nvPr/>
        </p:nvSpPr>
        <p:spPr>
          <a:xfrm>
            <a:off x="1551788" y="431582"/>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sp>
        <p:nvSpPr>
          <p:cNvPr id="9" name="文本框 8">
            <a:extLst>
              <a:ext uri="{FF2B5EF4-FFF2-40B4-BE49-F238E27FC236}">
                <a16:creationId xmlns="" xmlns:a16="http://schemas.microsoft.com/office/drawing/2014/main" id="{007A815B-6063-AB1D-A053-1E3717BDE153}"/>
              </a:ext>
            </a:extLst>
          </p:cNvPr>
          <p:cNvSpPr txBox="1"/>
          <p:nvPr/>
        </p:nvSpPr>
        <p:spPr>
          <a:xfrm>
            <a:off x="307178" y="2725642"/>
            <a:ext cx="6048798" cy="3269613"/>
          </a:xfrm>
          <a:prstGeom prst="rect">
            <a:avLst/>
          </a:prstGeom>
          <a:noFill/>
        </p:spPr>
        <p:txBody>
          <a:bodyPr wrap="square">
            <a:spAutoFit/>
          </a:bodyPr>
          <a:lstStyle/>
          <a:p>
            <a:pPr>
              <a:lnSpc>
                <a:spcPct val="150000"/>
              </a:lnSpc>
            </a:pPr>
            <a:r>
              <a:rPr lang="zh-CN" altLang="zh-CN" sz="2000" dirty="0">
                <a:solidFill>
                  <a:srgbClr val="FF0000"/>
                </a:solidFill>
                <a:latin typeface="微软雅黑" panose="020B0503020204020204" pitchFamily="34" charset="-122"/>
                <a:ea typeface="微软雅黑" panose="020B0503020204020204" pitchFamily="34" charset="-122"/>
              </a:rPr>
              <a:t>作图步骤：</a:t>
            </a:r>
          </a:p>
          <a:p>
            <a:pPr marL="914400" lvl="1" indent="-457200">
              <a:lnSpc>
                <a:spcPct val="150000"/>
              </a:lnSpc>
              <a:buFont typeface="+mj-ea"/>
              <a:buAutoNum type="circleNumDbPlain"/>
            </a:pPr>
            <a:r>
              <a:rPr lang="zh-CN" altLang="zh-CN" sz="2000" dirty="0">
                <a:latin typeface="微软雅黑" panose="020B0503020204020204" pitchFamily="34" charset="-122"/>
                <a:ea typeface="微软雅黑" panose="020B0503020204020204" pitchFamily="34" charset="-122"/>
              </a:rPr>
              <a:t>画出未截切圆柱体的侧面投影</a:t>
            </a:r>
            <a:endParaRPr lang="en-US" altLang="zh-CN" sz="2000" dirty="0">
              <a:latin typeface="微软雅黑" panose="020B0503020204020204" pitchFamily="34" charset="-122"/>
              <a:ea typeface="微软雅黑" panose="020B0503020204020204" pitchFamily="34" charset="-122"/>
            </a:endParaRPr>
          </a:p>
          <a:p>
            <a:pPr lvl="1">
              <a:lnSpc>
                <a:spcPct val="15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求出截交线上的特殊位置点</a:t>
            </a:r>
            <a:r>
              <a:rPr lang="en-US" altLang="zh-CN" sz="2000" dirty="0">
                <a:latin typeface="微软雅黑" panose="020B0503020204020204" pitchFamily="34" charset="-122"/>
                <a:ea typeface="微软雅黑" panose="020B0503020204020204" pitchFamily="34" charset="-122"/>
              </a:rPr>
              <a:t>A</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B</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C</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D</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lvl="1">
              <a:lnSpc>
                <a:spcPct val="15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先在正面投影和水平投影上标注，按照投影规律，作出侧面投影中的点，这四个点也是截交线椭圆的长轴和短轴的端点</a:t>
            </a:r>
            <a:r>
              <a:rPr lang="zh-CN" altLang="en-US" sz="2000" dirty="0">
                <a:latin typeface="微软雅黑" panose="020B0503020204020204" pitchFamily="34" charset="-122"/>
                <a:ea typeface="微软雅黑" panose="020B0503020204020204" pitchFamily="34" charset="-122"/>
              </a:rPr>
              <a:t>。</a:t>
            </a:r>
            <a:endParaRPr lang="zh-CN" altLang="zh-CN" sz="2000" dirty="0">
              <a:latin typeface="微软雅黑" panose="020B0503020204020204" pitchFamily="34" charset="-122"/>
              <a:ea typeface="微软雅黑" panose="020B0503020204020204" pitchFamily="34" charset="-122"/>
            </a:endParaRPr>
          </a:p>
          <a:p>
            <a:pPr marL="914400" lvl="1" indent="-457200">
              <a:lnSpc>
                <a:spcPct val="150000"/>
              </a:lnSpc>
              <a:buFont typeface="+mj-ea"/>
              <a:buAutoNum type="circleNumDbPlain"/>
            </a:pPr>
            <a:endParaRPr lang="zh-CN" altLang="en-US" sz="2000" dirty="0">
              <a:latin typeface="微软雅黑" panose="020B0503020204020204" pitchFamily="34" charset="-122"/>
              <a:ea typeface="微软雅黑" panose="020B0503020204020204" pitchFamily="34" charset="-122"/>
            </a:endParaRPr>
          </a:p>
        </p:txBody>
      </p:sp>
      <p:pic>
        <p:nvPicPr>
          <p:cNvPr id="14" name="图片 13">
            <a:extLst>
              <a:ext uri="{FF2B5EF4-FFF2-40B4-BE49-F238E27FC236}">
                <a16:creationId xmlns="" xmlns:a16="http://schemas.microsoft.com/office/drawing/2014/main" id="{6092FE3B-DF48-44A2-640C-6FC89EC022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4076" y="1888809"/>
            <a:ext cx="4921624" cy="4704992"/>
          </a:xfrm>
          <a:prstGeom prst="rect">
            <a:avLst/>
          </a:prstGeom>
        </p:spPr>
      </p:pic>
      <p:sp>
        <p:nvSpPr>
          <p:cNvPr id="11"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2" name="文本框 11">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a:t>
            </a:r>
            <a:r>
              <a:rPr lang="zh-CN" altLang="en-US"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与曲面</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文本框 12">
            <a:extLst>
              <a:ext uri="{FF2B5EF4-FFF2-40B4-BE49-F238E27FC236}">
                <a16:creationId xmlns="" xmlns:a16="http://schemas.microsoft.com/office/drawing/2014/main" id="{11179CEB-4313-AC87-6E24-538FE3E4B79A}"/>
              </a:ext>
            </a:extLst>
          </p:cNvPr>
          <p:cNvSpPr txBox="1"/>
          <p:nvPr/>
        </p:nvSpPr>
        <p:spPr>
          <a:xfrm>
            <a:off x="360645" y="1177907"/>
            <a:ext cx="10970422" cy="497957"/>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8-4 </a:t>
            </a:r>
            <a:r>
              <a:rPr lang="zh-CN" altLang="zh-CN" sz="2400" dirty="0">
                <a:latin typeface="微软雅黑" panose="020B0503020204020204" pitchFamily="34" charset="-122"/>
                <a:ea typeface="微软雅黑" panose="020B0503020204020204" pitchFamily="34" charset="-122"/>
              </a:rPr>
              <a:t>圆柱体被正垂面</a:t>
            </a:r>
            <a:r>
              <a:rPr lang="en-US" altLang="zh-CN" sz="2400" dirty="0">
                <a:latin typeface="微软雅黑" panose="020B0503020204020204" pitchFamily="34" charset="-122"/>
                <a:ea typeface="微软雅黑" panose="020B0503020204020204" pitchFamily="34" charset="-122"/>
              </a:rPr>
              <a:t>P</a:t>
            </a:r>
            <a:r>
              <a:rPr lang="zh-CN" altLang="zh-CN" sz="2400" dirty="0">
                <a:latin typeface="微软雅黑" panose="020B0503020204020204" pitchFamily="34" charset="-122"/>
                <a:ea typeface="微软雅黑" panose="020B0503020204020204" pitchFamily="34" charset="-122"/>
              </a:rPr>
              <a:t>截切，正面投影和水平投影如图，完成</a:t>
            </a:r>
            <a:r>
              <a:rPr lang="zh-CN" altLang="en-US" sz="2400" dirty="0">
                <a:latin typeface="微软雅黑" panose="020B0503020204020204" pitchFamily="34" charset="-122"/>
                <a:ea typeface="微软雅黑" panose="020B0503020204020204" pitchFamily="34" charset="-122"/>
              </a:rPr>
              <a:t>其</a:t>
            </a:r>
            <a:r>
              <a:rPr lang="zh-CN" altLang="zh-CN" sz="2400" dirty="0">
                <a:latin typeface="微软雅黑" panose="020B0503020204020204" pitchFamily="34" charset="-122"/>
                <a:ea typeface="微软雅黑" panose="020B0503020204020204" pitchFamily="34" charset="-122"/>
              </a:rPr>
              <a:t>侧面投影。</a:t>
            </a:r>
          </a:p>
        </p:txBody>
      </p:sp>
    </p:spTree>
    <p:extLst>
      <p:ext uri="{BB962C8B-B14F-4D97-AF65-F5344CB8AC3E}">
        <p14:creationId xmlns:p14="http://schemas.microsoft.com/office/powerpoint/2010/main" val="341106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 name="矩形 4"/>
          <p:cNvSpPr/>
          <p:nvPr/>
        </p:nvSpPr>
        <p:spPr>
          <a:xfrm>
            <a:off x="1551788" y="431582"/>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sp>
        <p:nvSpPr>
          <p:cNvPr id="9" name="文本框 8">
            <a:extLst>
              <a:ext uri="{FF2B5EF4-FFF2-40B4-BE49-F238E27FC236}">
                <a16:creationId xmlns="" xmlns:a16="http://schemas.microsoft.com/office/drawing/2014/main" id="{007A815B-6063-AB1D-A053-1E3717BDE153}"/>
              </a:ext>
            </a:extLst>
          </p:cNvPr>
          <p:cNvSpPr txBox="1"/>
          <p:nvPr/>
        </p:nvSpPr>
        <p:spPr>
          <a:xfrm>
            <a:off x="307178" y="2698234"/>
            <a:ext cx="5788822" cy="1846659"/>
          </a:xfrm>
          <a:prstGeom prst="rect">
            <a:avLst/>
          </a:prstGeom>
          <a:noFill/>
        </p:spPr>
        <p:txBody>
          <a:bodyPr wrap="square">
            <a:spAutoFit/>
          </a:bodyPr>
          <a:lstStyle/>
          <a:p>
            <a:pPr>
              <a:lnSpc>
                <a:spcPct val="120000"/>
              </a:lnSpc>
            </a:pPr>
            <a:r>
              <a:rPr lang="zh-CN" altLang="zh-CN" sz="2000" dirty="0">
                <a:solidFill>
                  <a:srgbClr val="FF0000"/>
                </a:solidFill>
                <a:latin typeface="微软雅黑" panose="020B0503020204020204" pitchFamily="34" charset="-122"/>
                <a:ea typeface="微软雅黑" panose="020B0503020204020204" pitchFamily="34" charset="-122"/>
              </a:rPr>
              <a:t>作图步骤：</a:t>
            </a:r>
          </a:p>
          <a:p>
            <a:pPr marL="914400" lvl="1" indent="-457200">
              <a:lnSpc>
                <a:spcPct val="150000"/>
              </a:lnSpc>
              <a:buFont typeface="+mj-ea"/>
              <a:buAutoNum type="circleNumDbPlain" startAt="2"/>
            </a:pPr>
            <a:r>
              <a:rPr lang="zh-CN" altLang="zh-CN" sz="2000" dirty="0">
                <a:latin typeface="微软雅黑" panose="020B0503020204020204" pitchFamily="34" charset="-122"/>
                <a:ea typeface="微软雅黑" panose="020B0503020204020204" pitchFamily="34" charset="-122"/>
              </a:rPr>
              <a:t>求截交线上的一般位置点</a:t>
            </a:r>
            <a:r>
              <a:rPr lang="en-US" altLang="zh-CN" sz="2000" dirty="0">
                <a:latin typeface="微软雅黑" panose="020B0503020204020204" pitchFamily="34" charset="-122"/>
                <a:ea typeface="微软雅黑" panose="020B0503020204020204" pitchFamily="34" charset="-122"/>
              </a:rPr>
              <a:t>E</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F</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G</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H</a:t>
            </a:r>
            <a:r>
              <a:rPr lang="zh-CN" altLang="zh-CN" sz="2000" dirty="0">
                <a:latin typeface="微软雅黑" panose="020B0503020204020204" pitchFamily="34" charset="-122"/>
                <a:ea typeface="微软雅黑" panose="020B0503020204020204" pitchFamily="34" charset="-122"/>
              </a:rPr>
              <a:t>，为简化作图过程，可取前后、左右对称的四个点，作图过程与上一步相同</a:t>
            </a:r>
            <a:r>
              <a:rPr lang="zh-CN" altLang="en-US" sz="2000" dirty="0">
                <a:latin typeface="微软雅黑" panose="020B0503020204020204" pitchFamily="34" charset="-122"/>
                <a:ea typeface="微软雅黑" panose="020B0503020204020204" pitchFamily="34" charset="-122"/>
              </a:rPr>
              <a:t>。</a:t>
            </a:r>
          </a:p>
        </p:txBody>
      </p:sp>
      <p:pic>
        <p:nvPicPr>
          <p:cNvPr id="6" name="图片 5">
            <a:extLst>
              <a:ext uri="{FF2B5EF4-FFF2-40B4-BE49-F238E27FC236}">
                <a16:creationId xmlns="" xmlns:a16="http://schemas.microsoft.com/office/drawing/2014/main" id="{6642EE45-85AE-9865-5899-C10FCB54C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1759" y="1689931"/>
            <a:ext cx="4777741" cy="4932361"/>
          </a:xfrm>
          <a:prstGeom prst="rect">
            <a:avLst/>
          </a:prstGeom>
        </p:spPr>
      </p:pic>
      <p:sp>
        <p:nvSpPr>
          <p:cNvPr id="11"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2" name="文本框 11">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a:t>
            </a:r>
            <a:r>
              <a:rPr lang="zh-CN" altLang="en-US"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与曲面</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文本框 12">
            <a:extLst>
              <a:ext uri="{FF2B5EF4-FFF2-40B4-BE49-F238E27FC236}">
                <a16:creationId xmlns="" xmlns:a16="http://schemas.microsoft.com/office/drawing/2014/main" id="{11179CEB-4313-AC87-6E24-538FE3E4B79A}"/>
              </a:ext>
            </a:extLst>
          </p:cNvPr>
          <p:cNvSpPr txBox="1"/>
          <p:nvPr/>
        </p:nvSpPr>
        <p:spPr>
          <a:xfrm>
            <a:off x="360645" y="1177907"/>
            <a:ext cx="10970422" cy="497957"/>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8-4 </a:t>
            </a:r>
            <a:r>
              <a:rPr lang="zh-CN" altLang="zh-CN" sz="2400" dirty="0">
                <a:latin typeface="微软雅黑" panose="020B0503020204020204" pitchFamily="34" charset="-122"/>
                <a:ea typeface="微软雅黑" panose="020B0503020204020204" pitchFamily="34" charset="-122"/>
              </a:rPr>
              <a:t>圆柱体被正垂面</a:t>
            </a:r>
            <a:r>
              <a:rPr lang="en-US" altLang="zh-CN" sz="2400" dirty="0">
                <a:latin typeface="微软雅黑" panose="020B0503020204020204" pitchFamily="34" charset="-122"/>
                <a:ea typeface="微软雅黑" panose="020B0503020204020204" pitchFamily="34" charset="-122"/>
              </a:rPr>
              <a:t>P</a:t>
            </a:r>
            <a:r>
              <a:rPr lang="zh-CN" altLang="zh-CN" sz="2400" dirty="0">
                <a:latin typeface="微软雅黑" panose="020B0503020204020204" pitchFamily="34" charset="-122"/>
                <a:ea typeface="微软雅黑" panose="020B0503020204020204" pitchFamily="34" charset="-122"/>
              </a:rPr>
              <a:t>截切，正面投影和水平投影如图，完成</a:t>
            </a:r>
            <a:r>
              <a:rPr lang="zh-CN" altLang="en-US" sz="2400" dirty="0">
                <a:latin typeface="微软雅黑" panose="020B0503020204020204" pitchFamily="34" charset="-122"/>
                <a:ea typeface="微软雅黑" panose="020B0503020204020204" pitchFamily="34" charset="-122"/>
              </a:rPr>
              <a:t>其</a:t>
            </a:r>
            <a:r>
              <a:rPr lang="zh-CN" altLang="zh-CN" sz="2400" dirty="0">
                <a:latin typeface="微软雅黑" panose="020B0503020204020204" pitchFamily="34" charset="-122"/>
                <a:ea typeface="微软雅黑" panose="020B0503020204020204" pitchFamily="34" charset="-122"/>
              </a:rPr>
              <a:t>侧面投影。</a:t>
            </a:r>
          </a:p>
        </p:txBody>
      </p:sp>
    </p:spTree>
    <p:extLst>
      <p:ext uri="{BB962C8B-B14F-4D97-AF65-F5344CB8AC3E}">
        <p14:creationId xmlns:p14="http://schemas.microsoft.com/office/powerpoint/2010/main" val="204942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 name="矩形 4"/>
          <p:cNvSpPr/>
          <p:nvPr/>
        </p:nvSpPr>
        <p:spPr>
          <a:xfrm>
            <a:off x="1551788" y="431582"/>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sp>
        <p:nvSpPr>
          <p:cNvPr id="9" name="文本框 8">
            <a:extLst>
              <a:ext uri="{FF2B5EF4-FFF2-40B4-BE49-F238E27FC236}">
                <a16:creationId xmlns="" xmlns:a16="http://schemas.microsoft.com/office/drawing/2014/main" id="{007A815B-6063-AB1D-A053-1E3717BDE153}"/>
              </a:ext>
            </a:extLst>
          </p:cNvPr>
          <p:cNvSpPr txBox="1"/>
          <p:nvPr/>
        </p:nvSpPr>
        <p:spPr>
          <a:xfrm>
            <a:off x="307177" y="2570876"/>
            <a:ext cx="6237057" cy="1884618"/>
          </a:xfrm>
          <a:prstGeom prst="rect">
            <a:avLst/>
          </a:prstGeom>
          <a:noFill/>
        </p:spPr>
        <p:txBody>
          <a:bodyPr wrap="square">
            <a:spAutoFit/>
          </a:bodyPr>
          <a:lstStyle/>
          <a:p>
            <a:pPr>
              <a:lnSpc>
                <a:spcPct val="150000"/>
              </a:lnSpc>
            </a:pPr>
            <a:r>
              <a:rPr lang="zh-CN" altLang="zh-CN" sz="2000" dirty="0">
                <a:solidFill>
                  <a:srgbClr val="FF0000"/>
                </a:solidFill>
                <a:latin typeface="微软雅黑" panose="020B0503020204020204" pitchFamily="34" charset="-122"/>
                <a:ea typeface="微软雅黑" panose="020B0503020204020204" pitchFamily="34" charset="-122"/>
              </a:rPr>
              <a:t>作图步骤：</a:t>
            </a:r>
          </a:p>
          <a:p>
            <a:pPr marL="914400" lvl="1" indent="-457200">
              <a:lnSpc>
                <a:spcPct val="150000"/>
              </a:lnSpc>
              <a:buFont typeface="+mj-ea"/>
              <a:buAutoNum type="circleNumDbPlain" startAt="3"/>
            </a:pPr>
            <a:r>
              <a:rPr lang="zh-CN" altLang="zh-CN" sz="2000" dirty="0">
                <a:latin typeface="微软雅黑" panose="020B0503020204020204" pitchFamily="34" charset="-122"/>
                <a:ea typeface="微软雅黑" panose="020B0503020204020204" pitchFamily="34" charset="-122"/>
              </a:rPr>
              <a:t>用平滑曲线顺序连接侧面投影中各点的投影，得到截交线的侧面投影，并加粗未截切圆柱体的转向轮廓线</a:t>
            </a:r>
            <a:r>
              <a:rPr lang="zh-CN" altLang="en-US" sz="2000" dirty="0">
                <a:latin typeface="微软雅黑" panose="020B0503020204020204" pitchFamily="34" charset="-122"/>
                <a:ea typeface="微软雅黑" panose="020B0503020204020204" pitchFamily="34" charset="-122"/>
              </a:rPr>
              <a:t>。</a:t>
            </a:r>
          </a:p>
        </p:txBody>
      </p:sp>
      <p:pic>
        <p:nvPicPr>
          <p:cNvPr id="4" name="图片 3">
            <a:extLst>
              <a:ext uri="{FF2B5EF4-FFF2-40B4-BE49-F238E27FC236}">
                <a16:creationId xmlns="" xmlns:a16="http://schemas.microsoft.com/office/drawing/2014/main" id="{8890B25A-1892-FF5F-054B-107FB5BDC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2145" y="1804913"/>
            <a:ext cx="4865455" cy="4841950"/>
          </a:xfrm>
          <a:prstGeom prst="rect">
            <a:avLst/>
          </a:prstGeom>
        </p:spPr>
      </p:pic>
      <p:sp>
        <p:nvSpPr>
          <p:cNvPr id="11"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2" name="文本框 11">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a:t>
            </a:r>
            <a:r>
              <a:rPr lang="zh-CN" altLang="en-US"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与曲面</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文本框 12">
            <a:extLst>
              <a:ext uri="{FF2B5EF4-FFF2-40B4-BE49-F238E27FC236}">
                <a16:creationId xmlns="" xmlns:a16="http://schemas.microsoft.com/office/drawing/2014/main" id="{11179CEB-4313-AC87-6E24-538FE3E4B79A}"/>
              </a:ext>
            </a:extLst>
          </p:cNvPr>
          <p:cNvSpPr txBox="1"/>
          <p:nvPr/>
        </p:nvSpPr>
        <p:spPr>
          <a:xfrm>
            <a:off x="360645" y="1177907"/>
            <a:ext cx="10970422" cy="497957"/>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8-4 </a:t>
            </a:r>
            <a:r>
              <a:rPr lang="zh-CN" altLang="zh-CN" sz="2400" dirty="0">
                <a:latin typeface="微软雅黑" panose="020B0503020204020204" pitchFamily="34" charset="-122"/>
                <a:ea typeface="微软雅黑" panose="020B0503020204020204" pitchFamily="34" charset="-122"/>
              </a:rPr>
              <a:t>圆柱体被正垂面</a:t>
            </a:r>
            <a:r>
              <a:rPr lang="en-US" altLang="zh-CN" sz="2400" dirty="0">
                <a:latin typeface="微软雅黑" panose="020B0503020204020204" pitchFamily="34" charset="-122"/>
                <a:ea typeface="微软雅黑" panose="020B0503020204020204" pitchFamily="34" charset="-122"/>
              </a:rPr>
              <a:t>P</a:t>
            </a:r>
            <a:r>
              <a:rPr lang="zh-CN" altLang="zh-CN" sz="2400" dirty="0">
                <a:latin typeface="微软雅黑" panose="020B0503020204020204" pitchFamily="34" charset="-122"/>
                <a:ea typeface="微软雅黑" panose="020B0503020204020204" pitchFamily="34" charset="-122"/>
              </a:rPr>
              <a:t>截切，正面投影和水平投影如图，完成</a:t>
            </a:r>
            <a:r>
              <a:rPr lang="zh-CN" altLang="en-US" sz="2400" dirty="0">
                <a:latin typeface="微软雅黑" panose="020B0503020204020204" pitchFamily="34" charset="-122"/>
                <a:ea typeface="微软雅黑" panose="020B0503020204020204" pitchFamily="34" charset="-122"/>
              </a:rPr>
              <a:t>其</a:t>
            </a:r>
            <a:r>
              <a:rPr lang="zh-CN" altLang="zh-CN" sz="2400" dirty="0">
                <a:latin typeface="微软雅黑" panose="020B0503020204020204" pitchFamily="34" charset="-122"/>
                <a:ea typeface="微软雅黑" panose="020B0503020204020204" pitchFamily="34" charset="-122"/>
              </a:rPr>
              <a:t>侧面投影。</a:t>
            </a:r>
          </a:p>
        </p:txBody>
      </p:sp>
    </p:spTree>
    <p:extLst>
      <p:ext uri="{BB962C8B-B14F-4D97-AF65-F5344CB8AC3E}">
        <p14:creationId xmlns:p14="http://schemas.microsoft.com/office/powerpoint/2010/main" val="110524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2"/>
          <p:cNvPicPr>
            <a:picLocks noChangeAspect="1"/>
          </p:cNvPicPr>
          <p:nvPr/>
        </p:nvPicPr>
        <p:blipFill>
          <a:blip r:embed="rId2"/>
          <a:stretch>
            <a:fillRect/>
          </a:stretch>
        </p:blipFill>
        <p:spPr>
          <a:xfrm>
            <a:off x="0" y="85408"/>
            <a:ext cx="12192000" cy="6858000"/>
          </a:xfrm>
          <a:prstGeom prst="rect">
            <a:avLst/>
          </a:prstGeom>
          <a:noFill/>
          <a:ln w="9525">
            <a:noFill/>
          </a:ln>
        </p:spPr>
      </p:pic>
      <p:sp>
        <p:nvSpPr>
          <p:cNvPr id="34" name="TextBox 2">
            <a:hlinkClick r:id="" action="ppaction://noaction"/>
          </p:cNvPr>
          <p:cNvSpPr txBox="1"/>
          <p:nvPr/>
        </p:nvSpPr>
        <p:spPr>
          <a:xfrm>
            <a:off x="2557764" y="3006328"/>
            <a:ext cx="4421403" cy="52322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zh-CN" dirty="0">
                <a:solidFill>
                  <a:schemeClr val="accent1"/>
                </a:solidFill>
                <a:latin typeface="微软雅黑" panose="020B0503020204020204" pitchFamily="34" charset="-122"/>
                <a:ea typeface="微软雅黑" panose="020B0503020204020204" pitchFamily="34" charset="-122"/>
                <a:hlinkClick r:id="rId3" action="ppaction://hlinksldjump"/>
              </a:rPr>
              <a:t>8.1  </a:t>
            </a:r>
            <a:r>
              <a:rPr lang="zh-CN" altLang="en-US" dirty="0">
                <a:solidFill>
                  <a:schemeClr val="accent1"/>
                </a:solidFill>
                <a:latin typeface="微软雅黑" panose="020B0503020204020204" pitchFamily="34" charset="-122"/>
                <a:ea typeface="微软雅黑" panose="020B0503020204020204" pitchFamily="34" charset="-122"/>
                <a:hlinkClick r:id="rId3" action="ppaction://hlinksldjump"/>
              </a:rPr>
              <a:t>平面与平面体截交</a:t>
            </a:r>
            <a:r>
              <a:rPr lang="en-US" altLang="zh-CN" dirty="0">
                <a:solidFill>
                  <a:schemeClr val="accent1"/>
                </a:solidFill>
                <a:latin typeface="微软雅黑" panose="020B0503020204020204" pitchFamily="34" charset="-122"/>
                <a:ea typeface="微软雅黑" panose="020B0503020204020204" pitchFamily="34" charset="-122"/>
                <a:hlinkClick r:id="rId3" action="ppaction://hlinksldjump"/>
              </a:rPr>
              <a:t> </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35" name="TextBox 2">
            <a:hlinkClick r:id="" action="ppaction://noaction"/>
          </p:cNvPr>
          <p:cNvSpPr txBox="1"/>
          <p:nvPr/>
        </p:nvSpPr>
        <p:spPr>
          <a:xfrm>
            <a:off x="2557763" y="4165743"/>
            <a:ext cx="4421403" cy="52322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zh-CN" dirty="0">
                <a:solidFill>
                  <a:schemeClr val="accent1"/>
                </a:solidFill>
                <a:latin typeface="微软雅黑" panose="020B0503020204020204" pitchFamily="34" charset="-122"/>
                <a:ea typeface="微软雅黑" panose="020B0503020204020204" pitchFamily="34" charset="-122"/>
                <a:hlinkClick r:id="rId4" action="ppaction://hlinksldjump"/>
              </a:rPr>
              <a:t>8.2  </a:t>
            </a:r>
            <a:r>
              <a:rPr lang="zh-CN" altLang="en-US" dirty="0">
                <a:solidFill>
                  <a:schemeClr val="accent1"/>
                </a:solidFill>
                <a:latin typeface="微软雅黑" panose="020B0503020204020204" pitchFamily="34" charset="-122"/>
                <a:ea typeface="微软雅黑" panose="020B0503020204020204" pitchFamily="34" charset="-122"/>
                <a:hlinkClick r:id="rId4" action="ppaction://hlinksldjump"/>
              </a:rPr>
              <a:t>平面与曲面体截交</a:t>
            </a:r>
            <a:r>
              <a:rPr lang="en-US" altLang="zh-CN" dirty="0">
                <a:solidFill>
                  <a:schemeClr val="accent1"/>
                </a:solidFill>
                <a:latin typeface="微软雅黑" panose="020B0503020204020204" pitchFamily="34" charset="-122"/>
                <a:ea typeface="微软雅黑" panose="020B0503020204020204" pitchFamily="34" charset="-122"/>
                <a:hlinkClick r:id="rId4" action="ppaction://hlinksldjump"/>
              </a:rPr>
              <a:t> </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37" name="矩形 36">
            <a:extLst>
              <a:ext uri="{FF2B5EF4-FFF2-40B4-BE49-F238E27FC236}">
                <a16:creationId xmlns="" xmlns:a16="http://schemas.microsoft.com/office/drawing/2014/main" id="{9854E791-1D90-4DE9-80D4-7272DD5A507F}"/>
              </a:ext>
            </a:extLst>
          </p:cNvPr>
          <p:cNvSpPr/>
          <p:nvPr/>
        </p:nvSpPr>
        <p:spPr>
          <a:xfrm>
            <a:off x="2731688" y="1811068"/>
            <a:ext cx="4073551"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a:t>
            </a:r>
            <a:r>
              <a:rPr kumimoji="0" lang="zh-CN" altLang="en-US" sz="3200" b="1" i="0" u="none" strike="noStrike" kern="1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切</a:t>
            </a:r>
            <a:r>
              <a:rPr kumimoji="0" lang="zh-CN" altLang="en-US" sz="3200" b="1" i="0" u="none" strike="noStrike" kern="100" cap="none" spc="0" normalizeH="0" baseline="0" noProof="0" smtClean="0">
                <a:ln>
                  <a:noFill/>
                </a:ln>
                <a:solidFill>
                  <a:schemeClr val="accent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立体 </a:t>
            </a:r>
            <a:endParaRPr kumimoji="0" lang="zh-CN" altLang="en-US" sz="3200" b="1" i="0" u="none" strike="noStrike" kern="1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4870192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 name="矩形 4"/>
          <p:cNvSpPr/>
          <p:nvPr/>
        </p:nvSpPr>
        <p:spPr>
          <a:xfrm>
            <a:off x="1551788" y="431582"/>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sp>
        <p:nvSpPr>
          <p:cNvPr id="10" name="文本框 9">
            <a:extLst>
              <a:ext uri="{FF2B5EF4-FFF2-40B4-BE49-F238E27FC236}">
                <a16:creationId xmlns="" xmlns:a16="http://schemas.microsoft.com/office/drawing/2014/main" id="{11179CEB-4313-AC87-6E24-538FE3E4B79A}"/>
              </a:ext>
            </a:extLst>
          </p:cNvPr>
          <p:cNvSpPr txBox="1"/>
          <p:nvPr/>
        </p:nvSpPr>
        <p:spPr>
          <a:xfrm>
            <a:off x="242530" y="1188782"/>
            <a:ext cx="10235316" cy="497957"/>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8-5 </a:t>
            </a:r>
            <a:r>
              <a:rPr lang="zh-CN" altLang="zh-CN" sz="2400" dirty="0">
                <a:latin typeface="微软雅黑" panose="020B0503020204020204" pitchFamily="34" charset="-122"/>
                <a:ea typeface="微软雅黑" panose="020B0503020204020204" pitchFamily="34" charset="-122"/>
              </a:rPr>
              <a:t>截切的圆柱体如图，补画侧面投影中缺漏的图线，并完成水平投影。</a:t>
            </a:r>
          </a:p>
        </p:txBody>
      </p:sp>
      <p:sp>
        <p:nvSpPr>
          <p:cNvPr id="13" name="文本框 12">
            <a:extLst>
              <a:ext uri="{FF2B5EF4-FFF2-40B4-BE49-F238E27FC236}">
                <a16:creationId xmlns="" xmlns:a16="http://schemas.microsoft.com/office/drawing/2014/main" id="{B61145BA-CF08-843F-80B5-2BF4C38F0838}"/>
              </a:ext>
            </a:extLst>
          </p:cNvPr>
          <p:cNvSpPr txBox="1"/>
          <p:nvPr/>
        </p:nvSpPr>
        <p:spPr>
          <a:xfrm>
            <a:off x="5684908" y="1737004"/>
            <a:ext cx="6190949" cy="2308324"/>
          </a:xfrm>
          <a:prstGeom prst="rect">
            <a:avLst/>
          </a:prstGeom>
          <a:noFill/>
        </p:spPr>
        <p:txBody>
          <a:bodyPr wrap="square">
            <a:spAutoFit/>
          </a:bodyPr>
          <a:lstStyle/>
          <a:p>
            <a:pPr>
              <a:lnSpc>
                <a:spcPct val="120000"/>
              </a:lnSpc>
            </a:pPr>
            <a:r>
              <a:rPr lang="zh-CN" altLang="zh-CN" sz="2000" b="1" dirty="0">
                <a:solidFill>
                  <a:srgbClr val="FF0000"/>
                </a:solidFill>
                <a:latin typeface="微软雅黑" panose="020B0503020204020204" pitchFamily="34" charset="-122"/>
                <a:ea typeface="微软雅黑" panose="020B0503020204020204" pitchFamily="34" charset="-122"/>
              </a:rPr>
              <a:t>分析：</a:t>
            </a:r>
            <a:endParaRPr lang="en-US" altLang="zh-CN" sz="2000" b="1" dirty="0">
              <a:solidFill>
                <a:srgbClr val="FF0000"/>
              </a:solidFill>
              <a:latin typeface="微软雅黑" panose="020B0503020204020204" pitchFamily="34" charset="-122"/>
              <a:ea typeface="微软雅黑" panose="020B0503020204020204" pitchFamily="34" charset="-122"/>
            </a:endParaRPr>
          </a:p>
          <a:p>
            <a:pPr>
              <a:lnSpc>
                <a:spcPct val="12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该圆柱体被三个平面截切形成</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a:lnSpc>
                <a:spcPct val="12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求解此类问题的方法是</a:t>
            </a:r>
            <a:r>
              <a:rPr lang="zh-CN" altLang="zh-CN" sz="2000" dirty="0">
                <a:solidFill>
                  <a:srgbClr val="FF0000"/>
                </a:solidFill>
                <a:latin typeface="微软雅黑" panose="020B0503020204020204" pitchFamily="34" charset="-122"/>
                <a:ea typeface="微软雅黑" panose="020B0503020204020204" pitchFamily="34" charset="-122"/>
              </a:rPr>
              <a:t>逐一分析</a:t>
            </a:r>
            <a:r>
              <a:rPr lang="zh-CN" altLang="zh-CN" sz="2000" dirty="0">
                <a:latin typeface="微软雅黑" panose="020B0503020204020204" pitchFamily="34" charset="-122"/>
                <a:ea typeface="微软雅黑" panose="020B0503020204020204" pitchFamily="34" charset="-122"/>
              </a:rPr>
              <a:t>每个截平面截切圆柱体产生的截交线</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a:lnSpc>
                <a:spcPct val="12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需注意截平面之间交线的可见性，最后还需分析回转体的转向轮廓线是否被截切。</a:t>
            </a:r>
          </a:p>
        </p:txBody>
      </p:sp>
      <p:pic>
        <p:nvPicPr>
          <p:cNvPr id="6" name="图片 5">
            <a:extLst>
              <a:ext uri="{FF2B5EF4-FFF2-40B4-BE49-F238E27FC236}">
                <a16:creationId xmlns="" xmlns:a16="http://schemas.microsoft.com/office/drawing/2014/main" id="{6735E163-7842-1A86-B3B8-83FFC1B741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753" y="2294934"/>
            <a:ext cx="5273461" cy="4131484"/>
          </a:xfrm>
          <a:prstGeom prst="rect">
            <a:avLst/>
          </a:prstGeom>
        </p:spPr>
      </p:pic>
      <p:pic>
        <p:nvPicPr>
          <p:cNvPr id="9" name="图片 8">
            <a:extLst>
              <a:ext uri="{FF2B5EF4-FFF2-40B4-BE49-F238E27FC236}">
                <a16:creationId xmlns="" xmlns:a16="http://schemas.microsoft.com/office/drawing/2014/main" id="{70F6DA4F-CA86-33EA-D122-659BBED711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966260"/>
            <a:ext cx="3391975" cy="2787985"/>
          </a:xfrm>
          <a:prstGeom prst="rect">
            <a:avLst/>
          </a:prstGeom>
        </p:spPr>
      </p:pic>
      <p:sp>
        <p:nvSpPr>
          <p:cNvPr id="11"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2" name="文本框 11">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a:t>
            </a:r>
            <a:r>
              <a:rPr lang="zh-CN" altLang="en-US"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与曲面</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19858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 name="矩形 4"/>
          <p:cNvSpPr/>
          <p:nvPr/>
        </p:nvSpPr>
        <p:spPr>
          <a:xfrm>
            <a:off x="1551788" y="431582"/>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sp>
        <p:nvSpPr>
          <p:cNvPr id="10" name="文本框 9">
            <a:extLst>
              <a:ext uri="{FF2B5EF4-FFF2-40B4-BE49-F238E27FC236}">
                <a16:creationId xmlns="" xmlns:a16="http://schemas.microsoft.com/office/drawing/2014/main" id="{11179CEB-4313-AC87-6E24-538FE3E4B79A}"/>
              </a:ext>
            </a:extLst>
          </p:cNvPr>
          <p:cNvSpPr txBox="1"/>
          <p:nvPr/>
        </p:nvSpPr>
        <p:spPr>
          <a:xfrm>
            <a:off x="242530" y="1128604"/>
            <a:ext cx="10235316" cy="497957"/>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8-5 </a:t>
            </a:r>
            <a:r>
              <a:rPr lang="zh-CN" altLang="zh-CN" sz="2400" dirty="0">
                <a:latin typeface="微软雅黑" panose="020B0503020204020204" pitchFamily="34" charset="-122"/>
                <a:ea typeface="微软雅黑" panose="020B0503020204020204" pitchFamily="34" charset="-122"/>
              </a:rPr>
              <a:t>截切的圆柱体如图，补画侧面投影中缺漏的图线，并完成水平投影。</a:t>
            </a:r>
          </a:p>
        </p:txBody>
      </p:sp>
      <p:pic>
        <p:nvPicPr>
          <p:cNvPr id="4" name="图片 3">
            <a:extLst>
              <a:ext uri="{FF2B5EF4-FFF2-40B4-BE49-F238E27FC236}">
                <a16:creationId xmlns="" xmlns:a16="http://schemas.microsoft.com/office/drawing/2014/main" id="{DCD249DA-88C4-7AEE-56E9-9D14FAC0A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9515" y="1943100"/>
            <a:ext cx="6193052" cy="4419124"/>
          </a:xfrm>
          <a:prstGeom prst="rect">
            <a:avLst/>
          </a:prstGeom>
        </p:spPr>
      </p:pic>
      <p:pic>
        <p:nvPicPr>
          <p:cNvPr id="12" name="图片 11">
            <a:extLst>
              <a:ext uri="{FF2B5EF4-FFF2-40B4-BE49-F238E27FC236}">
                <a16:creationId xmlns="" xmlns:a16="http://schemas.microsoft.com/office/drawing/2014/main" id="{CCE277BD-6F8C-C1B4-A17A-7C9718C366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4902" y="4400802"/>
            <a:ext cx="2890394" cy="2375718"/>
          </a:xfrm>
          <a:prstGeom prst="rect">
            <a:avLst/>
          </a:prstGeom>
        </p:spPr>
      </p:pic>
      <p:sp>
        <p:nvSpPr>
          <p:cNvPr id="11"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3" name="文本框 12">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a:t>
            </a:r>
            <a:r>
              <a:rPr lang="zh-CN" altLang="en-US"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与曲面</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文本框 8">
            <a:extLst>
              <a:ext uri="{FF2B5EF4-FFF2-40B4-BE49-F238E27FC236}">
                <a16:creationId xmlns="" xmlns:a16="http://schemas.microsoft.com/office/drawing/2014/main" id="{08088A1C-94C3-A586-7CA0-2F54CABB4810}"/>
              </a:ext>
            </a:extLst>
          </p:cNvPr>
          <p:cNvSpPr txBox="1"/>
          <p:nvPr/>
        </p:nvSpPr>
        <p:spPr>
          <a:xfrm>
            <a:off x="363793" y="1690588"/>
            <a:ext cx="5482063" cy="2954655"/>
          </a:xfrm>
          <a:prstGeom prst="rect">
            <a:avLst/>
          </a:prstGeom>
          <a:noFill/>
        </p:spPr>
        <p:txBody>
          <a:bodyPr wrap="square">
            <a:spAutoFit/>
          </a:bodyPr>
          <a:lstStyle/>
          <a:p>
            <a:pPr>
              <a:lnSpc>
                <a:spcPct val="120000"/>
              </a:lnSpc>
            </a:pPr>
            <a:r>
              <a:rPr lang="zh-CN" altLang="zh-CN" sz="2000" dirty="0">
                <a:solidFill>
                  <a:srgbClr val="FF0000"/>
                </a:solidFill>
                <a:latin typeface="微软雅黑" panose="020B0503020204020204" pitchFamily="34" charset="-122"/>
                <a:ea typeface="微软雅黑" panose="020B0503020204020204" pitchFamily="34" charset="-122"/>
              </a:rPr>
              <a:t>作图步骤：</a:t>
            </a:r>
          </a:p>
          <a:p>
            <a:pPr marL="914400" lvl="1" indent="-457200">
              <a:lnSpc>
                <a:spcPct val="120000"/>
              </a:lnSpc>
              <a:buFont typeface="+mj-ea"/>
              <a:buAutoNum type="circleNumDbPlain"/>
            </a:pPr>
            <a:r>
              <a:rPr lang="zh-CN" altLang="zh-CN" sz="2000" dirty="0">
                <a:latin typeface="微软雅黑" panose="020B0503020204020204" pitchFamily="34" charset="-122"/>
                <a:ea typeface="微软雅黑" panose="020B0503020204020204" pitchFamily="34" charset="-122"/>
              </a:rPr>
              <a:t>求截平面</a:t>
            </a:r>
            <a:r>
              <a:rPr lang="en-US" altLang="zh-CN" sz="2000" dirty="0">
                <a:latin typeface="微软雅黑" panose="020B0503020204020204" pitchFamily="34" charset="-122"/>
                <a:ea typeface="微软雅黑" panose="020B0503020204020204" pitchFamily="34" charset="-122"/>
              </a:rPr>
              <a:t>P</a:t>
            </a:r>
            <a:r>
              <a:rPr lang="zh-CN" altLang="zh-CN" sz="2000" dirty="0">
                <a:latin typeface="微软雅黑" panose="020B0503020204020204" pitchFamily="34" charset="-122"/>
                <a:ea typeface="微软雅黑" panose="020B0503020204020204" pitchFamily="34" charset="-122"/>
              </a:rPr>
              <a:t>产生的截</a:t>
            </a:r>
            <a:r>
              <a:rPr lang="zh-CN" altLang="zh-CN" sz="2000">
                <a:latin typeface="微软雅黑" panose="020B0503020204020204" pitchFamily="34" charset="-122"/>
                <a:ea typeface="微软雅黑" panose="020B0503020204020204" pitchFamily="34" charset="-122"/>
              </a:rPr>
              <a:t>交线</a:t>
            </a:r>
            <a:r>
              <a:rPr lang="zh-CN" altLang="zh-CN" sz="2000" smtClean="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lvl="1">
              <a:lnSpc>
                <a:spcPct val="120000"/>
              </a:lnSpc>
            </a:pPr>
            <a:r>
              <a:rPr lang="en-US" altLang="zh-CN" sz="2000">
                <a:latin typeface="微软雅黑" panose="020B0503020204020204" pitchFamily="34" charset="-122"/>
                <a:ea typeface="微软雅黑" panose="020B0503020204020204" pitchFamily="34" charset="-122"/>
              </a:rPr>
              <a:t> </a:t>
            </a:r>
            <a:r>
              <a:rPr lang="en-US" altLang="zh-CN" sz="2000" smtClean="0">
                <a:latin typeface="微软雅黑" panose="020B0503020204020204" pitchFamily="34" charset="-122"/>
                <a:ea typeface="微软雅黑" panose="020B0503020204020204" pitchFamily="34" charset="-122"/>
              </a:rPr>
              <a:t>   </a:t>
            </a:r>
            <a:r>
              <a:rPr lang="zh-CN" altLang="zh-CN" sz="2000" smtClean="0">
                <a:latin typeface="微软雅黑" panose="020B0503020204020204" pitchFamily="34" charset="-122"/>
                <a:ea typeface="微软雅黑" panose="020B0503020204020204" pitchFamily="34" charset="-122"/>
              </a:rPr>
              <a:t>该</a:t>
            </a:r>
            <a:r>
              <a:rPr lang="zh-CN" altLang="zh-CN" sz="2000" dirty="0">
                <a:latin typeface="微软雅黑" panose="020B0503020204020204" pitchFamily="34" charset="-122"/>
                <a:ea typeface="微软雅黑" panose="020B0503020204020204" pitchFamily="34" charset="-122"/>
              </a:rPr>
              <a:t>截平面是一个水平面，平行于圆柱体的轴线，产生的截交线形状为</a:t>
            </a:r>
            <a:r>
              <a:rPr lang="zh-CN" altLang="zh-CN" sz="2000" dirty="0">
                <a:solidFill>
                  <a:srgbClr val="FF0000"/>
                </a:solidFill>
                <a:latin typeface="微软雅黑" panose="020B0503020204020204" pitchFamily="34" charset="-122"/>
                <a:ea typeface="微软雅黑" panose="020B0503020204020204" pitchFamily="34" charset="-122"/>
              </a:rPr>
              <a:t>矩形</a:t>
            </a:r>
            <a:r>
              <a:rPr lang="zh-CN" altLang="zh-CN"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lvl="1">
              <a:lnSpc>
                <a:spcPct val="150000"/>
              </a:lnSpc>
            </a:pPr>
            <a:r>
              <a:rPr lang="en-US" altLang="zh-CN" sz="2000" smtClean="0">
                <a:latin typeface="微软雅黑" panose="020B0503020204020204" pitchFamily="34" charset="-122"/>
                <a:ea typeface="微软雅黑" panose="020B0503020204020204" pitchFamily="34" charset="-122"/>
              </a:rPr>
              <a:t>    </a:t>
            </a:r>
            <a:r>
              <a:rPr lang="zh-CN" altLang="zh-CN" sz="2000" smtClean="0">
                <a:latin typeface="微软雅黑" panose="020B0503020204020204" pitchFamily="34" charset="-122"/>
                <a:ea typeface="微软雅黑" panose="020B0503020204020204" pitchFamily="34" charset="-122"/>
              </a:rPr>
              <a:t>截</a:t>
            </a:r>
            <a:r>
              <a:rPr lang="zh-CN" altLang="zh-CN" sz="2000" dirty="0">
                <a:latin typeface="微软雅黑" panose="020B0503020204020204" pitchFamily="34" charset="-122"/>
                <a:ea typeface="微软雅黑" panose="020B0503020204020204" pitchFamily="34" charset="-122"/>
              </a:rPr>
              <a:t>交线的正面投影已知，由正面投影先确定截交线的侧面投影，再根据投影关系确定截交线的水平投影</a:t>
            </a:r>
            <a:r>
              <a:rPr lang="zh-CN" altLang="en-US" sz="2000" dirty="0">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379905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 name="矩形 4"/>
          <p:cNvSpPr/>
          <p:nvPr/>
        </p:nvSpPr>
        <p:spPr>
          <a:xfrm>
            <a:off x="1551788" y="431582"/>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sp>
        <p:nvSpPr>
          <p:cNvPr id="10" name="文本框 9">
            <a:extLst>
              <a:ext uri="{FF2B5EF4-FFF2-40B4-BE49-F238E27FC236}">
                <a16:creationId xmlns="" xmlns:a16="http://schemas.microsoft.com/office/drawing/2014/main" id="{11179CEB-4313-AC87-6E24-538FE3E4B79A}"/>
              </a:ext>
            </a:extLst>
          </p:cNvPr>
          <p:cNvSpPr txBox="1"/>
          <p:nvPr/>
        </p:nvSpPr>
        <p:spPr>
          <a:xfrm>
            <a:off x="242530" y="1128604"/>
            <a:ext cx="10235316" cy="497957"/>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8-5 </a:t>
            </a:r>
            <a:r>
              <a:rPr lang="zh-CN" altLang="zh-CN" sz="2400" dirty="0">
                <a:latin typeface="微软雅黑" panose="020B0503020204020204" pitchFamily="34" charset="-122"/>
                <a:ea typeface="微软雅黑" panose="020B0503020204020204" pitchFamily="34" charset="-122"/>
              </a:rPr>
              <a:t>截切的圆柱体如图，补画侧面投影中缺漏的图线，并完成水平投影。</a:t>
            </a:r>
          </a:p>
        </p:txBody>
      </p:sp>
      <p:sp>
        <p:nvSpPr>
          <p:cNvPr id="9" name="文本框 8">
            <a:extLst>
              <a:ext uri="{FF2B5EF4-FFF2-40B4-BE49-F238E27FC236}">
                <a16:creationId xmlns="" xmlns:a16="http://schemas.microsoft.com/office/drawing/2014/main" id="{08088A1C-94C3-A586-7CA0-2F54CABB4810}"/>
              </a:ext>
            </a:extLst>
          </p:cNvPr>
          <p:cNvSpPr txBox="1"/>
          <p:nvPr/>
        </p:nvSpPr>
        <p:spPr>
          <a:xfrm>
            <a:off x="363794" y="1690588"/>
            <a:ext cx="5339369" cy="3139321"/>
          </a:xfrm>
          <a:prstGeom prst="rect">
            <a:avLst/>
          </a:prstGeom>
          <a:noFill/>
        </p:spPr>
        <p:txBody>
          <a:bodyPr wrap="square">
            <a:spAutoFit/>
          </a:bodyPr>
          <a:lstStyle/>
          <a:p>
            <a:pPr>
              <a:lnSpc>
                <a:spcPct val="120000"/>
              </a:lnSpc>
            </a:pPr>
            <a:r>
              <a:rPr lang="zh-CN" altLang="zh-CN" sz="2000" dirty="0">
                <a:solidFill>
                  <a:srgbClr val="FF0000"/>
                </a:solidFill>
                <a:latin typeface="微软雅黑" panose="020B0503020204020204" pitchFamily="34" charset="-122"/>
                <a:ea typeface="微软雅黑" panose="020B0503020204020204" pitchFamily="34" charset="-122"/>
              </a:rPr>
              <a:t>作图</a:t>
            </a:r>
            <a:r>
              <a:rPr lang="zh-CN" altLang="zh-CN" sz="2000">
                <a:solidFill>
                  <a:srgbClr val="FF0000"/>
                </a:solidFill>
                <a:latin typeface="微软雅黑" panose="020B0503020204020204" pitchFamily="34" charset="-122"/>
                <a:ea typeface="微软雅黑" panose="020B0503020204020204" pitchFamily="34" charset="-122"/>
              </a:rPr>
              <a:t>步骤</a:t>
            </a:r>
            <a:r>
              <a:rPr lang="zh-CN" altLang="zh-CN" sz="2000" smtClean="0">
                <a:solidFill>
                  <a:srgbClr val="FF0000"/>
                </a:solidFill>
                <a:latin typeface="微软雅黑" panose="020B0503020204020204" pitchFamily="34" charset="-122"/>
                <a:ea typeface="微软雅黑" panose="020B0503020204020204" pitchFamily="34" charset="-122"/>
              </a:rPr>
              <a:t>：</a:t>
            </a:r>
          </a:p>
          <a:p>
            <a:pPr marL="914400" lvl="1" indent="-457200">
              <a:lnSpc>
                <a:spcPct val="120000"/>
              </a:lnSpc>
              <a:buFont typeface="+mj-ea"/>
              <a:buAutoNum type="circleNumDbPlain" startAt="2"/>
            </a:pPr>
            <a:r>
              <a:rPr lang="zh-CN" altLang="zh-CN" sz="2000" smtClean="0">
                <a:latin typeface="微软雅黑" panose="020B0503020204020204" pitchFamily="34" charset="-122"/>
                <a:ea typeface="微软雅黑" panose="020B0503020204020204" pitchFamily="34" charset="-122"/>
              </a:rPr>
              <a:t>求截平面</a:t>
            </a:r>
            <a:r>
              <a:rPr lang="en-US" altLang="zh-CN" sz="2000" smtClean="0">
                <a:latin typeface="微软雅黑" panose="020B0503020204020204" pitchFamily="34" charset="-122"/>
                <a:ea typeface="微软雅黑" panose="020B0503020204020204" pitchFamily="34" charset="-122"/>
              </a:rPr>
              <a:t>Q</a:t>
            </a:r>
            <a:r>
              <a:rPr lang="zh-CN" altLang="zh-CN" sz="2000" smtClean="0">
                <a:latin typeface="微软雅黑" panose="020B0503020204020204" pitchFamily="34" charset="-122"/>
                <a:ea typeface="微软雅黑" panose="020B0503020204020204" pitchFamily="34" charset="-122"/>
              </a:rPr>
              <a:t>产生的截交线。</a:t>
            </a:r>
            <a:endParaRPr lang="en-US" altLang="zh-CN" sz="2000" smtClean="0">
              <a:latin typeface="微软雅黑" panose="020B0503020204020204" pitchFamily="34" charset="-122"/>
              <a:ea typeface="微软雅黑" panose="020B0503020204020204" pitchFamily="34" charset="-122"/>
            </a:endParaRPr>
          </a:p>
          <a:p>
            <a:pPr lvl="1">
              <a:lnSpc>
                <a:spcPct val="150000"/>
              </a:lnSpc>
            </a:pPr>
            <a:r>
              <a:rPr lang="en-US" altLang="zh-CN" sz="2000" smtClean="0">
                <a:latin typeface="微软雅黑" panose="020B0503020204020204" pitchFamily="34" charset="-122"/>
                <a:ea typeface="微软雅黑" panose="020B0503020204020204" pitchFamily="34" charset="-122"/>
              </a:rPr>
              <a:t>      </a:t>
            </a:r>
            <a:r>
              <a:rPr lang="zh-CN" altLang="zh-CN" sz="2000" smtClean="0">
                <a:latin typeface="微软雅黑" panose="020B0503020204020204" pitchFamily="34" charset="-122"/>
                <a:ea typeface="微软雅黑" panose="020B0503020204020204" pitchFamily="34" charset="-122"/>
              </a:rPr>
              <a:t>该截平面是一个侧平面，垂直于圆柱体的轴线，产生的截交线形状为</a:t>
            </a:r>
            <a:r>
              <a:rPr lang="zh-CN" altLang="zh-CN" sz="2000" smtClean="0">
                <a:solidFill>
                  <a:srgbClr val="FF0000"/>
                </a:solidFill>
                <a:latin typeface="微软雅黑" panose="020B0503020204020204" pitchFamily="34" charset="-122"/>
                <a:ea typeface="微软雅黑" panose="020B0503020204020204" pitchFamily="34" charset="-122"/>
              </a:rPr>
              <a:t>圆弧</a:t>
            </a:r>
            <a:r>
              <a:rPr lang="en-US" altLang="zh-CN" sz="2000" smtClean="0">
                <a:solidFill>
                  <a:srgbClr val="FF0000"/>
                </a:solidFill>
                <a:latin typeface="微软雅黑" panose="020B0503020204020204" pitchFamily="34" charset="-122"/>
                <a:ea typeface="微软雅黑" panose="020B0503020204020204" pitchFamily="34" charset="-122"/>
              </a:rPr>
              <a:t>+</a:t>
            </a:r>
            <a:r>
              <a:rPr lang="zh-CN" altLang="zh-CN" sz="2000" smtClean="0">
                <a:solidFill>
                  <a:srgbClr val="FF0000"/>
                </a:solidFill>
                <a:latin typeface="微软雅黑" panose="020B0503020204020204" pitchFamily="34" charset="-122"/>
                <a:ea typeface="微软雅黑" panose="020B0503020204020204" pitchFamily="34" charset="-122"/>
              </a:rPr>
              <a:t>直线段</a:t>
            </a:r>
            <a:r>
              <a:rPr lang="zh-CN" altLang="zh-CN" sz="2000" smtClean="0">
                <a:latin typeface="微软雅黑" panose="020B0503020204020204" pitchFamily="34" charset="-122"/>
                <a:ea typeface="微软雅黑" panose="020B0503020204020204" pitchFamily="34" charset="-122"/>
              </a:rPr>
              <a:t>。</a:t>
            </a:r>
            <a:r>
              <a:rPr lang="en-US" altLang="zh-CN" sz="2000" smtClean="0">
                <a:latin typeface="微软雅黑" panose="020B0503020204020204" pitchFamily="34" charset="-122"/>
                <a:ea typeface="微软雅黑" panose="020B0503020204020204" pitchFamily="34" charset="-122"/>
              </a:rPr>
              <a:t>      </a:t>
            </a:r>
            <a:r>
              <a:rPr lang="zh-CN" altLang="zh-CN" sz="2000" smtClean="0">
                <a:latin typeface="微软雅黑" panose="020B0503020204020204" pitchFamily="34" charset="-122"/>
                <a:ea typeface="微软雅黑" panose="020B0503020204020204" pitchFamily="34" charset="-122"/>
              </a:rPr>
              <a:t>截交线的正面投影已知，由正面投影先确定截交线的侧面投影，再根据投影关系确定截交线的水平投影</a:t>
            </a:r>
            <a:r>
              <a:rPr lang="zh-CN" altLang="en-US" sz="2000" smtClean="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pic>
        <p:nvPicPr>
          <p:cNvPr id="12" name="图片 11">
            <a:extLst>
              <a:ext uri="{FF2B5EF4-FFF2-40B4-BE49-F238E27FC236}">
                <a16:creationId xmlns="" xmlns:a16="http://schemas.microsoft.com/office/drawing/2014/main" id="{CCE277BD-6F8C-C1B4-A17A-7C9718C36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6946" y="4809776"/>
            <a:ext cx="2235074" cy="1837087"/>
          </a:xfrm>
          <a:prstGeom prst="rect">
            <a:avLst/>
          </a:prstGeom>
        </p:spPr>
      </p:pic>
      <p:pic>
        <p:nvPicPr>
          <p:cNvPr id="6" name="图片 5">
            <a:extLst>
              <a:ext uri="{FF2B5EF4-FFF2-40B4-BE49-F238E27FC236}">
                <a16:creationId xmlns="" xmlns:a16="http://schemas.microsoft.com/office/drawing/2014/main" id="{CD3AB1EF-BFDC-B608-E6CE-9C40EFA84A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3163" y="1563710"/>
            <a:ext cx="5593660" cy="4872158"/>
          </a:xfrm>
          <a:prstGeom prst="rect">
            <a:avLst/>
          </a:prstGeom>
        </p:spPr>
      </p:pic>
      <p:sp>
        <p:nvSpPr>
          <p:cNvPr id="11"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3" name="文本框 12">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a:t>
            </a:r>
            <a:r>
              <a:rPr lang="zh-CN" altLang="en-US"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与曲面</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16245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 name="矩形 4"/>
          <p:cNvSpPr/>
          <p:nvPr/>
        </p:nvSpPr>
        <p:spPr>
          <a:xfrm>
            <a:off x="1551788" y="431582"/>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sp>
        <p:nvSpPr>
          <p:cNvPr id="10" name="文本框 9">
            <a:extLst>
              <a:ext uri="{FF2B5EF4-FFF2-40B4-BE49-F238E27FC236}">
                <a16:creationId xmlns="" xmlns:a16="http://schemas.microsoft.com/office/drawing/2014/main" id="{11179CEB-4313-AC87-6E24-538FE3E4B79A}"/>
              </a:ext>
            </a:extLst>
          </p:cNvPr>
          <p:cNvSpPr txBox="1"/>
          <p:nvPr/>
        </p:nvSpPr>
        <p:spPr>
          <a:xfrm>
            <a:off x="242530" y="1128604"/>
            <a:ext cx="10235316" cy="497957"/>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8-5 </a:t>
            </a:r>
            <a:r>
              <a:rPr lang="zh-CN" altLang="zh-CN" sz="2400" dirty="0">
                <a:latin typeface="微软雅黑" panose="020B0503020204020204" pitchFamily="34" charset="-122"/>
                <a:ea typeface="微软雅黑" panose="020B0503020204020204" pitchFamily="34" charset="-122"/>
              </a:rPr>
              <a:t>截切的圆柱体如图，补画侧面投影中缺漏的图线，并完成水平投影。</a:t>
            </a:r>
          </a:p>
        </p:txBody>
      </p:sp>
      <p:sp>
        <p:nvSpPr>
          <p:cNvPr id="9" name="文本框 8">
            <a:extLst>
              <a:ext uri="{FF2B5EF4-FFF2-40B4-BE49-F238E27FC236}">
                <a16:creationId xmlns="" xmlns:a16="http://schemas.microsoft.com/office/drawing/2014/main" id="{08088A1C-94C3-A586-7CA0-2F54CABB4810}"/>
              </a:ext>
            </a:extLst>
          </p:cNvPr>
          <p:cNvSpPr txBox="1"/>
          <p:nvPr/>
        </p:nvSpPr>
        <p:spPr>
          <a:xfrm>
            <a:off x="363794" y="1690588"/>
            <a:ext cx="5361997" cy="3046988"/>
          </a:xfrm>
          <a:prstGeom prst="rect">
            <a:avLst/>
          </a:prstGeom>
          <a:noFill/>
        </p:spPr>
        <p:txBody>
          <a:bodyPr wrap="square">
            <a:spAutoFit/>
          </a:bodyPr>
          <a:lstStyle/>
          <a:p>
            <a:pPr>
              <a:lnSpc>
                <a:spcPct val="120000"/>
              </a:lnSpc>
            </a:pPr>
            <a:r>
              <a:rPr lang="zh-CN" altLang="zh-CN" sz="2000" dirty="0">
                <a:solidFill>
                  <a:srgbClr val="FF0000"/>
                </a:solidFill>
                <a:latin typeface="微软雅黑" panose="020B0503020204020204" pitchFamily="34" charset="-122"/>
                <a:ea typeface="微软雅黑" panose="020B0503020204020204" pitchFamily="34" charset="-122"/>
              </a:rPr>
              <a:t>作图步骤：</a:t>
            </a:r>
          </a:p>
          <a:p>
            <a:pPr marL="914400" lvl="1" indent="-457200">
              <a:lnSpc>
                <a:spcPct val="120000"/>
              </a:lnSpc>
              <a:buFont typeface="+mj-ea"/>
              <a:buAutoNum type="circleNumDbPlain" startAt="3"/>
            </a:pPr>
            <a:r>
              <a:rPr lang="zh-CN" altLang="zh-CN" sz="2000" dirty="0">
                <a:latin typeface="微软雅黑" panose="020B0503020204020204" pitchFamily="34" charset="-122"/>
                <a:ea typeface="微软雅黑" panose="020B0503020204020204" pitchFamily="34" charset="-122"/>
              </a:rPr>
              <a:t>求截平面</a:t>
            </a:r>
            <a:r>
              <a:rPr lang="en-US" altLang="zh-CN" sz="2000" dirty="0">
                <a:latin typeface="微软雅黑" panose="020B0503020204020204" pitchFamily="34" charset="-122"/>
                <a:ea typeface="微软雅黑" panose="020B0503020204020204" pitchFamily="34" charset="-122"/>
              </a:rPr>
              <a:t>R</a:t>
            </a:r>
            <a:r>
              <a:rPr lang="zh-CN" altLang="zh-CN" sz="2000" dirty="0">
                <a:latin typeface="微软雅黑" panose="020B0503020204020204" pitchFamily="34" charset="-122"/>
                <a:ea typeface="微软雅黑" panose="020B0503020204020204" pitchFamily="34" charset="-122"/>
              </a:rPr>
              <a:t>产生的截交线。</a:t>
            </a:r>
            <a:endParaRPr lang="en-US" altLang="zh-CN" sz="2000" dirty="0">
              <a:latin typeface="微软雅黑" panose="020B0503020204020204" pitchFamily="34" charset="-122"/>
              <a:ea typeface="微软雅黑" panose="020B0503020204020204" pitchFamily="34" charset="-122"/>
            </a:endParaRPr>
          </a:p>
          <a:p>
            <a:pPr lvl="1">
              <a:lnSpc>
                <a:spcPct val="12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该截平面是一个正垂面，倾斜于圆柱体的轴线，产生的截交线形状为前后</a:t>
            </a:r>
            <a:r>
              <a:rPr lang="zh-CN" altLang="zh-CN" sz="2000" dirty="0">
                <a:solidFill>
                  <a:srgbClr val="FF0000"/>
                </a:solidFill>
                <a:latin typeface="微软雅黑" panose="020B0503020204020204" pitchFamily="34" charset="-122"/>
                <a:ea typeface="微软雅黑" panose="020B0503020204020204" pitchFamily="34" charset="-122"/>
              </a:rPr>
              <a:t>两段椭圆弧</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zh-CN" sz="2000" dirty="0">
                <a:solidFill>
                  <a:srgbClr val="FF0000"/>
                </a:solidFill>
                <a:latin typeface="微软雅黑" panose="020B0503020204020204" pitchFamily="34" charset="-122"/>
                <a:ea typeface="微软雅黑" panose="020B0503020204020204" pitchFamily="34" charset="-122"/>
              </a:rPr>
              <a:t>两段</a:t>
            </a:r>
            <a:r>
              <a:rPr lang="zh-CN" altLang="zh-CN" sz="2000">
                <a:solidFill>
                  <a:srgbClr val="FF0000"/>
                </a:solidFill>
                <a:latin typeface="微软雅黑" panose="020B0503020204020204" pitchFamily="34" charset="-122"/>
                <a:ea typeface="微软雅黑" panose="020B0503020204020204" pitchFamily="34" charset="-122"/>
              </a:rPr>
              <a:t>直线</a:t>
            </a:r>
            <a:r>
              <a:rPr lang="zh-CN" altLang="zh-CN" sz="2000" smtClean="0">
                <a:latin typeface="微软雅黑" panose="020B0503020204020204" pitchFamily="34" charset="-122"/>
                <a:ea typeface="微软雅黑" panose="020B0503020204020204" pitchFamily="34" charset="-122"/>
              </a:rPr>
              <a:t>。</a:t>
            </a:r>
            <a:r>
              <a:rPr lang="en-US" altLang="zh-CN" sz="2000" smtClean="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求椭圆弧的方法是表面取点法，通过作出截交线上的特殊位置点和一般位置点的投影，再用平滑曲线相连即可得到截交线</a:t>
            </a:r>
            <a:r>
              <a:rPr lang="zh-CN" altLang="en-US" sz="2000" dirty="0">
                <a:latin typeface="微软雅黑" panose="020B0503020204020204" pitchFamily="34" charset="-122"/>
                <a:ea typeface="微软雅黑" panose="020B0503020204020204" pitchFamily="34" charset="-122"/>
              </a:rPr>
              <a:t>。</a:t>
            </a:r>
          </a:p>
        </p:txBody>
      </p:sp>
      <p:pic>
        <p:nvPicPr>
          <p:cNvPr id="12" name="图片 11">
            <a:extLst>
              <a:ext uri="{FF2B5EF4-FFF2-40B4-BE49-F238E27FC236}">
                <a16:creationId xmlns="" xmlns:a16="http://schemas.microsoft.com/office/drawing/2014/main" id="{CCE277BD-6F8C-C1B4-A17A-7C9718C366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1339" y="4610223"/>
            <a:ext cx="2477858" cy="2036640"/>
          </a:xfrm>
          <a:prstGeom prst="rect">
            <a:avLst/>
          </a:prstGeom>
        </p:spPr>
      </p:pic>
      <p:pic>
        <p:nvPicPr>
          <p:cNvPr id="4" name="图片 3">
            <a:extLst>
              <a:ext uri="{FF2B5EF4-FFF2-40B4-BE49-F238E27FC236}">
                <a16:creationId xmlns="" xmlns:a16="http://schemas.microsoft.com/office/drawing/2014/main" id="{9A8266AC-BA65-D589-1FCD-CB49814945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5791" y="1887940"/>
            <a:ext cx="5772789" cy="4588837"/>
          </a:xfrm>
          <a:prstGeom prst="rect">
            <a:avLst/>
          </a:prstGeom>
        </p:spPr>
      </p:pic>
      <p:sp>
        <p:nvSpPr>
          <p:cNvPr id="13" name="文本框 12">
            <a:extLst>
              <a:ext uri="{FF2B5EF4-FFF2-40B4-BE49-F238E27FC236}">
                <a16:creationId xmlns="" xmlns:a16="http://schemas.microsoft.com/office/drawing/2014/main" id="{CC23493C-631F-B355-AA7B-F23F6C46D7F1}"/>
              </a:ext>
            </a:extLst>
          </p:cNvPr>
          <p:cNvSpPr txBox="1"/>
          <p:nvPr/>
        </p:nvSpPr>
        <p:spPr>
          <a:xfrm>
            <a:off x="3584004" y="4907740"/>
            <a:ext cx="2141788" cy="1631216"/>
          </a:xfrm>
          <a:prstGeom prst="rect">
            <a:avLst/>
          </a:prstGeom>
          <a:noFill/>
        </p:spPr>
        <p:txBody>
          <a:bodyPr wrap="square">
            <a:spAutoFit/>
          </a:bodyPr>
          <a:lstStyle/>
          <a:p>
            <a:r>
              <a:rPr lang="zh-CN" altLang="en-US" sz="2000" dirty="0">
                <a:solidFill>
                  <a:srgbClr val="FF0000"/>
                </a:solidFill>
                <a:latin typeface="微软雅黑" panose="020B0503020204020204" pitchFamily="34" charset="-122"/>
                <a:ea typeface="微软雅黑" panose="020B0503020204020204" pitchFamily="34" charset="-122"/>
              </a:rPr>
              <a:t>关键：</a:t>
            </a:r>
            <a:r>
              <a:rPr lang="zh-CN" altLang="zh-CN" sz="2000" dirty="0">
                <a:latin typeface="微软雅黑" panose="020B0503020204020204" pitchFamily="34" charset="-122"/>
                <a:ea typeface="微软雅黑" panose="020B0503020204020204" pitchFamily="34" charset="-122"/>
              </a:rPr>
              <a:t>确定该截交线与圆柱体上下转向轮廓线上的点</a:t>
            </a:r>
            <a:r>
              <a:rPr lang="en-US" altLang="zh-CN" sz="2000" dirty="0">
                <a:latin typeface="微软雅黑" panose="020B0503020204020204" pitchFamily="34" charset="-122"/>
                <a:ea typeface="微软雅黑" panose="020B0503020204020204" pitchFamily="34" charset="-122"/>
              </a:rPr>
              <a:t>A</a:t>
            </a:r>
            <a:r>
              <a:rPr lang="zh-CN" altLang="zh-CN" sz="2000" dirty="0">
                <a:latin typeface="微软雅黑" panose="020B0503020204020204" pitchFamily="34" charset="-122"/>
                <a:ea typeface="微软雅黑" panose="020B0503020204020204" pitchFamily="34" charset="-122"/>
              </a:rPr>
              <a:t>和点</a:t>
            </a:r>
            <a:r>
              <a:rPr lang="en-US" altLang="zh-CN" sz="2000" dirty="0">
                <a:latin typeface="微软雅黑" panose="020B0503020204020204" pitchFamily="34" charset="-122"/>
                <a:ea typeface="微软雅黑" panose="020B0503020204020204" pitchFamily="34" charset="-122"/>
              </a:rPr>
              <a:t>B</a:t>
            </a:r>
            <a:r>
              <a:rPr lang="zh-CN" altLang="zh-CN" sz="2000" dirty="0">
                <a:latin typeface="微软雅黑" panose="020B0503020204020204" pitchFamily="34" charset="-122"/>
                <a:ea typeface="微软雅黑" panose="020B0503020204020204" pitchFamily="34" charset="-122"/>
              </a:rPr>
              <a:t>的投影</a:t>
            </a:r>
            <a:r>
              <a:rPr lang="zh-CN" altLang="en-US" sz="2000" dirty="0">
                <a:latin typeface="微软雅黑" panose="020B0503020204020204" pitchFamily="34" charset="-122"/>
                <a:ea typeface="微软雅黑" panose="020B0503020204020204" pitchFamily="34" charset="-122"/>
              </a:rPr>
              <a:t>。</a:t>
            </a:r>
          </a:p>
        </p:txBody>
      </p:sp>
      <p:sp>
        <p:nvSpPr>
          <p:cNvPr id="11"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4" name="文本框 13">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a:t>
            </a:r>
            <a:r>
              <a:rPr lang="zh-CN" altLang="en-US"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与曲面</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12270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 name="矩形 4"/>
          <p:cNvSpPr/>
          <p:nvPr/>
        </p:nvSpPr>
        <p:spPr>
          <a:xfrm>
            <a:off x="1551788" y="431582"/>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sp>
        <p:nvSpPr>
          <p:cNvPr id="10" name="文本框 9">
            <a:extLst>
              <a:ext uri="{FF2B5EF4-FFF2-40B4-BE49-F238E27FC236}">
                <a16:creationId xmlns="" xmlns:a16="http://schemas.microsoft.com/office/drawing/2014/main" id="{11179CEB-4313-AC87-6E24-538FE3E4B79A}"/>
              </a:ext>
            </a:extLst>
          </p:cNvPr>
          <p:cNvSpPr txBox="1"/>
          <p:nvPr/>
        </p:nvSpPr>
        <p:spPr>
          <a:xfrm>
            <a:off x="242530" y="1128604"/>
            <a:ext cx="10235316" cy="497957"/>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8-5 </a:t>
            </a:r>
            <a:r>
              <a:rPr lang="zh-CN" altLang="zh-CN" sz="2400" dirty="0">
                <a:latin typeface="微软雅黑" panose="020B0503020204020204" pitchFamily="34" charset="-122"/>
                <a:ea typeface="微软雅黑" panose="020B0503020204020204" pitchFamily="34" charset="-122"/>
              </a:rPr>
              <a:t>截切的圆柱体如图，补画侧面投影中缺漏的图线，并完成水平投影。</a:t>
            </a:r>
          </a:p>
        </p:txBody>
      </p:sp>
      <p:sp>
        <p:nvSpPr>
          <p:cNvPr id="9" name="文本框 8">
            <a:extLst>
              <a:ext uri="{FF2B5EF4-FFF2-40B4-BE49-F238E27FC236}">
                <a16:creationId xmlns="" xmlns:a16="http://schemas.microsoft.com/office/drawing/2014/main" id="{08088A1C-94C3-A586-7CA0-2F54CABB4810}"/>
              </a:ext>
            </a:extLst>
          </p:cNvPr>
          <p:cNvSpPr txBox="1"/>
          <p:nvPr/>
        </p:nvSpPr>
        <p:spPr>
          <a:xfrm>
            <a:off x="242530" y="1734560"/>
            <a:ext cx="5603326" cy="1938992"/>
          </a:xfrm>
          <a:prstGeom prst="rect">
            <a:avLst/>
          </a:prstGeom>
          <a:noFill/>
        </p:spPr>
        <p:txBody>
          <a:bodyPr wrap="square">
            <a:spAutoFit/>
          </a:bodyPr>
          <a:lstStyle/>
          <a:p>
            <a:pPr>
              <a:lnSpc>
                <a:spcPct val="120000"/>
              </a:lnSpc>
            </a:pPr>
            <a:r>
              <a:rPr lang="zh-CN" altLang="zh-CN" sz="2000" dirty="0">
                <a:solidFill>
                  <a:srgbClr val="FF0000"/>
                </a:solidFill>
                <a:latin typeface="微软雅黑" panose="020B0503020204020204" pitchFamily="34" charset="-122"/>
                <a:ea typeface="微软雅黑" panose="020B0503020204020204" pitchFamily="34" charset="-122"/>
              </a:rPr>
              <a:t>作图</a:t>
            </a:r>
            <a:r>
              <a:rPr lang="zh-CN" altLang="zh-CN" sz="2000">
                <a:solidFill>
                  <a:srgbClr val="FF0000"/>
                </a:solidFill>
                <a:latin typeface="微软雅黑" panose="020B0503020204020204" pitchFamily="34" charset="-122"/>
                <a:ea typeface="微软雅黑" panose="020B0503020204020204" pitchFamily="34" charset="-122"/>
              </a:rPr>
              <a:t>步骤</a:t>
            </a:r>
            <a:r>
              <a:rPr lang="zh-CN" altLang="zh-CN" sz="2000" smtClean="0">
                <a:solidFill>
                  <a:srgbClr val="FF0000"/>
                </a:solidFill>
                <a:latin typeface="微软雅黑" panose="020B0503020204020204" pitchFamily="34" charset="-122"/>
                <a:ea typeface="微软雅黑" panose="020B0503020204020204" pitchFamily="34" charset="-122"/>
              </a:rPr>
              <a:t>：</a:t>
            </a:r>
          </a:p>
          <a:p>
            <a:pPr marL="914400" lvl="1" indent="-457200">
              <a:lnSpc>
                <a:spcPct val="120000"/>
              </a:lnSpc>
              <a:buFont typeface="+mj-ea"/>
              <a:buAutoNum type="circleNumDbPlain" startAt="4"/>
            </a:pPr>
            <a:r>
              <a:rPr lang="zh-CN" altLang="zh-CN" sz="2000" smtClean="0">
                <a:latin typeface="微软雅黑" panose="020B0503020204020204" pitchFamily="34" charset="-122"/>
                <a:ea typeface="微软雅黑" panose="020B0503020204020204" pitchFamily="34" charset="-122"/>
              </a:rPr>
              <a:t>补齐转向轮廓线。</a:t>
            </a:r>
            <a:endParaRPr lang="en-US" altLang="zh-CN" sz="2000" smtClean="0">
              <a:latin typeface="微软雅黑" panose="020B0503020204020204" pitchFamily="34" charset="-122"/>
              <a:ea typeface="微软雅黑" panose="020B0503020204020204" pitchFamily="34" charset="-122"/>
            </a:endParaRPr>
          </a:p>
          <a:p>
            <a:pPr lvl="1">
              <a:lnSpc>
                <a:spcPct val="120000"/>
              </a:lnSpc>
            </a:pPr>
            <a:r>
              <a:rPr lang="en-US" altLang="zh-CN" sz="2000" smtClean="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在水平投影中，点</a:t>
            </a:r>
            <a:r>
              <a:rPr lang="en-US" altLang="zh-CN" sz="2000" dirty="0">
                <a:latin typeface="微软雅黑" panose="020B0503020204020204" pitchFamily="34" charset="-122"/>
                <a:ea typeface="微软雅黑" panose="020B0503020204020204" pitchFamily="34" charset="-122"/>
              </a:rPr>
              <a:t>a</a:t>
            </a:r>
            <a:r>
              <a:rPr lang="zh-CN" altLang="zh-CN" sz="2000" dirty="0">
                <a:latin typeface="微软雅黑" panose="020B0503020204020204" pitchFamily="34" charset="-122"/>
                <a:ea typeface="微软雅黑" panose="020B0503020204020204" pitchFamily="34" charset="-122"/>
              </a:rPr>
              <a:t>和点</a:t>
            </a:r>
            <a:r>
              <a:rPr lang="en-US" altLang="zh-CN" sz="2000" dirty="0">
                <a:latin typeface="微软雅黑" panose="020B0503020204020204" pitchFamily="34" charset="-122"/>
                <a:ea typeface="微软雅黑" panose="020B0503020204020204" pitchFamily="34" charset="-122"/>
              </a:rPr>
              <a:t>b</a:t>
            </a:r>
            <a:r>
              <a:rPr lang="zh-CN" altLang="zh-CN" sz="2000" dirty="0">
                <a:latin typeface="微软雅黑" panose="020B0503020204020204" pitchFamily="34" charset="-122"/>
                <a:ea typeface="微软雅黑" panose="020B0503020204020204" pitchFamily="34" charset="-122"/>
              </a:rPr>
              <a:t>左侧的转向轮廓线被截切，右侧的转向轮廓线没有被截切，需要加粗</a:t>
            </a:r>
            <a:r>
              <a:rPr lang="zh-CN" altLang="en-US" sz="2000" dirty="0">
                <a:latin typeface="微软雅黑" panose="020B0503020204020204" pitchFamily="34" charset="-122"/>
                <a:ea typeface="微软雅黑" panose="020B0503020204020204" pitchFamily="34" charset="-122"/>
              </a:rPr>
              <a:t>。</a:t>
            </a:r>
          </a:p>
        </p:txBody>
      </p:sp>
      <p:pic>
        <p:nvPicPr>
          <p:cNvPr id="6" name="图片 5">
            <a:extLst>
              <a:ext uri="{FF2B5EF4-FFF2-40B4-BE49-F238E27FC236}">
                <a16:creationId xmlns="" xmlns:a16="http://schemas.microsoft.com/office/drawing/2014/main" id="{21488F9A-46D4-EF67-5D56-2E6D2C46EF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3112" y="3857425"/>
            <a:ext cx="3526957" cy="2816701"/>
          </a:xfrm>
          <a:prstGeom prst="rect">
            <a:avLst/>
          </a:prstGeom>
        </p:spPr>
      </p:pic>
      <p:pic>
        <p:nvPicPr>
          <p:cNvPr id="11" name="图片 10">
            <a:extLst>
              <a:ext uri="{FF2B5EF4-FFF2-40B4-BE49-F238E27FC236}">
                <a16:creationId xmlns="" xmlns:a16="http://schemas.microsoft.com/office/drawing/2014/main" id="{9448A387-64C4-0FEB-2F4D-2E29949477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5838" y="1954798"/>
            <a:ext cx="5648249" cy="4448907"/>
          </a:xfrm>
          <a:prstGeom prst="rect">
            <a:avLst/>
          </a:prstGeom>
        </p:spPr>
      </p:pic>
      <p:sp>
        <p:nvSpPr>
          <p:cNvPr id="15" name="文本框 14">
            <a:extLst>
              <a:ext uri="{FF2B5EF4-FFF2-40B4-BE49-F238E27FC236}">
                <a16:creationId xmlns="" xmlns:a16="http://schemas.microsoft.com/office/drawing/2014/main" id="{9FEB7015-269F-3AA8-DEB3-BD3FE179BEDC}"/>
              </a:ext>
            </a:extLst>
          </p:cNvPr>
          <p:cNvSpPr txBox="1"/>
          <p:nvPr/>
        </p:nvSpPr>
        <p:spPr>
          <a:xfrm>
            <a:off x="9226463" y="4720638"/>
            <a:ext cx="1362636" cy="430374"/>
          </a:xfrm>
          <a:prstGeom prst="rect">
            <a:avLst/>
          </a:prstGeom>
          <a:noFill/>
        </p:spPr>
        <p:txBody>
          <a:bodyPr wrap="square">
            <a:spAutoFit/>
          </a:bodyPr>
          <a:lstStyle/>
          <a:p>
            <a:pPr algn="ctr">
              <a:lnSpc>
                <a:spcPct val="120000"/>
              </a:lnSpc>
            </a:pPr>
            <a:r>
              <a:rPr lang="zh-CN" altLang="en-US" sz="2000" dirty="0">
                <a:solidFill>
                  <a:srgbClr val="FF0000"/>
                </a:solidFill>
                <a:latin typeface="微软雅黑" panose="020B0503020204020204" pitchFamily="34" charset="-122"/>
                <a:ea typeface="微软雅黑" panose="020B0503020204020204" pitchFamily="34" charset="-122"/>
              </a:rPr>
              <a:t>最终结果</a:t>
            </a:r>
            <a:endParaRPr lang="zh-CN" altLang="en-US" sz="2000" dirty="0">
              <a:latin typeface="微软雅黑" panose="020B0503020204020204" pitchFamily="34" charset="-122"/>
              <a:ea typeface="微软雅黑" panose="020B0503020204020204" pitchFamily="34" charset="-122"/>
            </a:endParaRPr>
          </a:p>
        </p:txBody>
      </p:sp>
      <p:sp>
        <p:nvSpPr>
          <p:cNvPr id="12"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3" name="文本框 12">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a:t>
            </a:r>
            <a:r>
              <a:rPr lang="zh-CN" altLang="en-US"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与曲面</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69678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 name="矩形 4"/>
          <p:cNvSpPr/>
          <p:nvPr/>
        </p:nvSpPr>
        <p:spPr>
          <a:xfrm>
            <a:off x="1551788" y="431582"/>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sp>
        <p:nvSpPr>
          <p:cNvPr id="11" name="文本框 10">
            <a:extLst>
              <a:ext uri="{FF2B5EF4-FFF2-40B4-BE49-F238E27FC236}">
                <a16:creationId xmlns="" xmlns:a16="http://schemas.microsoft.com/office/drawing/2014/main" id="{4FBEC459-2242-41BE-E0EC-C53DCE6356FA}"/>
              </a:ext>
            </a:extLst>
          </p:cNvPr>
          <p:cNvSpPr txBox="1"/>
          <p:nvPr/>
        </p:nvSpPr>
        <p:spPr>
          <a:xfrm>
            <a:off x="192840" y="1132521"/>
            <a:ext cx="4233722" cy="461665"/>
          </a:xfrm>
          <a:prstGeom prst="rect">
            <a:avLst/>
          </a:prstGeom>
          <a:noFill/>
        </p:spPr>
        <p:txBody>
          <a:bodyPr wrap="square">
            <a:spAutoFit/>
          </a:bodyPr>
          <a:lstStyle/>
          <a:p>
            <a:r>
              <a:rPr lang="en-US" altLang="zh-CN" sz="2400" b="1" dirty="0">
                <a:latin typeface="微软雅黑" panose="020B0503020204020204" pitchFamily="34" charset="-122"/>
                <a:ea typeface="微软雅黑" panose="020B0503020204020204" pitchFamily="34" charset="-122"/>
              </a:rPr>
              <a:t>8.2.1 </a:t>
            </a:r>
            <a:r>
              <a:rPr lang="zh-CN" altLang="zh-CN" sz="2400" b="1" dirty="0">
                <a:latin typeface="微软雅黑" panose="020B0503020204020204" pitchFamily="34" charset="-122"/>
                <a:ea typeface="微软雅黑" panose="020B0503020204020204" pitchFamily="34" charset="-122"/>
              </a:rPr>
              <a:t>平面与</a:t>
            </a:r>
            <a:r>
              <a:rPr lang="zh-CN" altLang="en-US" sz="2400" b="1" dirty="0">
                <a:latin typeface="微软雅黑" panose="020B0503020204020204" pitchFamily="34" charset="-122"/>
                <a:ea typeface="微软雅黑" panose="020B0503020204020204" pitchFamily="34" charset="-122"/>
              </a:rPr>
              <a:t>圆锥</a:t>
            </a:r>
            <a:r>
              <a:rPr lang="zh-CN" altLang="zh-CN" sz="2400" b="1" dirty="0">
                <a:latin typeface="微软雅黑" panose="020B0503020204020204" pitchFamily="34" charset="-122"/>
                <a:ea typeface="微软雅黑" panose="020B0503020204020204" pitchFamily="34" charset="-122"/>
              </a:rPr>
              <a:t>体的截交线</a:t>
            </a:r>
            <a:endParaRPr lang="zh-CN" altLang="en-US" sz="2400" b="1" dirty="0">
              <a:latin typeface="微软雅黑" panose="020B0503020204020204" pitchFamily="34" charset="-122"/>
              <a:ea typeface="微软雅黑" panose="020B0503020204020204" pitchFamily="34" charset="-122"/>
            </a:endParaRPr>
          </a:p>
        </p:txBody>
      </p:sp>
      <p:graphicFrame>
        <p:nvGraphicFramePr>
          <p:cNvPr id="3" name="表格 2">
            <a:extLst>
              <a:ext uri="{FF2B5EF4-FFF2-40B4-BE49-F238E27FC236}">
                <a16:creationId xmlns="" xmlns:a16="http://schemas.microsoft.com/office/drawing/2014/main" id="{803165BB-53A6-5FDA-D841-1A8A34F7F2C1}"/>
              </a:ext>
            </a:extLst>
          </p:cNvPr>
          <p:cNvGraphicFramePr>
            <a:graphicFrameLocks noGrp="1"/>
          </p:cNvGraphicFramePr>
          <p:nvPr>
            <p:extLst>
              <p:ext uri="{D42A27DB-BD31-4B8C-83A1-F6EECF244321}">
                <p14:modId xmlns:p14="http://schemas.microsoft.com/office/powerpoint/2010/main" val="3921534271"/>
              </p:ext>
            </p:extLst>
          </p:nvPr>
        </p:nvGraphicFramePr>
        <p:xfrm>
          <a:off x="518043" y="1646685"/>
          <a:ext cx="9222857" cy="5076844"/>
        </p:xfrm>
        <a:graphic>
          <a:graphicData uri="http://schemas.openxmlformats.org/drawingml/2006/table">
            <a:tbl>
              <a:tblPr firstRow="1" firstCol="1" bandRow="1">
                <a:tableStyleId>{5C22544A-7EE6-4342-B048-85BDC9FD1C3A}</a:tableStyleId>
              </a:tblPr>
              <a:tblGrid>
                <a:gridCol w="2209736">
                  <a:extLst>
                    <a:ext uri="{9D8B030D-6E8A-4147-A177-3AD203B41FA5}">
                      <a16:colId xmlns="" xmlns:a16="http://schemas.microsoft.com/office/drawing/2014/main" val="1877033137"/>
                    </a:ext>
                  </a:extLst>
                </a:gridCol>
                <a:gridCol w="2243078">
                  <a:extLst>
                    <a:ext uri="{9D8B030D-6E8A-4147-A177-3AD203B41FA5}">
                      <a16:colId xmlns="" xmlns:a16="http://schemas.microsoft.com/office/drawing/2014/main" val="1169264994"/>
                    </a:ext>
                  </a:extLst>
                </a:gridCol>
                <a:gridCol w="2132437">
                  <a:extLst>
                    <a:ext uri="{9D8B030D-6E8A-4147-A177-3AD203B41FA5}">
                      <a16:colId xmlns="" xmlns:a16="http://schemas.microsoft.com/office/drawing/2014/main" val="971737767"/>
                    </a:ext>
                  </a:extLst>
                </a:gridCol>
                <a:gridCol w="2637606">
                  <a:extLst>
                    <a:ext uri="{9D8B030D-6E8A-4147-A177-3AD203B41FA5}">
                      <a16:colId xmlns="" xmlns:a16="http://schemas.microsoft.com/office/drawing/2014/main" val="698582188"/>
                    </a:ext>
                  </a:extLst>
                </a:gridCol>
              </a:tblGrid>
              <a:tr h="511700">
                <a:tc>
                  <a:txBody>
                    <a:bodyPr/>
                    <a:lstStyle/>
                    <a:p>
                      <a:pPr algn="ctr">
                        <a:lnSpc>
                          <a:spcPct val="150000"/>
                        </a:lnSpc>
                      </a:pPr>
                      <a:r>
                        <a:rPr lang="zh-CN" sz="1800" kern="100">
                          <a:effectLst/>
                          <a:latin typeface="微软雅黑" panose="020B0503020204020204" pitchFamily="34" charset="-122"/>
                          <a:ea typeface="微软雅黑" panose="020B0503020204020204" pitchFamily="34" charset="-122"/>
                        </a:rPr>
                        <a:t>截平面的位置</a:t>
                      </a:r>
                      <a:endParaRPr lang="zh-CN" sz="18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50000"/>
                        </a:lnSpc>
                      </a:pPr>
                      <a:r>
                        <a:rPr lang="zh-CN" sz="1800" kern="100">
                          <a:effectLst/>
                          <a:latin typeface="微软雅黑" panose="020B0503020204020204" pitchFamily="34" charset="-122"/>
                          <a:ea typeface="微软雅黑" panose="020B0503020204020204" pitchFamily="34" charset="-122"/>
                        </a:rPr>
                        <a:t>立体效果图</a:t>
                      </a:r>
                      <a:endParaRPr lang="zh-CN" sz="18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50000"/>
                        </a:lnSpc>
                      </a:pPr>
                      <a:r>
                        <a:rPr lang="zh-CN" sz="1800" kern="100">
                          <a:effectLst/>
                          <a:latin typeface="微软雅黑" panose="020B0503020204020204" pitchFamily="34" charset="-122"/>
                          <a:ea typeface="微软雅黑" panose="020B0503020204020204" pitchFamily="34" charset="-122"/>
                        </a:rPr>
                        <a:t>截交线的形状</a:t>
                      </a:r>
                      <a:endParaRPr lang="zh-CN" sz="18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50000"/>
                        </a:lnSpc>
                      </a:pPr>
                      <a:r>
                        <a:rPr lang="zh-CN" sz="1800" kern="100">
                          <a:effectLst/>
                          <a:latin typeface="微软雅黑" panose="020B0503020204020204" pitchFamily="34" charset="-122"/>
                          <a:ea typeface="微软雅黑" panose="020B0503020204020204" pitchFamily="34" charset="-122"/>
                        </a:rPr>
                        <a:t>视图</a:t>
                      </a:r>
                      <a:endParaRPr lang="zh-CN" sz="18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277758698"/>
                  </a:ext>
                </a:extLst>
              </a:tr>
              <a:tr h="1445427">
                <a:tc>
                  <a:txBody>
                    <a:bodyPr/>
                    <a:lstStyle/>
                    <a:p>
                      <a:pPr algn="ctr">
                        <a:lnSpc>
                          <a:spcPct val="150000"/>
                        </a:lnSpc>
                      </a:pPr>
                      <a:r>
                        <a:rPr lang="zh-CN" sz="1800" kern="100" dirty="0">
                          <a:effectLst/>
                          <a:latin typeface="微软雅黑" panose="020B0503020204020204" pitchFamily="34" charset="-122"/>
                          <a:ea typeface="微软雅黑" panose="020B0503020204020204" pitchFamily="34" charset="-122"/>
                        </a:rPr>
                        <a:t>过椎顶</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50000"/>
                        </a:lnSpc>
                      </a:pPr>
                      <a:endParaRPr lang="en-US" sz="18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50000"/>
                        </a:lnSpc>
                      </a:pP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50000"/>
                        </a:lnSpc>
                      </a:pPr>
                      <a:endParaRPr lang="en-US" sz="18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3864173904"/>
                  </a:ext>
                </a:extLst>
              </a:tr>
              <a:tr h="1488141">
                <a:tc>
                  <a:txBody>
                    <a:bodyPr/>
                    <a:lstStyle/>
                    <a:p>
                      <a:pPr algn="ctr">
                        <a:lnSpc>
                          <a:spcPct val="150000"/>
                        </a:lnSpc>
                      </a:pPr>
                      <a:r>
                        <a:rPr lang="zh-CN" sz="1800" kern="100">
                          <a:effectLst/>
                          <a:latin typeface="微软雅黑" panose="020B0503020204020204" pitchFamily="34" charset="-122"/>
                          <a:ea typeface="微软雅黑" panose="020B0503020204020204" pitchFamily="34" charset="-122"/>
                        </a:rPr>
                        <a:t>垂直于圆锥的回转轴线</a:t>
                      </a:r>
                      <a:endParaRPr lang="zh-CN" sz="18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a:effectLst/>
                          <a:latin typeface="微软雅黑" panose="020B0503020204020204" pitchFamily="34" charset="-122"/>
                          <a:ea typeface="微软雅黑" panose="020B0503020204020204" pitchFamily="34" charset="-122"/>
                        </a:rPr>
                        <a:t> </a:t>
                      </a:r>
                      <a:endParaRPr lang="en-US" sz="18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50000"/>
                        </a:lnSpc>
                      </a:pP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dirty="0">
                          <a:effectLst/>
                          <a:latin typeface="微软雅黑" panose="020B0503020204020204" pitchFamily="34" charset="-122"/>
                          <a:ea typeface="微软雅黑" panose="020B0503020204020204" pitchFamily="34" charset="-122"/>
                        </a:rPr>
                        <a:t> </a:t>
                      </a:r>
                      <a:endParaRPr lang="en-US"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2652098070"/>
                  </a:ext>
                </a:extLst>
              </a:tr>
              <a:tr h="1631576">
                <a:tc>
                  <a:txBody>
                    <a:bodyPr/>
                    <a:lstStyle/>
                    <a:p>
                      <a:pPr algn="ctr">
                        <a:lnSpc>
                          <a:spcPct val="150000"/>
                        </a:lnSpc>
                      </a:pPr>
                      <a:r>
                        <a:rPr lang="zh-CN" sz="1800" kern="100">
                          <a:effectLst/>
                          <a:latin typeface="微软雅黑" panose="020B0503020204020204" pitchFamily="34" charset="-122"/>
                          <a:ea typeface="微软雅黑" panose="020B0503020204020204" pitchFamily="34" charset="-122"/>
                        </a:rPr>
                        <a:t>截平面与圆锥回转轴线的夹角θ</a:t>
                      </a:r>
                      <a:r>
                        <a:rPr lang="en-US" sz="1800" kern="100">
                          <a:effectLst/>
                          <a:latin typeface="微软雅黑" panose="020B0503020204020204" pitchFamily="34" charset="-122"/>
                          <a:ea typeface="微软雅黑" panose="020B0503020204020204" pitchFamily="34" charset="-122"/>
                        </a:rPr>
                        <a:t>&gt;</a:t>
                      </a:r>
                      <a:r>
                        <a:rPr lang="zh-CN" sz="1800" kern="100">
                          <a:effectLst/>
                          <a:latin typeface="微软雅黑" panose="020B0503020204020204" pitchFamily="34" charset="-122"/>
                          <a:ea typeface="微软雅黑" panose="020B0503020204020204" pitchFamily="34" charset="-122"/>
                        </a:rPr>
                        <a:t>半锥顶角α</a:t>
                      </a:r>
                      <a:endParaRPr lang="zh-CN" sz="18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50000"/>
                        </a:lnSpc>
                      </a:pPr>
                      <a:endParaRPr lang="en-US" sz="18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50000"/>
                        </a:lnSpc>
                      </a:pP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50000"/>
                        </a:lnSpc>
                      </a:pPr>
                      <a:endParaRPr lang="en-US"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966155472"/>
                  </a:ext>
                </a:extLst>
              </a:tr>
            </a:tbl>
          </a:graphicData>
        </a:graphic>
      </p:graphicFrame>
      <p:pic>
        <p:nvPicPr>
          <p:cNvPr id="2058" name="图片 102">
            <a:extLst>
              <a:ext uri="{FF2B5EF4-FFF2-40B4-BE49-F238E27FC236}">
                <a16:creationId xmlns="" xmlns:a16="http://schemas.microsoft.com/office/drawing/2014/main" id="{5CB28C30-FBD6-6C95-7845-7C1A9BBFE9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1451" y="2220668"/>
            <a:ext cx="1025901" cy="1240963"/>
          </a:xfrm>
          <a:prstGeom prst="rect">
            <a:avLst/>
          </a:prstGeom>
          <a:noFill/>
          <a:extLst>
            <a:ext uri="{909E8E84-426E-40DD-AFC4-6F175D3DCCD1}">
              <a14:hiddenFill xmlns:a14="http://schemas.microsoft.com/office/drawing/2010/main">
                <a:solidFill>
                  <a:srgbClr val="FFFFFF"/>
                </a:solidFill>
              </a14:hiddenFill>
            </a:ext>
          </a:extLst>
        </p:spPr>
      </p:pic>
      <p:pic>
        <p:nvPicPr>
          <p:cNvPr id="2057" name="图片 107">
            <a:extLst>
              <a:ext uri="{FF2B5EF4-FFF2-40B4-BE49-F238E27FC236}">
                <a16:creationId xmlns="" xmlns:a16="http://schemas.microsoft.com/office/drawing/2014/main" id="{05FFA350-2AC9-3FB1-3E41-61E6A431D6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4518" y="2268067"/>
            <a:ext cx="781421" cy="1371328"/>
          </a:xfrm>
          <a:prstGeom prst="rect">
            <a:avLst/>
          </a:prstGeom>
          <a:noFill/>
          <a:extLst>
            <a:ext uri="{909E8E84-426E-40DD-AFC4-6F175D3DCCD1}">
              <a14:hiddenFill xmlns:a14="http://schemas.microsoft.com/office/drawing/2010/main">
                <a:solidFill>
                  <a:srgbClr val="FFFFFF"/>
                </a:solidFill>
              </a14:hiddenFill>
            </a:ext>
          </a:extLst>
        </p:spPr>
      </p:pic>
      <p:pic>
        <p:nvPicPr>
          <p:cNvPr id="2056" name="图片 103">
            <a:extLst>
              <a:ext uri="{FF2B5EF4-FFF2-40B4-BE49-F238E27FC236}">
                <a16:creationId xmlns="" xmlns:a16="http://schemas.microsoft.com/office/drawing/2014/main" id="{DA6BF1B7-5C6E-5A73-137A-0B12852DD4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451" y="3799679"/>
            <a:ext cx="1235075" cy="1189037"/>
          </a:xfrm>
          <a:prstGeom prst="rect">
            <a:avLst/>
          </a:prstGeom>
          <a:noFill/>
          <a:extLst>
            <a:ext uri="{909E8E84-426E-40DD-AFC4-6F175D3DCCD1}">
              <a14:hiddenFill xmlns:a14="http://schemas.microsoft.com/office/drawing/2010/main">
                <a:solidFill>
                  <a:srgbClr val="FFFFFF"/>
                </a:solidFill>
              </a14:hiddenFill>
            </a:ext>
          </a:extLst>
        </p:spPr>
      </p:pic>
      <p:pic>
        <p:nvPicPr>
          <p:cNvPr id="2055" name="图片 108">
            <a:extLst>
              <a:ext uri="{FF2B5EF4-FFF2-40B4-BE49-F238E27FC236}">
                <a16:creationId xmlns="" xmlns:a16="http://schemas.microsoft.com/office/drawing/2014/main" id="{8644985E-CBB1-C51F-8D23-1F5DC27107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8192" y="3686902"/>
            <a:ext cx="781421" cy="1428115"/>
          </a:xfrm>
          <a:prstGeom prst="rect">
            <a:avLst/>
          </a:prstGeom>
          <a:noFill/>
          <a:extLst>
            <a:ext uri="{909E8E84-426E-40DD-AFC4-6F175D3DCCD1}">
              <a14:hiddenFill xmlns:a14="http://schemas.microsoft.com/office/drawing/2010/main">
                <a:solidFill>
                  <a:srgbClr val="FFFFFF"/>
                </a:solidFill>
              </a14:hiddenFill>
            </a:ext>
          </a:extLst>
        </p:spPr>
      </p:pic>
      <p:pic>
        <p:nvPicPr>
          <p:cNvPr id="2054" name="图片 104">
            <a:extLst>
              <a:ext uri="{FF2B5EF4-FFF2-40B4-BE49-F238E27FC236}">
                <a16:creationId xmlns="" xmlns:a16="http://schemas.microsoft.com/office/drawing/2014/main" id="{484C62C8-DB5B-26FC-8AB2-94FCC759E7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1451" y="5378147"/>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图片 109">
            <a:extLst>
              <a:ext uri="{FF2B5EF4-FFF2-40B4-BE49-F238E27FC236}">
                <a16:creationId xmlns="" xmlns:a16="http://schemas.microsoft.com/office/drawing/2014/main" id="{1F843862-16F2-3FFA-DE0F-FBCEA75E351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92281" y="5162524"/>
            <a:ext cx="689001" cy="1537663"/>
          </a:xfrm>
          <a:prstGeom prst="rect">
            <a:avLst/>
          </a:prstGeom>
          <a:noFill/>
          <a:extLst>
            <a:ext uri="{909E8E84-426E-40DD-AFC4-6F175D3DCCD1}">
              <a14:hiddenFill xmlns:a14="http://schemas.microsoft.com/office/drawing/2010/main">
                <a:solidFill>
                  <a:srgbClr val="FFFFFF"/>
                </a:solidFill>
              </a14:hiddenFill>
            </a:ext>
          </a:extLst>
        </p:spPr>
      </p:pic>
      <p:sp>
        <p:nvSpPr>
          <p:cNvPr id="18" name="文本框 17">
            <a:extLst>
              <a:ext uri="{FF2B5EF4-FFF2-40B4-BE49-F238E27FC236}">
                <a16:creationId xmlns="" xmlns:a16="http://schemas.microsoft.com/office/drawing/2014/main" id="{92E7C5FE-B03B-8020-3E7F-3ECACF0CEEA5}"/>
              </a:ext>
            </a:extLst>
          </p:cNvPr>
          <p:cNvSpPr txBox="1"/>
          <p:nvPr/>
        </p:nvSpPr>
        <p:spPr>
          <a:xfrm>
            <a:off x="5242502" y="2804310"/>
            <a:ext cx="1494619" cy="400110"/>
          </a:xfrm>
          <a:prstGeom prst="rect">
            <a:avLst/>
          </a:prstGeom>
          <a:noFill/>
        </p:spPr>
        <p:txBody>
          <a:bodyPr wrap="square" rtlCol="0">
            <a:spAutoFit/>
          </a:bodyPr>
          <a:lstStyle/>
          <a:p>
            <a:r>
              <a:rPr lang="zh-CN" altLang="en-US" sz="2000" b="1" dirty="0">
                <a:solidFill>
                  <a:srgbClr val="FF0000"/>
                </a:solidFill>
                <a:latin typeface="微软雅黑" panose="020B0503020204020204" pitchFamily="34" charset="-122"/>
                <a:ea typeface="微软雅黑" panose="020B0503020204020204" pitchFamily="34" charset="-122"/>
              </a:rPr>
              <a:t>等腰三角形</a:t>
            </a:r>
          </a:p>
        </p:txBody>
      </p:sp>
      <p:sp>
        <p:nvSpPr>
          <p:cNvPr id="19" name="文本框 18">
            <a:extLst>
              <a:ext uri="{FF2B5EF4-FFF2-40B4-BE49-F238E27FC236}">
                <a16:creationId xmlns="" xmlns:a16="http://schemas.microsoft.com/office/drawing/2014/main" id="{7E03DB95-BDB0-84E6-9302-4C5A0685F9A4}"/>
              </a:ext>
            </a:extLst>
          </p:cNvPr>
          <p:cNvSpPr txBox="1"/>
          <p:nvPr/>
        </p:nvSpPr>
        <p:spPr>
          <a:xfrm>
            <a:off x="5770330" y="4161990"/>
            <a:ext cx="717176" cy="400110"/>
          </a:xfrm>
          <a:prstGeom prst="rect">
            <a:avLst/>
          </a:prstGeom>
          <a:noFill/>
        </p:spPr>
        <p:txBody>
          <a:bodyPr wrap="square" rtlCol="0">
            <a:spAutoFit/>
          </a:bodyPr>
          <a:lstStyle/>
          <a:p>
            <a:r>
              <a:rPr lang="zh-CN" altLang="en-US" sz="2000" b="1" dirty="0">
                <a:solidFill>
                  <a:srgbClr val="FF0000"/>
                </a:solidFill>
                <a:latin typeface="微软雅黑" panose="020B0503020204020204" pitchFamily="34" charset="-122"/>
                <a:ea typeface="微软雅黑" panose="020B0503020204020204" pitchFamily="34" charset="-122"/>
              </a:rPr>
              <a:t>圆</a:t>
            </a:r>
          </a:p>
        </p:txBody>
      </p:sp>
      <p:sp>
        <p:nvSpPr>
          <p:cNvPr id="20" name="文本框 19">
            <a:extLst>
              <a:ext uri="{FF2B5EF4-FFF2-40B4-BE49-F238E27FC236}">
                <a16:creationId xmlns="" xmlns:a16="http://schemas.microsoft.com/office/drawing/2014/main" id="{90E13A4F-90B1-2B1F-0E60-74D8B6B0D26F}"/>
              </a:ext>
            </a:extLst>
          </p:cNvPr>
          <p:cNvSpPr txBox="1"/>
          <p:nvPr/>
        </p:nvSpPr>
        <p:spPr>
          <a:xfrm>
            <a:off x="5631223" y="5731300"/>
            <a:ext cx="717176" cy="400110"/>
          </a:xfrm>
          <a:prstGeom prst="rect">
            <a:avLst/>
          </a:prstGeom>
          <a:noFill/>
        </p:spPr>
        <p:txBody>
          <a:bodyPr wrap="square" rtlCol="0">
            <a:spAutoFit/>
          </a:bodyPr>
          <a:lstStyle/>
          <a:p>
            <a:r>
              <a:rPr lang="zh-CN" altLang="en-US" sz="2000" b="1" dirty="0">
                <a:solidFill>
                  <a:srgbClr val="FF0000"/>
                </a:solidFill>
                <a:latin typeface="微软雅黑" panose="020B0503020204020204" pitchFamily="34" charset="-122"/>
                <a:ea typeface="微软雅黑" panose="020B0503020204020204" pitchFamily="34" charset="-122"/>
              </a:rPr>
              <a:t>椭圆</a:t>
            </a:r>
          </a:p>
        </p:txBody>
      </p:sp>
      <p:sp>
        <p:nvSpPr>
          <p:cNvPr id="17" name="矩形: 剪去对角 9">
            <a:hlinkClick r:id="rId9"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21" name="文本框 20">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a:t>
            </a:r>
            <a:r>
              <a:rPr lang="zh-CN" altLang="en-US"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与曲面</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04946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058"/>
                                        </p:tgtEl>
                                        <p:attrNameLst>
                                          <p:attrName>style.visibility</p:attrName>
                                        </p:attrNameLst>
                                      </p:cBhvr>
                                      <p:to>
                                        <p:strVal val="visible"/>
                                      </p:to>
                                    </p:set>
                                    <p:animEffect transition="in" filter="wipe(left)">
                                      <p:cBhvr>
                                        <p:cTn id="14" dur="500"/>
                                        <p:tgtEl>
                                          <p:spTgt spid="205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57"/>
                                        </p:tgtEl>
                                        <p:attrNameLst>
                                          <p:attrName>style.visibility</p:attrName>
                                        </p:attrNameLst>
                                      </p:cBhvr>
                                      <p:to>
                                        <p:strVal val="visible"/>
                                      </p:to>
                                    </p:set>
                                    <p:animEffect transition="in" filter="wipe(left)">
                                      <p:cBhvr>
                                        <p:cTn id="24" dur="500"/>
                                        <p:tgtEl>
                                          <p:spTgt spid="205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056"/>
                                        </p:tgtEl>
                                        <p:attrNameLst>
                                          <p:attrName>style.visibility</p:attrName>
                                        </p:attrNameLst>
                                      </p:cBhvr>
                                      <p:to>
                                        <p:strVal val="visible"/>
                                      </p:to>
                                    </p:set>
                                    <p:animEffect transition="in" filter="wipe(left)">
                                      <p:cBhvr>
                                        <p:cTn id="29" dur="500"/>
                                        <p:tgtEl>
                                          <p:spTgt spid="205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055"/>
                                        </p:tgtEl>
                                        <p:attrNameLst>
                                          <p:attrName>style.visibility</p:attrName>
                                        </p:attrNameLst>
                                      </p:cBhvr>
                                      <p:to>
                                        <p:strVal val="visible"/>
                                      </p:to>
                                    </p:set>
                                    <p:animEffect transition="in" filter="wipe(left)">
                                      <p:cBhvr>
                                        <p:cTn id="39" dur="500"/>
                                        <p:tgtEl>
                                          <p:spTgt spid="205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054"/>
                                        </p:tgtEl>
                                        <p:attrNameLst>
                                          <p:attrName>style.visibility</p:attrName>
                                        </p:attrNameLst>
                                      </p:cBhvr>
                                      <p:to>
                                        <p:strVal val="visible"/>
                                      </p:to>
                                    </p:set>
                                    <p:animEffect transition="in" filter="wipe(left)">
                                      <p:cBhvr>
                                        <p:cTn id="44" dur="500"/>
                                        <p:tgtEl>
                                          <p:spTgt spid="205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053"/>
                                        </p:tgtEl>
                                        <p:attrNameLst>
                                          <p:attrName>style.visibility</p:attrName>
                                        </p:attrNameLst>
                                      </p:cBhvr>
                                      <p:to>
                                        <p:strVal val="visible"/>
                                      </p:to>
                                    </p:set>
                                    <p:animEffect transition="in" filter="wipe(left)">
                                      <p:cBhvr>
                                        <p:cTn id="54"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 name="矩形 4"/>
          <p:cNvSpPr/>
          <p:nvPr/>
        </p:nvSpPr>
        <p:spPr>
          <a:xfrm>
            <a:off x="1551788" y="431582"/>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sp>
        <p:nvSpPr>
          <p:cNvPr id="11" name="文本框 10">
            <a:extLst>
              <a:ext uri="{FF2B5EF4-FFF2-40B4-BE49-F238E27FC236}">
                <a16:creationId xmlns="" xmlns:a16="http://schemas.microsoft.com/office/drawing/2014/main" id="{4FBEC459-2242-41BE-E0EC-C53DCE6356FA}"/>
              </a:ext>
            </a:extLst>
          </p:cNvPr>
          <p:cNvSpPr txBox="1"/>
          <p:nvPr/>
        </p:nvSpPr>
        <p:spPr>
          <a:xfrm>
            <a:off x="192840" y="1132521"/>
            <a:ext cx="4233722" cy="461665"/>
          </a:xfrm>
          <a:prstGeom prst="rect">
            <a:avLst/>
          </a:prstGeom>
          <a:noFill/>
        </p:spPr>
        <p:txBody>
          <a:bodyPr wrap="square">
            <a:spAutoFit/>
          </a:bodyPr>
          <a:lstStyle/>
          <a:p>
            <a:r>
              <a:rPr lang="en-US" altLang="zh-CN" sz="2400" b="1" dirty="0">
                <a:latin typeface="微软雅黑" panose="020B0503020204020204" pitchFamily="34" charset="-122"/>
                <a:ea typeface="微软雅黑" panose="020B0503020204020204" pitchFamily="34" charset="-122"/>
              </a:rPr>
              <a:t>8.2.1 </a:t>
            </a:r>
            <a:r>
              <a:rPr lang="zh-CN" altLang="zh-CN" sz="2400" b="1" dirty="0">
                <a:latin typeface="微软雅黑" panose="020B0503020204020204" pitchFamily="34" charset="-122"/>
                <a:ea typeface="微软雅黑" panose="020B0503020204020204" pitchFamily="34" charset="-122"/>
              </a:rPr>
              <a:t>平面与</a:t>
            </a:r>
            <a:r>
              <a:rPr lang="zh-CN" altLang="en-US" sz="2400" b="1" dirty="0">
                <a:latin typeface="微软雅黑" panose="020B0503020204020204" pitchFamily="34" charset="-122"/>
                <a:ea typeface="微软雅黑" panose="020B0503020204020204" pitchFamily="34" charset="-122"/>
              </a:rPr>
              <a:t>圆锥</a:t>
            </a:r>
            <a:r>
              <a:rPr lang="zh-CN" altLang="zh-CN" sz="2400" b="1" dirty="0">
                <a:latin typeface="微软雅黑" panose="020B0503020204020204" pitchFamily="34" charset="-122"/>
                <a:ea typeface="微软雅黑" panose="020B0503020204020204" pitchFamily="34" charset="-122"/>
              </a:rPr>
              <a:t>体的截交线</a:t>
            </a:r>
            <a:endParaRPr lang="zh-CN" altLang="en-US" sz="2400" b="1" dirty="0">
              <a:latin typeface="微软雅黑" panose="020B0503020204020204" pitchFamily="34" charset="-122"/>
              <a:ea typeface="微软雅黑" panose="020B0503020204020204" pitchFamily="34" charset="-122"/>
            </a:endParaRPr>
          </a:p>
        </p:txBody>
      </p:sp>
      <p:graphicFrame>
        <p:nvGraphicFramePr>
          <p:cNvPr id="3" name="表格 2">
            <a:extLst>
              <a:ext uri="{FF2B5EF4-FFF2-40B4-BE49-F238E27FC236}">
                <a16:creationId xmlns="" xmlns:a16="http://schemas.microsoft.com/office/drawing/2014/main" id="{803165BB-53A6-5FDA-D841-1A8A34F7F2C1}"/>
              </a:ext>
            </a:extLst>
          </p:cNvPr>
          <p:cNvGraphicFramePr>
            <a:graphicFrameLocks noGrp="1"/>
          </p:cNvGraphicFramePr>
          <p:nvPr>
            <p:extLst>
              <p:ext uri="{D42A27DB-BD31-4B8C-83A1-F6EECF244321}">
                <p14:modId xmlns:p14="http://schemas.microsoft.com/office/powerpoint/2010/main" val="161184728"/>
              </p:ext>
            </p:extLst>
          </p:nvPr>
        </p:nvGraphicFramePr>
        <p:xfrm>
          <a:off x="388337" y="1775903"/>
          <a:ext cx="9822464" cy="4678685"/>
        </p:xfrm>
        <a:graphic>
          <a:graphicData uri="http://schemas.openxmlformats.org/drawingml/2006/table">
            <a:tbl>
              <a:tblPr firstRow="1" firstCol="1" bandRow="1">
                <a:tableStyleId>{5C22544A-7EE6-4342-B048-85BDC9FD1C3A}</a:tableStyleId>
              </a:tblPr>
              <a:tblGrid>
                <a:gridCol w="2514533">
                  <a:extLst>
                    <a:ext uri="{9D8B030D-6E8A-4147-A177-3AD203B41FA5}">
                      <a16:colId xmlns="" xmlns:a16="http://schemas.microsoft.com/office/drawing/2014/main" val="1877033137"/>
                    </a:ext>
                  </a:extLst>
                </a:gridCol>
                <a:gridCol w="2084772">
                  <a:extLst>
                    <a:ext uri="{9D8B030D-6E8A-4147-A177-3AD203B41FA5}">
                      <a16:colId xmlns="" xmlns:a16="http://schemas.microsoft.com/office/drawing/2014/main" val="1169264994"/>
                    </a:ext>
                  </a:extLst>
                </a:gridCol>
                <a:gridCol w="2001338">
                  <a:extLst>
                    <a:ext uri="{9D8B030D-6E8A-4147-A177-3AD203B41FA5}">
                      <a16:colId xmlns="" xmlns:a16="http://schemas.microsoft.com/office/drawing/2014/main" val="971737767"/>
                    </a:ext>
                  </a:extLst>
                </a:gridCol>
                <a:gridCol w="3221821">
                  <a:extLst>
                    <a:ext uri="{9D8B030D-6E8A-4147-A177-3AD203B41FA5}">
                      <a16:colId xmlns="" xmlns:a16="http://schemas.microsoft.com/office/drawing/2014/main" val="698582188"/>
                    </a:ext>
                  </a:extLst>
                </a:gridCol>
              </a:tblGrid>
              <a:tr h="441161">
                <a:tc>
                  <a:txBody>
                    <a:bodyPr/>
                    <a:lstStyle/>
                    <a:p>
                      <a:pPr algn="ctr">
                        <a:lnSpc>
                          <a:spcPct val="150000"/>
                        </a:lnSpc>
                      </a:pPr>
                      <a:r>
                        <a:rPr lang="zh-CN" sz="1800" kern="100">
                          <a:effectLst/>
                          <a:latin typeface="微软雅黑" panose="020B0503020204020204" pitchFamily="34" charset="-122"/>
                          <a:ea typeface="微软雅黑" panose="020B0503020204020204" pitchFamily="34" charset="-122"/>
                        </a:rPr>
                        <a:t>截平面的位置</a:t>
                      </a:r>
                      <a:endParaRPr lang="zh-CN" sz="18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50000"/>
                        </a:lnSpc>
                      </a:pPr>
                      <a:r>
                        <a:rPr lang="zh-CN" sz="1800" kern="100">
                          <a:effectLst/>
                          <a:latin typeface="微软雅黑" panose="020B0503020204020204" pitchFamily="34" charset="-122"/>
                          <a:ea typeface="微软雅黑" panose="020B0503020204020204" pitchFamily="34" charset="-122"/>
                        </a:rPr>
                        <a:t>立体效果图</a:t>
                      </a:r>
                      <a:endParaRPr lang="zh-CN" sz="18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50000"/>
                        </a:lnSpc>
                      </a:pPr>
                      <a:r>
                        <a:rPr lang="zh-CN" sz="1800" kern="100">
                          <a:effectLst/>
                          <a:latin typeface="微软雅黑" panose="020B0503020204020204" pitchFamily="34" charset="-122"/>
                          <a:ea typeface="微软雅黑" panose="020B0503020204020204" pitchFamily="34" charset="-122"/>
                        </a:rPr>
                        <a:t>截交线的形状</a:t>
                      </a:r>
                      <a:endParaRPr lang="zh-CN" sz="18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50000"/>
                        </a:lnSpc>
                      </a:pPr>
                      <a:r>
                        <a:rPr lang="zh-CN" sz="1800" kern="100">
                          <a:effectLst/>
                          <a:latin typeface="微软雅黑" panose="020B0503020204020204" pitchFamily="34" charset="-122"/>
                          <a:ea typeface="微软雅黑" panose="020B0503020204020204" pitchFamily="34" charset="-122"/>
                        </a:rPr>
                        <a:t>视图</a:t>
                      </a:r>
                      <a:endParaRPr lang="zh-CN" sz="18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277758698"/>
                  </a:ext>
                </a:extLst>
              </a:tr>
              <a:tr h="2043953">
                <a:tc>
                  <a:txBody>
                    <a:bodyPr/>
                    <a:lstStyle/>
                    <a:p>
                      <a:pPr algn="ctr">
                        <a:lnSpc>
                          <a:spcPct val="150000"/>
                        </a:lnSpc>
                      </a:pPr>
                      <a:r>
                        <a:rPr lang="zh-CN" sz="1800" kern="100">
                          <a:effectLst/>
                          <a:latin typeface="微软雅黑" panose="020B0503020204020204" pitchFamily="34" charset="-122"/>
                          <a:ea typeface="微软雅黑" panose="020B0503020204020204" pitchFamily="34" charset="-122"/>
                        </a:rPr>
                        <a:t>截平面与圆锥回转轴线的夹角θ</a:t>
                      </a:r>
                      <a:r>
                        <a:rPr lang="en-US" sz="1800" kern="100">
                          <a:effectLst/>
                          <a:latin typeface="微软雅黑" panose="020B0503020204020204" pitchFamily="34" charset="-122"/>
                          <a:ea typeface="微软雅黑" panose="020B0503020204020204" pitchFamily="34" charset="-122"/>
                        </a:rPr>
                        <a:t>=</a:t>
                      </a:r>
                      <a:r>
                        <a:rPr lang="zh-CN" sz="1800" kern="100">
                          <a:effectLst/>
                          <a:latin typeface="微软雅黑" panose="020B0503020204020204" pitchFamily="34" charset="-122"/>
                          <a:ea typeface="微软雅黑" panose="020B0503020204020204" pitchFamily="34" charset="-122"/>
                        </a:rPr>
                        <a:t>半锥顶角α</a:t>
                      </a:r>
                      <a:endParaRPr lang="zh-CN" sz="18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50000"/>
                        </a:lnSpc>
                      </a:pPr>
                      <a:endParaRPr lang="en-US" sz="18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50000"/>
                        </a:lnSpc>
                      </a:pP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50000"/>
                        </a:lnSpc>
                      </a:pPr>
                      <a:endParaRPr lang="en-US"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4277230505"/>
                  </a:ext>
                </a:extLst>
              </a:tr>
              <a:tr h="2193571">
                <a:tc>
                  <a:txBody>
                    <a:bodyPr/>
                    <a:lstStyle/>
                    <a:p>
                      <a:pPr algn="ctr">
                        <a:lnSpc>
                          <a:spcPct val="150000"/>
                        </a:lnSpc>
                      </a:pPr>
                      <a:r>
                        <a:rPr lang="zh-CN" sz="1800" kern="100">
                          <a:effectLst/>
                          <a:latin typeface="微软雅黑" panose="020B0503020204020204" pitchFamily="34" charset="-122"/>
                          <a:ea typeface="微软雅黑" panose="020B0503020204020204" pitchFamily="34" charset="-122"/>
                        </a:rPr>
                        <a:t>截平面与圆锥回转轴线的夹角θ</a:t>
                      </a:r>
                      <a:r>
                        <a:rPr lang="en-US" sz="1800" kern="100">
                          <a:effectLst/>
                          <a:latin typeface="微软雅黑" panose="020B0503020204020204" pitchFamily="34" charset="-122"/>
                          <a:ea typeface="微软雅黑" panose="020B0503020204020204" pitchFamily="34" charset="-122"/>
                        </a:rPr>
                        <a:t>&lt;</a:t>
                      </a:r>
                      <a:r>
                        <a:rPr lang="zh-CN" sz="1800" kern="100">
                          <a:effectLst/>
                          <a:latin typeface="微软雅黑" panose="020B0503020204020204" pitchFamily="34" charset="-122"/>
                          <a:ea typeface="微软雅黑" panose="020B0503020204020204" pitchFamily="34" charset="-122"/>
                        </a:rPr>
                        <a:t>半锥顶角α（含θ</a:t>
                      </a:r>
                      <a:r>
                        <a:rPr lang="en-US" sz="1800" kern="100">
                          <a:effectLst/>
                          <a:latin typeface="微软雅黑" panose="020B0503020204020204" pitchFamily="34" charset="-122"/>
                          <a:ea typeface="微软雅黑" panose="020B0503020204020204" pitchFamily="34" charset="-122"/>
                        </a:rPr>
                        <a:t>=0</a:t>
                      </a:r>
                      <a:r>
                        <a:rPr lang="zh-CN" sz="1800" kern="100">
                          <a:effectLst/>
                          <a:latin typeface="微软雅黑" panose="020B0503020204020204" pitchFamily="34" charset="-122"/>
                          <a:ea typeface="微软雅黑" panose="020B0503020204020204" pitchFamily="34" charset="-122"/>
                        </a:rPr>
                        <a:t>）</a:t>
                      </a:r>
                      <a:endParaRPr lang="zh-CN" sz="18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50000"/>
                        </a:lnSpc>
                      </a:pPr>
                      <a:endParaRPr lang="en-US" sz="18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50000"/>
                        </a:lnSpc>
                      </a:pP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50000"/>
                        </a:lnSpc>
                      </a:pPr>
                      <a:endParaRPr lang="en-US"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tc>
                <a:extLst>
                  <a:ext uri="{0D108BD9-81ED-4DB2-BD59-A6C34878D82A}">
                    <a16:rowId xmlns="" xmlns:a16="http://schemas.microsoft.com/office/drawing/2014/main" val="3193984168"/>
                  </a:ext>
                </a:extLst>
              </a:tr>
            </a:tbl>
          </a:graphicData>
        </a:graphic>
      </p:graphicFrame>
      <p:pic>
        <p:nvPicPr>
          <p:cNvPr id="2052" name="图片 105">
            <a:extLst>
              <a:ext uri="{FF2B5EF4-FFF2-40B4-BE49-F238E27FC236}">
                <a16:creationId xmlns="" xmlns:a16="http://schemas.microsoft.com/office/drawing/2014/main" id="{CD73548E-6F2C-7B9C-203B-B2E4B5214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2655" y="2643037"/>
            <a:ext cx="1196975" cy="1173162"/>
          </a:xfrm>
          <a:prstGeom prst="rect">
            <a:avLst/>
          </a:prstGeom>
          <a:noFill/>
          <a:extLst>
            <a:ext uri="{909E8E84-426E-40DD-AFC4-6F175D3DCCD1}">
              <a14:hiddenFill xmlns:a14="http://schemas.microsoft.com/office/drawing/2010/main">
                <a:solidFill>
                  <a:srgbClr val="FFFFFF"/>
                </a:solidFill>
              </a14:hiddenFill>
            </a:ext>
          </a:extLst>
        </p:spPr>
      </p:pic>
      <p:pic>
        <p:nvPicPr>
          <p:cNvPr id="2051" name="图片 110">
            <a:extLst>
              <a:ext uri="{FF2B5EF4-FFF2-40B4-BE49-F238E27FC236}">
                <a16:creationId xmlns="" xmlns:a16="http://schemas.microsoft.com/office/drawing/2014/main" id="{A93A7C82-99D6-E981-0C20-D10464976D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4633" y="2258433"/>
            <a:ext cx="1048005" cy="1941024"/>
          </a:xfrm>
          <a:prstGeom prst="rect">
            <a:avLst/>
          </a:prstGeom>
          <a:noFill/>
          <a:extLst>
            <a:ext uri="{909E8E84-426E-40DD-AFC4-6F175D3DCCD1}">
              <a14:hiddenFill xmlns:a14="http://schemas.microsoft.com/office/drawing/2010/main">
                <a:solidFill>
                  <a:srgbClr val="FFFFFF"/>
                </a:solidFill>
              </a14:hiddenFill>
            </a:ext>
          </a:extLst>
        </p:spPr>
      </p:pic>
      <p:pic>
        <p:nvPicPr>
          <p:cNvPr id="2050" name="图片 106">
            <a:extLst>
              <a:ext uri="{FF2B5EF4-FFF2-40B4-BE49-F238E27FC236}">
                <a16:creationId xmlns="" xmlns:a16="http://schemas.microsoft.com/office/drawing/2014/main" id="{2674A5D4-2ED5-F4FE-A19C-2B3BFA196C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3320" y="4822664"/>
            <a:ext cx="1189037" cy="1189037"/>
          </a:xfrm>
          <a:prstGeom prst="rect">
            <a:avLst/>
          </a:prstGeom>
          <a:noFill/>
          <a:extLst>
            <a:ext uri="{909E8E84-426E-40DD-AFC4-6F175D3DCCD1}">
              <a14:hiddenFill xmlns:a14="http://schemas.microsoft.com/office/drawing/2010/main">
                <a:solidFill>
                  <a:srgbClr val="FFFFFF"/>
                </a:solidFill>
              </a14:hiddenFill>
            </a:ext>
          </a:extLst>
        </p:spPr>
      </p:pic>
      <p:pic>
        <p:nvPicPr>
          <p:cNvPr id="2049" name="图片 111">
            <a:extLst>
              <a:ext uri="{FF2B5EF4-FFF2-40B4-BE49-F238E27FC236}">
                <a16:creationId xmlns="" xmlns:a16="http://schemas.microsoft.com/office/drawing/2014/main" id="{8A66A166-9F6E-BF91-766A-ACEB7AE015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4633" y="4399594"/>
            <a:ext cx="1096962" cy="2035175"/>
          </a:xfrm>
          <a:prstGeom prst="rect">
            <a:avLst/>
          </a:prstGeom>
          <a:noFill/>
          <a:extLst>
            <a:ext uri="{909E8E84-426E-40DD-AFC4-6F175D3DCCD1}">
              <a14:hiddenFill xmlns:a14="http://schemas.microsoft.com/office/drawing/2010/main">
                <a:solidFill>
                  <a:srgbClr val="FFFFFF"/>
                </a:solidFill>
              </a14:hiddenFill>
            </a:ext>
          </a:extLst>
        </p:spPr>
      </p:pic>
      <p:sp>
        <p:nvSpPr>
          <p:cNvPr id="21" name="文本框 20">
            <a:extLst>
              <a:ext uri="{FF2B5EF4-FFF2-40B4-BE49-F238E27FC236}">
                <a16:creationId xmlns="" xmlns:a16="http://schemas.microsoft.com/office/drawing/2014/main" id="{673B98D2-6CA2-1633-CCD8-AD182CF71344}"/>
              </a:ext>
            </a:extLst>
          </p:cNvPr>
          <p:cNvSpPr txBox="1"/>
          <p:nvPr/>
        </p:nvSpPr>
        <p:spPr>
          <a:xfrm>
            <a:off x="5973190" y="3028890"/>
            <a:ext cx="1679943" cy="400110"/>
          </a:xfrm>
          <a:prstGeom prst="rect">
            <a:avLst/>
          </a:prstGeom>
          <a:noFill/>
        </p:spPr>
        <p:txBody>
          <a:bodyPr wrap="square" rtlCol="0">
            <a:spAutoFit/>
          </a:bodyPr>
          <a:lstStyle/>
          <a:p>
            <a:r>
              <a:rPr lang="zh-CN" altLang="en-US" sz="2000" b="1" dirty="0">
                <a:solidFill>
                  <a:srgbClr val="FF0000"/>
                </a:solidFill>
                <a:latin typeface="微软雅黑" panose="020B0503020204020204" pitchFamily="34" charset="-122"/>
                <a:ea typeface="微软雅黑" panose="020B0503020204020204" pitchFamily="34" charset="-122"/>
              </a:rPr>
              <a:t>抛物线</a:t>
            </a:r>
            <a:r>
              <a:rPr lang="en-US" altLang="zh-CN" sz="2000" b="1" dirty="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直线</a:t>
            </a:r>
          </a:p>
        </p:txBody>
      </p:sp>
      <p:sp>
        <p:nvSpPr>
          <p:cNvPr id="22" name="文本框 21">
            <a:extLst>
              <a:ext uri="{FF2B5EF4-FFF2-40B4-BE49-F238E27FC236}">
                <a16:creationId xmlns="" xmlns:a16="http://schemas.microsoft.com/office/drawing/2014/main" id="{2A4205DD-ED95-5789-BE45-2015CA0BD547}"/>
              </a:ext>
            </a:extLst>
          </p:cNvPr>
          <p:cNvSpPr txBox="1"/>
          <p:nvPr/>
        </p:nvSpPr>
        <p:spPr>
          <a:xfrm>
            <a:off x="6096000" y="5179027"/>
            <a:ext cx="1679943" cy="400110"/>
          </a:xfrm>
          <a:prstGeom prst="rect">
            <a:avLst/>
          </a:prstGeom>
          <a:noFill/>
        </p:spPr>
        <p:txBody>
          <a:bodyPr wrap="square" rtlCol="0">
            <a:spAutoFit/>
          </a:bodyPr>
          <a:lstStyle/>
          <a:p>
            <a:r>
              <a:rPr lang="zh-CN" altLang="en-US" sz="2000" b="1" dirty="0">
                <a:solidFill>
                  <a:srgbClr val="FF0000"/>
                </a:solidFill>
                <a:latin typeface="微软雅黑" panose="020B0503020204020204" pitchFamily="34" charset="-122"/>
                <a:ea typeface="微软雅黑" panose="020B0503020204020204" pitchFamily="34" charset="-122"/>
              </a:rPr>
              <a:t>双曲线</a:t>
            </a:r>
            <a:r>
              <a:rPr lang="en-US" altLang="zh-CN" sz="2000" b="1" dirty="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直线</a:t>
            </a:r>
          </a:p>
        </p:txBody>
      </p:sp>
      <p:sp>
        <p:nvSpPr>
          <p:cNvPr id="14" name="矩形: 剪去对角 9">
            <a:hlinkClick r:id="rId7"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6" name="文本框 15">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a:t>
            </a:r>
            <a:r>
              <a:rPr lang="zh-CN" altLang="en-US"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与曲面</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02247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wipe(left)">
                                      <p:cBhvr>
                                        <p:cTn id="14" dur="500"/>
                                        <p:tgtEl>
                                          <p:spTgt spid="205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51"/>
                                        </p:tgtEl>
                                        <p:attrNameLst>
                                          <p:attrName>style.visibility</p:attrName>
                                        </p:attrNameLst>
                                      </p:cBhvr>
                                      <p:to>
                                        <p:strVal val="visible"/>
                                      </p:to>
                                    </p:set>
                                    <p:animEffect transition="in" filter="wipe(left)">
                                      <p:cBhvr>
                                        <p:cTn id="24" dur="500"/>
                                        <p:tgtEl>
                                          <p:spTgt spid="205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wipe(left)">
                                      <p:cBhvr>
                                        <p:cTn id="29" dur="500"/>
                                        <p:tgtEl>
                                          <p:spTgt spid="205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049"/>
                                        </p:tgtEl>
                                        <p:attrNameLst>
                                          <p:attrName>style.visibility</p:attrName>
                                        </p:attrNameLst>
                                      </p:cBhvr>
                                      <p:to>
                                        <p:strVal val="visible"/>
                                      </p:to>
                                    </p:set>
                                    <p:animEffect transition="in" filter="wipe(left)">
                                      <p:cBhvr>
                                        <p:cTn id="39"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 name="矩形 4"/>
          <p:cNvSpPr/>
          <p:nvPr/>
        </p:nvSpPr>
        <p:spPr>
          <a:xfrm>
            <a:off x="1551788" y="431582"/>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sp>
        <p:nvSpPr>
          <p:cNvPr id="10" name="文本框 9">
            <a:extLst>
              <a:ext uri="{FF2B5EF4-FFF2-40B4-BE49-F238E27FC236}">
                <a16:creationId xmlns="" xmlns:a16="http://schemas.microsoft.com/office/drawing/2014/main" id="{11179CEB-4313-AC87-6E24-538FE3E4B79A}"/>
              </a:ext>
            </a:extLst>
          </p:cNvPr>
          <p:cNvSpPr txBox="1"/>
          <p:nvPr/>
        </p:nvSpPr>
        <p:spPr>
          <a:xfrm>
            <a:off x="579749" y="1123608"/>
            <a:ext cx="10210317" cy="941155"/>
          </a:xfrm>
          <a:prstGeom prst="rect">
            <a:avLst/>
          </a:prstGeom>
          <a:noFill/>
        </p:spPr>
        <p:txBody>
          <a:bodyPr wrap="square">
            <a:spAutoFit/>
          </a:bodyPr>
          <a:lstStyle/>
          <a:p>
            <a:pPr algn="just">
              <a:lnSpc>
                <a:spcPct val="120000"/>
              </a:lnSpc>
            </a:pPr>
            <a:r>
              <a:rPr lang="zh-CN" altLang="zh-CN" sz="2400" b="1" dirty="0">
                <a:solidFill>
                  <a:schemeClr val="accent1"/>
                </a:solidFill>
                <a:latin typeface="微软雅黑" panose="020B0503020204020204" pitchFamily="34" charset="-122"/>
                <a:ea typeface="微软雅黑" panose="020B0503020204020204" pitchFamily="34" charset="-122"/>
              </a:rPr>
              <a:t>例</a:t>
            </a:r>
            <a:r>
              <a:rPr lang="en-US" altLang="zh-CN" sz="2400" b="1" dirty="0">
                <a:solidFill>
                  <a:schemeClr val="accent1"/>
                </a:solidFill>
                <a:latin typeface="微软雅黑" panose="020B0503020204020204" pitchFamily="34" charset="-122"/>
                <a:ea typeface="微软雅黑" panose="020B0503020204020204" pitchFamily="34" charset="-122"/>
              </a:rPr>
              <a:t>8-6 </a:t>
            </a:r>
            <a:r>
              <a:rPr lang="zh-CN" altLang="zh-CN" sz="2400" b="1" dirty="0">
                <a:solidFill>
                  <a:schemeClr val="accent1"/>
                </a:solidFill>
                <a:latin typeface="微软雅黑" panose="020B0503020204020204" pitchFamily="34" charset="-122"/>
                <a:ea typeface="微软雅黑" panose="020B0503020204020204" pitchFamily="34" charset="-122"/>
              </a:rPr>
              <a:t>圆锥被平行于回转轴线的侧平面</a:t>
            </a:r>
            <a:r>
              <a:rPr lang="en-US" altLang="zh-CN" sz="2400" b="1" dirty="0">
                <a:solidFill>
                  <a:schemeClr val="accent1"/>
                </a:solidFill>
                <a:latin typeface="微软雅黑" panose="020B0503020204020204" pitchFamily="34" charset="-122"/>
                <a:ea typeface="微软雅黑" panose="020B0503020204020204" pitchFamily="34" charset="-122"/>
              </a:rPr>
              <a:t>P</a:t>
            </a:r>
            <a:r>
              <a:rPr lang="zh-CN" altLang="zh-CN" sz="2400" b="1" dirty="0">
                <a:solidFill>
                  <a:schemeClr val="accent1"/>
                </a:solidFill>
                <a:latin typeface="微软雅黑" panose="020B0503020204020204" pitchFamily="34" charset="-122"/>
                <a:ea typeface="微软雅黑" panose="020B0503020204020204" pitchFamily="34" charset="-122"/>
              </a:rPr>
              <a:t>截切，正面投影和水平投影如图，</a:t>
            </a:r>
            <a:endParaRPr lang="en-US" altLang="zh-CN" sz="2400" b="1" dirty="0">
              <a:solidFill>
                <a:schemeClr val="accent1"/>
              </a:solidFill>
              <a:latin typeface="微软雅黑" panose="020B0503020204020204" pitchFamily="34" charset="-122"/>
              <a:ea typeface="微软雅黑" panose="020B0503020204020204" pitchFamily="34" charset="-122"/>
            </a:endParaRPr>
          </a:p>
          <a:p>
            <a:pPr algn="just">
              <a:lnSpc>
                <a:spcPct val="120000"/>
              </a:lnSpc>
            </a:pPr>
            <a:r>
              <a:rPr lang="en-US" altLang="zh-CN" sz="2400" b="1" dirty="0">
                <a:solidFill>
                  <a:schemeClr val="accent1"/>
                </a:solidFill>
                <a:latin typeface="微软雅黑" panose="020B0503020204020204" pitchFamily="34" charset="-122"/>
                <a:ea typeface="微软雅黑" panose="020B0503020204020204" pitchFamily="34" charset="-122"/>
              </a:rPr>
              <a:t>          </a:t>
            </a:r>
            <a:r>
              <a:rPr lang="zh-CN" altLang="zh-CN" sz="2400" b="1" dirty="0">
                <a:solidFill>
                  <a:schemeClr val="accent1"/>
                </a:solidFill>
                <a:latin typeface="微软雅黑" panose="020B0503020204020204" pitchFamily="34" charset="-122"/>
                <a:ea typeface="微软雅黑" panose="020B0503020204020204" pitchFamily="34" charset="-122"/>
              </a:rPr>
              <a:t>完成侧面投影。</a:t>
            </a:r>
          </a:p>
        </p:txBody>
      </p:sp>
      <p:sp>
        <p:nvSpPr>
          <p:cNvPr id="13" name="文本框 12">
            <a:extLst>
              <a:ext uri="{FF2B5EF4-FFF2-40B4-BE49-F238E27FC236}">
                <a16:creationId xmlns="" xmlns:a16="http://schemas.microsoft.com/office/drawing/2014/main" id="{B61145BA-CF08-843F-80B5-2BF4C38F0838}"/>
              </a:ext>
            </a:extLst>
          </p:cNvPr>
          <p:cNvSpPr txBox="1"/>
          <p:nvPr/>
        </p:nvSpPr>
        <p:spPr>
          <a:xfrm>
            <a:off x="675266" y="2332534"/>
            <a:ext cx="4336005" cy="3748719"/>
          </a:xfrm>
          <a:prstGeom prst="rect">
            <a:avLst/>
          </a:prstGeom>
          <a:noFill/>
        </p:spPr>
        <p:txBody>
          <a:bodyPr wrap="square">
            <a:spAutoFit/>
          </a:bodyPr>
          <a:lstStyle/>
          <a:p>
            <a:pPr>
              <a:lnSpc>
                <a:spcPct val="120000"/>
              </a:lnSpc>
            </a:pPr>
            <a:r>
              <a:rPr lang="zh-CN" altLang="zh-CN" sz="2200" dirty="0">
                <a:solidFill>
                  <a:srgbClr val="FF0000"/>
                </a:solidFill>
                <a:latin typeface="微软雅黑" panose="020B0503020204020204" pitchFamily="34" charset="-122"/>
                <a:ea typeface="微软雅黑" panose="020B0503020204020204" pitchFamily="34" charset="-122"/>
              </a:rPr>
              <a:t>分析：</a:t>
            </a:r>
            <a:endParaRPr lang="en-US" altLang="zh-CN" sz="2200" dirty="0">
              <a:solidFill>
                <a:srgbClr val="FF0000"/>
              </a:solidFill>
              <a:latin typeface="微软雅黑" panose="020B0503020204020204" pitchFamily="34" charset="-122"/>
              <a:ea typeface="微软雅黑" panose="020B0503020204020204" pitchFamily="34" charset="-122"/>
            </a:endParaRPr>
          </a:p>
          <a:p>
            <a:pPr>
              <a:lnSpc>
                <a:spcPct val="120000"/>
              </a:lnSpc>
            </a:pPr>
            <a:r>
              <a:rPr lang="en-US" altLang="zh-CN" sz="2200" dirty="0">
                <a:latin typeface="微软雅黑" panose="020B0503020204020204" pitchFamily="34" charset="-122"/>
                <a:ea typeface="微软雅黑" panose="020B0503020204020204" pitchFamily="34" charset="-122"/>
              </a:rPr>
              <a:t>      </a:t>
            </a:r>
            <a:r>
              <a:rPr lang="zh-CN" altLang="zh-CN" sz="2200" dirty="0">
                <a:latin typeface="微软雅黑" panose="020B0503020204020204" pitchFamily="34" charset="-122"/>
                <a:ea typeface="微软雅黑" panose="020B0503020204020204" pitchFamily="34" charset="-122"/>
              </a:rPr>
              <a:t>侧平面</a:t>
            </a:r>
            <a:r>
              <a:rPr lang="en-US" altLang="zh-CN" sz="2200" dirty="0">
                <a:latin typeface="微软雅黑" panose="020B0503020204020204" pitchFamily="34" charset="-122"/>
                <a:ea typeface="微软雅黑" panose="020B0503020204020204" pitchFamily="34" charset="-122"/>
              </a:rPr>
              <a:t>P</a:t>
            </a:r>
            <a:r>
              <a:rPr lang="zh-CN" altLang="zh-CN" sz="2200" dirty="0">
                <a:latin typeface="微软雅黑" panose="020B0503020204020204" pitchFamily="34" charset="-122"/>
                <a:ea typeface="微软雅黑" panose="020B0503020204020204" pitchFamily="34" charset="-122"/>
              </a:rPr>
              <a:t>与圆锥的回转轴线平行，与圆锥面的交线为双曲线，与圆锥底面的交线为直线。</a:t>
            </a:r>
            <a:endParaRPr lang="en-US" altLang="zh-CN" sz="2200" dirty="0">
              <a:latin typeface="微软雅黑" panose="020B0503020204020204" pitchFamily="34" charset="-122"/>
              <a:ea typeface="微软雅黑" panose="020B0503020204020204" pitchFamily="34" charset="-122"/>
            </a:endParaRPr>
          </a:p>
          <a:p>
            <a:pPr>
              <a:lnSpc>
                <a:spcPct val="120000"/>
              </a:lnSpc>
            </a:pPr>
            <a:r>
              <a:rPr lang="en-US" altLang="zh-CN" sz="2200" dirty="0">
                <a:latin typeface="微软雅黑" panose="020B0503020204020204" pitchFamily="34" charset="-122"/>
                <a:ea typeface="微软雅黑" panose="020B0503020204020204" pitchFamily="34" charset="-122"/>
              </a:rPr>
              <a:t>      </a:t>
            </a:r>
            <a:r>
              <a:rPr lang="zh-CN" altLang="zh-CN" sz="2200" dirty="0">
                <a:latin typeface="微软雅黑" panose="020B0503020204020204" pitchFamily="34" charset="-122"/>
                <a:ea typeface="微软雅黑" panose="020B0503020204020204" pitchFamily="34" charset="-122"/>
              </a:rPr>
              <a:t>利用圆锥表面取点法求出侧面投影中截交线的特殊位置点和一般位置点，然后用平滑的圆弧将各点按顺序连接，即可得截交线</a:t>
            </a:r>
            <a:r>
              <a:rPr lang="zh-CN" altLang="en-US" sz="2200" dirty="0">
                <a:latin typeface="微软雅黑" panose="020B0503020204020204" pitchFamily="34" charset="-122"/>
                <a:ea typeface="微软雅黑" panose="020B0503020204020204" pitchFamily="34" charset="-122"/>
              </a:rPr>
              <a:t>。</a:t>
            </a:r>
            <a:endParaRPr lang="zh-CN" altLang="zh-CN" sz="2200" dirty="0">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 xmlns:a16="http://schemas.microsoft.com/office/drawing/2014/main" id="{B459B8E9-2D88-8112-7DB6-1AECCCD334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3717" y="1658472"/>
            <a:ext cx="5631728" cy="5248369"/>
          </a:xfrm>
          <a:prstGeom prst="rect">
            <a:avLst/>
          </a:prstGeom>
        </p:spPr>
      </p:pic>
      <p:sp>
        <p:nvSpPr>
          <p:cNvPr id="9"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1" name="文本框 10">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a:t>
            </a:r>
            <a:r>
              <a:rPr lang="zh-CN" altLang="en-US"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与曲面</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34942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 name="矩形 4"/>
          <p:cNvSpPr/>
          <p:nvPr/>
        </p:nvSpPr>
        <p:spPr>
          <a:xfrm>
            <a:off x="1551788" y="431582"/>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sp>
        <p:nvSpPr>
          <p:cNvPr id="10" name="文本框 9">
            <a:extLst>
              <a:ext uri="{FF2B5EF4-FFF2-40B4-BE49-F238E27FC236}">
                <a16:creationId xmlns="" xmlns:a16="http://schemas.microsoft.com/office/drawing/2014/main" id="{11179CEB-4313-AC87-6E24-538FE3E4B79A}"/>
              </a:ext>
            </a:extLst>
          </p:cNvPr>
          <p:cNvSpPr txBox="1"/>
          <p:nvPr/>
        </p:nvSpPr>
        <p:spPr>
          <a:xfrm>
            <a:off x="579749" y="1123608"/>
            <a:ext cx="10210317" cy="941155"/>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8-6 </a:t>
            </a:r>
            <a:r>
              <a:rPr lang="zh-CN" altLang="zh-CN" sz="2400" dirty="0">
                <a:latin typeface="微软雅黑" panose="020B0503020204020204" pitchFamily="34" charset="-122"/>
                <a:ea typeface="微软雅黑" panose="020B0503020204020204" pitchFamily="34" charset="-122"/>
              </a:rPr>
              <a:t>圆锥被平行于回转轴线的侧平面</a:t>
            </a:r>
            <a:r>
              <a:rPr lang="en-US" altLang="zh-CN" sz="2400" dirty="0">
                <a:latin typeface="微软雅黑" panose="020B0503020204020204" pitchFamily="34" charset="-122"/>
                <a:ea typeface="微软雅黑" panose="020B0503020204020204" pitchFamily="34" charset="-122"/>
              </a:rPr>
              <a:t>P</a:t>
            </a:r>
            <a:r>
              <a:rPr lang="zh-CN" altLang="zh-CN" sz="2400" dirty="0">
                <a:latin typeface="微软雅黑" panose="020B0503020204020204" pitchFamily="34" charset="-122"/>
                <a:ea typeface="微软雅黑" panose="020B0503020204020204" pitchFamily="34" charset="-122"/>
              </a:rPr>
              <a:t>截切，正面投影和水平投影如图，</a:t>
            </a:r>
            <a:endParaRPr lang="en-US" altLang="zh-CN" sz="2400" dirty="0">
              <a:latin typeface="微软雅黑" panose="020B0503020204020204" pitchFamily="34" charset="-122"/>
              <a:ea typeface="微软雅黑" panose="020B0503020204020204" pitchFamily="34" charset="-122"/>
            </a:endParaRPr>
          </a:p>
          <a:p>
            <a:pPr algn="just">
              <a:lnSpc>
                <a:spcPct val="120000"/>
              </a:lnSpc>
            </a:pPr>
            <a:r>
              <a:rPr lang="en-US" altLang="zh-CN" sz="2400" dirty="0">
                <a:latin typeface="微软雅黑" panose="020B0503020204020204" pitchFamily="34" charset="-122"/>
                <a:ea typeface="微软雅黑" panose="020B0503020204020204" pitchFamily="34" charset="-122"/>
              </a:rPr>
              <a:t>          </a:t>
            </a:r>
            <a:r>
              <a:rPr lang="zh-CN" altLang="zh-CN" sz="2400" dirty="0">
                <a:latin typeface="微软雅黑" panose="020B0503020204020204" pitchFamily="34" charset="-122"/>
                <a:ea typeface="微软雅黑" panose="020B0503020204020204" pitchFamily="34" charset="-122"/>
              </a:rPr>
              <a:t>完成侧面投影。</a:t>
            </a:r>
          </a:p>
        </p:txBody>
      </p:sp>
      <p:sp>
        <p:nvSpPr>
          <p:cNvPr id="9" name="文本框 8">
            <a:extLst>
              <a:ext uri="{FF2B5EF4-FFF2-40B4-BE49-F238E27FC236}">
                <a16:creationId xmlns="" xmlns:a16="http://schemas.microsoft.com/office/drawing/2014/main" id="{AC47B12C-ECC8-15E1-B5CB-80D61A366BFD}"/>
              </a:ext>
            </a:extLst>
          </p:cNvPr>
          <p:cNvSpPr txBox="1"/>
          <p:nvPr/>
        </p:nvSpPr>
        <p:spPr>
          <a:xfrm>
            <a:off x="579749" y="2291223"/>
            <a:ext cx="4601851" cy="799706"/>
          </a:xfrm>
          <a:prstGeom prst="rect">
            <a:avLst/>
          </a:prstGeom>
          <a:noFill/>
        </p:spPr>
        <p:txBody>
          <a:bodyPr wrap="square">
            <a:spAutoFit/>
          </a:bodyPr>
          <a:lstStyle/>
          <a:p>
            <a:pPr>
              <a:lnSpc>
                <a:spcPct val="120000"/>
              </a:lnSpc>
            </a:pPr>
            <a:r>
              <a:rPr lang="zh-CN" altLang="zh-CN" sz="2000" dirty="0">
                <a:solidFill>
                  <a:srgbClr val="FF0000"/>
                </a:solidFill>
                <a:latin typeface="微软雅黑" panose="020B0503020204020204" pitchFamily="34" charset="-122"/>
                <a:ea typeface="微软雅黑" panose="020B0503020204020204" pitchFamily="34" charset="-122"/>
              </a:rPr>
              <a:t>作图步骤：</a:t>
            </a:r>
          </a:p>
          <a:p>
            <a:pPr marL="914400" lvl="1" indent="-457200">
              <a:lnSpc>
                <a:spcPct val="120000"/>
              </a:lnSpc>
              <a:buFont typeface="+mj-ea"/>
              <a:buAutoNum type="circleNumDbPlain"/>
            </a:pPr>
            <a:r>
              <a:rPr lang="zh-CN" altLang="zh-CN" sz="2000" dirty="0">
                <a:latin typeface="微软雅黑" panose="020B0503020204020204" pitchFamily="34" charset="-122"/>
                <a:ea typeface="微软雅黑" panose="020B0503020204020204" pitchFamily="34" charset="-122"/>
              </a:rPr>
              <a:t>画出未截切圆锥的侧面投影</a:t>
            </a:r>
            <a:r>
              <a:rPr lang="zh-CN" altLang="en-US" sz="2000" dirty="0">
                <a:latin typeface="微软雅黑" panose="020B0503020204020204" pitchFamily="34" charset="-122"/>
                <a:ea typeface="微软雅黑" panose="020B0503020204020204" pitchFamily="34" charset="-122"/>
              </a:rPr>
              <a:t>。</a:t>
            </a:r>
          </a:p>
        </p:txBody>
      </p:sp>
      <p:pic>
        <p:nvPicPr>
          <p:cNvPr id="6" name="图片 5">
            <a:extLst>
              <a:ext uri="{FF2B5EF4-FFF2-40B4-BE49-F238E27FC236}">
                <a16:creationId xmlns="" xmlns:a16="http://schemas.microsoft.com/office/drawing/2014/main" id="{91679A8F-0E28-B5B5-66BF-B2D3F2E47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907" y="1775009"/>
            <a:ext cx="5283395" cy="5082991"/>
          </a:xfrm>
          <a:prstGeom prst="rect">
            <a:avLst/>
          </a:prstGeom>
        </p:spPr>
      </p:pic>
      <p:sp>
        <p:nvSpPr>
          <p:cNvPr id="11"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2" name="文本框 11">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a:t>
            </a:r>
            <a:r>
              <a:rPr lang="zh-CN" altLang="en-US"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与曲面</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0506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 name="矩形 4"/>
          <p:cNvSpPr/>
          <p:nvPr/>
        </p:nvSpPr>
        <p:spPr>
          <a:xfrm>
            <a:off x="1551788" y="431582"/>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sp>
        <p:nvSpPr>
          <p:cNvPr id="10" name="文本框 9">
            <a:extLst>
              <a:ext uri="{FF2B5EF4-FFF2-40B4-BE49-F238E27FC236}">
                <a16:creationId xmlns="" xmlns:a16="http://schemas.microsoft.com/office/drawing/2014/main" id="{11179CEB-4313-AC87-6E24-538FE3E4B79A}"/>
              </a:ext>
            </a:extLst>
          </p:cNvPr>
          <p:cNvSpPr txBox="1"/>
          <p:nvPr/>
        </p:nvSpPr>
        <p:spPr>
          <a:xfrm>
            <a:off x="579749" y="1123608"/>
            <a:ext cx="10210317" cy="941155"/>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8-6 </a:t>
            </a:r>
            <a:r>
              <a:rPr lang="zh-CN" altLang="zh-CN" sz="2400" dirty="0">
                <a:latin typeface="微软雅黑" panose="020B0503020204020204" pitchFamily="34" charset="-122"/>
                <a:ea typeface="微软雅黑" panose="020B0503020204020204" pitchFamily="34" charset="-122"/>
              </a:rPr>
              <a:t>圆锥被平行于回转轴线的侧平面</a:t>
            </a:r>
            <a:r>
              <a:rPr lang="en-US" altLang="zh-CN" sz="2400" dirty="0">
                <a:latin typeface="微软雅黑" panose="020B0503020204020204" pitchFamily="34" charset="-122"/>
                <a:ea typeface="微软雅黑" panose="020B0503020204020204" pitchFamily="34" charset="-122"/>
              </a:rPr>
              <a:t>P</a:t>
            </a:r>
            <a:r>
              <a:rPr lang="zh-CN" altLang="zh-CN" sz="2400" dirty="0">
                <a:latin typeface="微软雅黑" panose="020B0503020204020204" pitchFamily="34" charset="-122"/>
                <a:ea typeface="微软雅黑" panose="020B0503020204020204" pitchFamily="34" charset="-122"/>
              </a:rPr>
              <a:t>截切，正面投影和水平投影如图，</a:t>
            </a:r>
            <a:endParaRPr lang="en-US" altLang="zh-CN" sz="2400" dirty="0">
              <a:latin typeface="微软雅黑" panose="020B0503020204020204" pitchFamily="34" charset="-122"/>
              <a:ea typeface="微软雅黑" panose="020B0503020204020204" pitchFamily="34" charset="-122"/>
            </a:endParaRPr>
          </a:p>
          <a:p>
            <a:pPr algn="just">
              <a:lnSpc>
                <a:spcPct val="120000"/>
              </a:lnSpc>
            </a:pPr>
            <a:r>
              <a:rPr lang="en-US" altLang="zh-CN" sz="2400" dirty="0">
                <a:latin typeface="微软雅黑" panose="020B0503020204020204" pitchFamily="34" charset="-122"/>
                <a:ea typeface="微软雅黑" panose="020B0503020204020204" pitchFamily="34" charset="-122"/>
              </a:rPr>
              <a:t>          </a:t>
            </a:r>
            <a:r>
              <a:rPr lang="zh-CN" altLang="zh-CN" sz="2400" dirty="0">
                <a:latin typeface="微软雅黑" panose="020B0503020204020204" pitchFamily="34" charset="-122"/>
                <a:ea typeface="微软雅黑" panose="020B0503020204020204" pitchFamily="34" charset="-122"/>
              </a:rPr>
              <a:t>完成侧面投影。</a:t>
            </a:r>
          </a:p>
        </p:txBody>
      </p:sp>
      <p:sp>
        <p:nvSpPr>
          <p:cNvPr id="9" name="文本框 8">
            <a:extLst>
              <a:ext uri="{FF2B5EF4-FFF2-40B4-BE49-F238E27FC236}">
                <a16:creationId xmlns="" xmlns:a16="http://schemas.microsoft.com/office/drawing/2014/main" id="{AC47B12C-ECC8-15E1-B5CB-80D61A366BFD}"/>
              </a:ext>
            </a:extLst>
          </p:cNvPr>
          <p:cNvSpPr txBox="1"/>
          <p:nvPr/>
        </p:nvSpPr>
        <p:spPr>
          <a:xfrm>
            <a:off x="456941" y="2923011"/>
            <a:ext cx="5516250" cy="1538370"/>
          </a:xfrm>
          <a:prstGeom prst="rect">
            <a:avLst/>
          </a:prstGeom>
          <a:noFill/>
        </p:spPr>
        <p:txBody>
          <a:bodyPr wrap="square">
            <a:spAutoFit/>
          </a:bodyPr>
          <a:lstStyle/>
          <a:p>
            <a:pPr>
              <a:lnSpc>
                <a:spcPct val="120000"/>
              </a:lnSpc>
            </a:pPr>
            <a:r>
              <a:rPr lang="zh-CN" altLang="zh-CN" sz="2000" dirty="0">
                <a:solidFill>
                  <a:srgbClr val="FF0000"/>
                </a:solidFill>
                <a:latin typeface="微软雅黑" panose="020B0503020204020204" pitchFamily="34" charset="-122"/>
                <a:ea typeface="微软雅黑" panose="020B0503020204020204" pitchFamily="34" charset="-122"/>
              </a:rPr>
              <a:t>作图步骤：</a:t>
            </a:r>
          </a:p>
          <a:p>
            <a:pPr marL="914400" lvl="1" indent="-457200">
              <a:lnSpc>
                <a:spcPct val="120000"/>
              </a:lnSpc>
              <a:buFont typeface="+mj-ea"/>
              <a:buAutoNum type="circleNumDbPlain" startAt="2"/>
            </a:pPr>
            <a:r>
              <a:rPr lang="zh-CN" altLang="zh-CN" sz="2000" dirty="0">
                <a:latin typeface="微软雅黑" panose="020B0503020204020204" pitchFamily="34" charset="-122"/>
                <a:ea typeface="微软雅黑" panose="020B0503020204020204" pitchFamily="34" charset="-122"/>
              </a:rPr>
              <a:t>求出截交线上的特殊位置点</a:t>
            </a:r>
            <a:r>
              <a:rPr lang="en-US" altLang="zh-CN" sz="2000" dirty="0">
                <a:latin typeface="微软雅黑" panose="020B0503020204020204" pitchFamily="34" charset="-122"/>
                <a:ea typeface="微软雅黑" panose="020B0503020204020204" pitchFamily="34" charset="-122"/>
              </a:rPr>
              <a:t>A</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B</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C</a:t>
            </a:r>
            <a:r>
              <a:rPr lang="zh-CN" altLang="zh-CN"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lvl="1">
              <a:lnSpc>
                <a:spcPct val="12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先在正面投影和水平投影上标注，按照投影规律，作出侧面投影中的点</a:t>
            </a:r>
            <a:r>
              <a:rPr lang="zh-CN" altLang="en-US" sz="2000" dirty="0">
                <a:latin typeface="微软雅黑" panose="020B0503020204020204" pitchFamily="34" charset="-122"/>
                <a:ea typeface="微软雅黑" panose="020B0503020204020204" pitchFamily="34" charset="-122"/>
              </a:rPr>
              <a:t>。</a:t>
            </a:r>
          </a:p>
        </p:txBody>
      </p:sp>
      <p:pic>
        <p:nvPicPr>
          <p:cNvPr id="4" name="图片 3">
            <a:extLst>
              <a:ext uri="{FF2B5EF4-FFF2-40B4-BE49-F238E27FC236}">
                <a16:creationId xmlns="" xmlns:a16="http://schemas.microsoft.com/office/drawing/2014/main" id="{C1F8D2A6-D299-2037-712C-9C796C608B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5517" y="1783977"/>
            <a:ext cx="5202479" cy="5082988"/>
          </a:xfrm>
          <a:prstGeom prst="rect">
            <a:avLst/>
          </a:prstGeom>
        </p:spPr>
      </p:pic>
      <p:sp>
        <p:nvSpPr>
          <p:cNvPr id="11"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2" name="文本框 11">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a:t>
            </a:r>
            <a:r>
              <a:rPr lang="zh-CN" altLang="en-US"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与曲面</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27436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1000"/>
                                        <p:tgtEl>
                                          <p:spTgt spid="9">
                                            <p:txEl>
                                              <p:pRg st="2" end="2"/>
                                            </p:txEl>
                                          </p:spTgt>
                                        </p:tgtEl>
                                      </p:cBhvr>
                                    </p:animEffect>
                                    <p:anim calcmode="lin" valueType="num">
                                      <p:cBhvr>
                                        <p:cTn id="2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2" descr="图片包含 工程绘图&#10;&#10;描述已自动生成"/>
          <p:cNvPicPr>
            <a:picLocks noChangeAspect="1"/>
          </p:cNvPicPr>
          <p:nvPr/>
        </p:nvPicPr>
        <p:blipFill>
          <a:blip r:embed="rId2"/>
          <a:stretch>
            <a:fillRect/>
          </a:stretch>
        </p:blipFill>
        <p:spPr>
          <a:xfrm>
            <a:off x="0" y="-57150"/>
            <a:ext cx="12192000" cy="6858000"/>
          </a:xfrm>
          <a:prstGeom prst="rect">
            <a:avLst/>
          </a:prstGeom>
          <a:noFill/>
          <a:ln w="9525">
            <a:noFill/>
          </a:ln>
        </p:spPr>
      </p:pic>
      <p:sp>
        <p:nvSpPr>
          <p:cNvPr id="16" name="文本框 15">
            <a:extLst>
              <a:ext uri="{FF2B5EF4-FFF2-40B4-BE49-F238E27FC236}">
                <a16:creationId xmlns="" xmlns:a16="http://schemas.microsoft.com/office/drawing/2014/main" id="{E7CE699A-4F55-0716-80CA-663BE9FC766D}"/>
              </a:ext>
            </a:extLst>
          </p:cNvPr>
          <p:cNvSpPr txBox="1"/>
          <p:nvPr/>
        </p:nvSpPr>
        <p:spPr>
          <a:xfrm>
            <a:off x="1192057" y="1397544"/>
            <a:ext cx="8864254" cy="4801314"/>
          </a:xfrm>
          <a:prstGeom prst="rect">
            <a:avLst/>
          </a:prstGeom>
          <a:solidFill>
            <a:schemeClr val="bg1"/>
          </a:solidFill>
        </p:spPr>
        <p:txBody>
          <a:bodyPr wrap="square">
            <a:spAutoFit/>
          </a:bodyPr>
          <a:lstStyle/>
          <a:p>
            <a:pPr marR="0" defTabSz="914400">
              <a:lnSpc>
                <a:spcPct val="150000"/>
              </a:lnSpc>
              <a:buClrTx/>
              <a:buSzTx/>
              <a:buFontTx/>
              <a:defRPr/>
            </a:pPr>
            <a:r>
              <a:rPr kumimoji="0" lang="zh-CN" altLang="zh-CN" sz="2800" b="1" kern="0" cap="none" spc="0" normalizeH="0" baseline="0" noProof="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【知识目标】</a:t>
            </a:r>
          </a:p>
          <a:p>
            <a:pPr marR="0" defTabSz="914400">
              <a:lnSpc>
                <a:spcPct val="150000"/>
              </a:lnSpc>
              <a:buClrTx/>
              <a:buSzTx/>
              <a:buFontTx/>
              <a:defRPr/>
            </a:pPr>
            <a:r>
              <a:rPr kumimoji="0" lang="en-US" altLang="zh-CN" sz="2400" b="1" kern="0" cap="none" spc="0" normalizeH="0" baseline="0" noProof="0" dirty="0">
                <a:solidFill>
                  <a:srgbClr val="000000"/>
                </a:solidFill>
                <a:latin typeface="仿宋" panose="02010609060101010101" pitchFamily="49" charset="-122"/>
                <a:ea typeface="宋体" panose="02010600030101010101" pitchFamily="2" charset="-122"/>
                <a:cs typeface="宋体" panose="02010600030101010101" pitchFamily="2" charset="-122"/>
              </a:rPr>
              <a:t>   </a:t>
            </a: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2400" dirty="0">
                <a:effectLst/>
                <a:latin typeface="微软雅黑" panose="020B0503020204020204" pitchFamily="34" charset="-122"/>
                <a:ea typeface="微软雅黑" panose="020B0503020204020204" pitchFamily="34" charset="-122"/>
                <a:cs typeface="Times New Roman" panose="02020603050405020304" pitchFamily="18" charset="0"/>
              </a:rPr>
              <a:t>掌握平面截切平面体所得截交线的性质、特征及作图方法</a:t>
            </a:r>
            <a:r>
              <a:rPr lang="zh-CN" altLang="en-US" sz="24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dirty="0">
                <a:effectLst/>
                <a:latin typeface="微软雅黑" panose="020B0503020204020204" pitchFamily="34" charset="-122"/>
                <a:ea typeface="微软雅黑" panose="020B0503020204020204" pitchFamily="34" charset="-122"/>
                <a:cs typeface="Times New Roman" panose="02020603050405020304" pitchFamily="18" charset="0"/>
              </a:rPr>
              <a:t/>
            </a:r>
            <a:br>
              <a:rPr lang="en-US" altLang="zh-CN" sz="2400" dirty="0">
                <a:effectLst/>
                <a:latin typeface="微软雅黑" panose="020B0503020204020204" pitchFamily="34" charset="-122"/>
                <a:ea typeface="微软雅黑" panose="020B0503020204020204" pitchFamily="34" charset="-122"/>
                <a:cs typeface="Times New Roman" panose="02020603050405020304" pitchFamily="18" charset="0"/>
              </a:rPr>
            </a:br>
            <a:r>
              <a:rPr kumimoji="0" lang="en-US" altLang="zh-CN" sz="2400" kern="0" cap="none" spc="0" normalizeH="0" baseline="0" noProof="0" dirty="0">
                <a:latin typeface="仿宋" panose="02010609060101010101" pitchFamily="49" charset="-122"/>
                <a:ea typeface="宋体" panose="02010600030101010101" pitchFamily="2" charset="-122"/>
                <a:cs typeface="宋体" panose="02010600030101010101" pitchFamily="2" charset="-122"/>
              </a:rPr>
              <a:t>   </a:t>
            </a: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zh-CN" sz="2400" dirty="0">
                <a:latin typeface="微软雅黑" panose="020B0503020204020204" pitchFamily="34" charset="-122"/>
                <a:ea typeface="微软雅黑" panose="020B0503020204020204" pitchFamily="34" charset="-122"/>
                <a:cs typeface="Times New Roman" panose="02020603050405020304" pitchFamily="18" charset="0"/>
              </a:rPr>
              <a:t>掌握平面截切曲面体所得截交线的性质、特征及作图方法</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a:t>
            </a:r>
            <a:endParaRPr kumimoji="0" lang="en-US" altLang="zh-CN" sz="2400" kern="0" cap="none" spc="0" normalizeH="0" baseline="0" noProof="0" dirty="0">
              <a:solidFill>
                <a:srgbClr val="000000"/>
              </a:solidFill>
              <a:latin typeface="Times New Roman" panose="02020603050405020304" pitchFamily="18" charset="0"/>
              <a:ea typeface="仿宋" panose="02010609060101010101" pitchFamily="49" charset="-122"/>
              <a:cs typeface="宋体" panose="02010600030101010101" pitchFamily="2" charset="-122"/>
            </a:endParaRPr>
          </a:p>
          <a:p>
            <a:pPr algn="l">
              <a:lnSpc>
                <a:spcPct val="150000"/>
              </a:lnSpc>
            </a:pPr>
            <a:r>
              <a:rPr kumimoji="0" lang="zh-CN" altLang="zh-CN" sz="2800" b="1" kern="0" cap="none" spc="0" normalizeH="0" baseline="0" noProof="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【能力目标】</a:t>
            </a:r>
            <a:r>
              <a:rPr kumimoji="0" lang="en-US" altLang="zh-CN" sz="2800" b="1" kern="0" cap="none" spc="0" normalizeH="0" baseline="0" noProof="0" dirty="0">
                <a:solidFill>
                  <a:srgbClr val="0DC5C9"/>
                </a:solidFill>
                <a:latin typeface="Times New Roman" panose="02020603050405020304" pitchFamily="18" charset="0"/>
                <a:ea typeface="仿宋" panose="02010609060101010101" pitchFamily="49" charset="-122"/>
                <a:cs typeface="宋体" panose="02010600030101010101" pitchFamily="2" charset="-122"/>
              </a:rPr>
              <a:t/>
            </a:r>
            <a:br>
              <a:rPr kumimoji="0" lang="en-US" altLang="zh-CN" sz="2800" b="1" kern="0" cap="none" spc="0" normalizeH="0" baseline="0" noProof="0" dirty="0">
                <a:solidFill>
                  <a:srgbClr val="0DC5C9"/>
                </a:solidFill>
                <a:latin typeface="Times New Roman" panose="02020603050405020304" pitchFamily="18" charset="0"/>
                <a:ea typeface="仿宋" panose="02010609060101010101" pitchFamily="49" charset="-122"/>
                <a:cs typeface="宋体" panose="02010600030101010101" pitchFamily="2" charset="-122"/>
              </a:rPr>
            </a:br>
            <a:r>
              <a:rPr kumimoji="0" lang="en-US" altLang="zh-CN" sz="2800" b="1" kern="0" cap="none" spc="0" normalizeH="0" baseline="0" noProof="0" dirty="0">
                <a:solidFill>
                  <a:srgbClr val="0DC5C9"/>
                </a:solidFill>
                <a:latin typeface="Times New Roman" panose="02020603050405020304" pitchFamily="18" charset="0"/>
                <a:ea typeface="仿宋" panose="02010609060101010101" pitchFamily="49" charset="-122"/>
                <a:cs typeface="宋体" panose="02010600030101010101" pitchFamily="2" charset="-122"/>
              </a:rPr>
              <a:t>      </a:t>
            </a: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rPr>
              <a:t>1. </a:t>
            </a:r>
            <a:r>
              <a:rPr lang="zh-CN" altLang="zh-CN" sz="2400" dirty="0">
                <a:latin typeface="微软雅黑" panose="020B0503020204020204" pitchFamily="34" charset="-122"/>
                <a:ea typeface="微软雅黑" panose="020B0503020204020204" pitchFamily="34" charset="-122"/>
                <a:cs typeface="Times New Roman" panose="02020603050405020304" pitchFamily="18" charset="0"/>
              </a:rPr>
              <a:t>能分析和判断截交线的空间形状与投影特征</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2400" dirty="0">
              <a:latin typeface="微软雅黑" panose="020B0503020204020204" pitchFamily="34" charset="-122"/>
              <a:ea typeface="微软雅黑" panose="020B0503020204020204" pitchFamily="34" charset="-122"/>
              <a:cs typeface="Times New Roman" panose="02020603050405020304" pitchFamily="18" charset="0"/>
            </a:endParaRPr>
          </a:p>
          <a:p>
            <a:pPr algn="l">
              <a:lnSpc>
                <a:spcPct val="150000"/>
              </a:lnSpc>
            </a:pP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rPr>
              <a:t>       2. </a:t>
            </a:r>
            <a:r>
              <a:rPr lang="zh-CN" altLang="zh-CN" sz="2400" dirty="0">
                <a:latin typeface="微软雅黑" panose="020B0503020204020204" pitchFamily="34" charset="-122"/>
                <a:ea typeface="微软雅黑" panose="020B0503020204020204" pitchFamily="34" charset="-122"/>
                <a:cs typeface="Times New Roman" panose="02020603050405020304" pitchFamily="18" charset="0"/>
              </a:rPr>
              <a:t>能从单一平面截切立体的知识迁移到多个平面组合截切立体的情况</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2400" dirty="0">
              <a:latin typeface="微软雅黑" panose="020B0503020204020204" pitchFamily="34" charset="-122"/>
              <a:ea typeface="微软雅黑" panose="020B0503020204020204" pitchFamily="34" charset="-122"/>
              <a:cs typeface="Times New Roman" panose="02020603050405020304" pitchFamily="18" charset="0"/>
            </a:endParaRPr>
          </a:p>
          <a:p>
            <a:pPr algn="l">
              <a:lnSpc>
                <a:spcPct val="150000"/>
              </a:lnSpc>
            </a:pPr>
            <a:r>
              <a:rPr lang="en-US" altLang="zh-CN" sz="2400" dirty="0">
                <a:latin typeface="微软雅黑" panose="020B0503020204020204" pitchFamily="34" charset="-122"/>
                <a:ea typeface="微软雅黑" panose="020B0503020204020204" pitchFamily="34" charset="-122"/>
                <a:cs typeface="Times New Roman" panose="02020603050405020304" pitchFamily="18" charset="0"/>
              </a:rPr>
              <a:t>       3. </a:t>
            </a:r>
            <a:r>
              <a:rPr lang="zh-CN" altLang="zh-CN" sz="2400" dirty="0">
                <a:latin typeface="微软雅黑" panose="020B0503020204020204" pitchFamily="34" charset="-122"/>
                <a:ea typeface="微软雅黑" panose="020B0503020204020204" pitchFamily="34" charset="-122"/>
                <a:cs typeface="Times New Roman" panose="02020603050405020304" pitchFamily="18" charset="0"/>
              </a:rPr>
              <a:t>能分析和解决复杂空间几何问题</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24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8">
            <a:extLst>
              <a:ext uri="{FF2B5EF4-FFF2-40B4-BE49-F238E27FC236}">
                <a16:creationId xmlns="" xmlns:a16="http://schemas.microsoft.com/office/drawing/2014/main" id="{9854E791-1D90-4DE9-80D4-7272DD5A507F}"/>
              </a:ext>
            </a:extLst>
          </p:cNvPr>
          <p:cNvSpPr/>
          <p:nvPr/>
        </p:nvSpPr>
        <p:spPr>
          <a:xfrm>
            <a:off x="1674597" y="364011"/>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sp>
        <p:nvSpPr>
          <p:cNvPr id="13" name="矩形: 剪去对角 9">
            <a:hlinkClick r:id="rId3"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1000"/>
                                        <p:tgtEl>
                                          <p:spTgt spid="16">
                                            <p:txEl>
                                              <p:pRg st="1" end="1"/>
                                            </p:txEl>
                                          </p:spTgt>
                                        </p:tgtEl>
                                      </p:cBhvr>
                                    </p:animEffect>
                                    <p:anim calcmode="lin" valueType="num">
                                      <p:cBhvr>
                                        <p:cTn id="13"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fade">
                                      <p:cBhvr>
                                        <p:cTn id="19" dur="1000"/>
                                        <p:tgtEl>
                                          <p:spTgt spid="16">
                                            <p:txEl>
                                              <p:pRg st="2" end="2"/>
                                            </p:txEl>
                                          </p:spTgt>
                                        </p:tgtEl>
                                      </p:cBhvr>
                                    </p:animEffect>
                                    <p:anim calcmode="lin" valueType="num">
                                      <p:cBhvr>
                                        <p:cTn id="20"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6">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
                                            <p:txEl>
                                              <p:pRg st="3" end="3"/>
                                            </p:txEl>
                                          </p:spTgt>
                                        </p:tgtEl>
                                        <p:attrNameLst>
                                          <p:attrName>style.visibility</p:attrName>
                                        </p:attrNameLst>
                                      </p:cBhvr>
                                      <p:to>
                                        <p:strVal val="visible"/>
                                      </p:to>
                                    </p:set>
                                    <p:animEffect transition="in" filter="fade">
                                      <p:cBhvr>
                                        <p:cTn id="24" dur="1000"/>
                                        <p:tgtEl>
                                          <p:spTgt spid="16">
                                            <p:txEl>
                                              <p:pRg st="3" end="3"/>
                                            </p:txEl>
                                          </p:spTgt>
                                        </p:tgtEl>
                                      </p:cBhvr>
                                    </p:animEffect>
                                    <p:anim calcmode="lin" valueType="num">
                                      <p:cBhvr>
                                        <p:cTn id="25"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6">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6">
                                            <p:txEl>
                                              <p:pRg st="4" end="4"/>
                                            </p:txEl>
                                          </p:spTgt>
                                        </p:tgtEl>
                                        <p:attrNameLst>
                                          <p:attrName>style.visibility</p:attrName>
                                        </p:attrNameLst>
                                      </p:cBhvr>
                                      <p:to>
                                        <p:strVal val="visible"/>
                                      </p:to>
                                    </p:set>
                                    <p:animEffect transition="in" filter="fade">
                                      <p:cBhvr>
                                        <p:cTn id="29" dur="1000"/>
                                        <p:tgtEl>
                                          <p:spTgt spid="16">
                                            <p:txEl>
                                              <p:pRg st="4" end="4"/>
                                            </p:txEl>
                                          </p:spTgt>
                                        </p:tgtEl>
                                      </p:cBhvr>
                                    </p:animEffect>
                                    <p:anim calcmode="lin" valueType="num">
                                      <p:cBhvr>
                                        <p:cTn id="30"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 name="矩形 4"/>
          <p:cNvSpPr/>
          <p:nvPr/>
        </p:nvSpPr>
        <p:spPr>
          <a:xfrm>
            <a:off x="1551788" y="431582"/>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sp>
        <p:nvSpPr>
          <p:cNvPr id="10" name="文本框 9">
            <a:extLst>
              <a:ext uri="{FF2B5EF4-FFF2-40B4-BE49-F238E27FC236}">
                <a16:creationId xmlns="" xmlns:a16="http://schemas.microsoft.com/office/drawing/2014/main" id="{11179CEB-4313-AC87-6E24-538FE3E4B79A}"/>
              </a:ext>
            </a:extLst>
          </p:cNvPr>
          <p:cNvSpPr txBox="1"/>
          <p:nvPr/>
        </p:nvSpPr>
        <p:spPr>
          <a:xfrm>
            <a:off x="579749" y="1123608"/>
            <a:ext cx="10210317" cy="941155"/>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8-6 </a:t>
            </a:r>
            <a:r>
              <a:rPr lang="zh-CN" altLang="zh-CN" sz="2400" dirty="0">
                <a:latin typeface="微软雅黑" panose="020B0503020204020204" pitchFamily="34" charset="-122"/>
                <a:ea typeface="微软雅黑" panose="020B0503020204020204" pitchFamily="34" charset="-122"/>
              </a:rPr>
              <a:t>圆锥被平行于回转轴线的侧平面</a:t>
            </a:r>
            <a:r>
              <a:rPr lang="en-US" altLang="zh-CN" sz="2400" dirty="0">
                <a:latin typeface="微软雅黑" panose="020B0503020204020204" pitchFamily="34" charset="-122"/>
                <a:ea typeface="微软雅黑" panose="020B0503020204020204" pitchFamily="34" charset="-122"/>
              </a:rPr>
              <a:t>P</a:t>
            </a:r>
            <a:r>
              <a:rPr lang="zh-CN" altLang="zh-CN" sz="2400" dirty="0">
                <a:latin typeface="微软雅黑" panose="020B0503020204020204" pitchFamily="34" charset="-122"/>
                <a:ea typeface="微软雅黑" panose="020B0503020204020204" pitchFamily="34" charset="-122"/>
              </a:rPr>
              <a:t>截切，正面投影和水平投影如图，</a:t>
            </a:r>
            <a:endParaRPr lang="en-US" altLang="zh-CN" sz="2400" dirty="0">
              <a:latin typeface="微软雅黑" panose="020B0503020204020204" pitchFamily="34" charset="-122"/>
              <a:ea typeface="微软雅黑" panose="020B0503020204020204" pitchFamily="34" charset="-122"/>
            </a:endParaRPr>
          </a:p>
          <a:p>
            <a:pPr algn="just">
              <a:lnSpc>
                <a:spcPct val="120000"/>
              </a:lnSpc>
            </a:pPr>
            <a:r>
              <a:rPr lang="en-US" altLang="zh-CN" sz="2400" dirty="0">
                <a:latin typeface="微软雅黑" panose="020B0503020204020204" pitchFamily="34" charset="-122"/>
                <a:ea typeface="微软雅黑" panose="020B0503020204020204" pitchFamily="34" charset="-122"/>
              </a:rPr>
              <a:t>          </a:t>
            </a:r>
            <a:r>
              <a:rPr lang="zh-CN" altLang="zh-CN" sz="2400" dirty="0">
                <a:latin typeface="微软雅黑" panose="020B0503020204020204" pitchFamily="34" charset="-122"/>
                <a:ea typeface="微软雅黑" panose="020B0503020204020204" pitchFamily="34" charset="-122"/>
              </a:rPr>
              <a:t>完成侧面投影。</a:t>
            </a:r>
          </a:p>
        </p:txBody>
      </p:sp>
      <p:sp>
        <p:nvSpPr>
          <p:cNvPr id="9" name="文本框 8">
            <a:extLst>
              <a:ext uri="{FF2B5EF4-FFF2-40B4-BE49-F238E27FC236}">
                <a16:creationId xmlns="" xmlns:a16="http://schemas.microsoft.com/office/drawing/2014/main" id="{AC47B12C-ECC8-15E1-B5CB-80D61A366BFD}"/>
              </a:ext>
            </a:extLst>
          </p:cNvPr>
          <p:cNvSpPr txBox="1"/>
          <p:nvPr/>
        </p:nvSpPr>
        <p:spPr>
          <a:xfrm>
            <a:off x="69710" y="2098022"/>
            <a:ext cx="5204234" cy="4154984"/>
          </a:xfrm>
          <a:prstGeom prst="rect">
            <a:avLst/>
          </a:prstGeom>
          <a:noFill/>
        </p:spPr>
        <p:txBody>
          <a:bodyPr wrap="square">
            <a:spAutoFit/>
          </a:bodyPr>
          <a:lstStyle/>
          <a:p>
            <a:pPr>
              <a:lnSpc>
                <a:spcPct val="150000"/>
              </a:lnSpc>
            </a:pPr>
            <a:r>
              <a:rPr lang="zh-CN" altLang="zh-CN" sz="2200" dirty="0">
                <a:solidFill>
                  <a:srgbClr val="FF0000"/>
                </a:solidFill>
                <a:latin typeface="微软雅黑" panose="020B0503020204020204" pitchFamily="34" charset="-122"/>
                <a:ea typeface="微软雅黑" panose="020B0503020204020204" pitchFamily="34" charset="-122"/>
              </a:rPr>
              <a:t>作图步骤：</a:t>
            </a:r>
          </a:p>
          <a:p>
            <a:pPr marL="914400" lvl="1" indent="-457200">
              <a:lnSpc>
                <a:spcPct val="150000"/>
              </a:lnSpc>
              <a:buFont typeface="+mj-ea"/>
              <a:buAutoNum type="circleNumDbPlain" startAt="3"/>
            </a:pPr>
            <a:r>
              <a:rPr lang="zh-CN" altLang="zh-CN" sz="2200" dirty="0">
                <a:latin typeface="微软雅黑" panose="020B0503020204020204" pitchFamily="34" charset="-122"/>
                <a:ea typeface="微软雅黑" panose="020B0503020204020204" pitchFamily="34" charset="-122"/>
              </a:rPr>
              <a:t>求截交线上的一般位置点</a:t>
            </a:r>
            <a:r>
              <a:rPr lang="en-US" altLang="zh-CN" sz="2200" dirty="0">
                <a:latin typeface="微软雅黑" panose="020B0503020204020204" pitchFamily="34" charset="-122"/>
                <a:ea typeface="微软雅黑" panose="020B0503020204020204" pitchFamily="34" charset="-122"/>
              </a:rPr>
              <a:t>D</a:t>
            </a:r>
            <a:r>
              <a:rPr lang="zh-CN" altLang="zh-CN" sz="2200" dirty="0">
                <a:latin typeface="微软雅黑" panose="020B0503020204020204" pitchFamily="34" charset="-122"/>
                <a:ea typeface="微软雅黑" panose="020B0503020204020204" pitchFamily="34" charset="-122"/>
              </a:rPr>
              <a:t>、</a:t>
            </a:r>
            <a:r>
              <a:rPr lang="en-US" altLang="zh-CN" sz="2200">
                <a:latin typeface="微软雅黑" panose="020B0503020204020204" pitchFamily="34" charset="-122"/>
                <a:ea typeface="微软雅黑" panose="020B0503020204020204" pitchFamily="34" charset="-122"/>
              </a:rPr>
              <a:t>E</a:t>
            </a:r>
            <a:r>
              <a:rPr lang="zh-CN" altLang="en-US" sz="2200" smtClean="0">
                <a:latin typeface="微软雅黑" panose="020B0503020204020204" pitchFamily="34" charset="-122"/>
                <a:ea typeface="微软雅黑" panose="020B0503020204020204" pitchFamily="34" charset="-122"/>
              </a:rPr>
              <a:t>。</a:t>
            </a:r>
            <a:r>
              <a:rPr lang="en-US" altLang="zh-CN" sz="2200" smtClean="0">
                <a:latin typeface="微软雅黑" panose="020B0503020204020204" pitchFamily="34" charset="-122"/>
                <a:ea typeface="微软雅黑" panose="020B0503020204020204" pitchFamily="34" charset="-122"/>
              </a:rPr>
              <a:t>      </a:t>
            </a:r>
            <a:r>
              <a:rPr lang="zh-CN" altLang="zh-CN" sz="2200" smtClean="0">
                <a:latin typeface="微软雅黑" panose="020B0503020204020204" pitchFamily="34" charset="-122"/>
                <a:ea typeface="微软雅黑" panose="020B0503020204020204" pitchFamily="34" charset="-122"/>
              </a:rPr>
              <a:t>为</a:t>
            </a:r>
            <a:r>
              <a:rPr lang="zh-CN" altLang="zh-CN" sz="2200" dirty="0">
                <a:latin typeface="微软雅黑" panose="020B0503020204020204" pitchFamily="34" charset="-122"/>
                <a:ea typeface="微软雅黑" panose="020B0503020204020204" pitchFamily="34" charset="-122"/>
              </a:rPr>
              <a:t>简化作图，可将此两点选择为相对于正立投影面的重影点。</a:t>
            </a:r>
            <a:endParaRPr lang="en-US" altLang="zh-CN" sz="2200" dirty="0">
              <a:latin typeface="微软雅黑" panose="020B0503020204020204" pitchFamily="34" charset="-122"/>
              <a:ea typeface="微软雅黑" panose="020B0503020204020204" pitchFamily="34" charset="-122"/>
            </a:endParaRPr>
          </a:p>
          <a:p>
            <a:pPr lvl="1">
              <a:lnSpc>
                <a:spcPct val="150000"/>
              </a:lnSpc>
            </a:pPr>
            <a:r>
              <a:rPr lang="en-US" altLang="zh-CN" sz="2200" dirty="0">
                <a:latin typeface="微软雅黑" panose="020B0503020204020204" pitchFamily="34" charset="-122"/>
                <a:ea typeface="微软雅黑" panose="020B0503020204020204" pitchFamily="34" charset="-122"/>
              </a:rPr>
              <a:t>      </a:t>
            </a:r>
            <a:r>
              <a:rPr lang="zh-CN" altLang="zh-CN" sz="2200" dirty="0">
                <a:latin typeface="微软雅黑" panose="020B0503020204020204" pitchFamily="34" charset="-122"/>
                <a:ea typeface="微软雅黑" panose="020B0503020204020204" pitchFamily="34" charset="-122"/>
              </a:rPr>
              <a:t>先在正面投影中标注</a:t>
            </a:r>
            <a:r>
              <a:rPr lang="en-US" altLang="zh-CN" sz="2200" dirty="0">
                <a:latin typeface="微软雅黑" panose="020B0503020204020204" pitchFamily="34" charset="-122"/>
                <a:ea typeface="微软雅黑" panose="020B0503020204020204" pitchFamily="34" charset="-122"/>
              </a:rPr>
              <a:t>d</a:t>
            </a:r>
            <a:r>
              <a:rPr lang="zh-CN" altLang="zh-CN" sz="2200" dirty="0">
                <a:latin typeface="微软雅黑" panose="020B0503020204020204" pitchFamily="34" charset="-122"/>
                <a:ea typeface="微软雅黑" panose="020B0503020204020204" pitchFamily="34" charset="-122"/>
              </a:rPr>
              <a:t>′和</a:t>
            </a:r>
            <a:r>
              <a:rPr lang="en-US" altLang="zh-CN" sz="2200" dirty="0">
                <a:latin typeface="微软雅黑" panose="020B0503020204020204" pitchFamily="34" charset="-122"/>
                <a:ea typeface="微软雅黑" panose="020B0503020204020204" pitchFamily="34" charset="-122"/>
              </a:rPr>
              <a:t>e</a:t>
            </a:r>
            <a:r>
              <a:rPr lang="zh-CN" altLang="zh-CN" sz="2200" dirty="0">
                <a:latin typeface="微软雅黑" panose="020B0503020204020204" pitchFamily="34" charset="-122"/>
                <a:ea typeface="微软雅黑" panose="020B0503020204020204" pitchFamily="34" charset="-122"/>
              </a:rPr>
              <a:t>′，利用纬圆法，求得水平投影中的</a:t>
            </a:r>
            <a:r>
              <a:rPr lang="en-US" altLang="zh-CN" sz="2200" dirty="0">
                <a:latin typeface="微软雅黑" panose="020B0503020204020204" pitchFamily="34" charset="-122"/>
                <a:ea typeface="微软雅黑" panose="020B0503020204020204" pitchFamily="34" charset="-122"/>
              </a:rPr>
              <a:t>d</a:t>
            </a:r>
            <a:r>
              <a:rPr lang="zh-CN" altLang="zh-CN" sz="2200" dirty="0">
                <a:latin typeface="微软雅黑" panose="020B0503020204020204" pitchFamily="34" charset="-122"/>
                <a:ea typeface="微软雅黑" panose="020B0503020204020204" pitchFamily="34" charset="-122"/>
              </a:rPr>
              <a:t>和</a:t>
            </a:r>
            <a:r>
              <a:rPr lang="en-US" altLang="zh-CN" sz="2200" dirty="0">
                <a:latin typeface="微软雅黑" panose="020B0503020204020204" pitchFamily="34" charset="-122"/>
                <a:ea typeface="微软雅黑" panose="020B0503020204020204" pitchFamily="34" charset="-122"/>
              </a:rPr>
              <a:t>e</a:t>
            </a:r>
            <a:r>
              <a:rPr lang="zh-CN" altLang="zh-CN" sz="2200" dirty="0">
                <a:latin typeface="微软雅黑" panose="020B0503020204020204" pitchFamily="34" charset="-122"/>
                <a:ea typeface="微软雅黑" panose="020B0503020204020204" pitchFamily="34" charset="-122"/>
              </a:rPr>
              <a:t>，根据投影关系，可作出侧面投影中的</a:t>
            </a:r>
            <a:r>
              <a:rPr lang="en-US" altLang="zh-CN" sz="2200" dirty="0">
                <a:latin typeface="微软雅黑" panose="020B0503020204020204" pitchFamily="34" charset="-122"/>
                <a:ea typeface="微软雅黑" panose="020B0503020204020204" pitchFamily="34" charset="-122"/>
              </a:rPr>
              <a:t>d</a:t>
            </a:r>
            <a:r>
              <a:rPr lang="zh-CN" altLang="zh-CN" sz="2200" dirty="0">
                <a:latin typeface="微软雅黑" panose="020B0503020204020204" pitchFamily="34" charset="-122"/>
                <a:ea typeface="微软雅黑" panose="020B0503020204020204" pitchFamily="34" charset="-122"/>
              </a:rPr>
              <a:t>″和</a:t>
            </a:r>
            <a:r>
              <a:rPr lang="en-US" altLang="zh-CN" sz="2200" dirty="0">
                <a:latin typeface="微软雅黑" panose="020B0503020204020204" pitchFamily="34" charset="-122"/>
                <a:ea typeface="微软雅黑" panose="020B0503020204020204" pitchFamily="34" charset="-122"/>
              </a:rPr>
              <a:t>e</a:t>
            </a:r>
            <a:r>
              <a:rPr lang="zh-CN" altLang="zh-CN" sz="2200" dirty="0">
                <a:latin typeface="微软雅黑" panose="020B0503020204020204" pitchFamily="34" charset="-122"/>
                <a:ea typeface="微软雅黑" panose="020B0503020204020204" pitchFamily="34" charset="-122"/>
              </a:rPr>
              <a:t>″</a:t>
            </a:r>
            <a:r>
              <a:rPr lang="zh-CN" altLang="en-US" sz="2200" dirty="0">
                <a:latin typeface="微软雅黑" panose="020B0503020204020204" pitchFamily="34" charset="-122"/>
                <a:ea typeface="微软雅黑" panose="020B0503020204020204" pitchFamily="34" charset="-122"/>
              </a:rPr>
              <a:t>。</a:t>
            </a:r>
          </a:p>
        </p:txBody>
      </p:sp>
      <p:pic>
        <p:nvPicPr>
          <p:cNvPr id="11" name="图片 10">
            <a:extLst>
              <a:ext uri="{FF2B5EF4-FFF2-40B4-BE49-F238E27FC236}">
                <a16:creationId xmlns="" xmlns:a16="http://schemas.microsoft.com/office/drawing/2014/main" id="{845CDA33-1DAD-FA2C-73CA-D26A43AE96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3944" y="1638406"/>
            <a:ext cx="5741211" cy="5286737"/>
          </a:xfrm>
          <a:prstGeom prst="rect">
            <a:avLst/>
          </a:prstGeom>
        </p:spPr>
      </p:pic>
      <p:sp>
        <p:nvSpPr>
          <p:cNvPr id="12"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3" name="文本框 12">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a:t>
            </a:r>
            <a:r>
              <a:rPr lang="zh-CN" altLang="en-US"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与曲面</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28068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grpSp>
        <p:nvGrpSpPr>
          <p:cNvPr id="2" name="组合 1">
            <a:extLst>
              <a:ext uri="{FF2B5EF4-FFF2-40B4-BE49-F238E27FC236}">
                <a16:creationId xmlns="" xmlns:a16="http://schemas.microsoft.com/office/drawing/2014/main" id="{ECD2203C-8AB0-4E0D-E65F-7F7E374DE35D}"/>
              </a:ext>
            </a:extLst>
          </p:cNvPr>
          <p:cNvGrpSpPr/>
          <p:nvPr/>
        </p:nvGrpSpPr>
        <p:grpSpPr>
          <a:xfrm>
            <a:off x="1035991" y="431582"/>
            <a:ext cx="4467520" cy="589023"/>
            <a:chOff x="2873668" y="430213"/>
            <a:chExt cx="4467520" cy="589023"/>
          </a:xfrm>
        </p:grpSpPr>
        <p:sp>
          <p:nvSpPr>
            <p:cNvPr id="5" name="矩形 4"/>
            <p:cNvSpPr/>
            <p:nvPr/>
          </p:nvSpPr>
          <p:spPr>
            <a:xfrm>
              <a:off x="3389465" y="430213"/>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pic>
          <p:nvPicPr>
            <p:cNvPr id="7" name="图片 34">
              <a:extLst>
                <a:ext uri="{FF2B5EF4-FFF2-40B4-BE49-F238E27FC236}">
                  <a16:creationId xmlns="" xmlns:a16="http://schemas.microsoft.com/office/drawing/2014/main" id="{C721DC13-0B6F-2B7F-92A5-FDD058E32A3A}"/>
                </a:ext>
              </a:extLst>
            </p:cNvPr>
            <p:cNvPicPr>
              <a:picLocks noChangeAspect="1"/>
            </p:cNvPicPr>
            <p:nvPr/>
          </p:nvPicPr>
          <p:blipFill>
            <a:blip r:embed="rId3"/>
            <a:stretch>
              <a:fillRect/>
            </a:stretch>
          </p:blipFill>
          <p:spPr>
            <a:xfrm>
              <a:off x="2873668" y="514904"/>
              <a:ext cx="506919" cy="504332"/>
            </a:xfrm>
            <a:prstGeom prst="rect">
              <a:avLst/>
            </a:prstGeom>
            <a:noFill/>
            <a:ln w="9525">
              <a:noFill/>
            </a:ln>
          </p:spPr>
        </p:pic>
      </p:grpSp>
      <p:sp>
        <p:nvSpPr>
          <p:cNvPr id="10" name="文本框 9">
            <a:extLst>
              <a:ext uri="{FF2B5EF4-FFF2-40B4-BE49-F238E27FC236}">
                <a16:creationId xmlns="" xmlns:a16="http://schemas.microsoft.com/office/drawing/2014/main" id="{11179CEB-4313-AC87-6E24-538FE3E4B79A}"/>
              </a:ext>
            </a:extLst>
          </p:cNvPr>
          <p:cNvSpPr txBox="1"/>
          <p:nvPr/>
        </p:nvSpPr>
        <p:spPr>
          <a:xfrm>
            <a:off x="579749" y="1123608"/>
            <a:ext cx="10210317" cy="941155"/>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8-6 </a:t>
            </a:r>
            <a:r>
              <a:rPr lang="zh-CN" altLang="zh-CN" sz="2400" dirty="0">
                <a:latin typeface="微软雅黑" panose="020B0503020204020204" pitchFamily="34" charset="-122"/>
                <a:ea typeface="微软雅黑" panose="020B0503020204020204" pitchFamily="34" charset="-122"/>
              </a:rPr>
              <a:t>圆锥被平行于回转轴线的侧平面</a:t>
            </a:r>
            <a:r>
              <a:rPr lang="en-US" altLang="zh-CN" sz="2400" dirty="0">
                <a:latin typeface="微软雅黑" panose="020B0503020204020204" pitchFamily="34" charset="-122"/>
                <a:ea typeface="微软雅黑" panose="020B0503020204020204" pitchFamily="34" charset="-122"/>
              </a:rPr>
              <a:t>P</a:t>
            </a:r>
            <a:r>
              <a:rPr lang="zh-CN" altLang="zh-CN" sz="2400" dirty="0">
                <a:latin typeface="微软雅黑" panose="020B0503020204020204" pitchFamily="34" charset="-122"/>
                <a:ea typeface="微软雅黑" panose="020B0503020204020204" pitchFamily="34" charset="-122"/>
              </a:rPr>
              <a:t>截切，正面投影和水平投影如图，</a:t>
            </a:r>
            <a:endParaRPr lang="en-US" altLang="zh-CN" sz="2400" dirty="0">
              <a:latin typeface="微软雅黑" panose="020B0503020204020204" pitchFamily="34" charset="-122"/>
              <a:ea typeface="微软雅黑" panose="020B0503020204020204" pitchFamily="34" charset="-122"/>
            </a:endParaRPr>
          </a:p>
          <a:p>
            <a:pPr algn="just">
              <a:lnSpc>
                <a:spcPct val="120000"/>
              </a:lnSpc>
            </a:pPr>
            <a:r>
              <a:rPr lang="en-US" altLang="zh-CN" sz="2400" dirty="0">
                <a:latin typeface="微软雅黑" panose="020B0503020204020204" pitchFamily="34" charset="-122"/>
                <a:ea typeface="微软雅黑" panose="020B0503020204020204" pitchFamily="34" charset="-122"/>
              </a:rPr>
              <a:t>          </a:t>
            </a:r>
            <a:r>
              <a:rPr lang="zh-CN" altLang="zh-CN" sz="2400" dirty="0">
                <a:latin typeface="微软雅黑" panose="020B0503020204020204" pitchFamily="34" charset="-122"/>
                <a:ea typeface="微软雅黑" panose="020B0503020204020204" pitchFamily="34" charset="-122"/>
              </a:rPr>
              <a:t>完成侧面投影。</a:t>
            </a:r>
          </a:p>
        </p:txBody>
      </p:sp>
      <p:sp>
        <p:nvSpPr>
          <p:cNvPr id="9" name="文本框 8">
            <a:extLst>
              <a:ext uri="{FF2B5EF4-FFF2-40B4-BE49-F238E27FC236}">
                <a16:creationId xmlns="" xmlns:a16="http://schemas.microsoft.com/office/drawing/2014/main" id="{AC47B12C-ECC8-15E1-B5CB-80D61A366BFD}"/>
              </a:ext>
            </a:extLst>
          </p:cNvPr>
          <p:cNvSpPr txBox="1"/>
          <p:nvPr/>
        </p:nvSpPr>
        <p:spPr>
          <a:xfrm>
            <a:off x="456941" y="2923011"/>
            <a:ext cx="4599154" cy="1938992"/>
          </a:xfrm>
          <a:prstGeom prst="rect">
            <a:avLst/>
          </a:prstGeom>
          <a:noFill/>
        </p:spPr>
        <p:txBody>
          <a:bodyPr wrap="square">
            <a:spAutoFit/>
          </a:bodyPr>
          <a:lstStyle/>
          <a:p>
            <a:pPr>
              <a:lnSpc>
                <a:spcPct val="120000"/>
              </a:lnSpc>
            </a:pPr>
            <a:r>
              <a:rPr lang="zh-CN" altLang="zh-CN" sz="2000" dirty="0">
                <a:solidFill>
                  <a:srgbClr val="FF0000"/>
                </a:solidFill>
                <a:latin typeface="微软雅黑" panose="020B0503020204020204" pitchFamily="34" charset="-122"/>
                <a:ea typeface="微软雅黑" panose="020B0503020204020204" pitchFamily="34" charset="-122"/>
              </a:rPr>
              <a:t>作图步骤：</a:t>
            </a:r>
          </a:p>
          <a:p>
            <a:pPr marL="914400" lvl="1" indent="-457200">
              <a:lnSpc>
                <a:spcPct val="120000"/>
              </a:lnSpc>
              <a:buFont typeface="+mj-ea"/>
              <a:buAutoNum type="circleNumDbPlain" startAt="4"/>
            </a:pPr>
            <a:r>
              <a:rPr lang="zh-CN" altLang="zh-CN" sz="2000" dirty="0">
                <a:latin typeface="微软雅黑" panose="020B0503020204020204" pitchFamily="34" charset="-122"/>
                <a:ea typeface="微软雅黑" panose="020B0503020204020204" pitchFamily="34" charset="-122"/>
              </a:rPr>
              <a:t>用平滑曲线顺序连接侧面投影中</a:t>
            </a:r>
            <a:r>
              <a:rPr lang="en-US" altLang="zh-CN" sz="2000" dirty="0">
                <a:latin typeface="微软雅黑" panose="020B0503020204020204" pitchFamily="34" charset="-122"/>
                <a:ea typeface="微软雅黑" panose="020B0503020204020204" pitchFamily="34" charset="-122"/>
              </a:rPr>
              <a:t>c</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e</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a</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d</a:t>
            </a:r>
            <a:r>
              <a:rPr lang="zh-CN" altLang="zh-CN" sz="2000" dirty="0">
                <a:latin typeface="微软雅黑" panose="020B0503020204020204" pitchFamily="34" charset="-122"/>
                <a:ea typeface="微软雅黑" panose="020B0503020204020204" pitchFamily="34" charset="-122"/>
              </a:rPr>
              <a:t>″和</a:t>
            </a:r>
            <a:r>
              <a:rPr lang="en-US" altLang="zh-CN" sz="2000" dirty="0">
                <a:latin typeface="微软雅黑" panose="020B0503020204020204" pitchFamily="34" charset="-122"/>
                <a:ea typeface="微软雅黑" panose="020B0503020204020204" pitchFamily="34" charset="-122"/>
              </a:rPr>
              <a:t>b</a:t>
            </a:r>
            <a:r>
              <a:rPr lang="zh-CN" altLang="zh-CN" sz="2000" dirty="0">
                <a:latin typeface="微软雅黑" panose="020B0503020204020204" pitchFamily="34" charset="-122"/>
                <a:ea typeface="微软雅黑" panose="020B0503020204020204" pitchFamily="34" charset="-122"/>
              </a:rPr>
              <a:t>″，用直线连接</a:t>
            </a:r>
            <a:r>
              <a:rPr lang="en-US" altLang="zh-CN" sz="2000" dirty="0">
                <a:latin typeface="微软雅黑" panose="020B0503020204020204" pitchFamily="34" charset="-122"/>
                <a:ea typeface="微软雅黑" panose="020B0503020204020204" pitchFamily="34" charset="-122"/>
              </a:rPr>
              <a:t>c</a:t>
            </a:r>
            <a:r>
              <a:rPr lang="zh-CN" altLang="zh-CN" sz="2000" dirty="0">
                <a:latin typeface="微软雅黑" panose="020B0503020204020204" pitchFamily="34" charset="-122"/>
                <a:ea typeface="微软雅黑" panose="020B0503020204020204" pitchFamily="34" charset="-122"/>
              </a:rPr>
              <a:t>″和</a:t>
            </a:r>
            <a:r>
              <a:rPr lang="en-US" altLang="zh-CN" sz="2000" dirty="0">
                <a:latin typeface="微软雅黑" panose="020B0503020204020204" pitchFamily="34" charset="-122"/>
                <a:ea typeface="微软雅黑" panose="020B0503020204020204" pitchFamily="34" charset="-122"/>
              </a:rPr>
              <a:t>b</a:t>
            </a:r>
            <a:r>
              <a:rPr lang="zh-CN" altLang="zh-CN" sz="2000" dirty="0">
                <a:latin typeface="微软雅黑" panose="020B0503020204020204" pitchFamily="34" charset="-122"/>
                <a:ea typeface="微软雅黑" panose="020B0503020204020204" pitchFamily="34" charset="-122"/>
              </a:rPr>
              <a:t>″，得到截交线的侧面投影</a:t>
            </a:r>
            <a:r>
              <a:rPr lang="zh-CN" altLang="en-US" sz="2000" dirty="0">
                <a:latin typeface="微软雅黑" panose="020B0503020204020204" pitchFamily="34" charset="-122"/>
                <a:ea typeface="微软雅黑" panose="020B0503020204020204" pitchFamily="34" charset="-122"/>
              </a:rPr>
              <a:t>。</a:t>
            </a:r>
          </a:p>
        </p:txBody>
      </p:sp>
      <p:pic>
        <p:nvPicPr>
          <p:cNvPr id="4" name="图片 3">
            <a:extLst>
              <a:ext uri="{FF2B5EF4-FFF2-40B4-BE49-F238E27FC236}">
                <a16:creationId xmlns="" xmlns:a16="http://schemas.microsoft.com/office/drawing/2014/main" id="{C23C7710-9FDF-6ACB-ECB9-B750C20CFC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4292" y="1683835"/>
            <a:ext cx="5460083" cy="5112964"/>
          </a:xfrm>
          <a:prstGeom prst="rect">
            <a:avLst/>
          </a:prstGeom>
        </p:spPr>
      </p:pic>
      <p:sp>
        <p:nvSpPr>
          <p:cNvPr id="11"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2" name="文本框 11">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a:t>
            </a:r>
            <a:r>
              <a:rPr lang="zh-CN" altLang="en-US"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与曲面</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02344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 name="矩形 4"/>
          <p:cNvSpPr/>
          <p:nvPr/>
        </p:nvSpPr>
        <p:spPr>
          <a:xfrm>
            <a:off x="1551788" y="431582"/>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sp>
        <p:nvSpPr>
          <p:cNvPr id="10" name="文本框 9">
            <a:extLst>
              <a:ext uri="{FF2B5EF4-FFF2-40B4-BE49-F238E27FC236}">
                <a16:creationId xmlns="" xmlns:a16="http://schemas.microsoft.com/office/drawing/2014/main" id="{11179CEB-4313-AC87-6E24-538FE3E4B79A}"/>
              </a:ext>
            </a:extLst>
          </p:cNvPr>
          <p:cNvSpPr txBox="1"/>
          <p:nvPr/>
        </p:nvSpPr>
        <p:spPr>
          <a:xfrm>
            <a:off x="579749" y="1123608"/>
            <a:ext cx="10210317" cy="941155"/>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8-6 </a:t>
            </a:r>
            <a:r>
              <a:rPr lang="zh-CN" altLang="zh-CN" sz="2400" dirty="0">
                <a:latin typeface="微软雅黑" panose="020B0503020204020204" pitchFamily="34" charset="-122"/>
                <a:ea typeface="微软雅黑" panose="020B0503020204020204" pitchFamily="34" charset="-122"/>
              </a:rPr>
              <a:t>圆锥被平行于回转轴线的侧平面</a:t>
            </a:r>
            <a:r>
              <a:rPr lang="en-US" altLang="zh-CN" sz="2400" dirty="0">
                <a:latin typeface="微软雅黑" panose="020B0503020204020204" pitchFamily="34" charset="-122"/>
                <a:ea typeface="微软雅黑" panose="020B0503020204020204" pitchFamily="34" charset="-122"/>
              </a:rPr>
              <a:t>P</a:t>
            </a:r>
            <a:r>
              <a:rPr lang="zh-CN" altLang="zh-CN" sz="2400" dirty="0">
                <a:latin typeface="微软雅黑" panose="020B0503020204020204" pitchFamily="34" charset="-122"/>
                <a:ea typeface="微软雅黑" panose="020B0503020204020204" pitchFamily="34" charset="-122"/>
              </a:rPr>
              <a:t>截切，正面投影和水平投影如图，</a:t>
            </a:r>
            <a:endParaRPr lang="en-US" altLang="zh-CN" sz="2400" dirty="0">
              <a:latin typeface="微软雅黑" panose="020B0503020204020204" pitchFamily="34" charset="-122"/>
              <a:ea typeface="微软雅黑" panose="020B0503020204020204" pitchFamily="34" charset="-122"/>
            </a:endParaRPr>
          </a:p>
          <a:p>
            <a:pPr algn="just">
              <a:lnSpc>
                <a:spcPct val="120000"/>
              </a:lnSpc>
            </a:pPr>
            <a:r>
              <a:rPr lang="en-US" altLang="zh-CN" sz="2400" dirty="0">
                <a:latin typeface="微软雅黑" panose="020B0503020204020204" pitchFamily="34" charset="-122"/>
                <a:ea typeface="微软雅黑" panose="020B0503020204020204" pitchFamily="34" charset="-122"/>
              </a:rPr>
              <a:t>          </a:t>
            </a:r>
            <a:r>
              <a:rPr lang="zh-CN" altLang="zh-CN" sz="2400" dirty="0">
                <a:latin typeface="微软雅黑" panose="020B0503020204020204" pitchFamily="34" charset="-122"/>
                <a:ea typeface="微软雅黑" panose="020B0503020204020204" pitchFamily="34" charset="-122"/>
              </a:rPr>
              <a:t>完成侧面投影。</a:t>
            </a:r>
          </a:p>
        </p:txBody>
      </p:sp>
      <p:pic>
        <p:nvPicPr>
          <p:cNvPr id="11" name="图片 10">
            <a:extLst>
              <a:ext uri="{FF2B5EF4-FFF2-40B4-BE49-F238E27FC236}">
                <a16:creationId xmlns="" xmlns:a16="http://schemas.microsoft.com/office/drawing/2014/main" id="{791E13DE-B989-DA3C-3273-4479933749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749" y="2022383"/>
            <a:ext cx="4872725" cy="4541032"/>
          </a:xfrm>
          <a:prstGeom prst="rect">
            <a:avLst/>
          </a:prstGeom>
        </p:spPr>
      </p:pic>
      <p:pic>
        <p:nvPicPr>
          <p:cNvPr id="6" name="图片 5">
            <a:extLst>
              <a:ext uri="{FF2B5EF4-FFF2-40B4-BE49-F238E27FC236}">
                <a16:creationId xmlns="" xmlns:a16="http://schemas.microsoft.com/office/drawing/2014/main" id="{A4666896-E770-5A7E-67EF-EF608C8095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7856" y="1610952"/>
            <a:ext cx="5606852" cy="5211188"/>
          </a:xfrm>
          <a:prstGeom prst="rect">
            <a:avLst/>
          </a:prstGeom>
        </p:spPr>
      </p:pic>
      <p:sp>
        <p:nvSpPr>
          <p:cNvPr id="12" name="文本框 11">
            <a:extLst>
              <a:ext uri="{FF2B5EF4-FFF2-40B4-BE49-F238E27FC236}">
                <a16:creationId xmlns="" xmlns:a16="http://schemas.microsoft.com/office/drawing/2014/main" id="{5B82228F-6A69-34EB-495F-EDAE51B27A4E}"/>
              </a:ext>
            </a:extLst>
          </p:cNvPr>
          <p:cNvSpPr txBox="1"/>
          <p:nvPr/>
        </p:nvSpPr>
        <p:spPr>
          <a:xfrm>
            <a:off x="9143246" y="4542093"/>
            <a:ext cx="1362636" cy="430374"/>
          </a:xfrm>
          <a:prstGeom prst="rect">
            <a:avLst/>
          </a:prstGeom>
          <a:noFill/>
        </p:spPr>
        <p:txBody>
          <a:bodyPr wrap="square">
            <a:spAutoFit/>
          </a:bodyPr>
          <a:lstStyle/>
          <a:p>
            <a:pPr algn="ctr">
              <a:lnSpc>
                <a:spcPct val="120000"/>
              </a:lnSpc>
            </a:pPr>
            <a:r>
              <a:rPr lang="zh-CN" altLang="en-US" sz="2000" dirty="0">
                <a:solidFill>
                  <a:srgbClr val="FF0000"/>
                </a:solidFill>
                <a:latin typeface="微软雅黑" panose="020B0503020204020204" pitchFamily="34" charset="-122"/>
                <a:ea typeface="微软雅黑" panose="020B0503020204020204" pitchFamily="34" charset="-122"/>
              </a:rPr>
              <a:t>最终结果</a:t>
            </a:r>
            <a:endParaRPr lang="zh-CN" altLang="en-US" sz="2000" dirty="0">
              <a:latin typeface="微软雅黑" panose="020B0503020204020204" pitchFamily="34" charset="-122"/>
              <a:ea typeface="微软雅黑" panose="020B0503020204020204" pitchFamily="34" charset="-122"/>
            </a:endParaRPr>
          </a:p>
        </p:txBody>
      </p:sp>
      <p:sp>
        <p:nvSpPr>
          <p:cNvPr id="13"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4" name="文本框 13">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a:t>
            </a:r>
            <a:r>
              <a:rPr lang="zh-CN" altLang="en-US"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与曲面</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22244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 name="矩形 4"/>
          <p:cNvSpPr/>
          <p:nvPr/>
        </p:nvSpPr>
        <p:spPr>
          <a:xfrm>
            <a:off x="1551788" y="431582"/>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sp>
        <p:nvSpPr>
          <p:cNvPr id="10" name="文本框 9">
            <a:extLst>
              <a:ext uri="{FF2B5EF4-FFF2-40B4-BE49-F238E27FC236}">
                <a16:creationId xmlns="" xmlns:a16="http://schemas.microsoft.com/office/drawing/2014/main" id="{11179CEB-4313-AC87-6E24-538FE3E4B79A}"/>
              </a:ext>
            </a:extLst>
          </p:cNvPr>
          <p:cNvSpPr txBox="1"/>
          <p:nvPr/>
        </p:nvSpPr>
        <p:spPr>
          <a:xfrm>
            <a:off x="579749" y="1327485"/>
            <a:ext cx="10210317" cy="497957"/>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8-7  </a:t>
            </a:r>
            <a:r>
              <a:rPr lang="zh-CN" altLang="zh-CN" sz="2400" dirty="0">
                <a:latin typeface="微软雅黑" panose="020B0503020204020204" pitchFamily="34" charset="-122"/>
                <a:ea typeface="微软雅黑" panose="020B0503020204020204" pitchFamily="34" charset="-122"/>
              </a:rPr>
              <a:t>补画被截切圆锥水平投影和侧面投影中缺漏的图线。</a:t>
            </a:r>
          </a:p>
        </p:txBody>
      </p:sp>
      <p:sp>
        <p:nvSpPr>
          <p:cNvPr id="13" name="文本框 12">
            <a:extLst>
              <a:ext uri="{FF2B5EF4-FFF2-40B4-BE49-F238E27FC236}">
                <a16:creationId xmlns="" xmlns:a16="http://schemas.microsoft.com/office/drawing/2014/main" id="{B61145BA-CF08-843F-80B5-2BF4C38F0838}"/>
              </a:ext>
            </a:extLst>
          </p:cNvPr>
          <p:cNvSpPr txBox="1"/>
          <p:nvPr/>
        </p:nvSpPr>
        <p:spPr>
          <a:xfrm>
            <a:off x="5503511" y="2191843"/>
            <a:ext cx="6190949" cy="3731278"/>
          </a:xfrm>
          <a:prstGeom prst="rect">
            <a:avLst/>
          </a:prstGeom>
          <a:noFill/>
        </p:spPr>
        <p:txBody>
          <a:bodyPr wrap="square">
            <a:spAutoFit/>
          </a:bodyPr>
          <a:lstStyle/>
          <a:p>
            <a:pPr>
              <a:lnSpc>
                <a:spcPct val="150000"/>
              </a:lnSpc>
            </a:pPr>
            <a:r>
              <a:rPr lang="zh-CN" altLang="zh-CN" sz="2000" dirty="0">
                <a:solidFill>
                  <a:srgbClr val="FF0000"/>
                </a:solidFill>
                <a:latin typeface="微软雅黑" panose="020B0503020204020204" pitchFamily="34" charset="-122"/>
                <a:ea typeface="微软雅黑" panose="020B0503020204020204" pitchFamily="34" charset="-122"/>
              </a:rPr>
              <a:t>分析：</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该形体的形成过程可看作是用一个水平面</a:t>
            </a:r>
            <a:r>
              <a:rPr lang="zh-CN" altLang="en-US" sz="2000" dirty="0">
                <a:latin typeface="微软雅黑" panose="020B0503020204020204" pitchFamily="34" charset="-122"/>
                <a:ea typeface="微软雅黑" panose="020B0503020204020204" pitchFamily="34" charset="-122"/>
              </a:rPr>
              <a:t>和</a:t>
            </a:r>
            <a:r>
              <a:rPr lang="zh-CN" altLang="zh-CN" sz="2000" dirty="0">
                <a:latin typeface="微软雅黑" panose="020B0503020204020204" pitchFamily="34" charset="-122"/>
                <a:ea typeface="微软雅黑" panose="020B0503020204020204" pitchFamily="34" charset="-122"/>
              </a:rPr>
              <a:t>一个正垂面截切圆锥。</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水平面与圆锥的回转轴线垂直，形成的截交线是</a:t>
            </a:r>
            <a:r>
              <a:rPr lang="zh-CN" altLang="zh-CN" sz="2000" dirty="0">
                <a:solidFill>
                  <a:srgbClr val="FF0000"/>
                </a:solidFill>
                <a:latin typeface="微软雅黑" panose="020B0503020204020204" pitchFamily="34" charset="-122"/>
                <a:ea typeface="微软雅黑" panose="020B0503020204020204" pitchFamily="34" charset="-122"/>
              </a:rPr>
              <a:t>圆弧</a:t>
            </a:r>
            <a:r>
              <a:rPr lang="zh-CN"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正垂面</a:t>
            </a:r>
            <a:r>
              <a:rPr lang="zh-CN" altLang="zh-CN" sz="2000" dirty="0">
                <a:latin typeface="微软雅黑" panose="020B0503020204020204" pitchFamily="34" charset="-122"/>
                <a:ea typeface="微软雅黑" panose="020B0503020204020204" pitchFamily="34" charset="-122"/>
              </a:rPr>
              <a:t>与圆锥的回转轴线倾斜（与圆锥回转轴线的夹角θ</a:t>
            </a:r>
            <a:r>
              <a:rPr lang="en-US" altLang="zh-CN" sz="2000" dirty="0">
                <a:latin typeface="微软雅黑" panose="020B0503020204020204" pitchFamily="34" charset="-122"/>
                <a:ea typeface="微软雅黑" panose="020B0503020204020204" pitchFamily="34" charset="-122"/>
              </a:rPr>
              <a:t>&gt;</a:t>
            </a:r>
            <a:r>
              <a:rPr lang="zh-CN" altLang="zh-CN" sz="2000" dirty="0">
                <a:latin typeface="微软雅黑" panose="020B0503020204020204" pitchFamily="34" charset="-122"/>
                <a:ea typeface="微软雅黑" panose="020B0503020204020204" pitchFamily="34" charset="-122"/>
              </a:rPr>
              <a:t>半锥顶角α），形成的截交线为</a:t>
            </a:r>
            <a:r>
              <a:rPr lang="zh-CN" altLang="zh-CN" sz="2000" dirty="0">
                <a:solidFill>
                  <a:srgbClr val="FF0000"/>
                </a:solidFill>
                <a:latin typeface="微软雅黑" panose="020B0503020204020204" pitchFamily="34" charset="-122"/>
                <a:ea typeface="微软雅黑" panose="020B0503020204020204" pitchFamily="34" charset="-122"/>
              </a:rPr>
              <a:t>椭圆弧</a:t>
            </a:r>
            <a:r>
              <a:rPr lang="zh-CN" altLang="zh-CN"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作图过程中需对截平面形成的截交线逐个进行分析，最后还需分析两截平面的交线</a:t>
            </a:r>
            <a:r>
              <a:rPr lang="zh-CN" altLang="en-US" sz="2000" dirty="0">
                <a:latin typeface="微软雅黑" panose="020B0503020204020204" pitchFamily="34" charset="-122"/>
                <a:ea typeface="微软雅黑" panose="020B0503020204020204" pitchFamily="34" charset="-122"/>
              </a:rPr>
              <a:t>。</a:t>
            </a:r>
            <a:endParaRPr lang="zh-CN" altLang="zh-CN" sz="2000" dirty="0">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 xmlns:a16="http://schemas.microsoft.com/office/drawing/2014/main" id="{92B84A41-7E3D-F417-8F51-54AAB207AA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652" y="1899063"/>
            <a:ext cx="4730292" cy="4685384"/>
          </a:xfrm>
          <a:prstGeom prst="rect">
            <a:avLst/>
          </a:prstGeom>
        </p:spPr>
      </p:pic>
      <p:sp>
        <p:nvSpPr>
          <p:cNvPr id="9"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1" name="文本框 10">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a:t>
            </a:r>
            <a:r>
              <a:rPr lang="zh-CN" altLang="en-US"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与曲面</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93746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 name="矩形 4"/>
          <p:cNvSpPr/>
          <p:nvPr/>
        </p:nvSpPr>
        <p:spPr>
          <a:xfrm>
            <a:off x="1551788" y="431582"/>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sp>
        <p:nvSpPr>
          <p:cNvPr id="10" name="文本框 9">
            <a:extLst>
              <a:ext uri="{FF2B5EF4-FFF2-40B4-BE49-F238E27FC236}">
                <a16:creationId xmlns="" xmlns:a16="http://schemas.microsoft.com/office/drawing/2014/main" id="{11179CEB-4313-AC87-6E24-538FE3E4B79A}"/>
              </a:ext>
            </a:extLst>
          </p:cNvPr>
          <p:cNvSpPr txBox="1"/>
          <p:nvPr/>
        </p:nvSpPr>
        <p:spPr>
          <a:xfrm>
            <a:off x="579749" y="1311667"/>
            <a:ext cx="10210317" cy="497957"/>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8-7  </a:t>
            </a:r>
            <a:r>
              <a:rPr lang="zh-CN" altLang="zh-CN" sz="2400" dirty="0">
                <a:latin typeface="微软雅黑" panose="020B0503020204020204" pitchFamily="34" charset="-122"/>
                <a:ea typeface="微软雅黑" panose="020B0503020204020204" pitchFamily="34" charset="-122"/>
              </a:rPr>
              <a:t>补画被截切圆锥水平投影和侧面投影中缺漏的图线。</a:t>
            </a:r>
          </a:p>
        </p:txBody>
      </p:sp>
      <p:sp>
        <p:nvSpPr>
          <p:cNvPr id="9" name="文本框 8">
            <a:extLst>
              <a:ext uri="{FF2B5EF4-FFF2-40B4-BE49-F238E27FC236}">
                <a16:creationId xmlns="" xmlns:a16="http://schemas.microsoft.com/office/drawing/2014/main" id="{43B9D5F1-C552-12E2-6486-5202EA15D6BD}"/>
              </a:ext>
            </a:extLst>
          </p:cNvPr>
          <p:cNvSpPr txBox="1"/>
          <p:nvPr/>
        </p:nvSpPr>
        <p:spPr>
          <a:xfrm>
            <a:off x="450612" y="1980031"/>
            <a:ext cx="5645387" cy="4154984"/>
          </a:xfrm>
          <a:prstGeom prst="rect">
            <a:avLst/>
          </a:prstGeom>
          <a:noFill/>
        </p:spPr>
        <p:txBody>
          <a:bodyPr wrap="square">
            <a:spAutoFit/>
          </a:bodyPr>
          <a:lstStyle/>
          <a:p>
            <a:pPr>
              <a:lnSpc>
                <a:spcPct val="120000"/>
              </a:lnSpc>
            </a:pPr>
            <a:r>
              <a:rPr lang="zh-CN" altLang="zh-CN" sz="2000" dirty="0">
                <a:solidFill>
                  <a:srgbClr val="FF0000"/>
                </a:solidFill>
                <a:latin typeface="微软雅黑" panose="020B0503020204020204" pitchFamily="34" charset="-122"/>
                <a:ea typeface="微软雅黑" panose="020B0503020204020204" pitchFamily="34" charset="-122"/>
              </a:rPr>
              <a:t>作图步骤：</a:t>
            </a:r>
          </a:p>
          <a:p>
            <a:pPr marL="914400" lvl="1" indent="-457200">
              <a:lnSpc>
                <a:spcPct val="120000"/>
              </a:lnSpc>
              <a:buFont typeface="+mj-ea"/>
              <a:buAutoNum type="circleNumDbPlain"/>
            </a:pPr>
            <a:r>
              <a:rPr lang="zh-CN" altLang="zh-CN" sz="2000" dirty="0">
                <a:latin typeface="微软雅黑" panose="020B0503020204020204" pitchFamily="34" charset="-122"/>
                <a:ea typeface="微软雅黑" panose="020B0503020204020204" pitchFamily="34" charset="-122"/>
              </a:rPr>
              <a:t>求水平面</a:t>
            </a:r>
            <a:r>
              <a:rPr lang="en-US" altLang="zh-CN" sz="2000" dirty="0">
                <a:latin typeface="微软雅黑" panose="020B0503020204020204" pitchFamily="34" charset="-122"/>
                <a:ea typeface="微软雅黑" panose="020B0503020204020204" pitchFamily="34" charset="-122"/>
              </a:rPr>
              <a:t>P</a:t>
            </a:r>
            <a:r>
              <a:rPr lang="zh-CN" altLang="zh-CN" sz="2000" dirty="0">
                <a:latin typeface="微软雅黑" panose="020B0503020204020204" pitchFamily="34" charset="-122"/>
                <a:ea typeface="微软雅黑" panose="020B0503020204020204" pitchFamily="34" charset="-122"/>
              </a:rPr>
              <a:t>截切圆锥形成的截交线。</a:t>
            </a:r>
            <a:endParaRPr lang="en-US" altLang="zh-CN" sz="2000" dirty="0">
              <a:latin typeface="微软雅黑" panose="020B0503020204020204" pitchFamily="34" charset="-122"/>
              <a:ea typeface="微软雅黑" panose="020B0503020204020204" pitchFamily="34" charset="-122"/>
            </a:endParaRPr>
          </a:p>
          <a:p>
            <a:pPr lvl="1">
              <a:lnSpc>
                <a:spcPct val="12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标注截交线上三个点</a:t>
            </a:r>
            <a:r>
              <a:rPr lang="en-US" altLang="zh-CN" sz="2000" dirty="0">
                <a:latin typeface="微软雅黑" panose="020B0503020204020204" pitchFamily="34" charset="-122"/>
                <a:ea typeface="微软雅黑" panose="020B0503020204020204" pitchFamily="34" charset="-122"/>
              </a:rPr>
              <a:t>A</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B</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C</a:t>
            </a:r>
            <a:r>
              <a:rPr lang="zh-CN" altLang="zh-CN" sz="2000" dirty="0">
                <a:latin typeface="微软雅黑" panose="020B0503020204020204" pitchFamily="34" charset="-122"/>
                <a:ea typeface="微软雅黑" panose="020B0503020204020204" pitchFamily="34" charset="-122"/>
              </a:rPr>
              <a:t>的正面投影</a:t>
            </a:r>
            <a:r>
              <a:rPr lang="en-US" altLang="zh-CN" sz="2000" dirty="0">
                <a:latin typeface="微软雅黑" panose="020B0503020204020204" pitchFamily="34" charset="-122"/>
                <a:ea typeface="微软雅黑" panose="020B0503020204020204" pitchFamily="34" charset="-122"/>
              </a:rPr>
              <a:t>a</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b</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c</a:t>
            </a:r>
            <a:r>
              <a:rPr lang="zh-CN" altLang="zh-CN" sz="2000" dirty="0">
                <a:latin typeface="微软雅黑" panose="020B0503020204020204" pitchFamily="34" charset="-122"/>
                <a:ea typeface="微软雅黑" panose="020B0503020204020204" pitchFamily="34" charset="-122"/>
              </a:rPr>
              <a:t>′，此三点在同一个水平纬圆上，利用纬圆法，确定其水平投影</a:t>
            </a:r>
            <a:r>
              <a:rPr lang="en-US" altLang="zh-CN" sz="2000" dirty="0">
                <a:latin typeface="微软雅黑" panose="020B0503020204020204" pitchFamily="34" charset="-122"/>
                <a:ea typeface="微软雅黑" panose="020B0503020204020204" pitchFamily="34" charset="-122"/>
              </a:rPr>
              <a:t>a</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b</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c</a:t>
            </a:r>
            <a:r>
              <a:rPr lang="zh-CN" altLang="zh-CN" sz="2000" dirty="0">
                <a:latin typeface="微软雅黑" panose="020B0503020204020204" pitchFamily="34" charset="-122"/>
                <a:ea typeface="微软雅黑" panose="020B0503020204020204" pitchFamily="34" charset="-122"/>
              </a:rPr>
              <a:t>，按照投影规律，作出其侧面投影。</a:t>
            </a:r>
            <a:endParaRPr lang="en-US" altLang="zh-CN" sz="2000" dirty="0">
              <a:latin typeface="微软雅黑" panose="020B0503020204020204" pitchFamily="34" charset="-122"/>
              <a:ea typeface="微软雅黑" panose="020B0503020204020204" pitchFamily="34" charset="-122"/>
            </a:endParaRPr>
          </a:p>
          <a:p>
            <a:pPr lvl="1">
              <a:lnSpc>
                <a:spcPct val="15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在水平投影和侧面投影中将三点相连，形成截交线的水平投影和侧面投影，水平投影由一段圆弧和一段直线构成一个封闭的平面图形，侧面投影是一条直线</a:t>
            </a:r>
            <a:r>
              <a:rPr lang="zh-CN" altLang="en-US" sz="2000" dirty="0">
                <a:latin typeface="微软雅黑" panose="020B0503020204020204" pitchFamily="34" charset="-122"/>
                <a:ea typeface="微软雅黑" panose="020B0503020204020204" pitchFamily="34" charset="-122"/>
              </a:rPr>
              <a:t>。</a:t>
            </a:r>
          </a:p>
        </p:txBody>
      </p:sp>
      <p:pic>
        <p:nvPicPr>
          <p:cNvPr id="4" name="图片 3">
            <a:extLst>
              <a:ext uri="{FF2B5EF4-FFF2-40B4-BE49-F238E27FC236}">
                <a16:creationId xmlns="" xmlns:a16="http://schemas.microsoft.com/office/drawing/2014/main" id="{0D76B850-738F-AE95-07CE-0F43FB0808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2662" y="1703295"/>
            <a:ext cx="5780438" cy="5181600"/>
          </a:xfrm>
          <a:prstGeom prst="rect">
            <a:avLst/>
          </a:prstGeom>
        </p:spPr>
      </p:pic>
      <p:sp>
        <p:nvSpPr>
          <p:cNvPr id="11"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2" name="文本框 11">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a:t>
            </a:r>
            <a:r>
              <a:rPr lang="zh-CN" altLang="en-US"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与曲面</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08673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 name="矩形 4"/>
          <p:cNvSpPr/>
          <p:nvPr/>
        </p:nvSpPr>
        <p:spPr>
          <a:xfrm>
            <a:off x="1551788" y="431582"/>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sp>
        <p:nvSpPr>
          <p:cNvPr id="10" name="文本框 9">
            <a:extLst>
              <a:ext uri="{FF2B5EF4-FFF2-40B4-BE49-F238E27FC236}">
                <a16:creationId xmlns="" xmlns:a16="http://schemas.microsoft.com/office/drawing/2014/main" id="{11179CEB-4313-AC87-6E24-538FE3E4B79A}"/>
              </a:ext>
            </a:extLst>
          </p:cNvPr>
          <p:cNvSpPr txBox="1"/>
          <p:nvPr/>
        </p:nvSpPr>
        <p:spPr>
          <a:xfrm>
            <a:off x="579749" y="1311667"/>
            <a:ext cx="10210317" cy="497957"/>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8-7  </a:t>
            </a:r>
            <a:r>
              <a:rPr lang="zh-CN" altLang="zh-CN" sz="2400" dirty="0">
                <a:latin typeface="微软雅黑" panose="020B0503020204020204" pitchFamily="34" charset="-122"/>
                <a:ea typeface="微软雅黑" panose="020B0503020204020204" pitchFamily="34" charset="-122"/>
              </a:rPr>
              <a:t>补画被截切圆锥水平投影和侧面投影中缺漏的图线。</a:t>
            </a:r>
          </a:p>
        </p:txBody>
      </p:sp>
      <p:sp>
        <p:nvSpPr>
          <p:cNvPr id="9" name="文本框 8">
            <a:extLst>
              <a:ext uri="{FF2B5EF4-FFF2-40B4-BE49-F238E27FC236}">
                <a16:creationId xmlns="" xmlns:a16="http://schemas.microsoft.com/office/drawing/2014/main" id="{43B9D5F1-C552-12E2-6486-5202EA15D6BD}"/>
              </a:ext>
            </a:extLst>
          </p:cNvPr>
          <p:cNvSpPr txBox="1"/>
          <p:nvPr/>
        </p:nvSpPr>
        <p:spPr>
          <a:xfrm>
            <a:off x="450613" y="1809624"/>
            <a:ext cx="5189571" cy="5170646"/>
          </a:xfrm>
          <a:prstGeom prst="rect">
            <a:avLst/>
          </a:prstGeom>
          <a:noFill/>
        </p:spPr>
        <p:txBody>
          <a:bodyPr wrap="square">
            <a:spAutoFit/>
          </a:bodyPr>
          <a:lstStyle/>
          <a:p>
            <a:pPr>
              <a:lnSpc>
                <a:spcPct val="150000"/>
              </a:lnSpc>
            </a:pPr>
            <a:r>
              <a:rPr lang="zh-CN" altLang="zh-CN" sz="2000" dirty="0">
                <a:solidFill>
                  <a:srgbClr val="FF0000"/>
                </a:solidFill>
                <a:latin typeface="微软雅黑" panose="020B0503020204020204" pitchFamily="34" charset="-122"/>
                <a:ea typeface="微软雅黑" panose="020B0503020204020204" pitchFamily="34" charset="-122"/>
              </a:rPr>
              <a:t>作图步骤：</a:t>
            </a:r>
          </a:p>
          <a:p>
            <a:pPr marL="914400" lvl="1" indent="-457200">
              <a:lnSpc>
                <a:spcPct val="150000"/>
              </a:lnSpc>
              <a:buFont typeface="+mj-ea"/>
              <a:buAutoNum type="circleNumDbPlain" startAt="2"/>
            </a:pPr>
            <a:r>
              <a:rPr lang="zh-CN" altLang="zh-CN" sz="2000" dirty="0">
                <a:latin typeface="微软雅黑" panose="020B0503020204020204" pitchFamily="34" charset="-122"/>
                <a:ea typeface="微软雅黑" panose="020B0503020204020204" pitchFamily="34" charset="-122"/>
              </a:rPr>
              <a:t>求正垂面</a:t>
            </a:r>
            <a:r>
              <a:rPr lang="en-US" altLang="zh-CN" sz="2000" dirty="0">
                <a:latin typeface="微软雅黑" panose="020B0503020204020204" pitchFamily="34" charset="-122"/>
                <a:ea typeface="微软雅黑" panose="020B0503020204020204" pitchFamily="34" charset="-122"/>
              </a:rPr>
              <a:t>Q</a:t>
            </a:r>
            <a:r>
              <a:rPr lang="zh-CN" altLang="zh-CN" sz="2000" dirty="0">
                <a:latin typeface="微软雅黑" panose="020B0503020204020204" pitchFamily="34" charset="-122"/>
                <a:ea typeface="微软雅黑" panose="020B0503020204020204" pitchFamily="34" charset="-122"/>
              </a:rPr>
              <a:t>截切圆锥形成的截交线。</a:t>
            </a:r>
            <a:endParaRPr lang="en-US" altLang="zh-CN" sz="2000" dirty="0">
              <a:latin typeface="微软雅黑" panose="020B0503020204020204" pitchFamily="34" charset="-122"/>
              <a:ea typeface="微软雅黑" panose="020B0503020204020204" pitchFamily="34" charset="-122"/>
            </a:endParaRPr>
          </a:p>
          <a:p>
            <a:pPr lvl="1">
              <a:lnSpc>
                <a:spcPct val="15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利用表面取点法，求截交线上的三个特殊位置点</a:t>
            </a:r>
            <a:r>
              <a:rPr lang="en-US" altLang="zh-CN" sz="2000" dirty="0">
                <a:latin typeface="微软雅黑" panose="020B0503020204020204" pitchFamily="34" charset="-122"/>
                <a:ea typeface="微软雅黑" panose="020B0503020204020204" pitchFamily="34" charset="-122"/>
              </a:rPr>
              <a:t>D</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E</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F</a:t>
            </a:r>
            <a:r>
              <a:rPr lang="zh-CN" altLang="zh-CN" sz="2000" dirty="0">
                <a:latin typeface="微软雅黑" panose="020B0503020204020204" pitchFamily="34" charset="-122"/>
                <a:ea typeface="微软雅黑" panose="020B0503020204020204" pitchFamily="34" charset="-122"/>
              </a:rPr>
              <a:t>的水平投影和侧面投影，先在正面投影中标注</a:t>
            </a:r>
            <a:r>
              <a:rPr lang="en-US" altLang="zh-CN" sz="2000" dirty="0">
                <a:latin typeface="微软雅黑" panose="020B0503020204020204" pitchFamily="34" charset="-122"/>
                <a:ea typeface="微软雅黑" panose="020B0503020204020204" pitchFamily="34" charset="-122"/>
              </a:rPr>
              <a:t>d</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e</a:t>
            </a:r>
            <a:r>
              <a:rPr lang="zh-CN" altLang="zh-CN" sz="2000" dirty="0">
                <a:latin typeface="微软雅黑" panose="020B0503020204020204" pitchFamily="34" charset="-122"/>
                <a:ea typeface="微软雅黑" panose="020B0503020204020204" pitchFamily="34" charset="-122"/>
              </a:rPr>
              <a:t>′和</a:t>
            </a:r>
            <a:r>
              <a:rPr lang="en-US" altLang="zh-CN" sz="2000" dirty="0">
                <a:latin typeface="微软雅黑" panose="020B0503020204020204" pitchFamily="34" charset="-122"/>
                <a:ea typeface="微软雅黑" panose="020B0503020204020204" pitchFamily="34" charset="-122"/>
              </a:rPr>
              <a:t>f</a:t>
            </a:r>
            <a:r>
              <a:rPr lang="zh-CN" altLang="zh-CN" sz="2000" dirty="0">
                <a:latin typeface="微软雅黑" panose="020B0503020204020204" pitchFamily="34" charset="-122"/>
                <a:ea typeface="微软雅黑" panose="020B0503020204020204" pitchFamily="34" charset="-122"/>
              </a:rPr>
              <a:t>′，根据投影关系，可作出其水平投影和侧面投影。</a:t>
            </a:r>
            <a:endParaRPr lang="en-US" altLang="zh-CN" sz="2000" dirty="0">
              <a:latin typeface="微软雅黑" panose="020B0503020204020204" pitchFamily="34" charset="-122"/>
              <a:ea typeface="微软雅黑" panose="020B0503020204020204" pitchFamily="34" charset="-122"/>
            </a:endParaRPr>
          </a:p>
          <a:p>
            <a:pPr lvl="1">
              <a:lnSpc>
                <a:spcPct val="15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在水平投影和侧面投影中用平滑曲线将各点相连，形成截交线的水平投影和侧面投影，均是由一段椭圆弧和一段直线构成的一个封闭平面图形</a:t>
            </a:r>
            <a:r>
              <a:rPr lang="zh-CN" altLang="en-US" sz="2000" dirty="0">
                <a:latin typeface="微软雅黑" panose="020B0503020204020204" pitchFamily="34" charset="-122"/>
                <a:ea typeface="微软雅黑" panose="020B0503020204020204" pitchFamily="34" charset="-122"/>
              </a:rPr>
              <a:t>。</a:t>
            </a:r>
          </a:p>
        </p:txBody>
      </p:sp>
      <p:pic>
        <p:nvPicPr>
          <p:cNvPr id="6" name="图片 5">
            <a:extLst>
              <a:ext uri="{FF2B5EF4-FFF2-40B4-BE49-F238E27FC236}">
                <a16:creationId xmlns="" xmlns:a16="http://schemas.microsoft.com/office/drawing/2014/main" id="{3CDB0AC5-A3BB-1192-8747-27173D3C50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1091" y="1831264"/>
            <a:ext cx="5451549" cy="5041847"/>
          </a:xfrm>
          <a:prstGeom prst="rect">
            <a:avLst/>
          </a:prstGeom>
        </p:spPr>
      </p:pic>
      <p:sp>
        <p:nvSpPr>
          <p:cNvPr id="11"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2" name="文本框 11">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a:t>
            </a:r>
            <a:r>
              <a:rPr lang="zh-CN" altLang="en-US"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与曲面</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64351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 name="矩形 4"/>
          <p:cNvSpPr/>
          <p:nvPr/>
        </p:nvSpPr>
        <p:spPr>
          <a:xfrm>
            <a:off x="1551788" y="431582"/>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sp>
        <p:nvSpPr>
          <p:cNvPr id="10" name="文本框 9">
            <a:extLst>
              <a:ext uri="{FF2B5EF4-FFF2-40B4-BE49-F238E27FC236}">
                <a16:creationId xmlns="" xmlns:a16="http://schemas.microsoft.com/office/drawing/2014/main" id="{11179CEB-4313-AC87-6E24-538FE3E4B79A}"/>
              </a:ext>
            </a:extLst>
          </p:cNvPr>
          <p:cNvSpPr txBox="1"/>
          <p:nvPr/>
        </p:nvSpPr>
        <p:spPr>
          <a:xfrm>
            <a:off x="579749" y="1311667"/>
            <a:ext cx="10210317" cy="497957"/>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8-7  </a:t>
            </a:r>
            <a:r>
              <a:rPr lang="zh-CN" altLang="zh-CN" sz="2400" dirty="0">
                <a:latin typeface="微软雅黑" panose="020B0503020204020204" pitchFamily="34" charset="-122"/>
                <a:ea typeface="微软雅黑" panose="020B0503020204020204" pitchFamily="34" charset="-122"/>
              </a:rPr>
              <a:t>补画被截切圆锥水平投影和侧面投影中缺漏的图线。</a:t>
            </a:r>
          </a:p>
        </p:txBody>
      </p:sp>
      <p:sp>
        <p:nvSpPr>
          <p:cNvPr id="9" name="文本框 8">
            <a:extLst>
              <a:ext uri="{FF2B5EF4-FFF2-40B4-BE49-F238E27FC236}">
                <a16:creationId xmlns="" xmlns:a16="http://schemas.microsoft.com/office/drawing/2014/main" id="{43B9D5F1-C552-12E2-6486-5202EA15D6BD}"/>
              </a:ext>
            </a:extLst>
          </p:cNvPr>
          <p:cNvSpPr txBox="1"/>
          <p:nvPr/>
        </p:nvSpPr>
        <p:spPr>
          <a:xfrm>
            <a:off x="450613" y="2348949"/>
            <a:ext cx="5295763" cy="2464649"/>
          </a:xfrm>
          <a:prstGeom prst="rect">
            <a:avLst/>
          </a:prstGeom>
          <a:noFill/>
        </p:spPr>
        <p:txBody>
          <a:bodyPr wrap="square">
            <a:spAutoFit/>
          </a:bodyPr>
          <a:lstStyle/>
          <a:p>
            <a:pPr>
              <a:lnSpc>
                <a:spcPct val="120000"/>
              </a:lnSpc>
            </a:pPr>
            <a:r>
              <a:rPr lang="zh-CN" altLang="zh-CN" sz="2400" dirty="0">
                <a:solidFill>
                  <a:srgbClr val="FF0000"/>
                </a:solidFill>
                <a:latin typeface="微软雅黑" panose="020B0503020204020204" pitchFamily="34" charset="-122"/>
                <a:ea typeface="微软雅黑" panose="020B0503020204020204" pitchFamily="34" charset="-122"/>
              </a:rPr>
              <a:t>作图步骤：</a:t>
            </a:r>
          </a:p>
          <a:p>
            <a:pPr marL="914400" lvl="1" indent="-457200">
              <a:lnSpc>
                <a:spcPct val="120000"/>
              </a:lnSpc>
              <a:buFont typeface="+mj-ea"/>
              <a:buAutoNum type="circleNumDbPlain" startAt="3"/>
            </a:pPr>
            <a:r>
              <a:rPr lang="zh-CN" altLang="zh-CN" sz="2400" dirty="0">
                <a:latin typeface="微软雅黑" panose="020B0503020204020204" pitchFamily="34" charset="-122"/>
                <a:ea typeface="微软雅黑" panose="020B0503020204020204" pitchFamily="34" charset="-122"/>
              </a:rPr>
              <a:t>分析两截平面的交线</a:t>
            </a:r>
            <a:r>
              <a:rPr lang="en-US" altLang="zh-CN" sz="2400" dirty="0">
                <a:latin typeface="微软雅黑" panose="020B0503020204020204" pitchFamily="34" charset="-122"/>
                <a:ea typeface="微软雅黑" panose="020B0503020204020204" pitchFamily="34" charset="-122"/>
              </a:rPr>
              <a:t>AB</a:t>
            </a:r>
            <a:r>
              <a:rPr lang="zh-CN" altLang="en-US" sz="2400" dirty="0">
                <a:latin typeface="微软雅黑" panose="020B0503020204020204" pitchFamily="34" charset="-122"/>
                <a:ea typeface="微软雅黑" panose="020B0503020204020204" pitchFamily="34" charset="-122"/>
              </a:rPr>
              <a:t>，</a:t>
            </a:r>
            <a:r>
              <a:rPr lang="zh-CN" altLang="zh-CN" sz="2400" dirty="0">
                <a:latin typeface="微软雅黑" panose="020B0503020204020204" pitchFamily="34" charset="-122"/>
                <a:ea typeface="微软雅黑" panose="020B0503020204020204" pitchFamily="34" charset="-122"/>
              </a:rPr>
              <a:t>在水平投影和侧面投影中均可见。</a:t>
            </a:r>
            <a:endParaRPr lang="en-US" altLang="zh-CN" sz="2400" dirty="0">
              <a:latin typeface="微软雅黑" panose="020B0503020204020204" pitchFamily="34" charset="-122"/>
              <a:ea typeface="微软雅黑" panose="020B0503020204020204" pitchFamily="34" charset="-122"/>
            </a:endParaRPr>
          </a:p>
          <a:p>
            <a:pPr lvl="1">
              <a:lnSpc>
                <a:spcPct val="150000"/>
              </a:lnSpc>
            </a:pPr>
            <a:r>
              <a:rPr lang="en-US" altLang="zh-CN" sz="2400" dirty="0">
                <a:latin typeface="微软雅黑" panose="020B0503020204020204" pitchFamily="34" charset="-122"/>
                <a:ea typeface="微软雅黑" panose="020B0503020204020204" pitchFamily="34" charset="-122"/>
              </a:rPr>
              <a:t>      </a:t>
            </a:r>
            <a:r>
              <a:rPr lang="zh-CN" altLang="zh-CN" sz="2400" dirty="0">
                <a:latin typeface="微软雅黑" panose="020B0503020204020204" pitchFamily="34" charset="-122"/>
                <a:ea typeface="微软雅黑" panose="020B0503020204020204" pitchFamily="34" charset="-122"/>
              </a:rPr>
              <a:t>补齐侧面投影中未截切圆锥体下方的转向轮廓线至点</a:t>
            </a:r>
            <a:r>
              <a:rPr lang="en-US" altLang="zh-CN" sz="2400" dirty="0">
                <a:latin typeface="微软雅黑" panose="020B0503020204020204" pitchFamily="34" charset="-122"/>
                <a:ea typeface="微软雅黑" panose="020B0503020204020204" pitchFamily="34" charset="-122"/>
              </a:rPr>
              <a:t>e</a:t>
            </a:r>
            <a:r>
              <a:rPr lang="zh-CN" altLang="zh-CN" sz="2400" dirty="0">
                <a:latin typeface="微软雅黑" panose="020B0503020204020204" pitchFamily="34" charset="-122"/>
                <a:ea typeface="微软雅黑" panose="020B0503020204020204" pitchFamily="34" charset="-122"/>
              </a:rPr>
              <a:t>″和</a:t>
            </a:r>
            <a:r>
              <a:rPr lang="en-US" altLang="zh-CN" sz="2400" dirty="0">
                <a:latin typeface="微软雅黑" panose="020B0503020204020204" pitchFamily="34" charset="-122"/>
                <a:ea typeface="微软雅黑" panose="020B0503020204020204" pitchFamily="34" charset="-122"/>
              </a:rPr>
              <a:t>f</a:t>
            </a:r>
            <a:r>
              <a:rPr lang="zh-CN"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a:t>
            </a:r>
          </a:p>
        </p:txBody>
      </p:sp>
      <p:pic>
        <p:nvPicPr>
          <p:cNvPr id="4" name="图片 3">
            <a:extLst>
              <a:ext uri="{FF2B5EF4-FFF2-40B4-BE49-F238E27FC236}">
                <a16:creationId xmlns="" xmlns:a16="http://schemas.microsoft.com/office/drawing/2014/main" id="{F08E6849-9338-3730-6DCE-C1B60B61C8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3187" y="1614435"/>
            <a:ext cx="5564385" cy="5177735"/>
          </a:xfrm>
          <a:prstGeom prst="rect">
            <a:avLst/>
          </a:prstGeom>
        </p:spPr>
      </p:pic>
      <p:sp>
        <p:nvSpPr>
          <p:cNvPr id="11"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2" name="文本框 11">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a:t>
            </a:r>
            <a:r>
              <a:rPr lang="zh-CN" altLang="en-US"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与曲面</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13669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 name="矩形 4"/>
          <p:cNvSpPr/>
          <p:nvPr/>
        </p:nvSpPr>
        <p:spPr>
          <a:xfrm>
            <a:off x="1551788" y="431582"/>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sp>
        <p:nvSpPr>
          <p:cNvPr id="10" name="文本框 9">
            <a:extLst>
              <a:ext uri="{FF2B5EF4-FFF2-40B4-BE49-F238E27FC236}">
                <a16:creationId xmlns="" xmlns:a16="http://schemas.microsoft.com/office/drawing/2014/main" id="{11179CEB-4313-AC87-6E24-538FE3E4B79A}"/>
              </a:ext>
            </a:extLst>
          </p:cNvPr>
          <p:cNvSpPr txBox="1"/>
          <p:nvPr/>
        </p:nvSpPr>
        <p:spPr>
          <a:xfrm>
            <a:off x="579749" y="1311667"/>
            <a:ext cx="10210317" cy="497957"/>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8-7  </a:t>
            </a:r>
            <a:r>
              <a:rPr lang="zh-CN" altLang="zh-CN" sz="2400" dirty="0">
                <a:latin typeface="微软雅黑" panose="020B0503020204020204" pitchFamily="34" charset="-122"/>
                <a:ea typeface="微软雅黑" panose="020B0503020204020204" pitchFamily="34" charset="-122"/>
              </a:rPr>
              <a:t>补画被截切圆锥水平投影和侧面投影中缺漏的图线。</a:t>
            </a:r>
          </a:p>
        </p:txBody>
      </p:sp>
      <p:pic>
        <p:nvPicPr>
          <p:cNvPr id="11" name="图片 10">
            <a:extLst>
              <a:ext uri="{FF2B5EF4-FFF2-40B4-BE49-F238E27FC236}">
                <a16:creationId xmlns="" xmlns:a16="http://schemas.microsoft.com/office/drawing/2014/main" id="{F76674CC-3A11-F0EE-1A79-2C39860A24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827" y="1892385"/>
            <a:ext cx="4723587" cy="4678744"/>
          </a:xfrm>
          <a:prstGeom prst="rect">
            <a:avLst/>
          </a:prstGeom>
        </p:spPr>
      </p:pic>
      <p:pic>
        <p:nvPicPr>
          <p:cNvPr id="6" name="图片 5">
            <a:extLst>
              <a:ext uri="{FF2B5EF4-FFF2-40B4-BE49-F238E27FC236}">
                <a16:creationId xmlns="" xmlns:a16="http://schemas.microsoft.com/office/drawing/2014/main" id="{971F2996-2103-B7AA-1803-62EB98BF5C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1091" y="1662990"/>
            <a:ext cx="5460320" cy="5156030"/>
          </a:xfrm>
          <a:prstGeom prst="rect">
            <a:avLst/>
          </a:prstGeom>
        </p:spPr>
      </p:pic>
      <p:sp>
        <p:nvSpPr>
          <p:cNvPr id="12" name="文本框 11">
            <a:extLst>
              <a:ext uri="{FF2B5EF4-FFF2-40B4-BE49-F238E27FC236}">
                <a16:creationId xmlns="" xmlns:a16="http://schemas.microsoft.com/office/drawing/2014/main" id="{2D244BBF-83DA-51DD-4AD2-78C3BA8C1D27}"/>
              </a:ext>
            </a:extLst>
          </p:cNvPr>
          <p:cNvSpPr txBox="1"/>
          <p:nvPr/>
        </p:nvSpPr>
        <p:spPr>
          <a:xfrm>
            <a:off x="8857129" y="4605025"/>
            <a:ext cx="1362636" cy="430374"/>
          </a:xfrm>
          <a:prstGeom prst="rect">
            <a:avLst/>
          </a:prstGeom>
          <a:noFill/>
        </p:spPr>
        <p:txBody>
          <a:bodyPr wrap="square">
            <a:spAutoFit/>
          </a:bodyPr>
          <a:lstStyle/>
          <a:p>
            <a:pPr algn="ctr">
              <a:lnSpc>
                <a:spcPct val="120000"/>
              </a:lnSpc>
            </a:pPr>
            <a:r>
              <a:rPr lang="zh-CN" altLang="en-US" sz="2000" dirty="0">
                <a:solidFill>
                  <a:srgbClr val="FF0000"/>
                </a:solidFill>
                <a:latin typeface="微软雅黑" panose="020B0503020204020204" pitchFamily="34" charset="-122"/>
                <a:ea typeface="微软雅黑" panose="020B0503020204020204" pitchFamily="34" charset="-122"/>
              </a:rPr>
              <a:t>最终结果</a:t>
            </a:r>
            <a:endParaRPr lang="zh-CN" altLang="en-US" sz="2000" dirty="0">
              <a:latin typeface="微软雅黑" panose="020B0503020204020204" pitchFamily="34" charset="-122"/>
              <a:ea typeface="微软雅黑" panose="020B0503020204020204" pitchFamily="34" charset="-122"/>
            </a:endParaRPr>
          </a:p>
        </p:txBody>
      </p:sp>
      <p:sp>
        <p:nvSpPr>
          <p:cNvPr id="13"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4" name="文本框 13">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a:t>
            </a:r>
            <a:r>
              <a:rPr lang="zh-CN" altLang="en-US"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与曲面</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38927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 name="矩形 4"/>
          <p:cNvSpPr/>
          <p:nvPr/>
        </p:nvSpPr>
        <p:spPr>
          <a:xfrm>
            <a:off x="1551788" y="431582"/>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sp>
        <p:nvSpPr>
          <p:cNvPr id="11" name="文本框 10">
            <a:extLst>
              <a:ext uri="{FF2B5EF4-FFF2-40B4-BE49-F238E27FC236}">
                <a16:creationId xmlns="" xmlns:a16="http://schemas.microsoft.com/office/drawing/2014/main" id="{4FBEC459-2242-41BE-E0EC-C53DCE6356FA}"/>
              </a:ext>
            </a:extLst>
          </p:cNvPr>
          <p:cNvSpPr txBox="1"/>
          <p:nvPr/>
        </p:nvSpPr>
        <p:spPr>
          <a:xfrm>
            <a:off x="345239" y="1202933"/>
            <a:ext cx="4233722" cy="461665"/>
          </a:xfrm>
          <a:prstGeom prst="rect">
            <a:avLst/>
          </a:prstGeom>
          <a:noFill/>
        </p:spPr>
        <p:txBody>
          <a:bodyPr wrap="square">
            <a:spAutoFit/>
          </a:bodyPr>
          <a:lstStyle/>
          <a:p>
            <a:r>
              <a:rPr lang="en-US" altLang="zh-CN" sz="2400" b="1" dirty="0">
                <a:latin typeface="微软雅黑" panose="020B0503020204020204" pitchFamily="34" charset="-122"/>
                <a:ea typeface="微软雅黑" panose="020B0503020204020204" pitchFamily="34" charset="-122"/>
              </a:rPr>
              <a:t>8.2.3 </a:t>
            </a:r>
            <a:r>
              <a:rPr lang="zh-CN" altLang="zh-CN" sz="2400" b="1" dirty="0">
                <a:latin typeface="微软雅黑" panose="020B0503020204020204" pitchFamily="34" charset="-122"/>
                <a:ea typeface="微软雅黑" panose="020B0503020204020204" pitchFamily="34" charset="-122"/>
              </a:rPr>
              <a:t>平面与</a:t>
            </a:r>
            <a:r>
              <a:rPr lang="zh-CN" altLang="en-US" sz="2400" b="1" dirty="0">
                <a:latin typeface="微软雅黑" panose="020B0503020204020204" pitchFamily="34" charset="-122"/>
                <a:ea typeface="微软雅黑" panose="020B0503020204020204" pitchFamily="34" charset="-122"/>
              </a:rPr>
              <a:t>球</a:t>
            </a:r>
            <a:r>
              <a:rPr lang="zh-CN" altLang="zh-CN" sz="2400" b="1" dirty="0">
                <a:latin typeface="微软雅黑" panose="020B0503020204020204" pitchFamily="34" charset="-122"/>
                <a:ea typeface="微软雅黑" panose="020B0503020204020204" pitchFamily="34" charset="-122"/>
              </a:rPr>
              <a:t>体的截交线</a:t>
            </a:r>
            <a:endParaRPr lang="zh-CN" altLang="en-US" sz="2400" b="1" dirty="0">
              <a:latin typeface="微软雅黑" panose="020B0503020204020204" pitchFamily="34" charset="-122"/>
              <a:ea typeface="微软雅黑" panose="020B0503020204020204" pitchFamily="34" charset="-122"/>
            </a:endParaRPr>
          </a:p>
        </p:txBody>
      </p:sp>
      <p:sp>
        <p:nvSpPr>
          <p:cNvPr id="20" name="文本框 19">
            <a:extLst>
              <a:ext uri="{FF2B5EF4-FFF2-40B4-BE49-F238E27FC236}">
                <a16:creationId xmlns="" xmlns:a16="http://schemas.microsoft.com/office/drawing/2014/main" id="{EE6B8D81-F850-5A60-F6EB-980F6ECA6A86}"/>
              </a:ext>
            </a:extLst>
          </p:cNvPr>
          <p:cNvSpPr txBox="1"/>
          <p:nvPr/>
        </p:nvSpPr>
        <p:spPr>
          <a:xfrm>
            <a:off x="1215283" y="1692191"/>
            <a:ext cx="8784888" cy="707886"/>
          </a:xfrm>
          <a:prstGeom prst="rect">
            <a:avLst/>
          </a:prstGeom>
          <a:noFill/>
        </p:spPr>
        <p:txBody>
          <a:bodyPr wrap="square">
            <a:spAutoFit/>
          </a:bodyPr>
          <a:lstStyle/>
          <a:p>
            <a:r>
              <a:rPr lang="zh-CN" altLang="zh-CN" sz="2000" dirty="0">
                <a:latin typeface="微软雅黑" panose="020B0503020204020204" pitchFamily="34" charset="-122"/>
                <a:ea typeface="微软雅黑" panose="020B0503020204020204" pitchFamily="34" charset="-122"/>
              </a:rPr>
              <a:t>平面与球体的截交线都是圆</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r>
              <a:rPr lang="zh-CN" altLang="zh-CN" sz="2000" dirty="0">
                <a:latin typeface="微软雅黑" panose="020B0503020204020204" pitchFamily="34" charset="-122"/>
                <a:ea typeface="微软雅黑" panose="020B0503020204020204" pitchFamily="34" charset="-122"/>
              </a:rPr>
              <a:t>球被一个</a:t>
            </a:r>
            <a:r>
              <a:rPr lang="zh-CN" altLang="zh-CN" sz="2000" dirty="0">
                <a:solidFill>
                  <a:srgbClr val="00B050"/>
                </a:solidFill>
                <a:latin typeface="微软雅黑" panose="020B0503020204020204" pitchFamily="34" charset="-122"/>
                <a:ea typeface="微软雅黑" panose="020B0503020204020204" pitchFamily="34" charset="-122"/>
              </a:rPr>
              <a:t>正平面</a:t>
            </a:r>
            <a:r>
              <a:rPr lang="zh-CN" altLang="zh-CN" sz="2000" dirty="0">
                <a:latin typeface="微软雅黑" panose="020B0503020204020204" pitchFamily="34" charset="-122"/>
                <a:ea typeface="微软雅黑" panose="020B0503020204020204" pitchFamily="34" charset="-122"/>
              </a:rPr>
              <a:t>、一个</a:t>
            </a:r>
            <a:r>
              <a:rPr lang="zh-CN" altLang="zh-CN" sz="2000" dirty="0">
                <a:solidFill>
                  <a:srgbClr val="FF0000"/>
                </a:solidFill>
                <a:latin typeface="微软雅黑" panose="020B0503020204020204" pitchFamily="34" charset="-122"/>
                <a:ea typeface="微软雅黑" panose="020B0503020204020204" pitchFamily="34" charset="-122"/>
              </a:rPr>
              <a:t>水平面</a:t>
            </a:r>
            <a:r>
              <a:rPr lang="zh-CN" altLang="zh-CN" sz="2000" dirty="0">
                <a:latin typeface="微软雅黑" panose="020B0503020204020204" pitchFamily="34" charset="-122"/>
                <a:ea typeface="微软雅黑" panose="020B0503020204020204" pitchFamily="34" charset="-122"/>
              </a:rPr>
              <a:t>和一个</a:t>
            </a:r>
            <a:r>
              <a:rPr lang="zh-CN" altLang="zh-CN" sz="2000" dirty="0">
                <a:solidFill>
                  <a:srgbClr val="0000FF"/>
                </a:solidFill>
                <a:latin typeface="微软雅黑" panose="020B0503020204020204" pitchFamily="34" charset="-122"/>
                <a:ea typeface="微软雅黑" panose="020B0503020204020204" pitchFamily="34" charset="-122"/>
              </a:rPr>
              <a:t>侧平面</a:t>
            </a:r>
            <a:r>
              <a:rPr lang="zh-CN" altLang="zh-CN" sz="2000" dirty="0">
                <a:latin typeface="微软雅黑" panose="020B0503020204020204" pitchFamily="34" charset="-122"/>
                <a:ea typeface="微软雅黑" panose="020B0503020204020204" pitchFamily="34" charset="-122"/>
              </a:rPr>
              <a:t>截切后所得立体的三面投影。</a:t>
            </a:r>
            <a:endParaRPr lang="zh-CN" altLang="en-US" sz="2000" dirty="0">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 xmlns:a16="http://schemas.microsoft.com/office/drawing/2014/main" id="{F9EA9FBF-85FF-7807-F0FC-3B1DB7635C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450" y="2518088"/>
            <a:ext cx="7445230" cy="4221900"/>
          </a:xfrm>
          <a:prstGeom prst="rect">
            <a:avLst/>
          </a:prstGeom>
        </p:spPr>
      </p:pic>
      <p:sp>
        <p:nvSpPr>
          <p:cNvPr id="13" name="文本框 12">
            <a:extLst>
              <a:ext uri="{FF2B5EF4-FFF2-40B4-BE49-F238E27FC236}">
                <a16:creationId xmlns="" xmlns:a16="http://schemas.microsoft.com/office/drawing/2014/main" id="{27B9F60C-F815-D2C6-C513-5C8CBACB441A}"/>
              </a:ext>
            </a:extLst>
          </p:cNvPr>
          <p:cNvSpPr txBox="1"/>
          <p:nvPr/>
        </p:nvSpPr>
        <p:spPr>
          <a:xfrm>
            <a:off x="8802044" y="3627439"/>
            <a:ext cx="3322591" cy="1538370"/>
          </a:xfrm>
          <a:prstGeom prst="rect">
            <a:avLst/>
          </a:prstGeom>
          <a:noFill/>
        </p:spPr>
        <p:txBody>
          <a:bodyPr wrap="square">
            <a:spAutoFit/>
          </a:bodyPr>
          <a:lstStyle/>
          <a:p>
            <a:pPr algn="just">
              <a:lnSpc>
                <a:spcPct val="120000"/>
              </a:lnSpc>
            </a:pPr>
            <a:r>
              <a:rPr lang="zh-CN" altLang="zh-CN" sz="2000" dirty="0">
                <a:latin typeface="微软雅黑" panose="020B0503020204020204" pitchFamily="34" charset="-122"/>
                <a:ea typeface="微软雅黑" panose="020B0503020204020204" pitchFamily="34" charset="-122"/>
              </a:rPr>
              <a:t>求平面与球的截交线，可通过作图找到球上</a:t>
            </a:r>
            <a:r>
              <a:rPr lang="zh-CN" altLang="zh-CN" sz="2000" dirty="0">
                <a:solidFill>
                  <a:srgbClr val="FF0000"/>
                </a:solidFill>
                <a:latin typeface="微软雅黑" panose="020B0503020204020204" pitchFamily="34" charset="-122"/>
                <a:ea typeface="微软雅黑" panose="020B0503020204020204" pitchFamily="34" charset="-122"/>
              </a:rPr>
              <a:t>特殊位置点</a:t>
            </a:r>
            <a:r>
              <a:rPr lang="zh-CN" altLang="zh-CN" sz="2000" dirty="0">
                <a:latin typeface="微软雅黑" panose="020B0503020204020204" pitchFamily="34" charset="-122"/>
                <a:ea typeface="微软雅黑" panose="020B0503020204020204" pitchFamily="34" charset="-122"/>
              </a:rPr>
              <a:t>和</a:t>
            </a:r>
            <a:r>
              <a:rPr lang="zh-CN" altLang="zh-CN" sz="2000" dirty="0">
                <a:solidFill>
                  <a:srgbClr val="FF0000"/>
                </a:solidFill>
                <a:latin typeface="微软雅黑" panose="020B0503020204020204" pitchFamily="34" charset="-122"/>
                <a:ea typeface="微软雅黑" panose="020B0503020204020204" pitchFamily="34" charset="-122"/>
              </a:rPr>
              <a:t>一般位置点</a:t>
            </a:r>
            <a:r>
              <a:rPr lang="zh-CN" altLang="zh-CN" sz="2000" dirty="0">
                <a:latin typeface="微软雅黑" panose="020B0503020204020204" pitchFamily="34" charset="-122"/>
                <a:ea typeface="微软雅黑" panose="020B0503020204020204" pitchFamily="34" charset="-122"/>
              </a:rPr>
              <a:t>的投影，然后将各点顺序相连。</a:t>
            </a:r>
          </a:p>
        </p:txBody>
      </p:sp>
      <p:sp>
        <p:nvSpPr>
          <p:cNvPr id="10"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2" name="文本框 11">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a:t>
            </a:r>
            <a:r>
              <a:rPr lang="zh-CN" altLang="en-US"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与曲面</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84999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anim calcmode="lin" valueType="num">
                                      <p:cBhvr>
                                        <p:cTn id="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xEl>
                                              <p:pRg st="1" end="1"/>
                                            </p:txEl>
                                          </p:spTgt>
                                        </p:tgtEl>
                                        <p:attrNameLst>
                                          <p:attrName>style.visibility</p:attrName>
                                        </p:attrNameLst>
                                      </p:cBhvr>
                                      <p:to>
                                        <p:strVal val="visible"/>
                                      </p:to>
                                    </p:set>
                                    <p:animEffect transition="in" filter="fade">
                                      <p:cBhvr>
                                        <p:cTn id="14" dur="1000"/>
                                        <p:tgtEl>
                                          <p:spTgt spid="20">
                                            <p:txEl>
                                              <p:pRg st="1" end="1"/>
                                            </p:txEl>
                                          </p:spTgt>
                                        </p:tgtEl>
                                      </p:cBhvr>
                                    </p:animEffect>
                                    <p:anim calcmode="lin" valueType="num">
                                      <p:cBhvr>
                                        <p:cTn id="15"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 name="矩形 4"/>
          <p:cNvSpPr/>
          <p:nvPr/>
        </p:nvSpPr>
        <p:spPr>
          <a:xfrm>
            <a:off x="1551788" y="431582"/>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sp>
        <p:nvSpPr>
          <p:cNvPr id="13" name="文本框 12">
            <a:extLst>
              <a:ext uri="{FF2B5EF4-FFF2-40B4-BE49-F238E27FC236}">
                <a16:creationId xmlns="" xmlns:a16="http://schemas.microsoft.com/office/drawing/2014/main" id="{B61145BA-CF08-843F-80B5-2BF4C38F0838}"/>
              </a:ext>
            </a:extLst>
          </p:cNvPr>
          <p:cNvSpPr txBox="1"/>
          <p:nvPr/>
        </p:nvSpPr>
        <p:spPr>
          <a:xfrm>
            <a:off x="5982156" y="2132322"/>
            <a:ext cx="5592691" cy="2807948"/>
          </a:xfrm>
          <a:prstGeom prst="rect">
            <a:avLst/>
          </a:prstGeom>
          <a:noFill/>
        </p:spPr>
        <p:txBody>
          <a:bodyPr wrap="square">
            <a:spAutoFit/>
          </a:bodyPr>
          <a:lstStyle/>
          <a:p>
            <a:pPr>
              <a:lnSpc>
                <a:spcPct val="150000"/>
              </a:lnSpc>
            </a:pPr>
            <a:r>
              <a:rPr lang="zh-CN" altLang="zh-CN" sz="2000" dirty="0">
                <a:solidFill>
                  <a:srgbClr val="FF0000"/>
                </a:solidFill>
                <a:latin typeface="微软雅黑" panose="020B0503020204020204" pitchFamily="34" charset="-122"/>
                <a:ea typeface="微软雅黑" panose="020B0503020204020204" pitchFamily="34" charset="-122"/>
              </a:rPr>
              <a:t>分析：</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该形体的形成过程可看作是用</a:t>
            </a:r>
            <a:r>
              <a:rPr lang="zh-CN" altLang="zh-CN" sz="2000" dirty="0">
                <a:solidFill>
                  <a:srgbClr val="FF0000"/>
                </a:solidFill>
                <a:latin typeface="微软雅黑" panose="020B0503020204020204" pitchFamily="34" charset="-122"/>
                <a:ea typeface="微软雅黑" panose="020B0503020204020204" pitchFamily="34" charset="-122"/>
              </a:rPr>
              <a:t>两个侧平面</a:t>
            </a:r>
            <a:r>
              <a:rPr lang="zh-CN" altLang="zh-CN" sz="2000" dirty="0">
                <a:latin typeface="微软雅黑" panose="020B0503020204020204" pitchFamily="34" charset="-122"/>
                <a:ea typeface="微软雅黑" panose="020B0503020204020204" pitchFamily="34" charset="-122"/>
              </a:rPr>
              <a:t>和</a:t>
            </a:r>
            <a:r>
              <a:rPr lang="zh-CN" altLang="zh-CN" sz="2000" dirty="0">
                <a:solidFill>
                  <a:srgbClr val="FF0000"/>
                </a:solidFill>
                <a:latin typeface="微软雅黑" panose="020B0503020204020204" pitchFamily="34" charset="-122"/>
                <a:ea typeface="微软雅黑" panose="020B0503020204020204" pitchFamily="34" charset="-122"/>
              </a:rPr>
              <a:t>一个水平面</a:t>
            </a:r>
            <a:r>
              <a:rPr lang="zh-CN" altLang="zh-CN" sz="2000" dirty="0">
                <a:latin typeface="微软雅黑" panose="020B0503020204020204" pitchFamily="34" charset="-122"/>
                <a:ea typeface="微软雅黑" panose="020B0503020204020204" pitchFamily="34" charset="-122"/>
              </a:rPr>
              <a:t>截切球。</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利用纬圆法分别求出三个截平面和球的截交线，最后还需对球的转向轮廓线是否被截切进行分析</a:t>
            </a:r>
            <a:r>
              <a:rPr lang="zh-CN" altLang="en-US" sz="2000" dirty="0">
                <a:latin typeface="微软雅黑" panose="020B0503020204020204" pitchFamily="34" charset="-122"/>
                <a:ea typeface="微软雅黑" panose="020B0503020204020204" pitchFamily="34" charset="-122"/>
              </a:rPr>
              <a:t>。</a:t>
            </a:r>
            <a:endParaRPr lang="zh-CN" altLang="zh-CN" sz="2000" dirty="0">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 xmlns:a16="http://schemas.microsoft.com/office/drawing/2014/main" id="{5AA0F5D6-000A-A9E8-AEC7-DD3E0FD771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205" y="1958932"/>
            <a:ext cx="5220651" cy="4687931"/>
          </a:xfrm>
          <a:prstGeom prst="rect">
            <a:avLst/>
          </a:prstGeom>
        </p:spPr>
      </p:pic>
      <p:sp>
        <p:nvSpPr>
          <p:cNvPr id="9"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1" name="文本框 10">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a:t>
            </a:r>
            <a:r>
              <a:rPr lang="zh-CN" altLang="en-US"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与曲面</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文本框 11">
            <a:extLst>
              <a:ext uri="{FF2B5EF4-FFF2-40B4-BE49-F238E27FC236}">
                <a16:creationId xmlns="" xmlns:a16="http://schemas.microsoft.com/office/drawing/2014/main" id="{11179CEB-4313-AC87-6E24-538FE3E4B79A}"/>
              </a:ext>
            </a:extLst>
          </p:cNvPr>
          <p:cNvSpPr txBox="1"/>
          <p:nvPr/>
        </p:nvSpPr>
        <p:spPr>
          <a:xfrm>
            <a:off x="625205" y="1338939"/>
            <a:ext cx="6627875" cy="497957"/>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8-8  </a:t>
            </a:r>
            <a:r>
              <a:rPr lang="zh-CN" altLang="zh-CN" sz="2400" dirty="0">
                <a:latin typeface="微软雅黑" panose="020B0503020204020204" pitchFamily="34" charset="-122"/>
                <a:ea typeface="微软雅黑" panose="020B0503020204020204" pitchFamily="34" charset="-122"/>
              </a:rPr>
              <a:t>补画被截切球的水平投影和侧面投影。</a:t>
            </a:r>
          </a:p>
        </p:txBody>
      </p:sp>
    </p:spTree>
    <p:extLst>
      <p:ext uri="{BB962C8B-B14F-4D97-AF65-F5344CB8AC3E}">
        <p14:creationId xmlns:p14="http://schemas.microsoft.com/office/powerpoint/2010/main" val="339985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29273"/>
            <a:ext cx="12192000" cy="6858000"/>
          </a:xfrm>
          <a:prstGeom prst="rect">
            <a:avLst/>
          </a:prstGeom>
          <a:noFill/>
          <a:ln w="9525">
            <a:noFill/>
          </a:ln>
        </p:spPr>
      </p:pic>
      <p:grpSp>
        <p:nvGrpSpPr>
          <p:cNvPr id="2" name="组合 1">
            <a:extLst>
              <a:ext uri="{FF2B5EF4-FFF2-40B4-BE49-F238E27FC236}">
                <a16:creationId xmlns="" xmlns:a16="http://schemas.microsoft.com/office/drawing/2014/main" id="{ECD2203C-8AB0-4E0D-E65F-7F7E374DE35D}"/>
              </a:ext>
            </a:extLst>
          </p:cNvPr>
          <p:cNvGrpSpPr/>
          <p:nvPr/>
        </p:nvGrpSpPr>
        <p:grpSpPr>
          <a:xfrm>
            <a:off x="1035991" y="431582"/>
            <a:ext cx="4467520" cy="589023"/>
            <a:chOff x="2873668" y="430213"/>
            <a:chExt cx="4467520" cy="589023"/>
          </a:xfrm>
        </p:grpSpPr>
        <p:sp>
          <p:nvSpPr>
            <p:cNvPr id="5" name="矩形 4"/>
            <p:cNvSpPr/>
            <p:nvPr/>
          </p:nvSpPr>
          <p:spPr>
            <a:xfrm>
              <a:off x="3389465" y="430213"/>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pic>
          <p:nvPicPr>
            <p:cNvPr id="7" name="图片 34">
              <a:extLst>
                <a:ext uri="{FF2B5EF4-FFF2-40B4-BE49-F238E27FC236}">
                  <a16:creationId xmlns="" xmlns:a16="http://schemas.microsoft.com/office/drawing/2014/main" id="{C721DC13-0B6F-2B7F-92A5-FDD058E32A3A}"/>
                </a:ext>
              </a:extLst>
            </p:cNvPr>
            <p:cNvPicPr>
              <a:picLocks noChangeAspect="1"/>
            </p:cNvPicPr>
            <p:nvPr/>
          </p:nvPicPr>
          <p:blipFill>
            <a:blip r:embed="rId3"/>
            <a:stretch>
              <a:fillRect/>
            </a:stretch>
          </p:blipFill>
          <p:spPr>
            <a:xfrm>
              <a:off x="2873668" y="514904"/>
              <a:ext cx="506919" cy="504332"/>
            </a:xfrm>
            <a:prstGeom prst="rect">
              <a:avLst/>
            </a:prstGeom>
            <a:noFill/>
            <a:ln w="9525">
              <a:noFill/>
            </a:ln>
          </p:spPr>
        </p:pic>
      </p:grpSp>
      <p:sp>
        <p:nvSpPr>
          <p:cNvPr id="8" name="文本框 7">
            <a:extLst>
              <a:ext uri="{FF2B5EF4-FFF2-40B4-BE49-F238E27FC236}">
                <a16:creationId xmlns="" xmlns:a16="http://schemas.microsoft.com/office/drawing/2014/main" id="{2C99012F-ECBB-549E-5E5F-D306AEDC8427}"/>
              </a:ext>
            </a:extLst>
          </p:cNvPr>
          <p:cNvSpPr txBox="1"/>
          <p:nvPr/>
        </p:nvSpPr>
        <p:spPr>
          <a:xfrm>
            <a:off x="3099350" y="1366559"/>
            <a:ext cx="7855521" cy="461665"/>
          </a:xfrm>
          <a:prstGeom prst="rect">
            <a:avLst/>
          </a:prstGeom>
          <a:noFill/>
        </p:spPr>
        <p:txBody>
          <a:bodyPr wrap="square">
            <a:spAutoFit/>
          </a:bodyPr>
          <a:lstStyle/>
          <a:p>
            <a:pPr algn="just">
              <a:defRPr/>
            </a:pPr>
            <a:r>
              <a:rPr lang="zh-CN" altLang="zh-CN" sz="2400" dirty="0">
                <a:latin typeface="微软雅黑" panose="020B0503020204020204" pitchFamily="34" charset="-122"/>
                <a:ea typeface="微软雅黑" panose="020B0503020204020204" pitchFamily="34" charset="-122"/>
              </a:rPr>
              <a:t>平面与立体相交，即用平面截切立体从而形成新的立体。</a:t>
            </a:r>
            <a:r>
              <a:rPr lang="en-US" altLang="zh-CN" sz="2400" dirty="0">
                <a:latin typeface="微软雅黑" panose="020B0503020204020204" pitchFamily="34" charset="-122"/>
                <a:ea typeface="微软雅黑" panose="020B0503020204020204" pitchFamily="34" charset="-122"/>
              </a:rPr>
              <a:t>       </a:t>
            </a:r>
            <a:endParaRPr lang="en-US" altLang="zh-CN" sz="24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6" name="图片 5">
            <a:extLst>
              <a:ext uri="{FF2B5EF4-FFF2-40B4-BE49-F238E27FC236}">
                <a16:creationId xmlns="" xmlns:a16="http://schemas.microsoft.com/office/drawing/2014/main" id="{CCA946F5-5FA6-D2C5-78A4-23D427C918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95472"/>
            <a:ext cx="7016324" cy="4327560"/>
          </a:xfrm>
          <a:prstGeom prst="rect">
            <a:avLst/>
          </a:prstGeom>
        </p:spPr>
      </p:pic>
      <p:sp>
        <p:nvSpPr>
          <p:cNvPr id="12" name="文本框 11">
            <a:extLst>
              <a:ext uri="{FF2B5EF4-FFF2-40B4-BE49-F238E27FC236}">
                <a16:creationId xmlns="" xmlns:a16="http://schemas.microsoft.com/office/drawing/2014/main" id="{E57C0CFC-323F-3A3B-8D87-1A0E190F59F3}"/>
              </a:ext>
            </a:extLst>
          </p:cNvPr>
          <p:cNvSpPr txBox="1"/>
          <p:nvPr/>
        </p:nvSpPr>
        <p:spPr>
          <a:xfrm>
            <a:off x="4867185" y="2015373"/>
            <a:ext cx="6771442" cy="1384353"/>
          </a:xfrm>
          <a:prstGeom prst="rect">
            <a:avLst/>
          </a:prstGeom>
          <a:noFill/>
        </p:spPr>
        <p:txBody>
          <a:bodyPr wrap="square">
            <a:spAutoFit/>
          </a:bodyPr>
          <a:lstStyle/>
          <a:p>
            <a:pPr>
              <a:lnSpc>
                <a:spcPct val="120000"/>
              </a:lnSpc>
            </a:pPr>
            <a:r>
              <a:rPr lang="zh-CN" altLang="zh-CN" sz="2400" dirty="0">
                <a:latin typeface="微软雅黑" panose="020B0503020204020204" pitchFamily="34" charset="-122"/>
                <a:ea typeface="微软雅黑" panose="020B0503020204020204" pitchFamily="34" charset="-122"/>
              </a:rPr>
              <a:t>截切立体的平面称为</a:t>
            </a:r>
            <a:r>
              <a:rPr lang="zh-CN" altLang="zh-CN" sz="2400" dirty="0">
                <a:solidFill>
                  <a:srgbClr val="FF0000"/>
                </a:solidFill>
                <a:latin typeface="微软雅黑" panose="020B0503020204020204" pitchFamily="34" charset="-122"/>
                <a:ea typeface="微软雅黑" panose="020B0503020204020204" pitchFamily="34" charset="-122"/>
              </a:rPr>
              <a:t>截平面</a:t>
            </a:r>
            <a:r>
              <a:rPr lang="zh-CN" altLang="en-US" sz="2400" dirty="0">
                <a:solidFill>
                  <a:srgbClr val="FF0000"/>
                </a:solidFill>
                <a:latin typeface="微软雅黑" panose="020B0503020204020204" pitchFamily="34" charset="-122"/>
                <a:ea typeface="微软雅黑" panose="020B0503020204020204" pitchFamily="34" charset="-122"/>
              </a:rPr>
              <a:t>。</a:t>
            </a:r>
            <a:endParaRPr lang="en-US" altLang="zh-CN" sz="2400" dirty="0">
              <a:solidFill>
                <a:srgbClr val="FF0000"/>
              </a:solidFill>
              <a:latin typeface="微软雅黑" panose="020B0503020204020204" pitchFamily="34" charset="-122"/>
              <a:ea typeface="微软雅黑" panose="020B0503020204020204" pitchFamily="34" charset="-122"/>
            </a:endParaRPr>
          </a:p>
          <a:p>
            <a:pPr>
              <a:lnSpc>
                <a:spcPct val="120000"/>
              </a:lnSpc>
            </a:pPr>
            <a:r>
              <a:rPr lang="zh-CN" altLang="zh-CN" sz="2400" dirty="0">
                <a:latin typeface="微软雅黑" panose="020B0503020204020204" pitchFamily="34" charset="-122"/>
                <a:ea typeface="微软雅黑" panose="020B0503020204020204" pitchFamily="34" charset="-122"/>
              </a:rPr>
              <a:t>截平面与立体表面相交产生的交线称为</a:t>
            </a:r>
            <a:r>
              <a:rPr lang="zh-CN" altLang="zh-CN" sz="2400" dirty="0">
                <a:solidFill>
                  <a:srgbClr val="FF0000"/>
                </a:solidFill>
                <a:latin typeface="微软雅黑" panose="020B0503020204020204" pitchFamily="34" charset="-122"/>
                <a:ea typeface="微软雅黑" panose="020B0503020204020204" pitchFamily="34" charset="-122"/>
              </a:rPr>
              <a:t>截交线</a:t>
            </a:r>
            <a:r>
              <a:rPr lang="zh-CN" altLang="en-US" sz="2400" dirty="0">
                <a:solidFill>
                  <a:srgbClr val="FF0000"/>
                </a:solidFill>
                <a:latin typeface="微软雅黑" panose="020B0503020204020204" pitchFamily="34" charset="-122"/>
                <a:ea typeface="微软雅黑" panose="020B0503020204020204" pitchFamily="34" charset="-122"/>
              </a:rPr>
              <a:t>。</a:t>
            </a:r>
            <a:endParaRPr lang="en-US" altLang="zh-CN" sz="2400" dirty="0">
              <a:solidFill>
                <a:srgbClr val="FF0000"/>
              </a:solidFill>
              <a:latin typeface="微软雅黑" panose="020B0503020204020204" pitchFamily="34" charset="-122"/>
              <a:ea typeface="微软雅黑" panose="020B0503020204020204" pitchFamily="34" charset="-122"/>
            </a:endParaRPr>
          </a:p>
          <a:p>
            <a:pPr>
              <a:lnSpc>
                <a:spcPct val="120000"/>
              </a:lnSpc>
            </a:pPr>
            <a:r>
              <a:rPr lang="zh-CN" altLang="zh-CN" sz="2400" dirty="0">
                <a:latin typeface="微软雅黑" panose="020B0503020204020204" pitchFamily="34" charset="-122"/>
                <a:ea typeface="微软雅黑" panose="020B0503020204020204" pitchFamily="34" charset="-122"/>
              </a:rPr>
              <a:t>由截交线围成的平面图形通常称为</a:t>
            </a:r>
            <a:r>
              <a:rPr lang="zh-CN" altLang="zh-CN" sz="2400" dirty="0">
                <a:solidFill>
                  <a:srgbClr val="FF0000"/>
                </a:solidFill>
                <a:latin typeface="微软雅黑" panose="020B0503020204020204" pitchFamily="34" charset="-122"/>
                <a:ea typeface="微软雅黑" panose="020B0503020204020204" pitchFamily="34" charset="-122"/>
              </a:rPr>
              <a:t>截断面</a:t>
            </a:r>
            <a:r>
              <a:rPr lang="zh-CN" altLang="en-US" sz="2400" dirty="0">
                <a:solidFill>
                  <a:srgbClr val="FF0000"/>
                </a:solidFill>
                <a:latin typeface="微软雅黑" panose="020B0503020204020204" pitchFamily="34" charset="-122"/>
                <a:ea typeface="微软雅黑" panose="020B0503020204020204" pitchFamily="34" charset="-122"/>
              </a:rPr>
              <a:t>。</a:t>
            </a:r>
          </a:p>
        </p:txBody>
      </p:sp>
      <p:sp>
        <p:nvSpPr>
          <p:cNvPr id="14" name="文本框 13">
            <a:extLst>
              <a:ext uri="{FF2B5EF4-FFF2-40B4-BE49-F238E27FC236}">
                <a16:creationId xmlns="" xmlns:a16="http://schemas.microsoft.com/office/drawing/2014/main" id="{0729C45B-4B53-60A5-E362-ADE6557E01FA}"/>
              </a:ext>
            </a:extLst>
          </p:cNvPr>
          <p:cNvSpPr txBox="1"/>
          <p:nvPr/>
        </p:nvSpPr>
        <p:spPr>
          <a:xfrm>
            <a:off x="6729652" y="3759087"/>
            <a:ext cx="4601586" cy="461665"/>
          </a:xfrm>
          <a:prstGeom prst="rect">
            <a:avLst/>
          </a:prstGeom>
          <a:noFill/>
        </p:spPr>
        <p:txBody>
          <a:bodyPr wrap="square">
            <a:spAutoFit/>
          </a:bodyPr>
          <a:lstStyle/>
          <a:p>
            <a:r>
              <a:rPr lang="zh-CN" altLang="zh-CN" sz="2400" dirty="0">
                <a:solidFill>
                  <a:schemeClr val="accent1"/>
                </a:solidFill>
                <a:latin typeface="微软雅黑" panose="020B0503020204020204" pitchFamily="34" charset="-122"/>
                <a:ea typeface="微软雅黑" panose="020B0503020204020204" pitchFamily="34" charset="-122"/>
              </a:rPr>
              <a:t>平面</a:t>
            </a:r>
            <a:r>
              <a:rPr lang="en-US" altLang="zh-CN" sz="2400" dirty="0">
                <a:solidFill>
                  <a:schemeClr val="accent1"/>
                </a:solidFill>
                <a:latin typeface="微软雅黑" panose="020B0503020204020204" pitchFamily="34" charset="-122"/>
                <a:ea typeface="微软雅黑" panose="020B0503020204020204" pitchFamily="34" charset="-122"/>
              </a:rPr>
              <a:t>P</a:t>
            </a:r>
            <a:r>
              <a:rPr lang="zh-CN" altLang="zh-CN" sz="2400" dirty="0">
                <a:solidFill>
                  <a:schemeClr val="accent1"/>
                </a:solidFill>
                <a:latin typeface="微软雅黑" panose="020B0503020204020204" pitchFamily="34" charset="-122"/>
                <a:ea typeface="微软雅黑" panose="020B0503020204020204" pitchFamily="34" charset="-122"/>
              </a:rPr>
              <a:t>为截</a:t>
            </a:r>
            <a:r>
              <a:rPr lang="zh-CN" altLang="zh-CN" sz="2400">
                <a:solidFill>
                  <a:schemeClr val="accent1"/>
                </a:solidFill>
                <a:latin typeface="微软雅黑" panose="020B0503020204020204" pitchFamily="34" charset="-122"/>
                <a:ea typeface="微软雅黑" panose="020B0503020204020204" pitchFamily="34" charset="-122"/>
              </a:rPr>
              <a:t>平面</a:t>
            </a:r>
            <a:r>
              <a:rPr lang="zh-CN" altLang="en-US" sz="2400" smtClean="0">
                <a:solidFill>
                  <a:schemeClr val="accent1"/>
                </a:solidFill>
                <a:latin typeface="微软雅黑" panose="020B0503020204020204" pitchFamily="34" charset="-122"/>
                <a:ea typeface="微软雅黑" panose="020B0503020204020204" pitchFamily="34" charset="-122"/>
              </a:rPr>
              <a:t>。</a:t>
            </a:r>
            <a:endParaRPr lang="en-US" altLang="zh-CN" sz="2400" dirty="0">
              <a:solidFill>
                <a:schemeClr val="accent1"/>
              </a:solidFill>
              <a:latin typeface="微软雅黑" panose="020B0503020204020204" pitchFamily="34" charset="-122"/>
              <a:ea typeface="微软雅黑" panose="020B0503020204020204" pitchFamily="34" charset="-122"/>
            </a:endParaRPr>
          </a:p>
        </p:txBody>
      </p:sp>
      <p:cxnSp>
        <p:nvCxnSpPr>
          <p:cNvPr id="4" name="直接箭头连接符 3">
            <a:extLst>
              <a:ext uri="{FF2B5EF4-FFF2-40B4-BE49-F238E27FC236}">
                <a16:creationId xmlns="" xmlns:a16="http://schemas.microsoft.com/office/drawing/2014/main" id="{1FAAA9D6-4AE0-2FE1-1A2D-3C4A092B4EB0}"/>
              </a:ext>
            </a:extLst>
          </p:cNvPr>
          <p:cNvCxnSpPr>
            <a:cxnSpLocks/>
          </p:cNvCxnSpPr>
          <p:nvPr/>
        </p:nvCxnSpPr>
        <p:spPr>
          <a:xfrm flipH="1" flipV="1">
            <a:off x="3287380" y="3570955"/>
            <a:ext cx="3459336" cy="335460"/>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 xmlns:a16="http://schemas.microsoft.com/office/drawing/2014/main" id="{64936245-7921-E56A-2411-50E73A59BD1D}"/>
              </a:ext>
            </a:extLst>
          </p:cNvPr>
          <p:cNvCxnSpPr>
            <a:cxnSpLocks/>
          </p:cNvCxnSpPr>
          <p:nvPr/>
        </p:nvCxnSpPr>
        <p:spPr>
          <a:xfrm>
            <a:off x="5647226" y="4051737"/>
            <a:ext cx="36786" cy="11365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 xmlns:a16="http://schemas.microsoft.com/office/drawing/2014/main" id="{1978331B-22F1-6E0D-5B54-88A1BC8B2413}"/>
              </a:ext>
            </a:extLst>
          </p:cNvPr>
          <p:cNvCxnSpPr>
            <a:cxnSpLocks/>
          </p:cNvCxnSpPr>
          <p:nvPr/>
        </p:nvCxnSpPr>
        <p:spPr>
          <a:xfrm>
            <a:off x="5647226" y="4051737"/>
            <a:ext cx="698938" cy="4034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 xmlns:a16="http://schemas.microsoft.com/office/drawing/2014/main" id="{032424C7-189D-110C-325F-1C7BA27CA9A0}"/>
              </a:ext>
            </a:extLst>
          </p:cNvPr>
          <p:cNvCxnSpPr>
            <a:cxnSpLocks/>
          </p:cNvCxnSpPr>
          <p:nvPr/>
        </p:nvCxnSpPr>
        <p:spPr>
          <a:xfrm flipV="1">
            <a:off x="5684519" y="4437197"/>
            <a:ext cx="659293" cy="7330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任意多边形: 形状 21">
            <a:extLst>
              <a:ext uri="{FF2B5EF4-FFF2-40B4-BE49-F238E27FC236}">
                <a16:creationId xmlns="" xmlns:a16="http://schemas.microsoft.com/office/drawing/2014/main" id="{98D70939-BE0F-9E51-1655-92FD2BDD2EFF}"/>
              </a:ext>
            </a:extLst>
          </p:cNvPr>
          <p:cNvSpPr/>
          <p:nvPr/>
        </p:nvSpPr>
        <p:spPr>
          <a:xfrm>
            <a:off x="5647226" y="4051737"/>
            <a:ext cx="651930" cy="1048407"/>
          </a:xfrm>
          <a:custGeom>
            <a:avLst/>
            <a:gdLst>
              <a:gd name="connsiteX0" fmla="*/ 0 w 697624"/>
              <a:gd name="connsiteY0" fmla="*/ 0 h 1127234"/>
              <a:gd name="connsiteX1" fmla="*/ 51238 w 697624"/>
              <a:gd name="connsiteY1" fmla="*/ 1127234 h 1127234"/>
              <a:gd name="connsiteX2" fmla="*/ 697624 w 697624"/>
              <a:gd name="connsiteY2" fmla="*/ 413845 h 1127234"/>
              <a:gd name="connsiteX3" fmla="*/ 0 w 697624"/>
              <a:gd name="connsiteY3" fmla="*/ 0 h 1127234"/>
            </a:gdLst>
            <a:ahLst/>
            <a:cxnLst>
              <a:cxn ang="0">
                <a:pos x="connsiteX0" y="connsiteY0"/>
              </a:cxn>
              <a:cxn ang="0">
                <a:pos x="connsiteX1" y="connsiteY1"/>
              </a:cxn>
              <a:cxn ang="0">
                <a:pos x="connsiteX2" y="connsiteY2"/>
              </a:cxn>
              <a:cxn ang="0">
                <a:pos x="connsiteX3" y="connsiteY3"/>
              </a:cxn>
            </a:cxnLst>
            <a:rect l="l" t="t" r="r" b="b"/>
            <a:pathLst>
              <a:path w="697624" h="1127234">
                <a:moveTo>
                  <a:pt x="0" y="0"/>
                </a:moveTo>
                <a:lnTo>
                  <a:pt x="51238" y="1127234"/>
                </a:lnTo>
                <a:lnTo>
                  <a:pt x="697624" y="413845"/>
                </a:lnTo>
                <a:lnTo>
                  <a:pt x="0" y="0"/>
                </a:lnTo>
                <a:close/>
              </a:path>
            </a:pathLst>
          </a:custGeom>
          <a:solidFill>
            <a:schemeClr val="accent1">
              <a:lumMod val="40000"/>
              <a:lumOff val="6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 xmlns:a16="http://schemas.microsoft.com/office/drawing/2014/main" id="{F9D18FBE-7663-59A1-B497-F69B923861FC}"/>
              </a:ext>
            </a:extLst>
          </p:cNvPr>
          <p:cNvSpPr txBox="1"/>
          <p:nvPr/>
        </p:nvSpPr>
        <p:spPr>
          <a:xfrm>
            <a:off x="559969" y="1335781"/>
            <a:ext cx="1983638" cy="523220"/>
          </a:xfrm>
          <a:prstGeom prst="rect">
            <a:avLst/>
          </a:prstGeom>
          <a:noFill/>
        </p:spPr>
        <p:txBody>
          <a:bodyPr wrap="square">
            <a:spAutoFit/>
          </a:bodyPr>
          <a:lstStyle/>
          <a:p>
            <a:pPr algn="just">
              <a:defRPr/>
            </a:pPr>
            <a:r>
              <a:rPr lang="zh-CN" altLang="en-US" sz="2800" dirty="0">
                <a:solidFill>
                  <a:schemeClr val="accent1"/>
                </a:solidFill>
                <a:latin typeface="微软雅黑" panose="020B0503020204020204" pitchFamily="34" charset="-122"/>
                <a:ea typeface="微软雅黑" panose="020B0503020204020204" pitchFamily="34" charset="-122"/>
              </a:rPr>
              <a:t>截交线概述</a:t>
            </a:r>
            <a:endParaRPr lang="en-US" altLang="zh-CN" sz="28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文本框 9"/>
          <p:cNvSpPr txBox="1"/>
          <p:nvPr/>
        </p:nvSpPr>
        <p:spPr>
          <a:xfrm>
            <a:off x="6786057" y="4445123"/>
            <a:ext cx="4204447" cy="830997"/>
          </a:xfrm>
          <a:prstGeom prst="rect">
            <a:avLst/>
          </a:prstGeom>
          <a:noFill/>
        </p:spPr>
        <p:txBody>
          <a:bodyPr wrap="square" rtlCol="0">
            <a:spAutoFit/>
          </a:bodyPr>
          <a:lstStyle/>
          <a:p>
            <a:r>
              <a:rPr lang="zh-CN" altLang="zh-CN" sz="2400" smtClean="0">
                <a:solidFill>
                  <a:schemeClr val="accent1"/>
                </a:solidFill>
                <a:latin typeface="微软雅黑" panose="020B0503020204020204" pitchFamily="34" charset="-122"/>
                <a:ea typeface="微软雅黑" panose="020B0503020204020204" pitchFamily="34" charset="-122"/>
              </a:rPr>
              <a:t>线段</a:t>
            </a:r>
            <a:r>
              <a:rPr lang="en-US" altLang="zh-CN" sz="2400">
                <a:solidFill>
                  <a:schemeClr val="accent1"/>
                </a:solidFill>
                <a:latin typeface="微软雅黑" panose="020B0503020204020204" pitchFamily="34" charset="-122"/>
                <a:ea typeface="微软雅黑" panose="020B0503020204020204" pitchFamily="34" charset="-122"/>
              </a:rPr>
              <a:t>AB</a:t>
            </a:r>
            <a:r>
              <a:rPr lang="zh-CN" altLang="zh-CN" sz="2400">
                <a:solidFill>
                  <a:schemeClr val="accent1"/>
                </a:solidFill>
                <a:latin typeface="微软雅黑" panose="020B0503020204020204" pitchFamily="34" charset="-122"/>
                <a:ea typeface="微软雅黑" panose="020B0503020204020204" pitchFamily="34" charset="-122"/>
              </a:rPr>
              <a:t>、</a:t>
            </a:r>
            <a:r>
              <a:rPr lang="en-US" altLang="zh-CN" sz="2400">
                <a:solidFill>
                  <a:schemeClr val="accent1"/>
                </a:solidFill>
                <a:latin typeface="微软雅黑" panose="020B0503020204020204" pitchFamily="34" charset="-122"/>
                <a:ea typeface="微软雅黑" panose="020B0503020204020204" pitchFamily="34" charset="-122"/>
              </a:rPr>
              <a:t>BC</a:t>
            </a:r>
            <a:r>
              <a:rPr lang="zh-CN" altLang="zh-CN" sz="2400">
                <a:solidFill>
                  <a:schemeClr val="accent1"/>
                </a:solidFill>
                <a:latin typeface="微软雅黑" panose="020B0503020204020204" pitchFamily="34" charset="-122"/>
                <a:ea typeface="微软雅黑" panose="020B0503020204020204" pitchFamily="34" charset="-122"/>
              </a:rPr>
              <a:t>、</a:t>
            </a:r>
            <a:r>
              <a:rPr lang="en-US" altLang="zh-CN" sz="2400">
                <a:solidFill>
                  <a:schemeClr val="accent1"/>
                </a:solidFill>
                <a:latin typeface="微软雅黑" panose="020B0503020204020204" pitchFamily="34" charset="-122"/>
                <a:ea typeface="微软雅黑" panose="020B0503020204020204" pitchFamily="34" charset="-122"/>
              </a:rPr>
              <a:t>CA</a:t>
            </a:r>
            <a:r>
              <a:rPr lang="zh-CN" altLang="zh-CN" sz="2400">
                <a:solidFill>
                  <a:schemeClr val="accent1"/>
                </a:solidFill>
                <a:latin typeface="微软雅黑" panose="020B0503020204020204" pitchFamily="34" charset="-122"/>
                <a:ea typeface="微软雅黑" panose="020B0503020204020204" pitchFamily="34" charset="-122"/>
              </a:rPr>
              <a:t>为截交线</a:t>
            </a:r>
            <a:r>
              <a:rPr lang="zh-CN" altLang="en-US" sz="2400" smtClean="0">
                <a:solidFill>
                  <a:schemeClr val="accent1"/>
                </a:solidFill>
                <a:latin typeface="微软雅黑" panose="020B0503020204020204" pitchFamily="34" charset="-122"/>
                <a:ea typeface="微软雅黑" panose="020B0503020204020204" pitchFamily="34" charset="-122"/>
              </a:rPr>
              <a:t>。</a:t>
            </a:r>
            <a:endParaRPr lang="en-US" altLang="zh-CN" sz="2400">
              <a:solidFill>
                <a:schemeClr val="accent1"/>
              </a:solidFill>
              <a:latin typeface="微软雅黑" panose="020B0503020204020204" pitchFamily="34" charset="-122"/>
              <a:ea typeface="微软雅黑" panose="020B0503020204020204" pitchFamily="34" charset="-122"/>
            </a:endParaRPr>
          </a:p>
          <a:p>
            <a:endParaRPr lang="zh-CN" altLang="en-US" sz="2400">
              <a:solidFill>
                <a:schemeClr val="accent1"/>
              </a:solidFill>
            </a:endParaRPr>
          </a:p>
        </p:txBody>
      </p:sp>
      <p:sp>
        <p:nvSpPr>
          <p:cNvPr id="20"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3" name="文本框 12"/>
          <p:cNvSpPr txBox="1"/>
          <p:nvPr/>
        </p:nvSpPr>
        <p:spPr>
          <a:xfrm>
            <a:off x="6958800" y="5122868"/>
            <a:ext cx="3801437" cy="830997"/>
          </a:xfrm>
          <a:prstGeom prst="rect">
            <a:avLst/>
          </a:prstGeom>
          <a:noFill/>
        </p:spPr>
        <p:txBody>
          <a:bodyPr wrap="square" rtlCol="0">
            <a:spAutoFit/>
          </a:bodyPr>
          <a:lstStyle/>
          <a:p>
            <a:r>
              <a:rPr lang="zh-CN" altLang="en-US" sz="2400">
                <a:solidFill>
                  <a:schemeClr val="accent1"/>
                </a:solidFill>
                <a:latin typeface="微软雅黑" panose="020B0503020204020204" pitchFamily="34" charset="-122"/>
                <a:ea typeface="微软雅黑" panose="020B0503020204020204" pitchFamily="34" charset="-122"/>
              </a:rPr>
              <a:t>△</a:t>
            </a:r>
            <a:r>
              <a:rPr lang="en-US" altLang="zh-CN" sz="2400">
                <a:solidFill>
                  <a:schemeClr val="accent1"/>
                </a:solidFill>
                <a:latin typeface="微软雅黑" panose="020B0503020204020204" pitchFamily="34" charset="-122"/>
                <a:ea typeface="微软雅黑" panose="020B0503020204020204" pitchFamily="34" charset="-122"/>
              </a:rPr>
              <a:t>ABC</a:t>
            </a:r>
            <a:r>
              <a:rPr lang="zh-CN" altLang="en-US" sz="2400">
                <a:solidFill>
                  <a:schemeClr val="accent1"/>
                </a:solidFill>
                <a:latin typeface="微软雅黑" panose="020B0503020204020204" pitchFamily="34" charset="-122"/>
                <a:ea typeface="微软雅黑" panose="020B0503020204020204" pitchFamily="34" charset="-122"/>
              </a:rPr>
              <a:t>为</a:t>
            </a:r>
            <a:r>
              <a:rPr lang="zh-CN" altLang="zh-CN" sz="2400">
                <a:solidFill>
                  <a:schemeClr val="accent1"/>
                </a:solidFill>
                <a:latin typeface="微软雅黑" panose="020B0503020204020204" pitchFamily="34" charset="-122"/>
                <a:ea typeface="微软雅黑" panose="020B0503020204020204" pitchFamily="34" charset="-122"/>
              </a:rPr>
              <a:t>截断面</a:t>
            </a:r>
            <a:r>
              <a:rPr lang="zh-CN" altLang="en-US" sz="2400">
                <a:solidFill>
                  <a:schemeClr val="accent1"/>
                </a:solidFill>
                <a:latin typeface="微软雅黑" panose="020B0503020204020204" pitchFamily="34" charset="-122"/>
                <a:ea typeface="微软雅黑" panose="020B0503020204020204" pitchFamily="34" charset="-122"/>
              </a:rPr>
              <a:t>。</a:t>
            </a:r>
          </a:p>
          <a:p>
            <a:endParaRPr lang="zh-CN" altLang="en-US" sz="2400"/>
          </a:p>
        </p:txBody>
      </p:sp>
    </p:spTree>
    <p:extLst>
      <p:ext uri="{BB962C8B-B14F-4D97-AF65-F5344CB8AC3E}">
        <p14:creationId xmlns:p14="http://schemas.microsoft.com/office/powerpoint/2010/main" val="164232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fade">
                                      <p:cBhvr>
                                        <p:cTn id="28" dur="1000"/>
                                        <p:tgtEl>
                                          <p:spTgt spid="14">
                                            <p:txEl>
                                              <p:pRg st="0" end="0"/>
                                            </p:txEl>
                                          </p:spTgt>
                                        </p:tgtEl>
                                      </p:cBhvr>
                                    </p:animEffect>
                                    <p:anim calcmode="lin" valueType="num">
                                      <p:cBhvr>
                                        <p:cTn id="2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righ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childTnLst>
                          </p:cTn>
                        </p:par>
                        <p:par>
                          <p:cTn id="41" fill="hold">
                            <p:stCondLst>
                              <p:cond delay="500"/>
                            </p:stCondLst>
                            <p:childTnLst>
                              <p:par>
                                <p:cTn id="42" presetID="22" presetClass="entr" presetSubtype="4"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childTnLst>
                          </p:cTn>
                        </p:par>
                        <p:par>
                          <p:cTn id="45" fill="hold">
                            <p:stCondLst>
                              <p:cond delay="1000"/>
                            </p:stCondLst>
                            <p:childTnLst>
                              <p:par>
                                <p:cTn id="46" presetID="22" presetClass="entr" presetSubtype="1"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1000"/>
                                        <p:tgtEl>
                                          <p:spTgt spid="13"/>
                                        </p:tgtEl>
                                      </p:cBhvr>
                                    </p:animEffect>
                                    <p:anim calcmode="lin" valueType="num">
                                      <p:cBhvr>
                                        <p:cTn id="66" dur="1000" fill="hold"/>
                                        <p:tgtEl>
                                          <p:spTgt spid="13"/>
                                        </p:tgtEl>
                                        <p:attrNameLst>
                                          <p:attrName>ppt_x</p:attrName>
                                        </p:attrNameLst>
                                      </p:cBhvr>
                                      <p:tavLst>
                                        <p:tav tm="0">
                                          <p:val>
                                            <p:strVal val="#ppt_x"/>
                                          </p:val>
                                        </p:tav>
                                        <p:tav tm="100000">
                                          <p:val>
                                            <p:strVal val="#ppt_x"/>
                                          </p:val>
                                        </p:tav>
                                      </p:tavLst>
                                    </p:anim>
                                    <p:anim calcmode="lin" valueType="num">
                                      <p:cBhvr>
                                        <p:cTn id="6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22" grpId="0" animBg="1"/>
      <p:bldP spid="10" grpId="0"/>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 name="矩形 4"/>
          <p:cNvSpPr/>
          <p:nvPr/>
        </p:nvSpPr>
        <p:spPr>
          <a:xfrm>
            <a:off x="1551788" y="431582"/>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sp>
        <p:nvSpPr>
          <p:cNvPr id="9" name="文本框 8">
            <a:extLst>
              <a:ext uri="{FF2B5EF4-FFF2-40B4-BE49-F238E27FC236}">
                <a16:creationId xmlns="" xmlns:a16="http://schemas.microsoft.com/office/drawing/2014/main" id="{23785FE2-F3B7-6B54-7447-962FFABC8339}"/>
              </a:ext>
            </a:extLst>
          </p:cNvPr>
          <p:cNvSpPr txBox="1"/>
          <p:nvPr/>
        </p:nvSpPr>
        <p:spPr>
          <a:xfrm>
            <a:off x="579749" y="1910542"/>
            <a:ext cx="6027239" cy="4862357"/>
          </a:xfrm>
          <a:prstGeom prst="rect">
            <a:avLst/>
          </a:prstGeom>
          <a:noFill/>
        </p:spPr>
        <p:txBody>
          <a:bodyPr wrap="square">
            <a:spAutoFit/>
          </a:bodyPr>
          <a:lstStyle/>
          <a:p>
            <a:pPr>
              <a:lnSpc>
                <a:spcPct val="120000"/>
              </a:lnSpc>
            </a:pPr>
            <a:r>
              <a:rPr lang="zh-CN" altLang="zh-CN" sz="2000" dirty="0">
                <a:solidFill>
                  <a:srgbClr val="FF0000"/>
                </a:solidFill>
                <a:latin typeface="微软雅黑" panose="020B0503020204020204" pitchFamily="34" charset="-122"/>
                <a:ea typeface="微软雅黑" panose="020B0503020204020204" pitchFamily="34" charset="-122"/>
              </a:rPr>
              <a:t>作图步骤：</a:t>
            </a:r>
          </a:p>
          <a:p>
            <a:pPr marL="914400" lvl="1" indent="-457200">
              <a:lnSpc>
                <a:spcPct val="120000"/>
              </a:lnSpc>
              <a:buFont typeface="+mj-ea"/>
              <a:buAutoNum type="circleNumDbPlain"/>
            </a:pPr>
            <a:r>
              <a:rPr lang="zh-CN" altLang="zh-CN" sz="2000" dirty="0">
                <a:latin typeface="微软雅黑" panose="020B0503020204020204" pitchFamily="34" charset="-122"/>
                <a:ea typeface="微软雅黑" panose="020B0503020204020204" pitchFamily="34" charset="-122"/>
              </a:rPr>
              <a:t>求侧平面</a:t>
            </a:r>
            <a:r>
              <a:rPr lang="en-US" altLang="zh-CN" sz="2000" dirty="0">
                <a:latin typeface="微软雅黑" panose="020B0503020204020204" pitchFamily="34" charset="-122"/>
                <a:ea typeface="微软雅黑" panose="020B0503020204020204" pitchFamily="34" charset="-122"/>
              </a:rPr>
              <a:t>P</a:t>
            </a:r>
            <a:r>
              <a:rPr lang="zh-CN" altLang="zh-CN" sz="2000" dirty="0">
                <a:latin typeface="微软雅黑" panose="020B0503020204020204" pitchFamily="34" charset="-122"/>
                <a:ea typeface="微软雅黑" panose="020B0503020204020204" pitchFamily="34" charset="-122"/>
              </a:rPr>
              <a:t>截切球形成的截交线。</a:t>
            </a:r>
            <a:endParaRPr lang="en-US" altLang="zh-CN" sz="2000" dirty="0">
              <a:latin typeface="微软雅黑" panose="020B0503020204020204" pitchFamily="34" charset="-122"/>
              <a:ea typeface="微软雅黑" panose="020B0503020204020204" pitchFamily="34" charset="-122"/>
            </a:endParaRPr>
          </a:p>
          <a:p>
            <a:pPr lvl="1">
              <a:lnSpc>
                <a:spcPct val="12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该截交线是由侧平圆的一段圆弧和一条线段构成。</a:t>
            </a:r>
            <a:endParaRPr lang="en-US" altLang="zh-CN" sz="2000" dirty="0">
              <a:latin typeface="微软雅黑" panose="020B0503020204020204" pitchFamily="34" charset="-122"/>
              <a:ea typeface="微软雅黑" panose="020B0503020204020204" pitchFamily="34" charset="-122"/>
            </a:endParaRPr>
          </a:p>
          <a:p>
            <a:pPr lvl="1">
              <a:lnSpc>
                <a:spcPct val="12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侧面投影中，利用纬圆法可作出此侧平圆，根据投影关系可得到截交线侧面投影的圆弧和线段，其中圆弧部分在侧面投影中可见，画为粗实线，线段</a:t>
            </a:r>
            <a:r>
              <a:rPr lang="en-US" altLang="zh-CN" sz="2000" dirty="0">
                <a:latin typeface="微软雅黑" panose="020B0503020204020204" pitchFamily="34" charset="-122"/>
                <a:ea typeface="微软雅黑" panose="020B0503020204020204" pitchFamily="34" charset="-122"/>
              </a:rPr>
              <a:t>a</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b</a:t>
            </a:r>
            <a:r>
              <a:rPr lang="zh-CN" altLang="zh-CN" sz="2000" dirty="0">
                <a:latin typeface="微软雅黑" panose="020B0503020204020204" pitchFamily="34" charset="-122"/>
                <a:ea typeface="微软雅黑" panose="020B0503020204020204" pitchFamily="34" charset="-122"/>
              </a:rPr>
              <a:t>″被形体遮挡，为不可见图线，用细虚线画出。</a:t>
            </a:r>
            <a:endParaRPr lang="en-US" altLang="zh-CN" sz="2000" dirty="0">
              <a:latin typeface="微软雅黑" panose="020B0503020204020204" pitchFamily="34" charset="-122"/>
              <a:ea typeface="微软雅黑" panose="020B0503020204020204" pitchFamily="34" charset="-122"/>
            </a:endParaRPr>
          </a:p>
          <a:p>
            <a:pPr lvl="1">
              <a:lnSpc>
                <a:spcPct val="12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水平投影中，该截交线积聚为线段</a:t>
            </a:r>
            <a:r>
              <a:rPr lang="en-US" altLang="zh-CN" sz="2000" dirty="0" err="1">
                <a:latin typeface="微软雅黑" panose="020B0503020204020204" pitchFamily="34" charset="-122"/>
                <a:ea typeface="微软雅黑" panose="020B0503020204020204" pitchFamily="34" charset="-122"/>
              </a:rPr>
              <a:t>gh</a:t>
            </a:r>
            <a:r>
              <a:rPr lang="zh-CN" altLang="zh-CN" sz="2000" dirty="0">
                <a:latin typeface="微软雅黑" panose="020B0503020204020204" pitchFamily="34" charset="-122"/>
                <a:ea typeface="微软雅黑" panose="020B0503020204020204" pitchFamily="34" charset="-122"/>
              </a:rPr>
              <a:t>，为可见图线，画为粗实线，线段</a:t>
            </a:r>
            <a:r>
              <a:rPr lang="en-US" altLang="zh-CN" sz="2000" dirty="0" err="1">
                <a:latin typeface="微软雅黑" panose="020B0503020204020204" pitchFamily="34" charset="-122"/>
                <a:ea typeface="微软雅黑" panose="020B0503020204020204" pitchFamily="34" charset="-122"/>
              </a:rPr>
              <a:t>hb</a:t>
            </a:r>
            <a:r>
              <a:rPr lang="zh-CN" altLang="zh-CN" sz="2000" dirty="0">
                <a:latin typeface="微软雅黑" panose="020B0503020204020204" pitchFamily="34" charset="-122"/>
                <a:ea typeface="微软雅黑" panose="020B0503020204020204" pitchFamily="34" charset="-122"/>
              </a:rPr>
              <a:t>和</a:t>
            </a:r>
            <a:r>
              <a:rPr lang="en-US" altLang="zh-CN" sz="2000" dirty="0">
                <a:latin typeface="微软雅黑" panose="020B0503020204020204" pitchFamily="34" charset="-122"/>
                <a:ea typeface="微软雅黑" panose="020B0503020204020204" pitchFamily="34" charset="-122"/>
              </a:rPr>
              <a:t>ga</a:t>
            </a:r>
            <a:r>
              <a:rPr lang="zh-CN" altLang="zh-CN" sz="2000" dirty="0">
                <a:latin typeface="微软雅黑" panose="020B0503020204020204" pitchFamily="34" charset="-122"/>
                <a:ea typeface="微软雅黑" panose="020B0503020204020204" pitchFamily="34" charset="-122"/>
              </a:rPr>
              <a:t>不可见，画为虚线，由于粗实线优先于虚线，因此这两段虚线不再画出</a:t>
            </a:r>
            <a:r>
              <a:rPr lang="zh-CN" altLang="en-US" sz="2000" dirty="0">
                <a:latin typeface="微软雅黑" panose="020B0503020204020204" pitchFamily="34" charset="-122"/>
                <a:ea typeface="微软雅黑" panose="020B0503020204020204" pitchFamily="34" charset="-122"/>
              </a:rPr>
              <a:t>。</a:t>
            </a:r>
          </a:p>
        </p:txBody>
      </p:sp>
      <p:pic>
        <p:nvPicPr>
          <p:cNvPr id="4" name="图片 3">
            <a:extLst>
              <a:ext uri="{FF2B5EF4-FFF2-40B4-BE49-F238E27FC236}">
                <a16:creationId xmlns="" xmlns:a16="http://schemas.microsoft.com/office/drawing/2014/main" id="{7768BE3B-5171-A0F0-B654-463DB176A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0318" y="1105705"/>
            <a:ext cx="4774273" cy="4992775"/>
          </a:xfrm>
          <a:prstGeom prst="rect">
            <a:avLst/>
          </a:prstGeom>
        </p:spPr>
      </p:pic>
      <p:sp>
        <p:nvSpPr>
          <p:cNvPr id="11"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2" name="文本框 11">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a:t>
            </a:r>
            <a:r>
              <a:rPr lang="zh-CN" altLang="en-US"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与曲面</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文本框 12">
            <a:extLst>
              <a:ext uri="{FF2B5EF4-FFF2-40B4-BE49-F238E27FC236}">
                <a16:creationId xmlns="" xmlns:a16="http://schemas.microsoft.com/office/drawing/2014/main" id="{11179CEB-4313-AC87-6E24-538FE3E4B79A}"/>
              </a:ext>
            </a:extLst>
          </p:cNvPr>
          <p:cNvSpPr txBox="1"/>
          <p:nvPr/>
        </p:nvSpPr>
        <p:spPr>
          <a:xfrm>
            <a:off x="579749" y="1327485"/>
            <a:ext cx="6627875" cy="497957"/>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8-8  </a:t>
            </a:r>
            <a:r>
              <a:rPr lang="zh-CN" altLang="zh-CN" sz="2400" dirty="0">
                <a:latin typeface="微软雅黑" panose="020B0503020204020204" pitchFamily="34" charset="-122"/>
                <a:ea typeface="微软雅黑" panose="020B0503020204020204" pitchFamily="34" charset="-122"/>
              </a:rPr>
              <a:t>补画被截切球的水平投影和侧面投影。</a:t>
            </a:r>
          </a:p>
        </p:txBody>
      </p:sp>
    </p:spTree>
    <p:extLst>
      <p:ext uri="{BB962C8B-B14F-4D97-AF65-F5344CB8AC3E}">
        <p14:creationId xmlns:p14="http://schemas.microsoft.com/office/powerpoint/2010/main" val="180545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1000"/>
                                        <p:tgtEl>
                                          <p:spTgt spid="9">
                                            <p:txEl>
                                              <p:pRg st="4" end="4"/>
                                            </p:txEl>
                                          </p:spTgt>
                                        </p:tgtEl>
                                      </p:cBhvr>
                                    </p:animEffect>
                                    <p:anim calcmode="lin" valueType="num">
                                      <p:cBhvr>
                                        <p:cTn id="29"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 name="矩形 4"/>
          <p:cNvSpPr/>
          <p:nvPr/>
        </p:nvSpPr>
        <p:spPr>
          <a:xfrm>
            <a:off x="1551788" y="431582"/>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sp>
        <p:nvSpPr>
          <p:cNvPr id="9" name="文本框 8">
            <a:extLst>
              <a:ext uri="{FF2B5EF4-FFF2-40B4-BE49-F238E27FC236}">
                <a16:creationId xmlns="" xmlns:a16="http://schemas.microsoft.com/office/drawing/2014/main" id="{23785FE2-F3B7-6B54-7447-962FFABC8339}"/>
              </a:ext>
            </a:extLst>
          </p:cNvPr>
          <p:cNvSpPr txBox="1"/>
          <p:nvPr/>
        </p:nvSpPr>
        <p:spPr>
          <a:xfrm>
            <a:off x="579749" y="2132322"/>
            <a:ext cx="6027239" cy="2492990"/>
          </a:xfrm>
          <a:prstGeom prst="rect">
            <a:avLst/>
          </a:prstGeom>
          <a:noFill/>
        </p:spPr>
        <p:txBody>
          <a:bodyPr wrap="square">
            <a:spAutoFit/>
          </a:bodyPr>
          <a:lstStyle/>
          <a:p>
            <a:pPr>
              <a:lnSpc>
                <a:spcPct val="120000"/>
              </a:lnSpc>
            </a:pPr>
            <a:r>
              <a:rPr lang="zh-CN" altLang="zh-CN" sz="2000" dirty="0">
                <a:solidFill>
                  <a:srgbClr val="FF0000"/>
                </a:solidFill>
                <a:latin typeface="微软雅黑" panose="020B0503020204020204" pitchFamily="34" charset="-122"/>
                <a:ea typeface="微软雅黑" panose="020B0503020204020204" pitchFamily="34" charset="-122"/>
              </a:rPr>
              <a:t>作图步骤：</a:t>
            </a:r>
          </a:p>
          <a:p>
            <a:pPr marL="914400" lvl="1" indent="-457200">
              <a:lnSpc>
                <a:spcPct val="120000"/>
              </a:lnSpc>
              <a:buFont typeface="+mj-ea"/>
              <a:buAutoNum type="circleNumDbPlain" startAt="2"/>
            </a:pPr>
            <a:r>
              <a:rPr lang="zh-CN" altLang="zh-CN" sz="2000" dirty="0">
                <a:latin typeface="微软雅黑" panose="020B0503020204020204" pitchFamily="34" charset="-122"/>
                <a:ea typeface="微软雅黑" panose="020B0503020204020204" pitchFamily="34" charset="-122"/>
              </a:rPr>
              <a:t>求侧平面</a:t>
            </a:r>
            <a:r>
              <a:rPr lang="en-US" altLang="zh-CN" sz="2000" dirty="0">
                <a:latin typeface="微软雅黑" panose="020B0503020204020204" pitchFamily="34" charset="-122"/>
                <a:ea typeface="微软雅黑" panose="020B0503020204020204" pitchFamily="34" charset="-122"/>
              </a:rPr>
              <a:t>Q</a:t>
            </a:r>
            <a:r>
              <a:rPr lang="zh-CN" altLang="zh-CN" sz="2000" dirty="0">
                <a:latin typeface="微软雅黑" panose="020B0503020204020204" pitchFamily="34" charset="-122"/>
                <a:ea typeface="微软雅黑" panose="020B0503020204020204" pitchFamily="34" charset="-122"/>
              </a:rPr>
              <a:t>截切球形成的截交线。</a:t>
            </a:r>
            <a:endParaRPr lang="en-US" altLang="zh-CN" sz="2000" dirty="0">
              <a:latin typeface="微软雅黑" panose="020B0503020204020204" pitchFamily="34" charset="-122"/>
              <a:ea typeface="微软雅黑" panose="020B0503020204020204" pitchFamily="34" charset="-122"/>
            </a:endParaRPr>
          </a:p>
          <a:p>
            <a:pPr lvl="1">
              <a:lnSpc>
                <a:spcPct val="12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该截交线的求解过程与</a:t>
            </a:r>
            <a:r>
              <a:rPr lang="en-US" altLang="zh-CN" sz="2000" dirty="0">
                <a:latin typeface="微软雅黑" panose="020B0503020204020204" pitchFamily="34" charset="-122"/>
                <a:ea typeface="微软雅黑" panose="020B0503020204020204" pitchFamily="34" charset="-122"/>
              </a:rPr>
              <a:t>P</a:t>
            </a:r>
            <a:r>
              <a:rPr lang="zh-CN" altLang="zh-CN" sz="2000" dirty="0">
                <a:latin typeface="微软雅黑" panose="020B0503020204020204" pitchFamily="34" charset="-122"/>
                <a:ea typeface="微软雅黑" panose="020B0503020204020204" pitchFamily="34" charset="-122"/>
              </a:rPr>
              <a:t>平面截交线的求法相同。</a:t>
            </a:r>
            <a:endParaRPr lang="en-US" altLang="zh-CN" sz="2000" dirty="0">
              <a:latin typeface="微软雅黑" panose="020B0503020204020204" pitchFamily="34" charset="-122"/>
              <a:ea typeface="微软雅黑" panose="020B0503020204020204" pitchFamily="34" charset="-122"/>
            </a:endParaRPr>
          </a:p>
          <a:p>
            <a:pPr lvl="1">
              <a:lnSpc>
                <a:spcPct val="15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在侧面投影中，侧平圆上的圆弧部分被左侧的形体遮挡，为不可见图线，要用细虚线画出</a:t>
            </a:r>
            <a:r>
              <a:rPr lang="zh-CN" altLang="en-US" sz="2000" dirty="0">
                <a:latin typeface="微软雅黑" panose="020B0503020204020204" pitchFamily="34" charset="-122"/>
                <a:ea typeface="微软雅黑" panose="020B0503020204020204" pitchFamily="34" charset="-122"/>
              </a:rPr>
              <a:t>。</a:t>
            </a:r>
          </a:p>
        </p:txBody>
      </p:sp>
      <p:pic>
        <p:nvPicPr>
          <p:cNvPr id="11" name="图片 10">
            <a:extLst>
              <a:ext uri="{FF2B5EF4-FFF2-40B4-BE49-F238E27FC236}">
                <a16:creationId xmlns="" xmlns:a16="http://schemas.microsoft.com/office/drawing/2014/main" id="{7310848D-F541-434B-901D-5261431B27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381" y="1144874"/>
            <a:ext cx="5059716" cy="4958746"/>
          </a:xfrm>
          <a:prstGeom prst="rect">
            <a:avLst/>
          </a:prstGeom>
        </p:spPr>
      </p:pic>
      <p:sp>
        <p:nvSpPr>
          <p:cNvPr id="12" name="文本框 11">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a:t>
            </a:r>
            <a:r>
              <a:rPr lang="zh-CN" altLang="en-US"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与曲面</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4" name="文本框 13">
            <a:extLst>
              <a:ext uri="{FF2B5EF4-FFF2-40B4-BE49-F238E27FC236}">
                <a16:creationId xmlns="" xmlns:a16="http://schemas.microsoft.com/office/drawing/2014/main" id="{11179CEB-4313-AC87-6E24-538FE3E4B79A}"/>
              </a:ext>
            </a:extLst>
          </p:cNvPr>
          <p:cNvSpPr txBox="1"/>
          <p:nvPr/>
        </p:nvSpPr>
        <p:spPr>
          <a:xfrm>
            <a:off x="579749" y="1327485"/>
            <a:ext cx="6627875" cy="497957"/>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8-8  </a:t>
            </a:r>
            <a:r>
              <a:rPr lang="zh-CN" altLang="zh-CN" sz="2400" dirty="0">
                <a:latin typeface="微软雅黑" panose="020B0503020204020204" pitchFamily="34" charset="-122"/>
                <a:ea typeface="微软雅黑" panose="020B0503020204020204" pitchFamily="34" charset="-122"/>
              </a:rPr>
              <a:t>补画被截切球的水平投影和侧面投影。</a:t>
            </a:r>
          </a:p>
        </p:txBody>
      </p:sp>
    </p:spTree>
    <p:extLst>
      <p:ext uri="{BB962C8B-B14F-4D97-AF65-F5344CB8AC3E}">
        <p14:creationId xmlns:p14="http://schemas.microsoft.com/office/powerpoint/2010/main" val="11706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 name="矩形 4"/>
          <p:cNvSpPr/>
          <p:nvPr/>
        </p:nvSpPr>
        <p:spPr>
          <a:xfrm>
            <a:off x="1551788" y="431582"/>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sp>
        <p:nvSpPr>
          <p:cNvPr id="9" name="文本框 8">
            <a:extLst>
              <a:ext uri="{FF2B5EF4-FFF2-40B4-BE49-F238E27FC236}">
                <a16:creationId xmlns="" xmlns:a16="http://schemas.microsoft.com/office/drawing/2014/main" id="{23785FE2-F3B7-6B54-7447-962FFABC8339}"/>
              </a:ext>
            </a:extLst>
          </p:cNvPr>
          <p:cNvSpPr txBox="1"/>
          <p:nvPr/>
        </p:nvSpPr>
        <p:spPr>
          <a:xfrm>
            <a:off x="579749" y="2132322"/>
            <a:ext cx="5795501" cy="4123693"/>
          </a:xfrm>
          <a:prstGeom prst="rect">
            <a:avLst/>
          </a:prstGeom>
          <a:noFill/>
        </p:spPr>
        <p:txBody>
          <a:bodyPr wrap="square">
            <a:spAutoFit/>
          </a:bodyPr>
          <a:lstStyle/>
          <a:p>
            <a:pPr>
              <a:lnSpc>
                <a:spcPct val="120000"/>
              </a:lnSpc>
            </a:pPr>
            <a:r>
              <a:rPr lang="zh-CN" altLang="zh-CN" sz="2000" dirty="0">
                <a:solidFill>
                  <a:srgbClr val="FF0000"/>
                </a:solidFill>
                <a:latin typeface="微软雅黑" panose="020B0503020204020204" pitchFamily="34" charset="-122"/>
                <a:ea typeface="微软雅黑" panose="020B0503020204020204" pitchFamily="34" charset="-122"/>
              </a:rPr>
              <a:t>作图步骤：</a:t>
            </a:r>
          </a:p>
          <a:p>
            <a:pPr marL="914400" lvl="1" indent="-457200">
              <a:lnSpc>
                <a:spcPct val="120000"/>
              </a:lnSpc>
              <a:buFont typeface="+mj-ea"/>
              <a:buAutoNum type="circleNumDbPlain" startAt="3"/>
            </a:pPr>
            <a:r>
              <a:rPr lang="zh-CN" altLang="zh-CN" sz="2000" dirty="0">
                <a:latin typeface="微软雅黑" panose="020B0503020204020204" pitchFamily="34" charset="-122"/>
                <a:ea typeface="微软雅黑" panose="020B0503020204020204" pitchFamily="34" charset="-122"/>
              </a:rPr>
              <a:t>求水平面</a:t>
            </a:r>
            <a:r>
              <a:rPr lang="en-US" altLang="zh-CN" sz="2000" dirty="0">
                <a:latin typeface="微软雅黑" panose="020B0503020204020204" pitchFamily="34" charset="-122"/>
                <a:ea typeface="微软雅黑" panose="020B0503020204020204" pitchFamily="34" charset="-122"/>
              </a:rPr>
              <a:t>R</a:t>
            </a:r>
            <a:r>
              <a:rPr lang="zh-CN" altLang="zh-CN" sz="2000" dirty="0">
                <a:latin typeface="微软雅黑" panose="020B0503020204020204" pitchFamily="34" charset="-122"/>
                <a:ea typeface="微软雅黑" panose="020B0503020204020204" pitchFamily="34" charset="-122"/>
              </a:rPr>
              <a:t>截切球形成的截交线。</a:t>
            </a:r>
            <a:endParaRPr lang="en-US" altLang="zh-CN" sz="2000" dirty="0">
              <a:latin typeface="微软雅黑" panose="020B0503020204020204" pitchFamily="34" charset="-122"/>
              <a:ea typeface="微软雅黑" panose="020B0503020204020204" pitchFamily="34" charset="-122"/>
            </a:endParaRPr>
          </a:p>
          <a:p>
            <a:pPr lvl="1">
              <a:lnSpc>
                <a:spcPct val="12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该截交线是由水平圆的两段圆弧和两条线段构成。</a:t>
            </a:r>
            <a:endParaRPr lang="en-US" altLang="zh-CN" sz="2000" dirty="0">
              <a:latin typeface="微软雅黑" panose="020B0503020204020204" pitchFamily="34" charset="-122"/>
              <a:ea typeface="微软雅黑" panose="020B0503020204020204" pitchFamily="34" charset="-122"/>
            </a:endParaRPr>
          </a:p>
          <a:p>
            <a:pPr lvl="1">
              <a:lnSpc>
                <a:spcPct val="12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水平投影中，利用纬圆法可作出此水平圆，根据投影关系可得到截交线的水平投影，是由两段圆弧和两条线段围成的一个封闭图形，该图形可见，画为粗实线。</a:t>
            </a:r>
            <a:endParaRPr lang="en-US" altLang="zh-CN" sz="2000" dirty="0">
              <a:latin typeface="微软雅黑" panose="020B0503020204020204" pitchFamily="34" charset="-122"/>
              <a:ea typeface="微软雅黑" panose="020B0503020204020204" pitchFamily="34" charset="-122"/>
            </a:endParaRPr>
          </a:p>
          <a:p>
            <a:pPr lvl="1">
              <a:lnSpc>
                <a:spcPct val="12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侧面投影中，该截交线积聚为一条线段</a:t>
            </a:r>
            <a:r>
              <a:rPr lang="en-US" altLang="zh-CN" sz="2000" dirty="0">
                <a:latin typeface="微软雅黑" panose="020B0503020204020204" pitchFamily="34" charset="-122"/>
                <a:ea typeface="微软雅黑" panose="020B0503020204020204" pitchFamily="34" charset="-122"/>
              </a:rPr>
              <a:t>e</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f</a:t>
            </a:r>
            <a:r>
              <a:rPr lang="zh-CN" altLang="zh-CN" sz="2000" dirty="0">
                <a:latin typeface="微软雅黑" panose="020B0503020204020204" pitchFamily="34" charset="-122"/>
                <a:ea typeface="微软雅黑" panose="020B0503020204020204" pitchFamily="34" charset="-122"/>
              </a:rPr>
              <a:t>″，其中</a:t>
            </a:r>
            <a:r>
              <a:rPr lang="en-US" altLang="zh-CN" sz="2000" dirty="0">
                <a:latin typeface="微软雅黑" panose="020B0503020204020204" pitchFamily="34" charset="-122"/>
                <a:ea typeface="微软雅黑" panose="020B0503020204020204" pitchFamily="34" charset="-122"/>
              </a:rPr>
              <a:t>a</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e</a:t>
            </a:r>
            <a:r>
              <a:rPr lang="zh-CN" altLang="zh-CN" sz="2000" dirty="0">
                <a:latin typeface="微软雅黑" panose="020B0503020204020204" pitchFamily="34" charset="-122"/>
                <a:ea typeface="微软雅黑" panose="020B0503020204020204" pitchFamily="34" charset="-122"/>
              </a:rPr>
              <a:t>″和</a:t>
            </a:r>
            <a:r>
              <a:rPr lang="en-US" altLang="zh-CN" sz="2000" dirty="0">
                <a:latin typeface="微软雅黑" panose="020B0503020204020204" pitchFamily="34" charset="-122"/>
                <a:ea typeface="微软雅黑" panose="020B0503020204020204" pitchFamily="34" charset="-122"/>
              </a:rPr>
              <a:t>b</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f</a:t>
            </a:r>
            <a:r>
              <a:rPr lang="zh-CN" altLang="zh-CN" sz="2000" dirty="0">
                <a:latin typeface="微软雅黑" panose="020B0503020204020204" pitchFamily="34" charset="-122"/>
                <a:ea typeface="微软雅黑" panose="020B0503020204020204" pitchFamily="34" charset="-122"/>
              </a:rPr>
              <a:t>″在左半球，可见，画为粗实线，</a:t>
            </a:r>
            <a:r>
              <a:rPr lang="en-US" altLang="zh-CN" sz="2000" dirty="0">
                <a:latin typeface="微软雅黑" panose="020B0503020204020204" pitchFamily="34" charset="-122"/>
                <a:ea typeface="微软雅黑" panose="020B0503020204020204" pitchFamily="34" charset="-122"/>
              </a:rPr>
              <a:t>a</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b</a:t>
            </a:r>
            <a:r>
              <a:rPr lang="zh-CN" altLang="zh-CN" sz="2000" dirty="0">
                <a:latin typeface="微软雅黑" panose="020B0503020204020204" pitchFamily="34" charset="-122"/>
                <a:ea typeface="微软雅黑" panose="020B0503020204020204" pitchFamily="34" charset="-122"/>
              </a:rPr>
              <a:t>″不可见，为虚线</a:t>
            </a:r>
            <a:r>
              <a:rPr lang="zh-CN" altLang="en-US" sz="2000" dirty="0">
                <a:latin typeface="微软雅黑" panose="020B0503020204020204" pitchFamily="34" charset="-122"/>
                <a:ea typeface="微软雅黑" panose="020B0503020204020204" pitchFamily="34" charset="-122"/>
              </a:rPr>
              <a:t>。</a:t>
            </a:r>
          </a:p>
        </p:txBody>
      </p:sp>
      <p:pic>
        <p:nvPicPr>
          <p:cNvPr id="4" name="图片 3">
            <a:extLst>
              <a:ext uri="{FF2B5EF4-FFF2-40B4-BE49-F238E27FC236}">
                <a16:creationId xmlns="" xmlns:a16="http://schemas.microsoft.com/office/drawing/2014/main" id="{7B0CE4D3-26E0-D1D5-8845-854ADA6F6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5250" y="1077012"/>
            <a:ext cx="5187350" cy="5224723"/>
          </a:xfrm>
          <a:prstGeom prst="rect">
            <a:avLst/>
          </a:prstGeom>
        </p:spPr>
      </p:pic>
      <p:sp>
        <p:nvSpPr>
          <p:cNvPr id="11" name="文本框 10">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a:t>
            </a:r>
            <a:r>
              <a:rPr lang="zh-CN" altLang="en-US"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与曲面</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3" name="文本框 12">
            <a:extLst>
              <a:ext uri="{FF2B5EF4-FFF2-40B4-BE49-F238E27FC236}">
                <a16:creationId xmlns="" xmlns:a16="http://schemas.microsoft.com/office/drawing/2014/main" id="{11179CEB-4313-AC87-6E24-538FE3E4B79A}"/>
              </a:ext>
            </a:extLst>
          </p:cNvPr>
          <p:cNvSpPr txBox="1"/>
          <p:nvPr/>
        </p:nvSpPr>
        <p:spPr>
          <a:xfrm>
            <a:off x="579749" y="1327485"/>
            <a:ext cx="6627875" cy="497957"/>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8-8  </a:t>
            </a:r>
            <a:r>
              <a:rPr lang="zh-CN" altLang="zh-CN" sz="2400" dirty="0">
                <a:latin typeface="微软雅黑" panose="020B0503020204020204" pitchFamily="34" charset="-122"/>
                <a:ea typeface="微软雅黑" panose="020B0503020204020204" pitchFamily="34" charset="-122"/>
              </a:rPr>
              <a:t>补画被截切球的水平投影和侧面投影。</a:t>
            </a:r>
          </a:p>
        </p:txBody>
      </p:sp>
    </p:spTree>
    <p:extLst>
      <p:ext uri="{BB962C8B-B14F-4D97-AF65-F5344CB8AC3E}">
        <p14:creationId xmlns:p14="http://schemas.microsoft.com/office/powerpoint/2010/main" val="298588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1000"/>
                                        <p:tgtEl>
                                          <p:spTgt spid="9">
                                            <p:txEl>
                                              <p:pRg st="4" end="4"/>
                                            </p:txEl>
                                          </p:spTgt>
                                        </p:tgtEl>
                                      </p:cBhvr>
                                    </p:animEffect>
                                    <p:anim calcmode="lin" valueType="num">
                                      <p:cBhvr>
                                        <p:cTn id="29"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 name="矩形 4"/>
          <p:cNvSpPr/>
          <p:nvPr/>
        </p:nvSpPr>
        <p:spPr>
          <a:xfrm>
            <a:off x="1551788" y="431582"/>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sp>
        <p:nvSpPr>
          <p:cNvPr id="9" name="文本框 8">
            <a:extLst>
              <a:ext uri="{FF2B5EF4-FFF2-40B4-BE49-F238E27FC236}">
                <a16:creationId xmlns="" xmlns:a16="http://schemas.microsoft.com/office/drawing/2014/main" id="{23785FE2-F3B7-6B54-7447-962FFABC8339}"/>
              </a:ext>
            </a:extLst>
          </p:cNvPr>
          <p:cNvSpPr txBox="1"/>
          <p:nvPr/>
        </p:nvSpPr>
        <p:spPr>
          <a:xfrm>
            <a:off x="579749" y="2132322"/>
            <a:ext cx="5794157" cy="3731278"/>
          </a:xfrm>
          <a:prstGeom prst="rect">
            <a:avLst/>
          </a:prstGeom>
          <a:noFill/>
        </p:spPr>
        <p:txBody>
          <a:bodyPr wrap="square">
            <a:spAutoFit/>
          </a:bodyPr>
          <a:lstStyle/>
          <a:p>
            <a:pPr>
              <a:lnSpc>
                <a:spcPct val="150000"/>
              </a:lnSpc>
            </a:pPr>
            <a:r>
              <a:rPr lang="zh-CN" altLang="zh-CN" sz="2000" dirty="0">
                <a:solidFill>
                  <a:srgbClr val="FF0000"/>
                </a:solidFill>
                <a:latin typeface="微软雅黑" panose="020B0503020204020204" pitchFamily="34" charset="-122"/>
                <a:ea typeface="微软雅黑" panose="020B0503020204020204" pitchFamily="34" charset="-122"/>
              </a:rPr>
              <a:t>作图步骤：</a:t>
            </a:r>
          </a:p>
          <a:p>
            <a:pPr marL="914400" lvl="1" indent="-457200">
              <a:lnSpc>
                <a:spcPct val="150000"/>
              </a:lnSpc>
              <a:buFont typeface="+mj-ea"/>
              <a:buAutoNum type="circleNumDbPlain" startAt="4"/>
            </a:pPr>
            <a:r>
              <a:rPr lang="zh-CN" altLang="zh-CN" sz="2000" dirty="0">
                <a:latin typeface="微软雅黑" panose="020B0503020204020204" pitchFamily="34" charset="-122"/>
                <a:ea typeface="微软雅黑" panose="020B0503020204020204" pitchFamily="34" charset="-122"/>
              </a:rPr>
              <a:t>补齐截切后球的转向轮廓线。</a:t>
            </a:r>
            <a:endParaRPr lang="en-US" altLang="zh-CN" sz="2000" dirty="0">
              <a:latin typeface="微软雅黑" panose="020B0503020204020204" pitchFamily="34" charset="-122"/>
              <a:ea typeface="微软雅黑" panose="020B0503020204020204" pitchFamily="34" charset="-122"/>
            </a:endParaRPr>
          </a:p>
          <a:p>
            <a:pPr lvl="1">
              <a:lnSpc>
                <a:spcPct val="15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侧面投影中，左、右半球转向轮廓线上点</a:t>
            </a:r>
            <a:r>
              <a:rPr lang="en-US" altLang="zh-CN" sz="2000" dirty="0">
                <a:latin typeface="微软雅黑" panose="020B0503020204020204" pitchFamily="34" charset="-122"/>
                <a:ea typeface="微软雅黑" panose="020B0503020204020204" pitchFamily="34" charset="-122"/>
              </a:rPr>
              <a:t>E</a:t>
            </a:r>
            <a:r>
              <a:rPr lang="zh-CN" altLang="zh-CN" sz="2000" dirty="0">
                <a:latin typeface="微软雅黑" panose="020B0503020204020204" pitchFamily="34" charset="-122"/>
                <a:ea typeface="微软雅黑" panose="020B0503020204020204" pitchFamily="34" charset="-122"/>
              </a:rPr>
              <a:t>和点</a:t>
            </a:r>
            <a:r>
              <a:rPr lang="en-US" altLang="zh-CN" sz="2000" dirty="0">
                <a:latin typeface="微软雅黑" panose="020B0503020204020204" pitchFamily="34" charset="-122"/>
                <a:ea typeface="微软雅黑" panose="020B0503020204020204" pitchFamily="34" charset="-122"/>
              </a:rPr>
              <a:t>F</a:t>
            </a:r>
            <a:r>
              <a:rPr lang="zh-CN" altLang="zh-CN" sz="2000" dirty="0">
                <a:latin typeface="微软雅黑" panose="020B0503020204020204" pitchFamily="34" charset="-122"/>
                <a:ea typeface="微软雅黑" panose="020B0503020204020204" pitchFamily="34" charset="-122"/>
              </a:rPr>
              <a:t>之上的部分被截切，需加粗下方的转向轮廓线；</a:t>
            </a:r>
            <a:endParaRPr lang="en-US" altLang="zh-CN" sz="2000" dirty="0">
              <a:latin typeface="微软雅黑" panose="020B0503020204020204" pitchFamily="34" charset="-122"/>
              <a:ea typeface="微软雅黑" panose="020B0503020204020204" pitchFamily="34" charset="-122"/>
            </a:endParaRPr>
          </a:p>
          <a:p>
            <a:pPr lvl="1">
              <a:lnSpc>
                <a:spcPct val="15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水平投影中，上、下半球转向轮廓线上，处于前半球点</a:t>
            </a:r>
            <a:r>
              <a:rPr lang="en-US" altLang="zh-CN" sz="2000" dirty="0">
                <a:latin typeface="微软雅黑" panose="020B0503020204020204" pitchFamily="34" charset="-122"/>
                <a:ea typeface="微软雅黑" panose="020B0503020204020204" pitchFamily="34" charset="-122"/>
              </a:rPr>
              <a:t>G</a:t>
            </a:r>
            <a:r>
              <a:rPr lang="zh-CN" altLang="zh-CN" sz="2000" dirty="0">
                <a:latin typeface="微软雅黑" panose="020B0503020204020204" pitchFamily="34" charset="-122"/>
                <a:ea typeface="微软雅黑" panose="020B0503020204020204" pitchFamily="34" charset="-122"/>
              </a:rPr>
              <a:t>和点</a:t>
            </a:r>
            <a:r>
              <a:rPr lang="en-US" altLang="zh-CN" sz="2000" dirty="0">
                <a:latin typeface="微软雅黑" panose="020B0503020204020204" pitchFamily="34" charset="-122"/>
                <a:ea typeface="微软雅黑" panose="020B0503020204020204" pitchFamily="34" charset="-122"/>
              </a:rPr>
              <a:t>I</a:t>
            </a:r>
            <a:r>
              <a:rPr lang="zh-CN" altLang="zh-CN" sz="2000" dirty="0">
                <a:latin typeface="微软雅黑" panose="020B0503020204020204" pitchFamily="34" charset="-122"/>
                <a:ea typeface="微软雅黑" panose="020B0503020204020204" pitchFamily="34" charset="-122"/>
              </a:rPr>
              <a:t>之间、后半球点</a:t>
            </a:r>
            <a:r>
              <a:rPr lang="en-US" altLang="zh-CN" sz="2000" dirty="0">
                <a:latin typeface="微软雅黑" panose="020B0503020204020204" pitchFamily="34" charset="-122"/>
                <a:ea typeface="微软雅黑" panose="020B0503020204020204" pitchFamily="34" charset="-122"/>
              </a:rPr>
              <a:t>H</a:t>
            </a:r>
            <a:r>
              <a:rPr lang="zh-CN" altLang="zh-CN" sz="2000" dirty="0">
                <a:latin typeface="微软雅黑" panose="020B0503020204020204" pitchFamily="34" charset="-122"/>
                <a:ea typeface="微软雅黑" panose="020B0503020204020204" pitchFamily="34" charset="-122"/>
              </a:rPr>
              <a:t>和点</a:t>
            </a:r>
            <a:r>
              <a:rPr lang="en-US" altLang="zh-CN" sz="2000" dirty="0">
                <a:latin typeface="微软雅黑" panose="020B0503020204020204" pitchFamily="34" charset="-122"/>
                <a:ea typeface="微软雅黑" panose="020B0503020204020204" pitchFamily="34" charset="-122"/>
              </a:rPr>
              <a:t>J</a:t>
            </a:r>
            <a:r>
              <a:rPr lang="zh-CN" altLang="zh-CN" sz="2000" dirty="0">
                <a:latin typeface="微软雅黑" panose="020B0503020204020204" pitchFamily="34" charset="-122"/>
                <a:ea typeface="微软雅黑" panose="020B0503020204020204" pitchFamily="34" charset="-122"/>
              </a:rPr>
              <a:t>之间的部分被截切，需加粗剩余的转向轮廓线</a:t>
            </a:r>
            <a:r>
              <a:rPr lang="zh-CN" altLang="en-US" sz="2000" dirty="0">
                <a:latin typeface="微软雅黑" panose="020B0503020204020204" pitchFamily="34" charset="-122"/>
                <a:ea typeface="微软雅黑" panose="020B0503020204020204" pitchFamily="34" charset="-122"/>
              </a:rPr>
              <a:t>。</a:t>
            </a:r>
          </a:p>
        </p:txBody>
      </p:sp>
      <p:pic>
        <p:nvPicPr>
          <p:cNvPr id="11" name="图片 10">
            <a:extLst>
              <a:ext uri="{FF2B5EF4-FFF2-40B4-BE49-F238E27FC236}">
                <a16:creationId xmlns="" xmlns:a16="http://schemas.microsoft.com/office/drawing/2014/main" id="{A7716080-F503-9DFD-AA62-E36E2B53C3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2842" y="1444442"/>
            <a:ext cx="5184649" cy="4821723"/>
          </a:xfrm>
          <a:prstGeom prst="rect">
            <a:avLst/>
          </a:prstGeom>
        </p:spPr>
      </p:pic>
      <p:sp>
        <p:nvSpPr>
          <p:cNvPr id="12" name="文本框 11">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a:t>
            </a:r>
            <a:r>
              <a:rPr lang="zh-CN" altLang="en-US"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与曲面</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4" name="文本框 13">
            <a:extLst>
              <a:ext uri="{FF2B5EF4-FFF2-40B4-BE49-F238E27FC236}">
                <a16:creationId xmlns="" xmlns:a16="http://schemas.microsoft.com/office/drawing/2014/main" id="{11179CEB-4313-AC87-6E24-538FE3E4B79A}"/>
              </a:ext>
            </a:extLst>
          </p:cNvPr>
          <p:cNvSpPr txBox="1"/>
          <p:nvPr/>
        </p:nvSpPr>
        <p:spPr>
          <a:xfrm>
            <a:off x="579749" y="1327485"/>
            <a:ext cx="6627875" cy="497957"/>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8-8  </a:t>
            </a:r>
            <a:r>
              <a:rPr lang="zh-CN" altLang="zh-CN" sz="2400" dirty="0">
                <a:latin typeface="微软雅黑" panose="020B0503020204020204" pitchFamily="34" charset="-122"/>
                <a:ea typeface="微软雅黑" panose="020B0503020204020204" pitchFamily="34" charset="-122"/>
              </a:rPr>
              <a:t>补画被截切球的水平投影和侧面投影。</a:t>
            </a:r>
          </a:p>
        </p:txBody>
      </p:sp>
    </p:spTree>
    <p:extLst>
      <p:ext uri="{BB962C8B-B14F-4D97-AF65-F5344CB8AC3E}">
        <p14:creationId xmlns:p14="http://schemas.microsoft.com/office/powerpoint/2010/main" val="119096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 name="矩形 4"/>
          <p:cNvSpPr/>
          <p:nvPr/>
        </p:nvSpPr>
        <p:spPr>
          <a:xfrm>
            <a:off x="1551788" y="431582"/>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sp>
        <p:nvSpPr>
          <p:cNvPr id="10" name="文本框 9">
            <a:extLst>
              <a:ext uri="{FF2B5EF4-FFF2-40B4-BE49-F238E27FC236}">
                <a16:creationId xmlns="" xmlns:a16="http://schemas.microsoft.com/office/drawing/2014/main" id="{11179CEB-4313-AC87-6E24-538FE3E4B79A}"/>
              </a:ext>
            </a:extLst>
          </p:cNvPr>
          <p:cNvSpPr txBox="1"/>
          <p:nvPr/>
        </p:nvSpPr>
        <p:spPr>
          <a:xfrm>
            <a:off x="579749" y="1327485"/>
            <a:ext cx="6627875" cy="497957"/>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8-8  </a:t>
            </a:r>
            <a:r>
              <a:rPr lang="zh-CN" altLang="zh-CN" sz="2400" dirty="0">
                <a:latin typeface="微软雅黑" panose="020B0503020204020204" pitchFamily="34" charset="-122"/>
                <a:ea typeface="微软雅黑" panose="020B0503020204020204" pitchFamily="34" charset="-122"/>
              </a:rPr>
              <a:t>补画被截切球的水平投影和侧面投影。</a:t>
            </a:r>
          </a:p>
        </p:txBody>
      </p:sp>
      <p:pic>
        <p:nvPicPr>
          <p:cNvPr id="4" name="图片 3">
            <a:extLst>
              <a:ext uri="{FF2B5EF4-FFF2-40B4-BE49-F238E27FC236}">
                <a16:creationId xmlns="" xmlns:a16="http://schemas.microsoft.com/office/drawing/2014/main" id="{C71282D9-12D5-9742-E610-E9C5D9B63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0531" y="1591703"/>
            <a:ext cx="4558894" cy="4522365"/>
          </a:xfrm>
          <a:prstGeom prst="rect">
            <a:avLst/>
          </a:prstGeom>
        </p:spPr>
      </p:pic>
      <p:sp>
        <p:nvSpPr>
          <p:cNvPr id="13" name="文本框 12">
            <a:extLst>
              <a:ext uri="{FF2B5EF4-FFF2-40B4-BE49-F238E27FC236}">
                <a16:creationId xmlns="" xmlns:a16="http://schemas.microsoft.com/office/drawing/2014/main" id="{E14DB4DC-1257-7194-4765-B54671899E90}"/>
              </a:ext>
            </a:extLst>
          </p:cNvPr>
          <p:cNvSpPr txBox="1"/>
          <p:nvPr/>
        </p:nvSpPr>
        <p:spPr>
          <a:xfrm>
            <a:off x="9511739" y="4509762"/>
            <a:ext cx="1362636" cy="430374"/>
          </a:xfrm>
          <a:prstGeom prst="rect">
            <a:avLst/>
          </a:prstGeom>
          <a:noFill/>
        </p:spPr>
        <p:txBody>
          <a:bodyPr wrap="square">
            <a:spAutoFit/>
          </a:bodyPr>
          <a:lstStyle/>
          <a:p>
            <a:pPr algn="ctr">
              <a:lnSpc>
                <a:spcPct val="120000"/>
              </a:lnSpc>
            </a:pPr>
            <a:r>
              <a:rPr lang="zh-CN" altLang="en-US" sz="2000" dirty="0">
                <a:solidFill>
                  <a:srgbClr val="FF0000"/>
                </a:solidFill>
                <a:latin typeface="微软雅黑" panose="020B0503020204020204" pitchFamily="34" charset="-122"/>
                <a:ea typeface="微软雅黑" panose="020B0503020204020204" pitchFamily="34" charset="-122"/>
              </a:rPr>
              <a:t>最终结果</a:t>
            </a:r>
            <a:endParaRPr lang="zh-CN" altLang="en-US" sz="2000" dirty="0">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 xmlns:a16="http://schemas.microsoft.com/office/drawing/2014/main" id="{16C43850-50B9-88FC-01D7-D7210C3DD9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749" y="2039525"/>
            <a:ext cx="4764003" cy="4367003"/>
          </a:xfrm>
          <a:prstGeom prst="rect">
            <a:avLst/>
          </a:prstGeom>
        </p:spPr>
      </p:pic>
      <p:sp>
        <p:nvSpPr>
          <p:cNvPr id="11" name="文本框 10">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a:t>
            </a:r>
            <a:r>
              <a:rPr lang="zh-CN" altLang="en-US"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与曲面</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extLst>
      <p:ext uri="{BB962C8B-B14F-4D97-AF65-F5344CB8AC3E}">
        <p14:creationId xmlns:p14="http://schemas.microsoft.com/office/powerpoint/2010/main" val="363348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00"/>
                                        <p:tgtEl>
                                          <p:spTgt spid="4"/>
                                        </p:tgtEl>
                                      </p:cBhvr>
                                    </p:animEffect>
                                    <p:anim calcmode="lin" valueType="num">
                                      <p:cBhvr>
                                        <p:cTn id="13" dur="700" fill="hold"/>
                                        <p:tgtEl>
                                          <p:spTgt spid="4"/>
                                        </p:tgtEl>
                                        <p:attrNameLst>
                                          <p:attrName>ppt_x</p:attrName>
                                        </p:attrNameLst>
                                      </p:cBhvr>
                                      <p:tavLst>
                                        <p:tav tm="0">
                                          <p:val>
                                            <p:strVal val="#ppt_x"/>
                                          </p:val>
                                        </p:tav>
                                        <p:tav tm="100000">
                                          <p:val>
                                            <p:strVal val="#ppt_x"/>
                                          </p:val>
                                        </p:tav>
                                      </p:tavLst>
                                    </p:anim>
                                    <p:anim calcmode="lin" valueType="num">
                                      <p:cBhvr>
                                        <p:cTn id="14" dur="7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 name="矩形 4"/>
          <p:cNvSpPr/>
          <p:nvPr/>
        </p:nvSpPr>
        <p:spPr>
          <a:xfrm>
            <a:off x="1551788" y="431582"/>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sp>
        <p:nvSpPr>
          <p:cNvPr id="13" name="文本框 12">
            <a:extLst>
              <a:ext uri="{FF2B5EF4-FFF2-40B4-BE49-F238E27FC236}">
                <a16:creationId xmlns="" xmlns:a16="http://schemas.microsoft.com/office/drawing/2014/main" id="{B61145BA-CF08-843F-80B5-2BF4C38F0838}"/>
              </a:ext>
            </a:extLst>
          </p:cNvPr>
          <p:cNvSpPr txBox="1"/>
          <p:nvPr/>
        </p:nvSpPr>
        <p:spPr>
          <a:xfrm>
            <a:off x="5686320" y="3102781"/>
            <a:ext cx="5672915" cy="2277034"/>
          </a:xfrm>
          <a:prstGeom prst="rect">
            <a:avLst/>
          </a:prstGeom>
          <a:noFill/>
        </p:spPr>
        <p:txBody>
          <a:bodyPr wrap="square">
            <a:spAutoFit/>
          </a:bodyPr>
          <a:lstStyle/>
          <a:p>
            <a:pPr>
              <a:lnSpc>
                <a:spcPct val="120000"/>
              </a:lnSpc>
            </a:pPr>
            <a:r>
              <a:rPr lang="zh-CN" altLang="zh-CN" sz="2000" dirty="0">
                <a:solidFill>
                  <a:srgbClr val="FF0000"/>
                </a:solidFill>
                <a:latin typeface="微软雅黑" panose="020B0503020204020204" pitchFamily="34" charset="-122"/>
                <a:ea typeface="微软雅黑" panose="020B0503020204020204" pitchFamily="34" charset="-122"/>
              </a:rPr>
              <a:t>分析：</a:t>
            </a:r>
            <a:endParaRPr lang="en-US" altLang="zh-CN" sz="2000" dirty="0">
              <a:solidFill>
                <a:srgbClr val="FF0000"/>
              </a:solidFill>
              <a:latin typeface="微软雅黑" panose="020B0503020204020204" pitchFamily="34" charset="-122"/>
              <a:ea typeface="微软雅黑" panose="020B0503020204020204" pitchFamily="34" charset="-122"/>
            </a:endParaRPr>
          </a:p>
          <a:p>
            <a:pPr>
              <a:lnSpc>
                <a:spcPct val="12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该形体是一个由</a:t>
            </a:r>
            <a:r>
              <a:rPr lang="zh-CN" altLang="zh-CN" sz="2000" dirty="0">
                <a:solidFill>
                  <a:srgbClr val="FF0000"/>
                </a:solidFill>
                <a:latin typeface="微软雅黑" panose="020B0503020204020204" pitchFamily="34" charset="-122"/>
                <a:ea typeface="微软雅黑" panose="020B0503020204020204" pitchFamily="34" charset="-122"/>
              </a:rPr>
              <a:t>圆台</a:t>
            </a:r>
            <a:r>
              <a:rPr lang="zh-CN" altLang="zh-CN" sz="2000" dirty="0">
                <a:latin typeface="微软雅黑" panose="020B0503020204020204" pitchFamily="34" charset="-122"/>
                <a:ea typeface="微软雅黑" panose="020B0503020204020204" pitchFamily="34" charset="-122"/>
              </a:rPr>
              <a:t>、</a:t>
            </a:r>
            <a:r>
              <a:rPr lang="zh-CN" altLang="zh-CN" sz="2000" dirty="0">
                <a:solidFill>
                  <a:srgbClr val="FF0000"/>
                </a:solidFill>
                <a:latin typeface="微软雅黑" panose="020B0503020204020204" pitchFamily="34" charset="-122"/>
                <a:ea typeface="微软雅黑" panose="020B0503020204020204" pitchFamily="34" charset="-122"/>
              </a:rPr>
              <a:t>圆柱</a:t>
            </a:r>
            <a:r>
              <a:rPr lang="zh-CN" altLang="zh-CN" sz="2000" dirty="0">
                <a:latin typeface="微软雅黑" panose="020B0503020204020204" pitchFamily="34" charset="-122"/>
                <a:ea typeface="微软雅黑" panose="020B0503020204020204" pitchFamily="34" charset="-122"/>
              </a:rPr>
              <a:t>和</a:t>
            </a:r>
            <a:r>
              <a:rPr lang="zh-CN" altLang="zh-CN" sz="2000" dirty="0">
                <a:solidFill>
                  <a:srgbClr val="FF0000"/>
                </a:solidFill>
                <a:latin typeface="微软雅黑" panose="020B0503020204020204" pitchFamily="34" charset="-122"/>
                <a:ea typeface="微软雅黑" panose="020B0503020204020204" pitchFamily="34" charset="-122"/>
              </a:rPr>
              <a:t>半球</a:t>
            </a:r>
            <a:r>
              <a:rPr lang="zh-CN" altLang="zh-CN" sz="2000" dirty="0">
                <a:latin typeface="微软雅黑" panose="020B0503020204020204" pitchFamily="34" charset="-122"/>
                <a:ea typeface="微软雅黑" panose="020B0503020204020204" pitchFamily="34" charset="-122"/>
              </a:rPr>
              <a:t>构成的组合结构，被一水平面截切而成。</a:t>
            </a:r>
            <a:endParaRPr lang="en-US" altLang="zh-CN" sz="2000" dirty="0">
              <a:latin typeface="微软雅黑" panose="020B0503020204020204" pitchFamily="34" charset="-122"/>
              <a:ea typeface="微软雅黑" panose="020B0503020204020204" pitchFamily="34" charset="-122"/>
            </a:endParaRPr>
          </a:p>
          <a:p>
            <a:pPr>
              <a:lnSpc>
                <a:spcPct val="12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作图过程中，先逐一绘制每个形体上该水平截切面的截交线，再补齐各形体之间的交线，从而完成作图</a:t>
            </a:r>
            <a:r>
              <a:rPr lang="zh-CN" altLang="en-US" sz="2000" dirty="0">
                <a:latin typeface="微软雅黑" panose="020B0503020204020204" pitchFamily="34" charset="-122"/>
                <a:ea typeface="微软雅黑" panose="020B0503020204020204" pitchFamily="34" charset="-122"/>
              </a:rPr>
              <a:t>。</a:t>
            </a:r>
            <a:endParaRPr lang="zh-CN" altLang="zh-CN" sz="2000" dirty="0">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 xmlns:a16="http://schemas.microsoft.com/office/drawing/2014/main" id="{F456B684-4C73-4D26-FD58-01EE273B19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118" y="2056179"/>
            <a:ext cx="4689802" cy="4370239"/>
          </a:xfrm>
          <a:prstGeom prst="rect">
            <a:avLst/>
          </a:prstGeom>
        </p:spPr>
      </p:pic>
      <p:sp>
        <p:nvSpPr>
          <p:cNvPr id="9" name="文本框 8">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a:t>
            </a:r>
            <a:r>
              <a:rPr lang="zh-CN" altLang="en-US"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与曲面</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2" name="文本框 11">
            <a:extLst>
              <a:ext uri="{FF2B5EF4-FFF2-40B4-BE49-F238E27FC236}">
                <a16:creationId xmlns="" xmlns:a16="http://schemas.microsoft.com/office/drawing/2014/main" id="{11179CEB-4313-AC87-6E24-538FE3E4B79A}"/>
              </a:ext>
            </a:extLst>
          </p:cNvPr>
          <p:cNvSpPr txBox="1"/>
          <p:nvPr/>
        </p:nvSpPr>
        <p:spPr>
          <a:xfrm>
            <a:off x="579749" y="1327485"/>
            <a:ext cx="11172980" cy="497957"/>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8-9  </a:t>
            </a:r>
            <a:r>
              <a:rPr lang="zh-CN" altLang="zh-CN" sz="2400" dirty="0">
                <a:latin typeface="微软雅黑" panose="020B0503020204020204" pitchFamily="34" charset="-122"/>
                <a:ea typeface="微软雅黑" panose="020B0503020204020204" pitchFamily="34" charset="-122"/>
              </a:rPr>
              <a:t>被截切形体的侧面投影如图，补画正面投影和水平投影中缺漏的图线。</a:t>
            </a:r>
          </a:p>
        </p:txBody>
      </p:sp>
    </p:spTree>
    <p:extLst>
      <p:ext uri="{BB962C8B-B14F-4D97-AF65-F5344CB8AC3E}">
        <p14:creationId xmlns:p14="http://schemas.microsoft.com/office/powerpoint/2010/main" val="394034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 name="矩形 4"/>
          <p:cNvSpPr/>
          <p:nvPr/>
        </p:nvSpPr>
        <p:spPr>
          <a:xfrm>
            <a:off x="1551788" y="431582"/>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sp>
        <p:nvSpPr>
          <p:cNvPr id="9" name="文本框 8">
            <a:extLst>
              <a:ext uri="{FF2B5EF4-FFF2-40B4-BE49-F238E27FC236}">
                <a16:creationId xmlns="" xmlns:a16="http://schemas.microsoft.com/office/drawing/2014/main" id="{9A8204DB-ACE8-F272-C1AD-E42A0C76E859}"/>
              </a:ext>
            </a:extLst>
          </p:cNvPr>
          <p:cNvSpPr txBox="1"/>
          <p:nvPr/>
        </p:nvSpPr>
        <p:spPr>
          <a:xfrm>
            <a:off x="579749" y="1910542"/>
            <a:ext cx="5516251" cy="3731278"/>
          </a:xfrm>
          <a:prstGeom prst="rect">
            <a:avLst/>
          </a:prstGeom>
          <a:noFill/>
        </p:spPr>
        <p:txBody>
          <a:bodyPr wrap="square">
            <a:spAutoFit/>
          </a:bodyPr>
          <a:lstStyle/>
          <a:p>
            <a:pPr>
              <a:lnSpc>
                <a:spcPct val="150000"/>
              </a:lnSpc>
            </a:pPr>
            <a:r>
              <a:rPr lang="zh-CN" altLang="zh-CN" sz="2000" dirty="0">
                <a:solidFill>
                  <a:srgbClr val="FF0000"/>
                </a:solidFill>
                <a:latin typeface="微软雅黑" panose="020B0503020204020204" pitchFamily="34" charset="-122"/>
                <a:ea typeface="微软雅黑" panose="020B0503020204020204" pitchFamily="34" charset="-122"/>
              </a:rPr>
              <a:t>作图步骤：</a:t>
            </a:r>
          </a:p>
          <a:p>
            <a:pPr marL="914400" lvl="1" indent="-457200">
              <a:lnSpc>
                <a:spcPct val="150000"/>
              </a:lnSpc>
              <a:buFont typeface="+mj-ea"/>
              <a:buAutoNum type="circleNumDbPlain"/>
            </a:pPr>
            <a:r>
              <a:rPr lang="zh-CN" altLang="zh-CN" sz="2000" dirty="0">
                <a:latin typeface="微软雅黑" panose="020B0503020204020204" pitchFamily="34" charset="-122"/>
                <a:ea typeface="微软雅黑" panose="020B0503020204020204" pitchFamily="34" charset="-122"/>
              </a:rPr>
              <a:t>求圆台上的截交线。</a:t>
            </a:r>
            <a:endParaRPr lang="en-US" altLang="zh-CN" sz="2000" dirty="0">
              <a:latin typeface="微软雅黑" panose="020B0503020204020204" pitchFamily="34" charset="-122"/>
              <a:ea typeface="微软雅黑" panose="020B0503020204020204" pitchFamily="34" charset="-122"/>
            </a:endParaRPr>
          </a:p>
          <a:p>
            <a:pPr lvl="1">
              <a:lnSpc>
                <a:spcPct val="15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该截交线的正面投影和侧面投影已知，水平投影是一条双曲线。</a:t>
            </a:r>
            <a:endParaRPr lang="en-US" altLang="zh-CN" sz="2000" dirty="0">
              <a:latin typeface="微软雅黑" panose="020B0503020204020204" pitchFamily="34" charset="-122"/>
              <a:ea typeface="微软雅黑" panose="020B0503020204020204" pitchFamily="34" charset="-122"/>
            </a:endParaRPr>
          </a:p>
          <a:p>
            <a:pPr lvl="1">
              <a:lnSpc>
                <a:spcPct val="15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根据投影关系，确定该截交线上的特殊位置点</a:t>
            </a:r>
            <a:r>
              <a:rPr lang="en-US" altLang="zh-CN" sz="2000" dirty="0">
                <a:latin typeface="微软雅黑" panose="020B0503020204020204" pitchFamily="34" charset="-122"/>
                <a:ea typeface="微软雅黑" panose="020B0503020204020204" pitchFamily="34" charset="-122"/>
              </a:rPr>
              <a:t>A</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B</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C</a:t>
            </a:r>
            <a:r>
              <a:rPr lang="zh-CN" altLang="zh-CN" sz="2000" dirty="0">
                <a:latin typeface="微软雅黑" panose="020B0503020204020204" pitchFamily="34" charset="-122"/>
                <a:ea typeface="微软雅黑" panose="020B0503020204020204" pitchFamily="34" charset="-122"/>
              </a:rPr>
              <a:t>和一般位置点</a:t>
            </a:r>
            <a:r>
              <a:rPr lang="en-US" altLang="zh-CN" sz="2000" dirty="0">
                <a:latin typeface="微软雅黑" panose="020B0503020204020204" pitchFamily="34" charset="-122"/>
                <a:ea typeface="微软雅黑" panose="020B0503020204020204" pitchFamily="34" charset="-122"/>
              </a:rPr>
              <a:t>D</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E</a:t>
            </a:r>
            <a:r>
              <a:rPr lang="zh-CN" altLang="zh-CN" sz="2000" dirty="0">
                <a:latin typeface="微软雅黑" panose="020B0503020204020204" pitchFamily="34" charset="-122"/>
                <a:ea typeface="微软雅黑" panose="020B0503020204020204" pitchFamily="34" charset="-122"/>
              </a:rPr>
              <a:t>的三面投影，绘制出水平投影中的双曲线，该交线可见，用粗实线绘制</a:t>
            </a:r>
            <a:r>
              <a:rPr lang="zh-CN" altLang="en-US" sz="2000" dirty="0">
                <a:latin typeface="微软雅黑" panose="020B0503020204020204" pitchFamily="34" charset="-122"/>
                <a:ea typeface="微软雅黑" panose="020B0503020204020204" pitchFamily="34" charset="-122"/>
              </a:rPr>
              <a:t>。</a:t>
            </a:r>
          </a:p>
        </p:txBody>
      </p:sp>
      <p:pic>
        <p:nvPicPr>
          <p:cNvPr id="6" name="图片 5">
            <a:extLst>
              <a:ext uri="{FF2B5EF4-FFF2-40B4-BE49-F238E27FC236}">
                <a16:creationId xmlns="" xmlns:a16="http://schemas.microsoft.com/office/drawing/2014/main" id="{CC1E1B27-488F-5410-F97B-33EE51784F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5172" y="1891552"/>
            <a:ext cx="5588114" cy="4855741"/>
          </a:xfrm>
          <a:prstGeom prst="rect">
            <a:avLst/>
          </a:prstGeom>
        </p:spPr>
      </p:pic>
      <p:sp>
        <p:nvSpPr>
          <p:cNvPr id="11" name="文本框 10">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a:t>
            </a:r>
            <a:r>
              <a:rPr lang="zh-CN" altLang="en-US"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与曲面</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3" name="文本框 12">
            <a:extLst>
              <a:ext uri="{FF2B5EF4-FFF2-40B4-BE49-F238E27FC236}">
                <a16:creationId xmlns="" xmlns:a16="http://schemas.microsoft.com/office/drawing/2014/main" id="{11179CEB-4313-AC87-6E24-538FE3E4B79A}"/>
              </a:ext>
            </a:extLst>
          </p:cNvPr>
          <p:cNvSpPr txBox="1"/>
          <p:nvPr/>
        </p:nvSpPr>
        <p:spPr>
          <a:xfrm>
            <a:off x="579749" y="1327485"/>
            <a:ext cx="11172980" cy="497957"/>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8-9  </a:t>
            </a:r>
            <a:r>
              <a:rPr lang="zh-CN" altLang="zh-CN" sz="2400" dirty="0">
                <a:latin typeface="微软雅黑" panose="020B0503020204020204" pitchFamily="34" charset="-122"/>
                <a:ea typeface="微软雅黑" panose="020B0503020204020204" pitchFamily="34" charset="-122"/>
              </a:rPr>
              <a:t>被截切形体的侧面投影如图，补画正面投影和水平投影中缺漏的图线。</a:t>
            </a:r>
          </a:p>
        </p:txBody>
      </p:sp>
    </p:spTree>
    <p:extLst>
      <p:ext uri="{BB962C8B-B14F-4D97-AF65-F5344CB8AC3E}">
        <p14:creationId xmlns:p14="http://schemas.microsoft.com/office/powerpoint/2010/main" val="11804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 name="矩形 4"/>
          <p:cNvSpPr/>
          <p:nvPr/>
        </p:nvSpPr>
        <p:spPr>
          <a:xfrm>
            <a:off x="1551788" y="431582"/>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sp>
        <p:nvSpPr>
          <p:cNvPr id="9" name="文本框 8">
            <a:extLst>
              <a:ext uri="{FF2B5EF4-FFF2-40B4-BE49-F238E27FC236}">
                <a16:creationId xmlns="" xmlns:a16="http://schemas.microsoft.com/office/drawing/2014/main" id="{9A8204DB-ACE8-F272-C1AD-E42A0C76E859}"/>
              </a:ext>
            </a:extLst>
          </p:cNvPr>
          <p:cNvSpPr txBox="1"/>
          <p:nvPr/>
        </p:nvSpPr>
        <p:spPr>
          <a:xfrm>
            <a:off x="579749" y="1910542"/>
            <a:ext cx="5516251" cy="3323987"/>
          </a:xfrm>
          <a:prstGeom prst="rect">
            <a:avLst/>
          </a:prstGeom>
          <a:noFill/>
        </p:spPr>
        <p:txBody>
          <a:bodyPr wrap="square">
            <a:spAutoFit/>
          </a:bodyPr>
          <a:lstStyle>
            <a:defPPr>
              <a:defRPr lang="zh-CN"/>
            </a:defPPr>
            <a:lvl1pPr>
              <a:lnSpc>
                <a:spcPct val="150000"/>
              </a:lnSpc>
              <a:defRPr sz="2000">
                <a:solidFill>
                  <a:srgbClr val="FF0000"/>
                </a:solidFill>
                <a:latin typeface="微软雅黑" panose="020B0503020204020204" pitchFamily="34" charset="-122"/>
                <a:ea typeface="微软雅黑" panose="020B0503020204020204" pitchFamily="34" charset="-122"/>
              </a:defRPr>
            </a:lvl1pPr>
            <a:lvl2pPr marL="914400" indent="-457200">
              <a:lnSpc>
                <a:spcPct val="150000"/>
              </a:lnSpc>
              <a:buFont typeface="+mj-ea"/>
              <a:buAutoNum type="circleNumDbPlain"/>
              <a:defRPr sz="2000">
                <a:latin typeface="微软雅黑" panose="020B0503020204020204" pitchFamily="34" charset="-122"/>
                <a:ea typeface="微软雅黑" panose="020B0503020204020204" pitchFamily="34" charset="-122"/>
              </a:defRPr>
            </a:lvl2pPr>
          </a:lstStyle>
          <a:p>
            <a:r>
              <a:rPr lang="zh-CN" altLang="zh-CN" dirty="0"/>
              <a:t>作图步骤：</a:t>
            </a:r>
          </a:p>
          <a:p>
            <a:pPr marL="457200" lvl="1" indent="0">
              <a:buNone/>
            </a:pPr>
            <a:r>
              <a:rPr lang="zh-CN" altLang="en-US" smtClean="0"/>
              <a:t>②</a:t>
            </a:r>
            <a:r>
              <a:rPr lang="en-US" altLang="zh-CN"/>
              <a:t> </a:t>
            </a:r>
            <a:r>
              <a:rPr lang="zh-CN" altLang="zh-CN" smtClean="0"/>
              <a:t>求</a:t>
            </a:r>
            <a:r>
              <a:rPr lang="zh-CN" altLang="zh-CN" dirty="0"/>
              <a:t>圆柱体上的截交线。</a:t>
            </a:r>
            <a:endParaRPr lang="en-US" altLang="zh-CN" dirty="0"/>
          </a:p>
          <a:p>
            <a:pPr marL="457200" lvl="1" indent="0">
              <a:buNone/>
            </a:pPr>
            <a:r>
              <a:rPr lang="zh-CN" altLang="zh-CN" smtClean="0"/>
              <a:t>该</a:t>
            </a:r>
            <a:r>
              <a:rPr lang="zh-CN" altLang="zh-CN" dirty="0"/>
              <a:t>截交线的正面投影和侧面投影已知，水平投影是两条线段。</a:t>
            </a:r>
            <a:endParaRPr lang="en-US" altLang="zh-CN" dirty="0"/>
          </a:p>
          <a:p>
            <a:pPr marL="457200" lvl="1" indent="0">
              <a:buNone/>
            </a:pPr>
            <a:r>
              <a:rPr lang="zh-CN" altLang="zh-CN" smtClean="0"/>
              <a:t>通过</a:t>
            </a:r>
            <a:r>
              <a:rPr lang="zh-CN" altLang="zh-CN" dirty="0"/>
              <a:t>投影关系，确定四个点</a:t>
            </a:r>
            <a:r>
              <a:rPr lang="en-US" altLang="zh-CN" dirty="0"/>
              <a:t>B</a:t>
            </a:r>
            <a:r>
              <a:rPr lang="zh-CN" altLang="zh-CN" dirty="0"/>
              <a:t>、</a:t>
            </a:r>
            <a:r>
              <a:rPr lang="en-US" altLang="zh-CN" dirty="0"/>
              <a:t>C</a:t>
            </a:r>
            <a:r>
              <a:rPr lang="zh-CN" altLang="zh-CN" dirty="0"/>
              <a:t>、</a:t>
            </a:r>
            <a:r>
              <a:rPr lang="en-US" altLang="zh-CN" dirty="0"/>
              <a:t>G</a:t>
            </a:r>
            <a:r>
              <a:rPr lang="zh-CN" altLang="zh-CN" dirty="0"/>
              <a:t>、</a:t>
            </a:r>
            <a:r>
              <a:rPr lang="en-US" altLang="zh-CN" dirty="0"/>
              <a:t>F</a:t>
            </a:r>
            <a:r>
              <a:rPr lang="zh-CN" altLang="zh-CN" dirty="0"/>
              <a:t>的三面投影，然后在水平投影中绘制线段</a:t>
            </a:r>
            <a:r>
              <a:rPr lang="en-US" altLang="zh-CN" dirty="0"/>
              <a:t>bf</a:t>
            </a:r>
            <a:r>
              <a:rPr lang="zh-CN" altLang="zh-CN" dirty="0"/>
              <a:t>和</a:t>
            </a:r>
            <a:r>
              <a:rPr lang="en-US" altLang="zh-CN" dirty="0"/>
              <a:t>cg</a:t>
            </a:r>
            <a:r>
              <a:rPr lang="zh-CN" altLang="zh-CN" dirty="0"/>
              <a:t>，该交线可见，用粗实线绘制</a:t>
            </a:r>
            <a:r>
              <a:rPr lang="zh-CN" altLang="en-US" dirty="0"/>
              <a:t>。</a:t>
            </a:r>
          </a:p>
        </p:txBody>
      </p:sp>
      <p:pic>
        <p:nvPicPr>
          <p:cNvPr id="4" name="图片 3">
            <a:extLst>
              <a:ext uri="{FF2B5EF4-FFF2-40B4-BE49-F238E27FC236}">
                <a16:creationId xmlns="" xmlns:a16="http://schemas.microsoft.com/office/drawing/2014/main" id="{970847CC-2FD8-A5F5-732E-AA1FBDD9D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5694" y="1739153"/>
            <a:ext cx="6134370" cy="4959279"/>
          </a:xfrm>
          <a:prstGeom prst="rect">
            <a:avLst/>
          </a:prstGeom>
        </p:spPr>
      </p:pic>
      <p:sp>
        <p:nvSpPr>
          <p:cNvPr id="11" name="文本框 10">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a:t>
            </a:r>
            <a:r>
              <a:rPr lang="zh-CN" altLang="en-US"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与曲面</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3" name="文本框 12">
            <a:extLst>
              <a:ext uri="{FF2B5EF4-FFF2-40B4-BE49-F238E27FC236}">
                <a16:creationId xmlns="" xmlns:a16="http://schemas.microsoft.com/office/drawing/2014/main" id="{11179CEB-4313-AC87-6E24-538FE3E4B79A}"/>
              </a:ext>
            </a:extLst>
          </p:cNvPr>
          <p:cNvSpPr txBox="1"/>
          <p:nvPr/>
        </p:nvSpPr>
        <p:spPr>
          <a:xfrm>
            <a:off x="579749" y="1327485"/>
            <a:ext cx="11172980" cy="497957"/>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8-9  </a:t>
            </a:r>
            <a:r>
              <a:rPr lang="zh-CN" altLang="zh-CN" sz="2400" dirty="0">
                <a:latin typeface="微软雅黑" panose="020B0503020204020204" pitchFamily="34" charset="-122"/>
                <a:ea typeface="微软雅黑" panose="020B0503020204020204" pitchFamily="34" charset="-122"/>
              </a:rPr>
              <a:t>被截切形体的侧面投影如图，补画正面投影和水平投影中缺漏的图线。</a:t>
            </a:r>
          </a:p>
        </p:txBody>
      </p:sp>
    </p:spTree>
    <p:extLst>
      <p:ext uri="{BB962C8B-B14F-4D97-AF65-F5344CB8AC3E}">
        <p14:creationId xmlns:p14="http://schemas.microsoft.com/office/powerpoint/2010/main" val="100997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 name="矩形 4"/>
          <p:cNvSpPr/>
          <p:nvPr/>
        </p:nvSpPr>
        <p:spPr>
          <a:xfrm>
            <a:off x="1551788" y="431582"/>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sp>
        <p:nvSpPr>
          <p:cNvPr id="9" name="文本框 8">
            <a:extLst>
              <a:ext uri="{FF2B5EF4-FFF2-40B4-BE49-F238E27FC236}">
                <a16:creationId xmlns="" xmlns:a16="http://schemas.microsoft.com/office/drawing/2014/main" id="{9A8204DB-ACE8-F272-C1AD-E42A0C76E859}"/>
              </a:ext>
            </a:extLst>
          </p:cNvPr>
          <p:cNvSpPr txBox="1"/>
          <p:nvPr/>
        </p:nvSpPr>
        <p:spPr>
          <a:xfrm>
            <a:off x="579749" y="1910542"/>
            <a:ext cx="5668651" cy="2807948"/>
          </a:xfrm>
          <a:prstGeom prst="rect">
            <a:avLst/>
          </a:prstGeom>
          <a:noFill/>
        </p:spPr>
        <p:txBody>
          <a:bodyPr wrap="square">
            <a:spAutoFit/>
          </a:bodyPr>
          <a:lstStyle/>
          <a:p>
            <a:pPr>
              <a:lnSpc>
                <a:spcPct val="150000"/>
              </a:lnSpc>
            </a:pPr>
            <a:r>
              <a:rPr lang="zh-CN" altLang="zh-CN" sz="2000" dirty="0">
                <a:solidFill>
                  <a:srgbClr val="FF0000"/>
                </a:solidFill>
                <a:latin typeface="微软雅黑" panose="020B0503020204020204" pitchFamily="34" charset="-122"/>
                <a:ea typeface="微软雅黑" panose="020B0503020204020204" pitchFamily="34" charset="-122"/>
              </a:rPr>
              <a:t>作图步骤：</a:t>
            </a:r>
          </a:p>
          <a:p>
            <a:pPr marL="914400" lvl="1" indent="-457200">
              <a:lnSpc>
                <a:spcPct val="150000"/>
              </a:lnSpc>
              <a:buFont typeface="+mj-ea"/>
              <a:buAutoNum type="circleNumDbPlain" startAt="3"/>
            </a:pPr>
            <a:r>
              <a:rPr lang="zh-CN" altLang="zh-CN" sz="2000" dirty="0">
                <a:latin typeface="微软雅黑" panose="020B0503020204020204" pitchFamily="34" charset="-122"/>
                <a:ea typeface="微软雅黑" panose="020B0503020204020204" pitchFamily="34" charset="-122"/>
              </a:rPr>
              <a:t>求球上的截交线。</a:t>
            </a:r>
            <a:endParaRPr lang="en-US" altLang="zh-CN" sz="2000" dirty="0">
              <a:latin typeface="微软雅黑" panose="020B0503020204020204" pitchFamily="34" charset="-122"/>
              <a:ea typeface="微软雅黑" panose="020B0503020204020204" pitchFamily="34" charset="-122"/>
            </a:endParaRPr>
          </a:p>
          <a:p>
            <a:pPr lvl="1">
              <a:lnSpc>
                <a:spcPct val="15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该截交线的正面投影和侧面投影已知，水平投影是水平圆上的半个圆弧。</a:t>
            </a:r>
            <a:endParaRPr lang="en-US" altLang="zh-CN" sz="2000" dirty="0">
              <a:latin typeface="微软雅黑" panose="020B0503020204020204" pitchFamily="34" charset="-122"/>
              <a:ea typeface="微软雅黑" panose="020B0503020204020204" pitchFamily="34" charset="-122"/>
            </a:endParaRPr>
          </a:p>
          <a:p>
            <a:pPr lvl="1">
              <a:lnSpc>
                <a:spcPct val="15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利用纬圆法可作出该交线所在的水平圆，该交线可见，用粗实线绘制半个圆弧</a:t>
            </a:r>
            <a:r>
              <a:rPr lang="zh-CN" altLang="en-US" sz="2000" dirty="0">
                <a:latin typeface="微软雅黑" panose="020B0503020204020204" pitchFamily="34" charset="-122"/>
                <a:ea typeface="微软雅黑" panose="020B0503020204020204" pitchFamily="34" charset="-122"/>
              </a:rPr>
              <a:t>。</a:t>
            </a:r>
          </a:p>
        </p:txBody>
      </p:sp>
      <p:pic>
        <p:nvPicPr>
          <p:cNvPr id="6" name="图片 5">
            <a:extLst>
              <a:ext uri="{FF2B5EF4-FFF2-40B4-BE49-F238E27FC236}">
                <a16:creationId xmlns="" xmlns:a16="http://schemas.microsoft.com/office/drawing/2014/main" id="{E2F684EE-0BB8-F8C7-2741-253AA64459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793" y="1792358"/>
            <a:ext cx="5792019" cy="5121053"/>
          </a:xfrm>
          <a:prstGeom prst="rect">
            <a:avLst/>
          </a:prstGeom>
        </p:spPr>
      </p:pic>
      <p:sp>
        <p:nvSpPr>
          <p:cNvPr id="11" name="文本框 10">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a:t>
            </a:r>
            <a:r>
              <a:rPr lang="zh-CN" altLang="en-US"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与曲面</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3" name="文本框 12">
            <a:extLst>
              <a:ext uri="{FF2B5EF4-FFF2-40B4-BE49-F238E27FC236}">
                <a16:creationId xmlns="" xmlns:a16="http://schemas.microsoft.com/office/drawing/2014/main" id="{11179CEB-4313-AC87-6E24-538FE3E4B79A}"/>
              </a:ext>
            </a:extLst>
          </p:cNvPr>
          <p:cNvSpPr txBox="1"/>
          <p:nvPr/>
        </p:nvSpPr>
        <p:spPr>
          <a:xfrm>
            <a:off x="579749" y="1327485"/>
            <a:ext cx="11172980" cy="497957"/>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8-9  </a:t>
            </a:r>
            <a:r>
              <a:rPr lang="zh-CN" altLang="zh-CN" sz="2400" dirty="0">
                <a:latin typeface="微软雅黑" panose="020B0503020204020204" pitchFamily="34" charset="-122"/>
                <a:ea typeface="微软雅黑" panose="020B0503020204020204" pitchFamily="34" charset="-122"/>
              </a:rPr>
              <a:t>被截切形体的侧面投影如图，补画正面投影和水平投影中缺漏的图线。</a:t>
            </a:r>
          </a:p>
        </p:txBody>
      </p:sp>
    </p:spTree>
    <p:extLst>
      <p:ext uri="{BB962C8B-B14F-4D97-AF65-F5344CB8AC3E}">
        <p14:creationId xmlns:p14="http://schemas.microsoft.com/office/powerpoint/2010/main" val="52335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 name="矩形 4"/>
          <p:cNvSpPr/>
          <p:nvPr/>
        </p:nvSpPr>
        <p:spPr>
          <a:xfrm>
            <a:off x="1551788" y="431582"/>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sp>
        <p:nvSpPr>
          <p:cNvPr id="10" name="文本框 9">
            <a:extLst>
              <a:ext uri="{FF2B5EF4-FFF2-40B4-BE49-F238E27FC236}">
                <a16:creationId xmlns="" xmlns:a16="http://schemas.microsoft.com/office/drawing/2014/main" id="{11179CEB-4313-AC87-6E24-538FE3E4B79A}"/>
              </a:ext>
            </a:extLst>
          </p:cNvPr>
          <p:cNvSpPr txBox="1"/>
          <p:nvPr/>
        </p:nvSpPr>
        <p:spPr>
          <a:xfrm>
            <a:off x="579749" y="1327485"/>
            <a:ext cx="11172980" cy="497957"/>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8-9  </a:t>
            </a:r>
            <a:r>
              <a:rPr lang="zh-CN" altLang="zh-CN" sz="2400" dirty="0">
                <a:latin typeface="微软雅黑" panose="020B0503020204020204" pitchFamily="34" charset="-122"/>
                <a:ea typeface="微软雅黑" panose="020B0503020204020204" pitchFamily="34" charset="-122"/>
              </a:rPr>
              <a:t>被截切形体的侧面投影如图，补画正面投影和水平投影中缺漏的图线。</a:t>
            </a:r>
          </a:p>
        </p:txBody>
      </p:sp>
      <p:sp>
        <p:nvSpPr>
          <p:cNvPr id="9" name="文本框 8">
            <a:extLst>
              <a:ext uri="{FF2B5EF4-FFF2-40B4-BE49-F238E27FC236}">
                <a16:creationId xmlns="" xmlns:a16="http://schemas.microsoft.com/office/drawing/2014/main" id="{9A8204DB-ACE8-F272-C1AD-E42A0C76E859}"/>
              </a:ext>
            </a:extLst>
          </p:cNvPr>
          <p:cNvSpPr txBox="1"/>
          <p:nvPr/>
        </p:nvSpPr>
        <p:spPr>
          <a:xfrm>
            <a:off x="579749" y="1910542"/>
            <a:ext cx="5266107" cy="4062651"/>
          </a:xfrm>
          <a:prstGeom prst="rect">
            <a:avLst/>
          </a:prstGeom>
          <a:noFill/>
        </p:spPr>
        <p:txBody>
          <a:bodyPr wrap="square">
            <a:spAutoFit/>
          </a:bodyPr>
          <a:lstStyle/>
          <a:p>
            <a:pPr>
              <a:lnSpc>
                <a:spcPct val="120000"/>
              </a:lnSpc>
            </a:pPr>
            <a:r>
              <a:rPr lang="zh-CN" altLang="zh-CN" sz="2000" dirty="0">
                <a:solidFill>
                  <a:srgbClr val="FF0000"/>
                </a:solidFill>
                <a:latin typeface="微软雅黑" panose="020B0503020204020204" pitchFamily="34" charset="-122"/>
                <a:ea typeface="微软雅黑" panose="020B0503020204020204" pitchFamily="34" charset="-122"/>
              </a:rPr>
              <a:t>作图步骤：</a:t>
            </a:r>
          </a:p>
          <a:p>
            <a:pPr marL="914400" lvl="1" indent="-457200">
              <a:lnSpc>
                <a:spcPct val="120000"/>
              </a:lnSpc>
              <a:buFont typeface="+mj-ea"/>
              <a:buAutoNum type="circleNumDbPlain" startAt="4"/>
            </a:pPr>
            <a:r>
              <a:rPr lang="zh-CN" altLang="zh-CN" sz="2000" dirty="0">
                <a:latin typeface="微软雅黑" panose="020B0503020204020204" pitchFamily="34" charset="-122"/>
                <a:ea typeface="微软雅黑" panose="020B0503020204020204" pitchFamily="34" charset="-122"/>
              </a:rPr>
              <a:t>补齐形体之间的交线。</a:t>
            </a:r>
            <a:endParaRPr lang="en-US" altLang="zh-CN" sz="2000" dirty="0">
              <a:latin typeface="微软雅黑" panose="020B0503020204020204" pitchFamily="34" charset="-122"/>
              <a:ea typeface="微软雅黑" panose="020B0503020204020204" pitchFamily="34" charset="-122"/>
            </a:endParaRPr>
          </a:p>
          <a:p>
            <a:pPr lvl="1">
              <a:lnSpc>
                <a:spcPct val="15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圆台和圆柱体相交产生交线，正面投影该交线可见，用粗实线补齐未被截切部分的交线；水平投影中，由于形体被一个面截切，在此截平面内各形体共面，无交线，在截平面外用粗实线补齐圆台和圆柱上半部分的交线，下半部分的交线不可见，用虚线</a:t>
            </a:r>
            <a:r>
              <a:rPr lang="zh-CN" altLang="zh-CN" sz="2000">
                <a:latin typeface="微软雅黑" panose="020B0503020204020204" pitchFamily="34" charset="-122"/>
                <a:ea typeface="微软雅黑" panose="020B0503020204020204" pitchFamily="34" charset="-122"/>
              </a:rPr>
              <a:t>画</a:t>
            </a:r>
            <a:r>
              <a:rPr lang="zh-CN" altLang="zh-CN" sz="2000" smtClean="0">
                <a:latin typeface="微软雅黑" panose="020B0503020204020204" pitchFamily="34" charset="-122"/>
                <a:ea typeface="微软雅黑" panose="020B0503020204020204" pitchFamily="34" charset="-122"/>
              </a:rPr>
              <a:t>出</a:t>
            </a:r>
            <a:r>
              <a:rPr lang="zh-CN" altLang="en-US" sz="2000" smtClean="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 xmlns:a16="http://schemas.microsoft.com/office/drawing/2014/main" id="{B20374FC-842C-64BA-1234-3BB3BE676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7411" y="1909328"/>
            <a:ext cx="5556713" cy="4918575"/>
          </a:xfrm>
          <a:prstGeom prst="rect">
            <a:avLst/>
          </a:prstGeom>
        </p:spPr>
      </p:pic>
      <p:sp>
        <p:nvSpPr>
          <p:cNvPr id="11" name="文本框 10">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a:t>
            </a:r>
            <a:r>
              <a:rPr lang="zh-CN" altLang="en-US"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与曲面</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3" name="文本框 2"/>
          <p:cNvSpPr txBox="1"/>
          <p:nvPr/>
        </p:nvSpPr>
        <p:spPr>
          <a:xfrm>
            <a:off x="9124501" y="4605159"/>
            <a:ext cx="2618561" cy="1200329"/>
          </a:xfrm>
          <a:prstGeom prst="rect">
            <a:avLst/>
          </a:prstGeom>
          <a:noFill/>
        </p:spPr>
        <p:txBody>
          <a:bodyPr wrap="square" rtlCol="0">
            <a:spAutoFit/>
          </a:bodyPr>
          <a:lstStyle/>
          <a:p>
            <a:r>
              <a:rPr lang="zh-CN" altLang="zh-CN">
                <a:latin typeface="微软雅黑" panose="020B0503020204020204" pitchFamily="34" charset="-122"/>
                <a:ea typeface="微软雅黑" panose="020B0503020204020204" pitchFamily="34" charset="-122"/>
              </a:rPr>
              <a:t>圆柱体和半球体之间是平滑过度，属于相切关系，不画交线</a:t>
            </a:r>
            <a:r>
              <a:rPr lang="zh-CN" altLang="en-US">
                <a:latin typeface="微软雅黑" panose="020B0503020204020204" pitchFamily="34" charset="-122"/>
                <a:ea typeface="微软雅黑" panose="020B0503020204020204" pitchFamily="34" charset="-122"/>
              </a:rPr>
              <a:t>。</a:t>
            </a:r>
          </a:p>
          <a:p>
            <a:endParaRPr lang="zh-CN" altLang="en-US"/>
          </a:p>
        </p:txBody>
      </p:sp>
    </p:spTree>
    <p:extLst>
      <p:ext uri="{BB962C8B-B14F-4D97-AF65-F5344CB8AC3E}">
        <p14:creationId xmlns:p14="http://schemas.microsoft.com/office/powerpoint/2010/main" val="17182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29273"/>
            <a:ext cx="12192000" cy="6858000"/>
          </a:xfrm>
          <a:prstGeom prst="rect">
            <a:avLst/>
          </a:prstGeom>
          <a:noFill/>
          <a:ln w="9525">
            <a:noFill/>
          </a:ln>
        </p:spPr>
      </p:pic>
      <p:pic>
        <p:nvPicPr>
          <p:cNvPr id="7" name="图片 34">
            <a:extLst>
              <a:ext uri="{FF2B5EF4-FFF2-40B4-BE49-F238E27FC236}">
                <a16:creationId xmlns="" xmlns:a16="http://schemas.microsoft.com/office/drawing/2014/main" id="{C721DC13-0B6F-2B7F-92A5-FDD058E32A3A}"/>
              </a:ext>
            </a:extLst>
          </p:cNvPr>
          <p:cNvPicPr>
            <a:picLocks noChangeAspect="1"/>
          </p:cNvPicPr>
          <p:nvPr/>
        </p:nvPicPr>
        <p:blipFill>
          <a:blip r:embed="rId3"/>
          <a:stretch>
            <a:fillRect/>
          </a:stretch>
        </p:blipFill>
        <p:spPr>
          <a:xfrm>
            <a:off x="1035991" y="516273"/>
            <a:ext cx="506919" cy="504332"/>
          </a:xfrm>
          <a:prstGeom prst="rect">
            <a:avLst/>
          </a:prstGeom>
          <a:noFill/>
          <a:ln w="9525">
            <a:noFill/>
          </a:ln>
        </p:spPr>
      </p:pic>
      <p:pic>
        <p:nvPicPr>
          <p:cNvPr id="6" name="图片 5">
            <a:extLst>
              <a:ext uri="{FF2B5EF4-FFF2-40B4-BE49-F238E27FC236}">
                <a16:creationId xmlns="" xmlns:a16="http://schemas.microsoft.com/office/drawing/2014/main" id="{CCA946F5-5FA6-D2C5-78A4-23D427C918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721" y="2321814"/>
            <a:ext cx="7016324" cy="4327560"/>
          </a:xfrm>
          <a:prstGeom prst="rect">
            <a:avLst/>
          </a:prstGeom>
        </p:spPr>
      </p:pic>
      <p:sp>
        <p:nvSpPr>
          <p:cNvPr id="13" name="文本框 12">
            <a:extLst>
              <a:ext uri="{FF2B5EF4-FFF2-40B4-BE49-F238E27FC236}">
                <a16:creationId xmlns="" xmlns:a16="http://schemas.microsoft.com/office/drawing/2014/main" id="{1C305EC8-A321-4FD9-72AA-748FD87B6D1E}"/>
              </a:ext>
            </a:extLst>
          </p:cNvPr>
          <p:cNvSpPr txBox="1"/>
          <p:nvPr/>
        </p:nvSpPr>
        <p:spPr>
          <a:xfrm>
            <a:off x="4804826" y="2892621"/>
            <a:ext cx="6065252" cy="497957"/>
          </a:xfrm>
          <a:prstGeom prst="rect">
            <a:avLst/>
          </a:prstGeom>
          <a:noFill/>
        </p:spPr>
        <p:txBody>
          <a:bodyPr wrap="square">
            <a:spAutoFit/>
          </a:bodyPr>
          <a:lstStyle/>
          <a:p>
            <a:pPr marL="457200" indent="-457200">
              <a:lnSpc>
                <a:spcPct val="120000"/>
              </a:lnSpc>
              <a:buFont typeface="+mj-ea"/>
              <a:buAutoNum type="circleNumDbPlain" startAt="2"/>
            </a:pPr>
            <a:r>
              <a:rPr lang="zh-CN" altLang="zh-CN" sz="2400" dirty="0">
                <a:latin typeface="微软雅黑" panose="020B0503020204020204" pitchFamily="34" charset="-122"/>
                <a:ea typeface="微软雅黑" panose="020B0503020204020204" pitchFamily="34" charset="-122"/>
              </a:rPr>
              <a:t>截交线组成的是一个</a:t>
            </a:r>
            <a:r>
              <a:rPr lang="zh-CN" altLang="zh-CN" sz="2400" dirty="0">
                <a:solidFill>
                  <a:srgbClr val="FF0000"/>
                </a:solidFill>
                <a:latin typeface="微软雅黑" panose="020B0503020204020204" pitchFamily="34" charset="-122"/>
                <a:ea typeface="微软雅黑" panose="020B0503020204020204" pitchFamily="34" charset="-122"/>
              </a:rPr>
              <a:t>封闭的平面图形</a:t>
            </a:r>
            <a:r>
              <a:rPr lang="zh-CN" altLang="en-US" sz="2400" dirty="0">
                <a:solidFill>
                  <a:srgbClr val="FF0000"/>
                </a:solidFill>
                <a:latin typeface="微软雅黑" panose="020B0503020204020204" pitchFamily="34" charset="-122"/>
                <a:ea typeface="微软雅黑" panose="020B0503020204020204" pitchFamily="34" charset="-122"/>
              </a:rPr>
              <a:t>。</a:t>
            </a:r>
          </a:p>
        </p:txBody>
      </p:sp>
      <p:sp>
        <p:nvSpPr>
          <p:cNvPr id="15" name="文本框 14">
            <a:extLst>
              <a:ext uri="{FF2B5EF4-FFF2-40B4-BE49-F238E27FC236}">
                <a16:creationId xmlns="" xmlns:a16="http://schemas.microsoft.com/office/drawing/2014/main" id="{18042A06-B4C1-0D64-A8ED-6915C3B4219A}"/>
              </a:ext>
            </a:extLst>
          </p:cNvPr>
          <p:cNvSpPr txBox="1"/>
          <p:nvPr/>
        </p:nvSpPr>
        <p:spPr>
          <a:xfrm>
            <a:off x="4804826" y="1851236"/>
            <a:ext cx="6544492" cy="941155"/>
          </a:xfrm>
          <a:prstGeom prst="rect">
            <a:avLst/>
          </a:prstGeom>
          <a:noFill/>
        </p:spPr>
        <p:txBody>
          <a:bodyPr wrap="square">
            <a:spAutoFit/>
          </a:bodyPr>
          <a:lstStyle/>
          <a:p>
            <a:pPr marL="457200" indent="-457200">
              <a:lnSpc>
                <a:spcPct val="120000"/>
              </a:lnSpc>
              <a:buFont typeface="+mj-ea"/>
              <a:buAutoNum type="circleNumDbPlain"/>
            </a:pPr>
            <a:r>
              <a:rPr lang="zh-CN" altLang="zh-CN" sz="2400" dirty="0">
                <a:latin typeface="微软雅黑" panose="020B0503020204020204" pitchFamily="34" charset="-122"/>
                <a:ea typeface="微软雅黑" panose="020B0503020204020204" pitchFamily="34" charset="-122"/>
              </a:rPr>
              <a:t>截交线是截平面和立体表面的</a:t>
            </a:r>
            <a:r>
              <a:rPr lang="zh-CN" altLang="zh-CN" sz="2400" dirty="0">
                <a:solidFill>
                  <a:srgbClr val="FF0000"/>
                </a:solidFill>
                <a:latin typeface="微软雅黑" panose="020B0503020204020204" pitchFamily="34" charset="-122"/>
                <a:ea typeface="微软雅黑" panose="020B0503020204020204" pitchFamily="34" charset="-122"/>
              </a:rPr>
              <a:t>共有线</a:t>
            </a:r>
            <a:r>
              <a:rPr lang="zh-CN" altLang="zh-CN" sz="2400" dirty="0">
                <a:latin typeface="微软雅黑" panose="020B0503020204020204" pitchFamily="34" charset="-122"/>
                <a:ea typeface="微软雅黑" panose="020B0503020204020204" pitchFamily="34" charset="-122"/>
              </a:rPr>
              <a:t>，其上的点是截平面和立体表面的</a:t>
            </a:r>
            <a:r>
              <a:rPr lang="zh-CN" altLang="zh-CN" sz="2400" dirty="0">
                <a:solidFill>
                  <a:srgbClr val="FF0000"/>
                </a:solidFill>
                <a:latin typeface="微软雅黑" panose="020B0503020204020204" pitchFamily="34" charset="-122"/>
                <a:ea typeface="微软雅黑" panose="020B0503020204020204" pitchFamily="34" charset="-122"/>
              </a:rPr>
              <a:t>共有点</a:t>
            </a:r>
            <a:r>
              <a:rPr lang="zh-CN" altLang="en-US" sz="2400" dirty="0">
                <a:solidFill>
                  <a:srgbClr val="FF0000"/>
                </a:solidFill>
                <a:latin typeface="微软雅黑" panose="020B0503020204020204" pitchFamily="34" charset="-122"/>
                <a:ea typeface="微软雅黑" panose="020B0503020204020204" pitchFamily="34" charset="-122"/>
              </a:rPr>
              <a:t>。</a:t>
            </a:r>
          </a:p>
        </p:txBody>
      </p:sp>
      <p:sp>
        <p:nvSpPr>
          <p:cNvPr id="10" name="文本框 9">
            <a:extLst>
              <a:ext uri="{FF2B5EF4-FFF2-40B4-BE49-F238E27FC236}">
                <a16:creationId xmlns="" xmlns:a16="http://schemas.microsoft.com/office/drawing/2014/main" id="{D33EF923-60E9-4566-8DC7-CF90187F35F4}"/>
              </a:ext>
            </a:extLst>
          </p:cNvPr>
          <p:cNvSpPr txBox="1"/>
          <p:nvPr/>
        </p:nvSpPr>
        <p:spPr>
          <a:xfrm>
            <a:off x="559969" y="1335781"/>
            <a:ext cx="2496996" cy="523220"/>
          </a:xfrm>
          <a:prstGeom prst="rect">
            <a:avLst/>
          </a:prstGeom>
          <a:noFill/>
        </p:spPr>
        <p:txBody>
          <a:bodyPr wrap="square">
            <a:spAutoFit/>
          </a:bodyPr>
          <a:lstStyle/>
          <a:p>
            <a:pPr algn="just">
              <a:defRPr/>
            </a:pPr>
            <a:r>
              <a:rPr lang="zh-CN" altLang="en-US" sz="2800" dirty="0">
                <a:solidFill>
                  <a:schemeClr val="accent1"/>
                </a:solidFill>
                <a:latin typeface="微软雅黑" panose="020B0503020204020204" pitchFamily="34" charset="-122"/>
                <a:ea typeface="微软雅黑" panose="020B0503020204020204" pitchFamily="34" charset="-122"/>
              </a:rPr>
              <a:t>截交线的特征</a:t>
            </a:r>
            <a:endParaRPr lang="en-US" altLang="zh-CN" sz="2800" b="1" kern="22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2" name="矩形 11">
            <a:extLst>
              <a:ext uri="{FF2B5EF4-FFF2-40B4-BE49-F238E27FC236}">
                <a16:creationId xmlns="" xmlns:a16="http://schemas.microsoft.com/office/drawing/2014/main" id="{9854E791-1D90-4DE9-80D4-7272DD5A507F}"/>
              </a:ext>
            </a:extLst>
          </p:cNvPr>
          <p:cNvSpPr/>
          <p:nvPr/>
        </p:nvSpPr>
        <p:spPr>
          <a:xfrm>
            <a:off x="1674597" y="364011"/>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spTree>
    <p:extLst>
      <p:ext uri="{BB962C8B-B14F-4D97-AF65-F5344CB8AC3E}">
        <p14:creationId xmlns:p14="http://schemas.microsoft.com/office/powerpoint/2010/main" val="71667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 name="矩形 4"/>
          <p:cNvSpPr/>
          <p:nvPr/>
        </p:nvSpPr>
        <p:spPr>
          <a:xfrm>
            <a:off x="1551788" y="431582"/>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sp>
        <p:nvSpPr>
          <p:cNvPr id="10" name="文本框 9">
            <a:extLst>
              <a:ext uri="{FF2B5EF4-FFF2-40B4-BE49-F238E27FC236}">
                <a16:creationId xmlns="" xmlns:a16="http://schemas.microsoft.com/office/drawing/2014/main" id="{11179CEB-4313-AC87-6E24-538FE3E4B79A}"/>
              </a:ext>
            </a:extLst>
          </p:cNvPr>
          <p:cNvSpPr txBox="1"/>
          <p:nvPr/>
        </p:nvSpPr>
        <p:spPr>
          <a:xfrm>
            <a:off x="579749" y="1327485"/>
            <a:ext cx="11172980" cy="497957"/>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8-9  </a:t>
            </a:r>
            <a:r>
              <a:rPr lang="zh-CN" altLang="zh-CN" sz="2400" dirty="0">
                <a:latin typeface="微软雅黑" panose="020B0503020204020204" pitchFamily="34" charset="-122"/>
                <a:ea typeface="微软雅黑" panose="020B0503020204020204" pitchFamily="34" charset="-122"/>
              </a:rPr>
              <a:t>被截切形体的侧面投影如图，补画正面投影和水平投影中缺漏的图线。</a:t>
            </a:r>
          </a:p>
        </p:txBody>
      </p:sp>
      <p:pic>
        <p:nvPicPr>
          <p:cNvPr id="11" name="图片 10">
            <a:extLst>
              <a:ext uri="{FF2B5EF4-FFF2-40B4-BE49-F238E27FC236}">
                <a16:creationId xmlns="" xmlns:a16="http://schemas.microsoft.com/office/drawing/2014/main" id="{62F1E3A0-043E-3817-FE57-48A6F51F45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048" y="2348090"/>
            <a:ext cx="4029506" cy="3754936"/>
          </a:xfrm>
          <a:prstGeom prst="rect">
            <a:avLst/>
          </a:prstGeom>
        </p:spPr>
      </p:pic>
      <p:pic>
        <p:nvPicPr>
          <p:cNvPr id="6" name="图片 5">
            <a:extLst>
              <a:ext uri="{FF2B5EF4-FFF2-40B4-BE49-F238E27FC236}">
                <a16:creationId xmlns="" xmlns:a16="http://schemas.microsoft.com/office/drawing/2014/main" id="{2853DF69-C398-37C3-DCA8-44E8EBC590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5953" y="1870267"/>
            <a:ext cx="5019196" cy="4737109"/>
          </a:xfrm>
          <a:prstGeom prst="rect">
            <a:avLst/>
          </a:prstGeom>
        </p:spPr>
      </p:pic>
      <p:sp>
        <p:nvSpPr>
          <p:cNvPr id="12" name="文本框 11">
            <a:extLst>
              <a:ext uri="{FF2B5EF4-FFF2-40B4-BE49-F238E27FC236}">
                <a16:creationId xmlns="" xmlns:a16="http://schemas.microsoft.com/office/drawing/2014/main" id="{AC263544-033A-7D3D-CC8D-FA4854B17E51}"/>
              </a:ext>
            </a:extLst>
          </p:cNvPr>
          <p:cNvSpPr txBox="1"/>
          <p:nvPr/>
        </p:nvSpPr>
        <p:spPr>
          <a:xfrm>
            <a:off x="9885496" y="4996601"/>
            <a:ext cx="1362636" cy="430374"/>
          </a:xfrm>
          <a:prstGeom prst="rect">
            <a:avLst/>
          </a:prstGeom>
          <a:noFill/>
        </p:spPr>
        <p:txBody>
          <a:bodyPr wrap="square">
            <a:spAutoFit/>
          </a:bodyPr>
          <a:lstStyle/>
          <a:p>
            <a:pPr algn="ctr">
              <a:lnSpc>
                <a:spcPct val="120000"/>
              </a:lnSpc>
            </a:pPr>
            <a:r>
              <a:rPr lang="zh-CN" altLang="en-US" sz="2000" dirty="0">
                <a:solidFill>
                  <a:srgbClr val="FF0000"/>
                </a:solidFill>
                <a:latin typeface="微软雅黑" panose="020B0503020204020204" pitchFamily="34" charset="-122"/>
                <a:ea typeface="微软雅黑" panose="020B0503020204020204" pitchFamily="34" charset="-122"/>
              </a:rPr>
              <a:t>最终结果</a:t>
            </a:r>
            <a:endParaRPr lang="zh-CN" altLang="en-US" sz="2000" dirty="0">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8.2  </a:t>
            </a:r>
            <a:r>
              <a:rPr lang="zh-CN" altLang="en-US" sz="2800" b="1" kern="22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a:t>
            </a:r>
            <a:r>
              <a:rPr lang="zh-CN" altLang="en-US" sz="2800" b="1" kern="220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与曲面</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Tree>
    <p:extLst>
      <p:ext uri="{BB962C8B-B14F-4D97-AF65-F5344CB8AC3E}">
        <p14:creationId xmlns:p14="http://schemas.microsoft.com/office/powerpoint/2010/main" val="310941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grpSp>
        <p:nvGrpSpPr>
          <p:cNvPr id="2" name="组合 1">
            <a:extLst>
              <a:ext uri="{FF2B5EF4-FFF2-40B4-BE49-F238E27FC236}">
                <a16:creationId xmlns="" xmlns:a16="http://schemas.microsoft.com/office/drawing/2014/main" id="{ECD2203C-8AB0-4E0D-E65F-7F7E374DE35D}"/>
              </a:ext>
            </a:extLst>
          </p:cNvPr>
          <p:cNvGrpSpPr/>
          <p:nvPr/>
        </p:nvGrpSpPr>
        <p:grpSpPr>
          <a:xfrm>
            <a:off x="1035991" y="431582"/>
            <a:ext cx="4467520" cy="589023"/>
            <a:chOff x="2873668" y="430213"/>
            <a:chExt cx="4467520" cy="589023"/>
          </a:xfrm>
        </p:grpSpPr>
        <p:sp>
          <p:nvSpPr>
            <p:cNvPr id="5" name="矩形 4"/>
            <p:cNvSpPr/>
            <p:nvPr/>
          </p:nvSpPr>
          <p:spPr>
            <a:xfrm>
              <a:off x="3389465" y="430213"/>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pic>
          <p:nvPicPr>
            <p:cNvPr id="7" name="图片 34">
              <a:extLst>
                <a:ext uri="{FF2B5EF4-FFF2-40B4-BE49-F238E27FC236}">
                  <a16:creationId xmlns="" xmlns:a16="http://schemas.microsoft.com/office/drawing/2014/main" id="{C721DC13-0B6F-2B7F-92A5-FDD058E32A3A}"/>
                </a:ext>
              </a:extLst>
            </p:cNvPr>
            <p:cNvPicPr>
              <a:picLocks noChangeAspect="1"/>
            </p:cNvPicPr>
            <p:nvPr/>
          </p:nvPicPr>
          <p:blipFill>
            <a:blip r:embed="rId3"/>
            <a:stretch>
              <a:fillRect/>
            </a:stretch>
          </p:blipFill>
          <p:spPr>
            <a:xfrm>
              <a:off x="2873668" y="514904"/>
              <a:ext cx="506919" cy="504332"/>
            </a:xfrm>
            <a:prstGeom prst="rect">
              <a:avLst/>
            </a:prstGeom>
            <a:noFill/>
            <a:ln w="9525">
              <a:noFill/>
            </a:ln>
          </p:spPr>
        </p:pic>
      </p:grpSp>
      <p:sp>
        <p:nvSpPr>
          <p:cNvPr id="8" name="文本框 7">
            <a:extLst>
              <a:ext uri="{FF2B5EF4-FFF2-40B4-BE49-F238E27FC236}">
                <a16:creationId xmlns="" xmlns:a16="http://schemas.microsoft.com/office/drawing/2014/main" id="{2C99012F-ECBB-549E-5E5F-D306AEDC8427}"/>
              </a:ext>
            </a:extLst>
          </p:cNvPr>
          <p:cNvSpPr txBox="1"/>
          <p:nvPr/>
        </p:nvSpPr>
        <p:spPr>
          <a:xfrm>
            <a:off x="542464" y="1299605"/>
            <a:ext cx="4233722" cy="523220"/>
          </a:xfrm>
          <a:prstGeom prst="rect">
            <a:avLst/>
          </a:prstGeom>
          <a:noFill/>
        </p:spPr>
        <p:txBody>
          <a:bodyPr wrap="square">
            <a:spAutoFit/>
          </a:bodyPr>
          <a:lstStyle/>
          <a:p>
            <a:pPr>
              <a:defRPr/>
            </a:pPr>
            <a:r>
              <a:rPr lang="en-US" altLang="zh-CN" sz="2800" b="1" kern="2200" dirty="0">
                <a:latin typeface="微软雅黑" panose="020B0503020204020204" pitchFamily="34" charset="-122"/>
                <a:ea typeface="微软雅黑" panose="020B0503020204020204" pitchFamily="34" charset="-122"/>
                <a:cs typeface="Times New Roman" panose="02020603050405020304" pitchFamily="18" charset="0"/>
              </a:rPr>
              <a:t>8.1  </a:t>
            </a:r>
            <a:r>
              <a:rPr lang="zh-CN" altLang="en-US" sz="2800" b="1" kern="2200" dirty="0">
                <a:latin typeface="微软雅黑" panose="020B0503020204020204" pitchFamily="34" charset="-122"/>
                <a:ea typeface="微软雅黑" panose="020B0503020204020204" pitchFamily="34" charset="-122"/>
                <a:cs typeface="Times New Roman" panose="02020603050405020304" pitchFamily="18" charset="0"/>
              </a:rPr>
              <a:t>平面与平面体截交</a:t>
            </a:r>
            <a:endParaRPr lang="en-US" altLang="zh-CN" sz="2800" b="1" kern="2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文本框 8">
            <a:extLst>
              <a:ext uri="{FF2B5EF4-FFF2-40B4-BE49-F238E27FC236}">
                <a16:creationId xmlns="" xmlns:a16="http://schemas.microsoft.com/office/drawing/2014/main" id="{3D9EFDA1-5CE9-3952-C325-F71B9D5FAFD0}"/>
              </a:ext>
            </a:extLst>
          </p:cNvPr>
          <p:cNvSpPr txBox="1"/>
          <p:nvPr/>
        </p:nvSpPr>
        <p:spPr>
          <a:xfrm>
            <a:off x="6122893" y="2081683"/>
            <a:ext cx="5566357" cy="2862322"/>
          </a:xfrm>
          <a:prstGeom prst="rect">
            <a:avLst/>
          </a:prstGeom>
          <a:noFill/>
        </p:spPr>
        <p:txBody>
          <a:bodyPr wrap="square">
            <a:spAutoFit/>
          </a:bodyPr>
          <a:lstStyle/>
          <a:p>
            <a:pPr algn="just">
              <a:lnSpc>
                <a:spcPct val="150000"/>
              </a:lnSpc>
            </a:pPr>
            <a:r>
              <a:rPr lang="en-US" altLang="zh-CN" sz="2400" dirty="0">
                <a:latin typeface="微软雅黑" panose="020B0503020204020204" pitchFamily="34" charset="-122"/>
                <a:ea typeface="微软雅黑" panose="020B0503020204020204" pitchFamily="34" charset="-122"/>
              </a:rPr>
              <a:t>     </a:t>
            </a:r>
            <a:r>
              <a:rPr lang="zh-CN" altLang="zh-CN" sz="2400" dirty="0">
                <a:latin typeface="微软雅黑" panose="020B0503020204020204" pitchFamily="34" charset="-122"/>
                <a:ea typeface="微软雅黑" panose="020B0503020204020204" pitchFamily="34" charset="-122"/>
              </a:rPr>
              <a:t>平面截切平面立体，截交线是由直线段构成的封闭多边形，</a:t>
            </a:r>
            <a:r>
              <a:rPr lang="zh-CN" altLang="zh-CN" sz="2400" dirty="0">
                <a:solidFill>
                  <a:srgbClr val="FF0000"/>
                </a:solidFill>
                <a:latin typeface="微软雅黑" panose="020B0503020204020204" pitchFamily="34" charset="-122"/>
                <a:ea typeface="微软雅黑" panose="020B0503020204020204" pitchFamily="34" charset="-122"/>
              </a:rPr>
              <a:t>多边形的顶点</a:t>
            </a:r>
            <a:r>
              <a:rPr lang="zh-CN" altLang="zh-CN" sz="2400" dirty="0">
                <a:latin typeface="微软雅黑" panose="020B0503020204020204" pitchFamily="34" charset="-122"/>
                <a:ea typeface="微软雅黑" panose="020B0503020204020204" pitchFamily="34" charset="-122"/>
              </a:rPr>
              <a:t>是截平面与平面立体的棱、顶边或底边的交点，</a:t>
            </a:r>
            <a:r>
              <a:rPr lang="zh-CN" altLang="zh-CN" sz="2400" dirty="0">
                <a:solidFill>
                  <a:srgbClr val="FF0000"/>
                </a:solidFill>
                <a:latin typeface="微软雅黑" panose="020B0503020204020204" pitchFamily="34" charset="-122"/>
                <a:ea typeface="微软雅黑" panose="020B0503020204020204" pitchFamily="34" charset="-122"/>
              </a:rPr>
              <a:t>多边形的边</a:t>
            </a:r>
            <a:r>
              <a:rPr lang="zh-CN" altLang="zh-CN" sz="2400" dirty="0">
                <a:latin typeface="微软雅黑" panose="020B0503020204020204" pitchFamily="34" charset="-122"/>
                <a:ea typeface="微软雅黑" panose="020B0503020204020204" pitchFamily="34" charset="-122"/>
              </a:rPr>
              <a:t>是截平面与平面立体表面的交线。</a:t>
            </a:r>
          </a:p>
        </p:txBody>
      </p:sp>
      <p:sp>
        <p:nvSpPr>
          <p:cNvPr id="11" name="矩形: 剪去对角 9">
            <a:hlinkClick r:id="rId4"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pic>
        <p:nvPicPr>
          <p:cNvPr id="12" name="图片 11">
            <a:extLst>
              <a:ext uri="{FF2B5EF4-FFF2-40B4-BE49-F238E27FC236}">
                <a16:creationId xmlns="" xmlns:a16="http://schemas.microsoft.com/office/drawing/2014/main" id="{CCA946F5-5FA6-D2C5-78A4-23D427C918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15962"/>
            <a:ext cx="5656625" cy="3488919"/>
          </a:xfrm>
          <a:prstGeom prst="rect">
            <a:avLst/>
          </a:prstGeom>
        </p:spPr>
      </p:pic>
    </p:spTree>
    <p:extLst>
      <p:ext uri="{BB962C8B-B14F-4D97-AF65-F5344CB8AC3E}">
        <p14:creationId xmlns:p14="http://schemas.microsoft.com/office/powerpoint/2010/main" val="78005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grpSp>
        <p:nvGrpSpPr>
          <p:cNvPr id="2" name="组合 1">
            <a:extLst>
              <a:ext uri="{FF2B5EF4-FFF2-40B4-BE49-F238E27FC236}">
                <a16:creationId xmlns="" xmlns:a16="http://schemas.microsoft.com/office/drawing/2014/main" id="{ECD2203C-8AB0-4E0D-E65F-7F7E374DE35D}"/>
              </a:ext>
            </a:extLst>
          </p:cNvPr>
          <p:cNvGrpSpPr/>
          <p:nvPr/>
        </p:nvGrpSpPr>
        <p:grpSpPr>
          <a:xfrm>
            <a:off x="1035991" y="431582"/>
            <a:ext cx="4467520" cy="589023"/>
            <a:chOff x="2873668" y="430213"/>
            <a:chExt cx="4467520" cy="589023"/>
          </a:xfrm>
        </p:grpSpPr>
        <p:sp>
          <p:nvSpPr>
            <p:cNvPr id="5" name="矩形 4"/>
            <p:cNvSpPr/>
            <p:nvPr/>
          </p:nvSpPr>
          <p:spPr>
            <a:xfrm>
              <a:off x="3389465" y="430213"/>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pic>
          <p:nvPicPr>
            <p:cNvPr id="7" name="图片 34">
              <a:extLst>
                <a:ext uri="{FF2B5EF4-FFF2-40B4-BE49-F238E27FC236}">
                  <a16:creationId xmlns="" xmlns:a16="http://schemas.microsoft.com/office/drawing/2014/main" id="{C721DC13-0B6F-2B7F-92A5-FDD058E32A3A}"/>
                </a:ext>
              </a:extLst>
            </p:cNvPr>
            <p:cNvPicPr>
              <a:picLocks noChangeAspect="1"/>
            </p:cNvPicPr>
            <p:nvPr/>
          </p:nvPicPr>
          <p:blipFill>
            <a:blip r:embed="rId3"/>
            <a:stretch>
              <a:fillRect/>
            </a:stretch>
          </p:blipFill>
          <p:spPr>
            <a:xfrm>
              <a:off x="2873668" y="514904"/>
              <a:ext cx="506919" cy="504332"/>
            </a:xfrm>
            <a:prstGeom prst="rect">
              <a:avLst/>
            </a:prstGeom>
            <a:noFill/>
            <a:ln w="9525">
              <a:noFill/>
            </a:ln>
          </p:spPr>
        </p:pic>
      </p:grpSp>
      <p:sp>
        <p:nvSpPr>
          <p:cNvPr id="10" name="文本框 9">
            <a:extLst>
              <a:ext uri="{FF2B5EF4-FFF2-40B4-BE49-F238E27FC236}">
                <a16:creationId xmlns="" xmlns:a16="http://schemas.microsoft.com/office/drawing/2014/main" id="{11179CEB-4313-AC87-6E24-538FE3E4B79A}"/>
              </a:ext>
            </a:extLst>
          </p:cNvPr>
          <p:cNvSpPr txBox="1"/>
          <p:nvPr/>
        </p:nvSpPr>
        <p:spPr>
          <a:xfrm>
            <a:off x="262354" y="1144628"/>
            <a:ext cx="11834673" cy="497957"/>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8-1 </a:t>
            </a:r>
            <a:r>
              <a:rPr lang="zh-CN" altLang="zh-CN" sz="2400" dirty="0">
                <a:latin typeface="微软雅黑" panose="020B0503020204020204" pitchFamily="34" charset="-122"/>
                <a:ea typeface="微软雅黑" panose="020B0503020204020204" pitchFamily="34" charset="-122"/>
              </a:rPr>
              <a:t>如图，正垂面</a:t>
            </a:r>
            <a:r>
              <a:rPr lang="en-US" altLang="zh-CN" sz="2400" dirty="0">
                <a:latin typeface="微软雅黑" panose="020B0503020204020204" pitchFamily="34" charset="-122"/>
                <a:ea typeface="微软雅黑" panose="020B0503020204020204" pitchFamily="34" charset="-122"/>
              </a:rPr>
              <a:t>P</a:t>
            </a:r>
            <a:r>
              <a:rPr lang="zh-CN" altLang="zh-CN" sz="2400" dirty="0">
                <a:latin typeface="微软雅黑" panose="020B0503020204020204" pitchFamily="34" charset="-122"/>
                <a:ea typeface="微软雅黑" panose="020B0503020204020204" pitchFamily="34" charset="-122"/>
              </a:rPr>
              <a:t>截切四棱锥，求作截切后立体的左侧投影，并完成其水平投影。</a:t>
            </a:r>
          </a:p>
        </p:txBody>
      </p:sp>
      <p:pic>
        <p:nvPicPr>
          <p:cNvPr id="15" name="图片 14">
            <a:extLst>
              <a:ext uri="{FF2B5EF4-FFF2-40B4-BE49-F238E27FC236}">
                <a16:creationId xmlns="" xmlns:a16="http://schemas.microsoft.com/office/drawing/2014/main" id="{3FEAD1E1-DEC0-E516-026A-6786C57CA6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8902" y="1651550"/>
            <a:ext cx="4516510" cy="4746477"/>
          </a:xfrm>
          <a:prstGeom prst="rect">
            <a:avLst/>
          </a:prstGeom>
        </p:spPr>
      </p:pic>
      <p:sp>
        <p:nvSpPr>
          <p:cNvPr id="13" name="矩形: 剪去对角 9">
            <a:hlinkClick r:id="rId5"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4" name="文本框 13">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8.1  </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平面与平面体截交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64839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2" descr="背景图案&#10;&#10;描述已自动生成"/>
          <p:cNvPicPr>
            <a:picLocks noChangeAspect="1"/>
          </p:cNvPicPr>
          <p:nvPr/>
        </p:nvPicPr>
        <p:blipFill>
          <a:blip r:embed="rId2"/>
          <a:stretch>
            <a:fillRect/>
          </a:stretch>
        </p:blipFill>
        <p:spPr>
          <a:xfrm>
            <a:off x="0" y="0"/>
            <a:ext cx="12192000" cy="6858000"/>
          </a:xfrm>
          <a:prstGeom prst="rect">
            <a:avLst/>
          </a:prstGeom>
          <a:noFill/>
          <a:ln w="9525">
            <a:noFill/>
          </a:ln>
        </p:spPr>
      </p:pic>
      <p:grpSp>
        <p:nvGrpSpPr>
          <p:cNvPr id="2" name="组合 1">
            <a:extLst>
              <a:ext uri="{FF2B5EF4-FFF2-40B4-BE49-F238E27FC236}">
                <a16:creationId xmlns="" xmlns:a16="http://schemas.microsoft.com/office/drawing/2014/main" id="{ECD2203C-8AB0-4E0D-E65F-7F7E374DE35D}"/>
              </a:ext>
            </a:extLst>
          </p:cNvPr>
          <p:cNvGrpSpPr/>
          <p:nvPr/>
        </p:nvGrpSpPr>
        <p:grpSpPr>
          <a:xfrm>
            <a:off x="1035991" y="431582"/>
            <a:ext cx="4467520" cy="589023"/>
            <a:chOff x="2873668" y="430213"/>
            <a:chExt cx="4467520" cy="589023"/>
          </a:xfrm>
        </p:grpSpPr>
        <p:sp>
          <p:nvSpPr>
            <p:cNvPr id="5" name="矩形 4"/>
            <p:cNvSpPr/>
            <p:nvPr/>
          </p:nvSpPr>
          <p:spPr>
            <a:xfrm>
              <a:off x="3389465" y="430213"/>
              <a:ext cx="395172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第</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8</a:t>
              </a:r>
              <a:r>
                <a:rPr kumimoji="0" lang="zh-CN"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章 </a:t>
              </a:r>
              <a:r>
                <a:rPr kumimoji="0" lang="en-US" altLang="zh-CN"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32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平面截切立体</a:t>
              </a:r>
            </a:p>
          </p:txBody>
        </p:sp>
        <p:pic>
          <p:nvPicPr>
            <p:cNvPr id="7" name="图片 34">
              <a:extLst>
                <a:ext uri="{FF2B5EF4-FFF2-40B4-BE49-F238E27FC236}">
                  <a16:creationId xmlns="" xmlns:a16="http://schemas.microsoft.com/office/drawing/2014/main" id="{C721DC13-0B6F-2B7F-92A5-FDD058E32A3A}"/>
                </a:ext>
              </a:extLst>
            </p:cNvPr>
            <p:cNvPicPr>
              <a:picLocks noChangeAspect="1"/>
            </p:cNvPicPr>
            <p:nvPr/>
          </p:nvPicPr>
          <p:blipFill>
            <a:blip r:embed="rId3"/>
            <a:stretch>
              <a:fillRect/>
            </a:stretch>
          </p:blipFill>
          <p:spPr>
            <a:xfrm>
              <a:off x="2873668" y="514904"/>
              <a:ext cx="506919" cy="504332"/>
            </a:xfrm>
            <a:prstGeom prst="rect">
              <a:avLst/>
            </a:prstGeom>
            <a:noFill/>
            <a:ln w="9525">
              <a:noFill/>
            </a:ln>
          </p:spPr>
        </p:pic>
      </p:grpSp>
      <p:sp>
        <p:nvSpPr>
          <p:cNvPr id="10" name="文本框 9">
            <a:extLst>
              <a:ext uri="{FF2B5EF4-FFF2-40B4-BE49-F238E27FC236}">
                <a16:creationId xmlns="" xmlns:a16="http://schemas.microsoft.com/office/drawing/2014/main" id="{11179CEB-4313-AC87-6E24-538FE3E4B79A}"/>
              </a:ext>
            </a:extLst>
          </p:cNvPr>
          <p:cNvSpPr txBox="1"/>
          <p:nvPr/>
        </p:nvSpPr>
        <p:spPr>
          <a:xfrm>
            <a:off x="262354" y="1144628"/>
            <a:ext cx="11834673" cy="497957"/>
          </a:xfrm>
          <a:prstGeom prst="rect">
            <a:avLst/>
          </a:prstGeom>
          <a:noFill/>
        </p:spPr>
        <p:txBody>
          <a:bodyPr wrap="square">
            <a:spAutoFit/>
          </a:bodyPr>
          <a:lstStyle/>
          <a:p>
            <a:pPr algn="just">
              <a:lnSpc>
                <a:spcPct val="120000"/>
              </a:lnSpc>
            </a:pPr>
            <a:r>
              <a:rPr lang="zh-CN" altLang="zh-CN" sz="2400" dirty="0">
                <a:latin typeface="微软雅黑" panose="020B0503020204020204" pitchFamily="34" charset="-122"/>
                <a:ea typeface="微软雅黑" panose="020B0503020204020204" pitchFamily="34" charset="-122"/>
              </a:rPr>
              <a:t>例</a:t>
            </a:r>
            <a:r>
              <a:rPr lang="en-US" altLang="zh-CN" sz="2400" dirty="0">
                <a:latin typeface="微软雅黑" panose="020B0503020204020204" pitchFamily="34" charset="-122"/>
                <a:ea typeface="微软雅黑" panose="020B0503020204020204" pitchFamily="34" charset="-122"/>
              </a:rPr>
              <a:t>8-1 </a:t>
            </a:r>
            <a:r>
              <a:rPr lang="zh-CN" altLang="zh-CN" sz="2400" dirty="0">
                <a:latin typeface="微软雅黑" panose="020B0503020204020204" pitchFamily="34" charset="-122"/>
                <a:ea typeface="微软雅黑" panose="020B0503020204020204" pitchFamily="34" charset="-122"/>
              </a:rPr>
              <a:t>如图，正垂面</a:t>
            </a:r>
            <a:r>
              <a:rPr lang="en-US" altLang="zh-CN" sz="2400" dirty="0">
                <a:latin typeface="微软雅黑" panose="020B0503020204020204" pitchFamily="34" charset="-122"/>
                <a:ea typeface="微软雅黑" panose="020B0503020204020204" pitchFamily="34" charset="-122"/>
              </a:rPr>
              <a:t>P</a:t>
            </a:r>
            <a:r>
              <a:rPr lang="zh-CN" altLang="zh-CN" sz="2400" dirty="0">
                <a:latin typeface="微软雅黑" panose="020B0503020204020204" pitchFamily="34" charset="-122"/>
                <a:ea typeface="微软雅黑" panose="020B0503020204020204" pitchFamily="34" charset="-122"/>
              </a:rPr>
              <a:t>截切四棱锥，求作截切后立体的左侧投影，并完成其水平投影。</a:t>
            </a:r>
          </a:p>
        </p:txBody>
      </p:sp>
      <p:pic>
        <p:nvPicPr>
          <p:cNvPr id="15" name="图片 14">
            <a:extLst>
              <a:ext uri="{FF2B5EF4-FFF2-40B4-BE49-F238E27FC236}">
                <a16:creationId xmlns="" xmlns:a16="http://schemas.microsoft.com/office/drawing/2014/main" id="{3FEAD1E1-DEC0-E516-026A-6786C57CA6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641" y="1896877"/>
            <a:ext cx="3719238" cy="3908611"/>
          </a:xfrm>
          <a:prstGeom prst="rect">
            <a:avLst/>
          </a:prstGeom>
        </p:spPr>
      </p:pic>
      <p:pic>
        <p:nvPicPr>
          <p:cNvPr id="11" name="图片 10">
            <a:extLst>
              <a:ext uri="{FF2B5EF4-FFF2-40B4-BE49-F238E27FC236}">
                <a16:creationId xmlns="" xmlns:a16="http://schemas.microsoft.com/office/drawing/2014/main" id="{62D4E4E3-B77E-8FAF-24AB-8F95DBC6BD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9315" y="2395888"/>
            <a:ext cx="5442030" cy="3511209"/>
          </a:xfrm>
          <a:prstGeom prst="rect">
            <a:avLst/>
          </a:prstGeom>
        </p:spPr>
      </p:pic>
      <p:sp>
        <p:nvSpPr>
          <p:cNvPr id="12" name="文本框 11">
            <a:extLst>
              <a:ext uri="{FF2B5EF4-FFF2-40B4-BE49-F238E27FC236}">
                <a16:creationId xmlns="" xmlns:a16="http://schemas.microsoft.com/office/drawing/2014/main" id="{2AA39620-8A8D-B2EF-57B9-7FE47BE77538}"/>
              </a:ext>
            </a:extLst>
          </p:cNvPr>
          <p:cNvSpPr txBox="1"/>
          <p:nvPr/>
        </p:nvSpPr>
        <p:spPr>
          <a:xfrm>
            <a:off x="7646893" y="1958356"/>
            <a:ext cx="3973949" cy="3785652"/>
          </a:xfrm>
          <a:prstGeom prst="rect">
            <a:avLst/>
          </a:prstGeom>
          <a:noFill/>
        </p:spPr>
        <p:txBody>
          <a:bodyPr wrap="square">
            <a:spAutoFit/>
          </a:bodyPr>
          <a:lstStyle/>
          <a:p>
            <a:pPr>
              <a:lnSpc>
                <a:spcPct val="120000"/>
              </a:lnSpc>
            </a:pPr>
            <a:r>
              <a:rPr lang="zh-CN" altLang="zh-CN" sz="20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分析：</a:t>
            </a:r>
            <a:endParaRPr lang="en-US" altLang="zh-CN" sz="20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ct val="120000"/>
              </a:lnSpc>
            </a:pPr>
            <a:r>
              <a:rPr lang="en-US" altLang="zh-CN" sz="2000" smtClean="0">
                <a:latin typeface="微软雅黑" panose="020B0503020204020204" pitchFamily="34" charset="-122"/>
                <a:ea typeface="微软雅黑" panose="020B0503020204020204" pitchFamily="34" charset="-122"/>
              </a:rPr>
              <a:t>     </a:t>
            </a:r>
            <a:r>
              <a:rPr lang="zh-CN" altLang="zh-CN" sz="2000" smtClean="0">
                <a:latin typeface="微软雅黑" panose="020B0503020204020204" pitchFamily="34" charset="-122"/>
                <a:ea typeface="微软雅黑" panose="020B0503020204020204" pitchFamily="34" charset="-122"/>
              </a:rPr>
              <a:t>正</a:t>
            </a:r>
            <a:r>
              <a:rPr lang="zh-CN" altLang="zh-CN" sz="2000" dirty="0">
                <a:latin typeface="微软雅黑" panose="020B0503020204020204" pitchFamily="34" charset="-122"/>
                <a:ea typeface="微软雅黑" panose="020B0503020204020204" pitchFamily="34" charset="-122"/>
              </a:rPr>
              <a:t>垂面</a:t>
            </a:r>
            <a:r>
              <a:rPr lang="en-US" altLang="zh-CN" sz="2000" dirty="0">
                <a:latin typeface="微软雅黑" panose="020B0503020204020204" pitchFamily="34" charset="-122"/>
                <a:ea typeface="微软雅黑" panose="020B0503020204020204" pitchFamily="34" charset="-122"/>
              </a:rPr>
              <a:t>P</a:t>
            </a:r>
            <a:r>
              <a:rPr lang="zh-CN" altLang="zh-CN" sz="2000" dirty="0">
                <a:latin typeface="微软雅黑" panose="020B0503020204020204" pitchFamily="34" charset="-122"/>
                <a:ea typeface="微软雅黑" panose="020B0503020204020204" pitchFamily="34" charset="-122"/>
              </a:rPr>
              <a:t>截切四棱锥后所产生的截交线是一个</a:t>
            </a:r>
            <a:r>
              <a:rPr lang="zh-CN" altLang="zh-CN" sz="2000" dirty="0">
                <a:solidFill>
                  <a:srgbClr val="FF0000"/>
                </a:solidFill>
                <a:latin typeface="微软雅黑" panose="020B0503020204020204" pitchFamily="34" charset="-122"/>
                <a:ea typeface="微软雅黑" panose="020B0503020204020204" pitchFamily="34" charset="-122"/>
              </a:rPr>
              <a:t>封闭的平面四边形</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a:lnSpc>
                <a:spcPct val="12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四边形的顶点</a:t>
            </a:r>
            <a:r>
              <a:rPr lang="en-US" altLang="zh-CN" sz="2000" dirty="0">
                <a:latin typeface="微软雅黑" panose="020B0503020204020204" pitchFamily="34" charset="-122"/>
                <a:ea typeface="微软雅黑" panose="020B0503020204020204" pitchFamily="34" charset="-122"/>
              </a:rPr>
              <a:t>A</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B</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C</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D</a:t>
            </a:r>
            <a:r>
              <a:rPr lang="zh-CN" altLang="zh-CN" sz="2000" dirty="0">
                <a:latin typeface="微软雅黑" panose="020B0503020204020204" pitchFamily="34" charset="-122"/>
                <a:ea typeface="微软雅黑" panose="020B0503020204020204" pitchFamily="34" charset="-122"/>
              </a:rPr>
              <a:t>分别是截平面</a:t>
            </a:r>
            <a:r>
              <a:rPr lang="en-US" altLang="zh-CN" sz="2000" dirty="0">
                <a:latin typeface="微软雅黑" panose="020B0503020204020204" pitchFamily="34" charset="-122"/>
                <a:ea typeface="微软雅黑" panose="020B0503020204020204" pitchFamily="34" charset="-122"/>
              </a:rPr>
              <a:t>P</a:t>
            </a:r>
            <a:r>
              <a:rPr lang="zh-CN" altLang="zh-CN" sz="2000" dirty="0">
                <a:latin typeface="微软雅黑" panose="020B0503020204020204" pitchFamily="34" charset="-122"/>
                <a:ea typeface="微软雅黑" panose="020B0503020204020204" pitchFamily="34" charset="-122"/>
              </a:rPr>
              <a:t>和四棱锥的四条棱边</a:t>
            </a:r>
            <a:r>
              <a:rPr lang="en-US" altLang="zh-CN" sz="2000" dirty="0">
                <a:latin typeface="微软雅黑" panose="020B0503020204020204" pitchFamily="34" charset="-122"/>
                <a:ea typeface="微软雅黑" panose="020B0503020204020204" pitchFamily="34" charset="-122"/>
              </a:rPr>
              <a:t>S1</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S2</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S3</a:t>
            </a:r>
            <a:r>
              <a:rPr lang="zh-CN" altLang="zh-CN"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S4</a:t>
            </a:r>
            <a:r>
              <a:rPr lang="zh-CN" altLang="zh-CN" sz="2000" dirty="0">
                <a:latin typeface="微软雅黑" panose="020B0503020204020204" pitchFamily="34" charset="-122"/>
                <a:ea typeface="微软雅黑" panose="020B0503020204020204" pitchFamily="34" charset="-122"/>
              </a:rPr>
              <a:t>的交点。</a:t>
            </a:r>
            <a:endParaRPr lang="en-US" altLang="zh-CN" sz="2000" dirty="0">
              <a:latin typeface="微软雅黑" panose="020B0503020204020204" pitchFamily="34" charset="-122"/>
              <a:ea typeface="微软雅黑" panose="020B0503020204020204" pitchFamily="34" charset="-122"/>
            </a:endParaRPr>
          </a:p>
          <a:p>
            <a:pPr>
              <a:lnSpc>
                <a:spcPct val="120000"/>
              </a:lnSpc>
            </a:pPr>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根据该平面四边形在正面投影上积聚的直线求其水平投影和侧面投影。</a:t>
            </a:r>
            <a:endParaRPr lang="zh-CN" altLang="en-US" sz="2000" dirty="0">
              <a:latin typeface="微软雅黑" panose="020B0503020204020204" pitchFamily="34" charset="-122"/>
              <a:ea typeface="微软雅黑" panose="020B0503020204020204" pitchFamily="34" charset="-122"/>
            </a:endParaRPr>
          </a:p>
        </p:txBody>
      </p:sp>
      <p:sp>
        <p:nvSpPr>
          <p:cNvPr id="13" name="矩形: 剪去对角 9">
            <a:hlinkClick r:id="rId6" action="ppaction://hlinksldjump"/>
          </p:cNvPr>
          <p:cNvSpPr/>
          <p:nvPr/>
        </p:nvSpPr>
        <p:spPr>
          <a:xfrm>
            <a:off x="9740900" y="6016625"/>
            <a:ext cx="2266950" cy="630238"/>
          </a:xfrm>
          <a:prstGeom prst="snip2Diag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zh-CN" altLang="en-US" sz="2400" dirty="0">
                <a:latin typeface="微软雅黑" panose="020B0503020204020204" pitchFamily="34" charset="-122"/>
                <a:ea typeface="微软雅黑" panose="020B0503020204020204" pitchFamily="34" charset="-122"/>
              </a:rPr>
              <a:t>返回本章目录</a:t>
            </a:r>
          </a:p>
        </p:txBody>
      </p:sp>
      <p:sp>
        <p:nvSpPr>
          <p:cNvPr id="14" name="文本框 13">
            <a:extLst>
              <a:ext uri="{FF2B5EF4-FFF2-40B4-BE49-F238E27FC236}">
                <a16:creationId xmlns="" xmlns:a16="http://schemas.microsoft.com/office/drawing/2014/main" id="{2C99012F-ECBB-549E-5E5F-D306AEDC8427}"/>
              </a:ext>
            </a:extLst>
          </p:cNvPr>
          <p:cNvSpPr txBox="1"/>
          <p:nvPr/>
        </p:nvSpPr>
        <p:spPr>
          <a:xfrm>
            <a:off x="5845856" y="497385"/>
            <a:ext cx="4233722" cy="523220"/>
          </a:xfrm>
          <a:prstGeom prst="rect">
            <a:avLst/>
          </a:prstGeom>
          <a:noFill/>
        </p:spPr>
        <p:txBody>
          <a:bodyPr wrap="square">
            <a:spAutoFit/>
          </a:bodyPr>
          <a:lstStyle/>
          <a:p>
            <a:pPr>
              <a:defRPr/>
            </a:pPr>
            <a:r>
              <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8.1  </a:t>
            </a:r>
            <a:r>
              <a:rPr lang="zh-CN" altLang="en-US"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平面与平面体截交</a:t>
            </a:r>
            <a:endParaRPr lang="en-US" altLang="zh-CN" sz="2800" b="1" kern="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3174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animEffect transition="in" filter="fade">
                                      <p:cBhvr>
                                        <p:cTn id="28" dur="1000"/>
                                        <p:tgtEl>
                                          <p:spTgt spid="12">
                                            <p:txEl>
                                              <p:pRg st="3" end="3"/>
                                            </p:txEl>
                                          </p:spTgt>
                                        </p:tgtEl>
                                      </p:cBhvr>
                                    </p:animEffect>
                                    <p:anim calcmode="lin" valueType="num">
                                      <p:cBhvr>
                                        <p:cTn id="29"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1749</TotalTime>
  <Words>5717</Words>
  <Application>Microsoft Office PowerPoint</Application>
  <PresentationFormat>宽屏</PresentationFormat>
  <Paragraphs>448</Paragraphs>
  <Slides>60</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60</vt:i4>
      </vt:variant>
    </vt:vector>
  </HeadingPairs>
  <TitlesOfParts>
    <vt:vector size="68" baseType="lpstr">
      <vt:lpstr>等线</vt:lpstr>
      <vt:lpstr>等线 Light</vt:lpstr>
      <vt:lpstr>仿宋</vt:lpstr>
      <vt:lpstr>宋体</vt:lpstr>
      <vt:lpstr>微软雅黑</vt:lpstr>
      <vt:lpstr>Arial</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61818</dc:creator>
  <cp:lastModifiedBy>Microsoft 帐户</cp:lastModifiedBy>
  <cp:revision>103</cp:revision>
  <dcterms:created xsi:type="dcterms:W3CDTF">2021-02-24T01:22:37Z</dcterms:created>
  <dcterms:modified xsi:type="dcterms:W3CDTF">2022-08-07T16:22:22Z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