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91" r:id="rId5"/>
    <p:sldId id="294" r:id="rId6"/>
    <p:sldId id="303" r:id="rId7"/>
    <p:sldId id="293" r:id="rId8"/>
    <p:sldId id="295" r:id="rId9"/>
    <p:sldId id="296" r:id="rId10"/>
    <p:sldId id="29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0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1" autoAdjust="0"/>
    <p:restoredTop sz="93197" autoAdjust="0"/>
  </p:normalViewPr>
  <p:slideViewPr>
    <p:cSldViewPr snapToGrid="0">
      <p:cViewPr varScale="1">
        <p:scale>
          <a:sx n="115" d="100"/>
          <a:sy n="115" d="100"/>
        </p:scale>
        <p:origin x="560" y="184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3/13/24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034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231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0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407AED1-9974-465A-BC9C-530E270105DE}"/>
              </a:ext>
            </a:extLst>
          </p:cNvPr>
          <p:cNvSpPr/>
          <p:nvPr userDrawn="1"/>
        </p:nvSpPr>
        <p:spPr>
          <a:xfrm flipH="1">
            <a:off x="0" y="2021358"/>
            <a:ext cx="2032942" cy="20299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08ADBC6-C9BE-4302-A86A-4AC842874C24}"/>
              </a:ext>
            </a:extLst>
          </p:cNvPr>
          <p:cNvSpPr/>
          <p:nvPr userDrawn="1"/>
        </p:nvSpPr>
        <p:spPr>
          <a:xfrm>
            <a:off x="2029604" y="2031653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B04AFC-F339-4DFB-AA44-D68317065E02}"/>
              </a:ext>
            </a:extLst>
          </p:cNvPr>
          <p:cNvSpPr/>
          <p:nvPr userDrawn="1"/>
        </p:nvSpPr>
        <p:spPr>
          <a:xfrm>
            <a:off x="2028253" y="4052815"/>
            <a:ext cx="2029968" cy="202996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A black and white striped pattern&#10;&#10;Description automatically generated with low confidence">
            <a:extLst>
              <a:ext uri="{FF2B5EF4-FFF2-40B4-BE49-F238E27FC236}">
                <a16:creationId xmlns:a16="http://schemas.microsoft.com/office/drawing/2014/main" id="{E88B2398-8473-499F-836C-F3AF518F5B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015" y="5086646"/>
            <a:ext cx="2019299" cy="99945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-9867" y="-1076"/>
            <a:ext cx="2029968" cy="202996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522571C-09D3-4F39-B963-76F80D9973F1}"/>
              </a:ext>
            </a:extLst>
          </p:cNvPr>
          <p:cNvSpPr/>
          <p:nvPr userDrawn="1"/>
        </p:nvSpPr>
        <p:spPr>
          <a:xfrm>
            <a:off x="2029968" y="6045049"/>
            <a:ext cx="2029968" cy="8129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0268D7D-D5FB-492C-8D00-3E866534BD42}"/>
              </a:ext>
            </a:extLst>
          </p:cNvPr>
          <p:cNvSpPr/>
          <p:nvPr userDrawn="1"/>
        </p:nvSpPr>
        <p:spPr>
          <a:xfrm flipH="1">
            <a:off x="0" y="4828032"/>
            <a:ext cx="2032942" cy="20299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4BCEF24-C76B-44E5-A457-E55658E8EB8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2860" y="4828032"/>
            <a:ext cx="2029968" cy="202996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18216784-417D-44A8-8CF1-C0CAF410EB9B}"/>
              </a:ext>
            </a:extLst>
          </p:cNvPr>
          <p:cNvGrpSpPr/>
          <p:nvPr userDrawn="1"/>
        </p:nvGrpSpPr>
        <p:grpSpPr>
          <a:xfrm>
            <a:off x="100242" y="2099803"/>
            <a:ext cx="1920240" cy="1920240"/>
            <a:chOff x="5361924" y="7472790"/>
            <a:chExt cx="1828800" cy="182880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FF90BA2-E949-4FDF-A88E-B68F607E3205}"/>
                </a:ext>
              </a:extLst>
            </p:cNvPr>
            <p:cNvGrpSpPr/>
            <p:nvPr userDrawn="1"/>
          </p:nvGrpSpPr>
          <p:grpSpPr>
            <a:xfrm>
              <a:off x="5361924" y="7472790"/>
              <a:ext cx="1828800" cy="1828800"/>
              <a:chOff x="5361924" y="7472790"/>
              <a:chExt cx="1828800" cy="1828800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1F18930-2C24-4BA6-A1EB-BF1644EE8558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88428" y="7173291"/>
                <a:chExt cx="1828800" cy="18288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D5953E65-C24C-4C83-86BB-E4A6D2532FDF}"/>
                    </a:ext>
                  </a:extLst>
                </p:cNvPr>
                <p:cNvGrpSpPr/>
                <p:nvPr userDrawn="1"/>
              </p:nvGrpSpPr>
              <p:grpSpPr>
                <a:xfrm>
                  <a:off x="5388428" y="7173291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0B9DA7A8-A66E-4E0E-92DF-B3FF112EBB7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579044" y="7049770"/>
                    <a:chExt cx="1828800" cy="1828800"/>
                  </a:xfrm>
                </p:grpSpPr>
                <p:grpSp>
                  <p:nvGrpSpPr>
                    <p:cNvPr id="53" name="Group 52">
                      <a:extLst>
                        <a:ext uri="{FF2B5EF4-FFF2-40B4-BE49-F238E27FC236}">
                          <a16:creationId xmlns:a16="http://schemas.microsoft.com/office/drawing/2014/main" id="{94E74739-1964-4A3C-B2E5-28FEF5EF8E49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579044" y="7049770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5" name="Group 54">
                        <a:extLst>
                          <a:ext uri="{FF2B5EF4-FFF2-40B4-BE49-F238E27FC236}">
                            <a16:creationId xmlns:a16="http://schemas.microsoft.com/office/drawing/2014/main" id="{E31C22DC-76BD-4E83-8A1A-B7AE70B2E8FE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7" name="Group 56">
                          <a:extLst>
                            <a:ext uri="{FF2B5EF4-FFF2-40B4-BE49-F238E27FC236}">
                              <a16:creationId xmlns:a16="http://schemas.microsoft.com/office/drawing/2014/main" id="{F63C700C-5749-4BA1-8128-78559312E8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sp>
                        <p:nvSpPr>
                          <p:cNvPr id="59" name="Oval 58">
                            <a:extLst>
                              <a:ext uri="{FF2B5EF4-FFF2-40B4-BE49-F238E27FC236}">
                                <a16:creationId xmlns:a16="http://schemas.microsoft.com/office/drawing/2014/main" id="{EC81C305-3A69-4634-8A07-56F8272122AF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579044" y="7049770"/>
                            <a:ext cx="1828800" cy="182880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  <p:sp>
                        <p:nvSpPr>
                          <p:cNvPr id="60" name="Oval 59">
                            <a:extLst>
                              <a:ext uri="{FF2B5EF4-FFF2-40B4-BE49-F238E27FC236}">
                                <a16:creationId xmlns:a16="http://schemas.microsoft.com/office/drawing/2014/main" id="{A14AAEDA-8F87-420D-A6BD-FF115C08EB7A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647624" y="7118350"/>
                            <a:ext cx="1691640" cy="169164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8" name="Oval 57">
                          <a:extLst>
                            <a:ext uri="{FF2B5EF4-FFF2-40B4-BE49-F238E27FC236}">
                              <a16:creationId xmlns:a16="http://schemas.microsoft.com/office/drawing/2014/main" id="{A1FA4EA0-701D-49A3-8962-1BD0CE6E9C0E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16204" y="7186930"/>
                          <a:ext cx="1554480" cy="155448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6" name="Oval 55">
                        <a:extLst>
                          <a:ext uri="{FF2B5EF4-FFF2-40B4-BE49-F238E27FC236}">
                            <a16:creationId xmlns:a16="http://schemas.microsoft.com/office/drawing/2014/main" id="{E362A8AA-1110-4C1C-9922-60F7D43E82B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784784" y="7255510"/>
                        <a:ext cx="1417320" cy="141732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4" name="Oval 53">
                      <a:extLst>
                        <a:ext uri="{FF2B5EF4-FFF2-40B4-BE49-F238E27FC236}">
                          <a16:creationId xmlns:a16="http://schemas.microsoft.com/office/drawing/2014/main" id="{BC8B72EE-335A-4030-B500-7E6FB4D24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853364" y="7324090"/>
                      <a:ext cx="1280160" cy="128016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2" name="Oval 51">
                    <a:extLst>
                      <a:ext uri="{FF2B5EF4-FFF2-40B4-BE49-F238E27FC236}">
                        <a16:creationId xmlns:a16="http://schemas.microsoft.com/office/drawing/2014/main" id="{10167348-D9AA-4440-8569-849A6B0F2C2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31328" y="7516191"/>
                    <a:ext cx="1143000" cy="114300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A5616AB2-7A83-42C0-883C-FFA27D5468CE}"/>
                    </a:ext>
                  </a:extLst>
                </p:cNvPr>
                <p:cNvSpPr/>
                <p:nvPr userDrawn="1"/>
              </p:nvSpPr>
              <p:spPr>
                <a:xfrm>
                  <a:off x="5799908" y="7584771"/>
                  <a:ext cx="1005840" cy="10058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6A9CA073-4F0B-4787-B46D-7886261E945E}"/>
                  </a:ext>
                </a:extLst>
              </p:cNvPr>
              <p:cNvSpPr/>
              <p:nvPr userDrawn="1"/>
            </p:nvSpPr>
            <p:spPr>
              <a:xfrm>
                <a:off x="5841984" y="7952850"/>
                <a:ext cx="868680" cy="8686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AF901A3-1EC5-458F-A653-74CCEAE9A13D}"/>
                  </a:ext>
                </a:extLst>
              </p:cNvPr>
              <p:cNvSpPr/>
              <p:nvPr userDrawn="1"/>
            </p:nvSpPr>
            <p:spPr>
              <a:xfrm>
                <a:off x="5910564" y="8021430"/>
                <a:ext cx="731520" cy="73152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D5E35A9-4BB5-48F3-AE34-E1BDD3343EB1}"/>
                  </a:ext>
                </a:extLst>
              </p:cNvPr>
              <p:cNvSpPr/>
              <p:nvPr userDrawn="1"/>
            </p:nvSpPr>
            <p:spPr>
              <a:xfrm>
                <a:off x="5979144" y="8090010"/>
                <a:ext cx="594360" cy="59436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9A549D5-A823-49C4-8C36-D074E6E039B9}"/>
                  </a:ext>
                </a:extLst>
              </p:cNvPr>
              <p:cNvSpPr/>
              <p:nvPr userDrawn="1"/>
            </p:nvSpPr>
            <p:spPr>
              <a:xfrm>
                <a:off x="6047724" y="8158590"/>
                <a:ext cx="457200" cy="4572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6A767C47-7246-4B50-8E78-82766365754A}"/>
                  </a:ext>
                </a:extLst>
              </p:cNvPr>
              <p:cNvSpPr/>
              <p:nvPr userDrawn="1"/>
            </p:nvSpPr>
            <p:spPr>
              <a:xfrm>
                <a:off x="6116304" y="8227170"/>
                <a:ext cx="320040" cy="32004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0AEE1DDC-07C3-4204-A3B1-BB7C77C0622B}"/>
                </a:ext>
              </a:extLst>
            </p:cNvPr>
            <p:cNvSpPr/>
            <p:nvPr userDrawn="1"/>
          </p:nvSpPr>
          <p:spPr>
            <a:xfrm>
              <a:off x="6184884" y="8295750"/>
              <a:ext cx="182880" cy="18288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</a:t>
              </a:r>
            </a:p>
          </p:txBody>
        </p:sp>
      </p:grpSp>
      <p:sp>
        <p:nvSpPr>
          <p:cNvPr id="75" name="Rectangle 74">
            <a:extLst>
              <a:ext uri="{FF2B5EF4-FFF2-40B4-BE49-F238E27FC236}">
                <a16:creationId xmlns:a16="http://schemas.microsoft.com/office/drawing/2014/main" id="{15DA288D-BE35-46E8-AA86-9F28D8504DAB}"/>
              </a:ext>
            </a:extLst>
          </p:cNvPr>
          <p:cNvSpPr/>
          <p:nvPr userDrawn="1"/>
        </p:nvSpPr>
        <p:spPr>
          <a:xfrm>
            <a:off x="0" y="4043197"/>
            <a:ext cx="2029968" cy="784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72557B54-30A3-4192-9D51-EE28AF522DE9}"/>
              </a:ext>
            </a:extLst>
          </p:cNvPr>
          <p:cNvSpPr/>
          <p:nvPr userDrawn="1"/>
        </p:nvSpPr>
        <p:spPr>
          <a:xfrm>
            <a:off x="0" y="2021358"/>
            <a:ext cx="1014984" cy="2029968"/>
          </a:xfrm>
          <a:custGeom>
            <a:avLst/>
            <a:gdLst>
              <a:gd name="connsiteX0" fmla="*/ 1248 w 915648"/>
              <a:gd name="connsiteY0" fmla="*/ 0 h 1828800"/>
              <a:gd name="connsiteX1" fmla="*/ 915648 w 915648"/>
              <a:gd name="connsiteY1" fmla="*/ 914400 h 1828800"/>
              <a:gd name="connsiteX2" fmla="*/ 1248 w 915648"/>
              <a:gd name="connsiteY2" fmla="*/ 1828800 h 1828800"/>
              <a:gd name="connsiteX3" fmla="*/ 0 w 915648"/>
              <a:gd name="connsiteY3" fmla="*/ 1828737 h 1828800"/>
              <a:gd name="connsiteX4" fmla="*/ 0 w 915648"/>
              <a:gd name="connsiteY4" fmla="*/ 63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648" h="1828800">
                <a:moveTo>
                  <a:pt x="1248" y="0"/>
                </a:moveTo>
                <a:cubicBezTo>
                  <a:pt x="506257" y="0"/>
                  <a:pt x="915648" y="409391"/>
                  <a:pt x="915648" y="914400"/>
                </a:cubicBezTo>
                <a:cubicBezTo>
                  <a:pt x="915648" y="1419409"/>
                  <a:pt x="506257" y="1828800"/>
                  <a:pt x="1248" y="1828800"/>
                </a:cubicBezTo>
                <a:lnTo>
                  <a:pt x="0" y="1828737"/>
                </a:lnTo>
                <a:lnTo>
                  <a:pt x="0" y="6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208FD0E-034D-4DF3-85D7-F0EBE2775B58}"/>
              </a:ext>
            </a:extLst>
          </p:cNvPr>
          <p:cNvCxnSpPr>
            <a:cxnSpLocks/>
          </p:cNvCxnSpPr>
          <p:nvPr userDrawn="1"/>
        </p:nvCxnSpPr>
        <p:spPr>
          <a:xfrm>
            <a:off x="10632" y="-7753"/>
            <a:ext cx="4052352" cy="404086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Oval 70">
            <a:extLst>
              <a:ext uri="{FF2B5EF4-FFF2-40B4-BE49-F238E27FC236}">
                <a16:creationId xmlns:a16="http://schemas.microsoft.com/office/drawing/2014/main" id="{E20239FE-47D0-4B4F-8440-F859F368C141}"/>
              </a:ext>
            </a:extLst>
          </p:cNvPr>
          <p:cNvSpPr/>
          <p:nvPr userDrawn="1"/>
        </p:nvSpPr>
        <p:spPr>
          <a:xfrm>
            <a:off x="3903349" y="3869829"/>
            <a:ext cx="274320" cy="2743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3206" y="1990846"/>
            <a:ext cx="6449786" cy="1192192"/>
          </a:xfrm>
        </p:spPr>
        <p:txBody>
          <a:bodyPr>
            <a:normAutofit/>
          </a:bodyPr>
          <a:lstStyle/>
          <a:p>
            <a:r>
              <a:rPr lang="en-US" dirty="0" err="1"/>
              <a:t>学术英语口语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33207" y="3373686"/>
            <a:ext cx="7398565" cy="1029586"/>
          </a:xfrm>
        </p:spPr>
        <p:txBody>
          <a:bodyPr tIns="0" bIns="0">
            <a:no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</a:t>
            </a:r>
            <a:r>
              <a:rPr lang="zh-CN" altLang="en-US" sz="2800" b="1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zh-CN" sz="2800" b="1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en-US" altLang="zh-CN" sz="2800" b="1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GB" altLang="zh-CN" sz="28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Expressing Disagreement and Critical Listening in Decision-Making</a:t>
            </a:r>
            <a:endParaRPr lang="en-GB" altLang="zh-CN" sz="2800" b="1" i="0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6" name="图片 5" descr="文本&#10;&#10;描述已自动生成">
            <a:extLst>
              <a:ext uri="{FF2B5EF4-FFF2-40B4-BE49-F238E27FC236}">
                <a16:creationId xmlns:a16="http://schemas.microsoft.com/office/drawing/2014/main" id="{0BA4F3C2-425B-3A50-BB8A-2FF0644C5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251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建筑前的草地上有一群羊&#10;&#10;低可信度描述已自动生成">
            <a:extLst>
              <a:ext uri="{FF2B5EF4-FFF2-40B4-BE49-F238E27FC236}">
                <a16:creationId xmlns:a16="http://schemas.microsoft.com/office/drawing/2014/main" id="{E616AAF1-A810-4B71-1E57-93583654D9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957" r="15354" b="-1"/>
          <a:stretch/>
        </p:blipFill>
        <p:spPr>
          <a:xfrm>
            <a:off x="20" y="-1"/>
            <a:ext cx="407609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  <a:noFill/>
        </p:spPr>
      </p:pic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2462255D-EE71-43D3-ECB9-9279FC4457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68175" y="6356350"/>
            <a:ext cx="457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0446C89-ADA3-EE68-41D4-785E0EF3A480}"/>
              </a:ext>
            </a:extLst>
          </p:cNvPr>
          <p:cNvSpPr txBox="1"/>
          <p:nvPr/>
        </p:nvSpPr>
        <p:spPr>
          <a:xfrm>
            <a:off x="4906522" y="3578443"/>
            <a:ext cx="63004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400" b="1" kern="100" dirty="0">
                <a:solidFill>
                  <a:schemeClr val="tx2"/>
                </a:solidFill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Topics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Expressing disagreement rationally and politely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altLang="zh-CN" sz="24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Applying critical listening skills to decision making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2313A3C-5B34-5896-C08A-11B13A8BA561}"/>
              </a:ext>
            </a:extLst>
          </p:cNvPr>
          <p:cNvSpPr txBox="1"/>
          <p:nvPr/>
        </p:nvSpPr>
        <p:spPr>
          <a:xfrm>
            <a:off x="4833694" y="929326"/>
            <a:ext cx="661653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Module 6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r>
              <a:rPr lang="en-US" altLang="zh-CN" sz="3600" b="1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Expressing Disagreement and Critical Listening in Decision-Making</a:t>
            </a:r>
          </a:p>
          <a:p>
            <a:pPr>
              <a:lnSpc>
                <a:spcPct val="100000"/>
              </a:lnSpc>
              <a:spcAft>
                <a:spcPts val="0"/>
              </a:spcAft>
            </a:pPr>
            <a:endParaRPr lang="en-US" altLang="zh-CN" sz="3600" b="1" u="none" strike="noStrike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9" name="图片 28" descr="文本&#10;&#10;描述已自动生成">
            <a:extLst>
              <a:ext uri="{FF2B5EF4-FFF2-40B4-BE49-F238E27FC236}">
                <a16:creationId xmlns:a16="http://schemas.microsoft.com/office/drawing/2014/main" id="{95736DD0-8F16-EFFF-C798-99EEEFA8E6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0187" y="5853283"/>
            <a:ext cx="2165274" cy="58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742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4772" y="1025236"/>
            <a:ext cx="6856292" cy="3243278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altLang="zh-CN" sz="4800" b="1" kern="100" dirty="0">
                <a:solidFill>
                  <a:schemeClr val="tx2"/>
                </a:solidFill>
                <a:effectLst/>
                <a:latin typeface="Calibri" panose="020F0502020204030204" pitchFamily="34" charset="0"/>
                <a:ea typeface="仿宋_GB2312" panose="02010609030101010101" pitchFamily="49" charset="-122"/>
                <a:cs typeface="Calibri" panose="020F0502020204030204" pitchFamily="34" charset="0"/>
              </a:rPr>
              <a:t>Expressing disagreement rationally and politely</a:t>
            </a:r>
          </a:p>
        </p:txBody>
      </p:sp>
    </p:spTree>
    <p:extLst>
      <p:ext uri="{BB962C8B-B14F-4D97-AF65-F5344CB8AC3E}">
        <p14:creationId xmlns:p14="http://schemas.microsoft.com/office/powerpoint/2010/main" val="3711732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9223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1" i="0" u="none" strike="noStrike" dirty="0">
                <a:solidFill>
                  <a:srgbClr val="0D0D0D"/>
                </a:solidFill>
                <a:effectLst/>
                <a:latin typeface="Söhne"/>
              </a:rPr>
              <a:t>Introduction</a:t>
            </a:r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Effective Communication and Critical Listening in Decision-Making Processes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Overview of Topics Covered in this Module</a:t>
            </a:r>
            <a:endParaRPr kumimoji="1" lang="zh-CN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219200" y="1443841"/>
            <a:ext cx="86590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Expressing Disagreement Rationally and Politely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Definition of Disagreement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Importance of Expressing Disagreement Constructively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Strategies for Maintaining Professionalism When Disagreeing</a:t>
            </a:r>
          </a:p>
        </p:txBody>
      </p:sp>
    </p:spTree>
    <p:extLst>
      <p:ext uri="{BB962C8B-B14F-4D97-AF65-F5344CB8AC3E}">
        <p14:creationId xmlns:p14="http://schemas.microsoft.com/office/powerpoint/2010/main" val="91995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49927" y="1288473"/>
            <a:ext cx="8659091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4400" b="1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Techniques for Expressing Disagreement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GB" altLang="zh-CN" sz="280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Using Diplomatic Language (e.g., "I respectfully disagree," "I see things differently because...")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Presenting Alternative Perspectives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Providing Evidence or Reasons to Support Disagreement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280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Seeking Common Ground or Compromise</a:t>
            </a:r>
            <a:endParaRPr lang="en-GB" altLang="zh-CN" sz="120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589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 hidden="1">
            <a:extLst>
              <a:ext uri="{FF2B5EF4-FFF2-40B4-BE49-F238E27FC236}">
                <a16:creationId xmlns:a16="http://schemas.microsoft.com/office/drawing/2014/main" id="{66396321-1029-C600-E9B0-0EF23BEC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B5CEABB6-07DC-46E8-9B57-56EC44A396E5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017D778-CF1F-04BE-1835-6892D8E3B4FF}"/>
              </a:ext>
            </a:extLst>
          </p:cNvPr>
          <p:cNvSpPr txBox="1"/>
          <p:nvPr/>
        </p:nvSpPr>
        <p:spPr>
          <a:xfrm>
            <a:off x="1191491" y="2202873"/>
            <a:ext cx="86590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Practice Activity: Expressing Disagreement</a:t>
            </a:r>
          </a:p>
          <a:p>
            <a:pPr algn="l"/>
            <a:endParaRPr lang="en-GB" altLang="zh-CN" sz="3600" b="0" i="0" u="none" strike="noStrike" dirty="0">
              <a:solidFill>
                <a:srgbClr val="0D0D0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Statements or Scenarios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students to respond with appropriate expressions of disagreement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GB" altLang="zh-CN" sz="3600" b="0" i="0" u="none" strike="noStrike" dirty="0">
                <a:solidFill>
                  <a:srgbClr val="0D0D0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discussion on effective ways to express disagreement while maintaining respect and professionalism</a:t>
            </a:r>
          </a:p>
        </p:txBody>
      </p:sp>
    </p:spTree>
    <p:extLst>
      <p:ext uri="{BB962C8B-B14F-4D97-AF65-F5344CB8AC3E}">
        <p14:creationId xmlns:p14="http://schemas.microsoft.com/office/powerpoint/2010/main" val="2466101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D375C2-2973-4C8B-9800-5B5271D300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9B7A9F-83D5-4264-91C0-B309A9EDBFB6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F1950151-0FE0-482F-ADBD-EE52BFC46C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149</Words>
  <Application>Microsoft Macintosh PowerPoint</Application>
  <PresentationFormat>宽屏</PresentationFormat>
  <Paragraphs>35</Paragraphs>
  <Slides>7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2" baseType="lpstr">
      <vt:lpstr>Söhne</vt:lpstr>
      <vt:lpstr>Arial</vt:lpstr>
      <vt:lpstr>Avenir Next LT Pro</vt:lpstr>
      <vt:lpstr>Calibri</vt:lpstr>
      <vt:lpstr>Custom</vt:lpstr>
      <vt:lpstr>学术英语口语</vt:lpstr>
      <vt:lpstr>PowerPoint 演示文稿</vt:lpstr>
      <vt:lpstr>Expressing disagreement rationally and politely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2023-12-19T13:11:42Z</dcterms:created>
  <dcterms:modified xsi:type="dcterms:W3CDTF">2024-03-12T20:13:12Z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