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91" r:id="rId5"/>
    <p:sldId id="294" r:id="rId6"/>
    <p:sldId id="303" r:id="rId7"/>
    <p:sldId id="293" r:id="rId8"/>
    <p:sldId id="295" r:id="rId9"/>
    <p:sldId id="2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 autoAdjust="0"/>
    <p:restoredTop sz="93197" autoAdjust="0"/>
  </p:normalViewPr>
  <p:slideViewPr>
    <p:cSldViewPr snapToGrid="0">
      <p:cViewPr varScale="1">
        <p:scale>
          <a:sx n="115" d="100"/>
          <a:sy n="115" d="100"/>
        </p:scale>
        <p:origin x="560" y="18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3/15/24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3/15/24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206" y="1990846"/>
            <a:ext cx="6449786" cy="1192192"/>
          </a:xfrm>
        </p:spPr>
        <p:txBody>
          <a:bodyPr>
            <a:normAutofit/>
          </a:bodyPr>
          <a:lstStyle/>
          <a:p>
            <a:r>
              <a:rPr lang="en-US" dirty="0" err="1"/>
              <a:t>学术英语口语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3207" y="3373686"/>
            <a:ext cx="7398565" cy="1029586"/>
          </a:xfrm>
        </p:spPr>
        <p:txBody>
          <a:bodyPr tIns="0" bIns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n-US" altLang="zh-CN" sz="2800" b="1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zh-CN" sz="28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Effective Participation and </a:t>
            </a:r>
            <a:r>
              <a:rPr lang="en-GB" altLang="zh-CN" sz="2800" b="1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Behavior</a:t>
            </a:r>
            <a:r>
              <a:rPr lang="en-GB" altLang="zh-CN" sz="28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Discussions </a:t>
            </a:r>
            <a:endParaRPr lang="en-GB" altLang="zh-CN" sz="28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0BA4F3C2-425B-3A50-BB8A-2FF0644C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建筑前的草地上有一群羊&#10;&#10;低可信度描述已自动生成">
            <a:extLst>
              <a:ext uri="{FF2B5EF4-FFF2-40B4-BE49-F238E27FC236}">
                <a16:creationId xmlns:a16="http://schemas.microsoft.com/office/drawing/2014/main" id="{E616AAF1-A810-4B71-1E57-93583654D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7" r="15354" b="-1"/>
          <a:stretch/>
        </p:blipFill>
        <p:spPr>
          <a:xfrm>
            <a:off x="20" y="-1"/>
            <a:ext cx="407609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  <a:noFill/>
        </p:spPr>
      </p:pic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2462255D-EE71-43D3-ECB9-9279FC4457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68175" y="6356350"/>
            <a:ext cx="457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0446C89-ADA3-EE68-41D4-785E0EF3A480}"/>
              </a:ext>
            </a:extLst>
          </p:cNvPr>
          <p:cNvSpPr txBox="1"/>
          <p:nvPr/>
        </p:nvSpPr>
        <p:spPr>
          <a:xfrm>
            <a:off x="4906522" y="3578443"/>
            <a:ext cx="6300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kern="100" dirty="0">
                <a:solidFill>
                  <a:schemeClr val="tx2"/>
                </a:solidFill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Topics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Entering a discussion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Avoiding inappropriate </a:t>
            </a:r>
            <a:r>
              <a:rPr lang="en-US" altLang="zh-CN" sz="2400" b="1" kern="1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behaviours</a:t>
            </a: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 in discussion</a:t>
            </a:r>
          </a:p>
          <a:p>
            <a:pPr marL="514350" lvl="0" indent="-514350">
              <a:buFont typeface="+mj-lt"/>
              <a:buAutoNum type="arabicPeriod"/>
            </a:pPr>
            <a:endParaRPr lang="en-US" altLang="zh-CN" sz="2400" b="1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仿宋_GB2312" panose="0201060903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313A3C-5B34-5896-C08A-11B13A8BA561}"/>
              </a:ext>
            </a:extLst>
          </p:cNvPr>
          <p:cNvSpPr txBox="1"/>
          <p:nvPr/>
        </p:nvSpPr>
        <p:spPr>
          <a:xfrm>
            <a:off x="4833694" y="929326"/>
            <a:ext cx="66165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 9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Effective Participation and Behavior in Discussions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3600" b="1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图片 28" descr="文本&#10;&#10;描述已自动生成">
            <a:extLst>
              <a:ext uri="{FF2B5EF4-FFF2-40B4-BE49-F238E27FC236}">
                <a16:creationId xmlns:a16="http://schemas.microsoft.com/office/drawing/2014/main" id="{95736DD0-8F16-EFFF-C798-99EEEFA8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1025236"/>
            <a:ext cx="6856292" cy="3243278"/>
          </a:xfrm>
        </p:spPr>
        <p:txBody>
          <a:bodyPr>
            <a:normAutofit/>
          </a:bodyPr>
          <a:lstStyle/>
          <a:p>
            <a: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1. </a:t>
            </a:r>
            <a:r>
              <a:rPr lang="en-US" altLang="zh-CN" sz="4800" kern="100" dirty="0"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Entering a discussion</a:t>
            </a:r>
            <a:endParaRPr lang="en-US" altLang="zh-CN" sz="4800" b="1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仿宋_GB2312" panose="0201060903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3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91491" y="2202873"/>
            <a:ext cx="89223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b="1" i="0" u="none" strike="noStrike" dirty="0">
                <a:solidFill>
                  <a:srgbClr val="0D0D0D"/>
                </a:solidFill>
                <a:effectLst/>
                <a:latin typeface="Söhne"/>
              </a:rPr>
              <a:t>Importance of Effective Participation and </a:t>
            </a:r>
            <a:r>
              <a:rPr lang="en-GB" altLang="zh-CN" sz="2800" b="1" i="0" u="none" strike="noStrike" dirty="0" err="1">
                <a:solidFill>
                  <a:srgbClr val="0D0D0D"/>
                </a:solidFill>
                <a:effectLst/>
                <a:latin typeface="Söhne"/>
              </a:rPr>
              <a:t>Behavior</a:t>
            </a:r>
            <a:r>
              <a:rPr lang="en-GB" altLang="zh-CN" sz="2800" b="1" i="0" u="none" strike="noStrike" dirty="0">
                <a:solidFill>
                  <a:srgbClr val="0D0D0D"/>
                </a:solidFill>
                <a:effectLst/>
                <a:latin typeface="Söhne"/>
              </a:rPr>
              <a:t> in Discussions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b="1" i="0" u="none" strike="noStrike" dirty="0">
                <a:solidFill>
                  <a:srgbClr val="0D0D0D"/>
                </a:solidFill>
                <a:effectLst/>
                <a:latin typeface="Söhne"/>
              </a:rPr>
              <a:t>Overview of Topics Covered in this Module</a:t>
            </a:r>
          </a:p>
        </p:txBody>
      </p:sp>
    </p:spTree>
    <p:extLst>
      <p:ext uri="{BB962C8B-B14F-4D97-AF65-F5344CB8AC3E}">
        <p14:creationId xmlns:p14="http://schemas.microsoft.com/office/powerpoint/2010/main" val="2740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219200" y="1443841"/>
            <a:ext cx="8659091" cy="3374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Language Tips for Entering a Discussion</a:t>
            </a:r>
            <a:endParaRPr lang="en-GB" altLang="zh-CN" sz="3600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US" altLang="zh-CN" sz="1800" kern="0" dirty="0">
              <a:solidFill>
                <a:srgbClr val="0D0D0D"/>
              </a:solidFill>
              <a:effectLst/>
              <a:latin typeface="Segoe UI" panose="020B0502040204020203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0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Use Polite Phrases to Signal Your Intent to Speak: "Excuse me, may I add something?" or "Could I jump in here for a moment?"</a:t>
            </a:r>
            <a:endParaRPr lang="zh-CN" altLang="zh-CN" sz="20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0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Acknowledge the Current Speaker: Use phrases like "Thank you for sharing your perspective" before contributing your own thoughts.</a:t>
            </a:r>
            <a:endParaRPr lang="zh-CN" altLang="zh-CN" sz="20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0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Be Concise and Relevant: Start with a brief summary of your point to ensure clarity and relevance to the ongoing discussion.</a:t>
            </a:r>
            <a:endParaRPr lang="zh-CN" altLang="zh-CN" sz="20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5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49927" y="1288473"/>
            <a:ext cx="86590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1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</a:rPr>
              <a:t>Practice Activity: Entering a Discussion</a:t>
            </a:r>
            <a:r>
              <a:rPr lang="zh-CN" altLang="zh-CN" sz="4400" dirty="0">
                <a:effectLst/>
              </a:rPr>
              <a:t> </a:t>
            </a:r>
            <a:endParaRPr lang="en-GB" altLang="zh-CN" sz="4400" dirty="0">
              <a:effectLst/>
            </a:endParaRPr>
          </a:p>
          <a:p>
            <a:pPr algn="l"/>
            <a:endParaRPr lang="en-GB" altLang="zh-CN" sz="320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4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Scenarios or Discussion Topics</a:t>
            </a:r>
            <a:endParaRPr lang="zh-CN" altLang="zh-CN" sz="24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4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Practice entering discussions at appropriate times</a:t>
            </a:r>
            <a:endParaRPr lang="zh-CN" altLang="zh-CN" sz="24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400" kern="0" dirty="0">
                <a:solidFill>
                  <a:srgbClr val="0D0D0D"/>
                </a:solidFill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4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eedback on the effectiveness of their timing and language use</a:t>
            </a:r>
            <a:endParaRPr lang="zh-CN" altLang="zh-CN" sz="24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897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D375C2-2973-4C8B-9800-5B5271D300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9B7A9F-83D5-4264-91C0-B309A9EDBFB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F1950151-0FE0-482F-ADBD-EE52BFC46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160</Words>
  <Application>Microsoft Macintosh PowerPoint</Application>
  <PresentationFormat>宽屏</PresentationFormat>
  <Paragraphs>28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DengXian</vt:lpstr>
      <vt:lpstr>Söhne</vt:lpstr>
      <vt:lpstr>Arial</vt:lpstr>
      <vt:lpstr>Avenir Next LT Pro</vt:lpstr>
      <vt:lpstr>Calibri</vt:lpstr>
      <vt:lpstr>Segoe UI</vt:lpstr>
      <vt:lpstr>Symbol</vt:lpstr>
      <vt:lpstr>Custom</vt:lpstr>
      <vt:lpstr>学术英语口语</vt:lpstr>
      <vt:lpstr>PowerPoint 演示文稿</vt:lpstr>
      <vt:lpstr>1. Entering a discussion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2023-12-19T13:11:42Z</dcterms:created>
  <dcterms:modified xsi:type="dcterms:W3CDTF">2024-03-14T16:29:48Z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