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91" r:id="rId5"/>
    <p:sldId id="294" r:id="rId6"/>
    <p:sldId id="303" r:id="rId7"/>
    <p:sldId id="293" r:id="rId8"/>
    <p:sldId id="295" r:id="rId9"/>
    <p:sldId id="296" r:id="rId10"/>
    <p:sldId id="297" r:id="rId11"/>
    <p:sldId id="298" r:id="rId12"/>
    <p:sldId id="299" r:id="rId13"/>
    <p:sldId id="30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17" autoAdjust="0"/>
    <p:restoredTop sz="93197" autoAdjust="0"/>
  </p:normalViewPr>
  <p:slideViewPr>
    <p:cSldViewPr snapToGrid="0">
      <p:cViewPr varScale="1">
        <p:scale>
          <a:sx n="115" d="100"/>
          <a:sy n="115" d="100"/>
        </p:scale>
        <p:origin x="1192" y="184"/>
      </p:cViewPr>
      <p:guideLst>
        <p:guide orient="horz" pos="792"/>
        <p:guide pos="3144"/>
        <p:guide orient="horz" pos="960"/>
      </p:guideLst>
    </p:cSldViewPr>
  </p:slideViewPr>
  <p:outlineViewPr>
    <p:cViewPr>
      <p:scale>
        <a:sx n="33" d="100"/>
        <a:sy n="33" d="100"/>
      </p:scale>
      <p:origin x="0" y="-119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34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231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0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4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407AED1-9974-465A-BC9C-530E270105DE}"/>
              </a:ext>
            </a:extLst>
          </p:cNvPr>
          <p:cNvSpPr/>
          <p:nvPr userDrawn="1"/>
        </p:nvSpPr>
        <p:spPr>
          <a:xfrm flipH="1">
            <a:off x="0" y="2021358"/>
            <a:ext cx="2032942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8ADBC6-C9BE-4302-A86A-4AC842874C24}"/>
              </a:ext>
            </a:extLst>
          </p:cNvPr>
          <p:cNvSpPr/>
          <p:nvPr userDrawn="1"/>
        </p:nvSpPr>
        <p:spPr>
          <a:xfrm>
            <a:off x="2029604" y="2031653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B04AFC-F339-4DFB-AA44-D68317065E02}"/>
              </a:ext>
            </a:extLst>
          </p:cNvPr>
          <p:cNvSpPr/>
          <p:nvPr userDrawn="1"/>
        </p:nvSpPr>
        <p:spPr>
          <a:xfrm>
            <a:off x="2028253" y="4052815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A black and white striped pattern&#10;&#10;Description automatically generated with low confidence">
            <a:extLst>
              <a:ext uri="{FF2B5EF4-FFF2-40B4-BE49-F238E27FC236}">
                <a16:creationId xmlns:a16="http://schemas.microsoft.com/office/drawing/2014/main" id="{E88B2398-8473-499F-836C-F3AF518F5B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5" y="5086646"/>
            <a:ext cx="2019299" cy="99945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-9867" y="-1076"/>
            <a:ext cx="2029968" cy="202996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522571C-09D3-4F39-B963-76F80D9973F1}"/>
              </a:ext>
            </a:extLst>
          </p:cNvPr>
          <p:cNvSpPr/>
          <p:nvPr userDrawn="1"/>
        </p:nvSpPr>
        <p:spPr>
          <a:xfrm>
            <a:off x="2029968" y="6045049"/>
            <a:ext cx="2029968" cy="8129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0268D7D-D5FB-492C-8D00-3E866534BD42}"/>
              </a:ext>
            </a:extLst>
          </p:cNvPr>
          <p:cNvSpPr/>
          <p:nvPr userDrawn="1"/>
        </p:nvSpPr>
        <p:spPr>
          <a:xfrm flipH="1">
            <a:off x="0" y="4828032"/>
            <a:ext cx="2032942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4BCEF24-C76B-44E5-A457-E55658E8EB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860" y="4828032"/>
            <a:ext cx="2029968" cy="2029968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18216784-417D-44A8-8CF1-C0CAF410EB9B}"/>
              </a:ext>
            </a:extLst>
          </p:cNvPr>
          <p:cNvGrpSpPr/>
          <p:nvPr userDrawn="1"/>
        </p:nvGrpSpPr>
        <p:grpSpPr>
          <a:xfrm>
            <a:off x="100242" y="2099803"/>
            <a:ext cx="1920240" cy="1920240"/>
            <a:chOff x="5361924" y="7472790"/>
            <a:chExt cx="1828800" cy="182880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FF90BA2-E949-4FDF-A88E-B68F607E3205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1F18930-2C24-4BA6-A1EB-BF1644EE8558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D5953E65-C24C-4C83-86BB-E4A6D2532FD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0B9DA7A8-A66E-4E0E-92DF-B3FF112EB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Group 52">
                      <a:extLst>
                        <a:ext uri="{FF2B5EF4-FFF2-40B4-BE49-F238E27FC236}">
                          <a16:creationId xmlns:a16="http://schemas.microsoft.com/office/drawing/2014/main" id="{94E74739-1964-4A3C-B2E5-28FEF5EF8E4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Group 54">
                        <a:extLst>
                          <a:ext uri="{FF2B5EF4-FFF2-40B4-BE49-F238E27FC236}">
                            <a16:creationId xmlns:a16="http://schemas.microsoft.com/office/drawing/2014/main" id="{E31C22DC-76BD-4E83-8A1A-B7AE70B2E8FE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Group 56">
                          <a:extLst>
                            <a:ext uri="{FF2B5EF4-FFF2-40B4-BE49-F238E27FC236}">
                              <a16:creationId xmlns:a16="http://schemas.microsoft.com/office/drawing/2014/main" id="{F63C700C-5749-4BA1-8128-78559312E8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Oval 58">
                            <a:extLst>
                              <a:ext uri="{FF2B5EF4-FFF2-40B4-BE49-F238E27FC236}">
                                <a16:creationId xmlns:a16="http://schemas.microsoft.com/office/drawing/2014/main" id="{EC81C305-3A69-4634-8A07-56F8272122A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Oval 59">
                            <a:extLst>
                              <a:ext uri="{FF2B5EF4-FFF2-40B4-BE49-F238E27FC236}">
                                <a16:creationId xmlns:a16="http://schemas.microsoft.com/office/drawing/2014/main" id="{A14AAEDA-8F87-420D-A6BD-FF115C08EB7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Oval 57">
                          <a:extLst>
                            <a:ext uri="{FF2B5EF4-FFF2-40B4-BE49-F238E27FC236}">
                              <a16:creationId xmlns:a16="http://schemas.microsoft.com/office/drawing/2014/main" id="{A1FA4EA0-701D-49A3-8962-1BD0CE6E9C0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E362A8AA-1110-4C1C-9922-60F7D43E82B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Oval 53">
                      <a:extLst>
                        <a:ext uri="{FF2B5EF4-FFF2-40B4-BE49-F238E27FC236}">
                          <a16:creationId xmlns:a16="http://schemas.microsoft.com/office/drawing/2014/main" id="{BC8B72EE-335A-4030-B500-7E6FB4D24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10167348-D9AA-4440-8569-849A6B0F2C2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5616AB2-7A83-42C0-883C-FFA27D5468C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A9CA073-4F0B-4787-B46D-7886261E945E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AF901A3-1EC5-458F-A653-74CCEAE9A13D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4D5E35A9-4BB5-48F3-AE34-E1BDD3343EB1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9A549D5-A823-49C4-8C36-D074E6E039B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A767C47-7246-4B50-8E78-82766365754A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AEE1DDC-07C3-4204-A3B1-BB7C77C0622B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15DA288D-BE35-46E8-AA86-9F28D8504DAB}"/>
              </a:ext>
            </a:extLst>
          </p:cNvPr>
          <p:cNvSpPr/>
          <p:nvPr userDrawn="1"/>
        </p:nvSpPr>
        <p:spPr>
          <a:xfrm>
            <a:off x="0" y="4043197"/>
            <a:ext cx="2029968" cy="784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2557B54-30A3-4192-9D51-EE28AF522DE9}"/>
              </a:ext>
            </a:extLst>
          </p:cNvPr>
          <p:cNvSpPr/>
          <p:nvPr userDrawn="1"/>
        </p:nvSpPr>
        <p:spPr>
          <a:xfrm>
            <a:off x="0" y="2021358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208FD0E-034D-4DF3-85D7-F0EBE2775B58}"/>
              </a:ext>
            </a:extLst>
          </p:cNvPr>
          <p:cNvCxnSpPr>
            <a:cxnSpLocks/>
          </p:cNvCxnSpPr>
          <p:nvPr userDrawn="1"/>
        </p:nvCxnSpPr>
        <p:spPr>
          <a:xfrm>
            <a:off x="10632" y="-7753"/>
            <a:ext cx="4052352" cy="404086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E20239FE-47D0-4B4F-8440-F859F368C141}"/>
              </a:ext>
            </a:extLst>
          </p:cNvPr>
          <p:cNvSpPr/>
          <p:nvPr userDrawn="1"/>
        </p:nvSpPr>
        <p:spPr>
          <a:xfrm>
            <a:off x="3903349" y="3869829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 dirty="0"/>
              <a:t>Click to add text </a:t>
            </a:r>
          </a:p>
          <a:p>
            <a:pPr marL="685800" lvl="1" indent="-228600"/>
            <a:r>
              <a:rPr lang="en-US" dirty="0"/>
              <a:t>Second level</a:t>
            </a:r>
          </a:p>
          <a:p>
            <a:pPr marL="1143000" lvl="2" indent="-228600"/>
            <a:r>
              <a:rPr lang="en-US" dirty="0"/>
              <a:t>Third level</a:t>
            </a:r>
          </a:p>
          <a:p>
            <a:pPr marL="1600200" lvl="3" indent="-228600"/>
            <a:r>
              <a:rPr lang="en-US" dirty="0"/>
              <a:t>Fourth level</a:t>
            </a:r>
          </a:p>
          <a:p>
            <a:pPr marL="2057400" lvl="4" indent="-228600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insert table</a:t>
            </a:r>
          </a:p>
          <a:p>
            <a:endParaRPr lang="en-US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4771" y="1990846"/>
            <a:ext cx="6449786" cy="1192192"/>
          </a:xfrm>
        </p:spPr>
        <p:txBody>
          <a:bodyPr>
            <a:normAutofit/>
          </a:bodyPr>
          <a:lstStyle/>
          <a:p>
            <a:r>
              <a:rPr lang="en-US" dirty="0" err="1"/>
              <a:t>学术英语口语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4772" y="3373686"/>
            <a:ext cx="7398565" cy="1029586"/>
          </a:xfrm>
        </p:spPr>
        <p:txBody>
          <a:bodyPr tIns="0" bIns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GB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Understanding interpersonal communication</a:t>
            </a:r>
            <a:endParaRPr lang="en-GB" altLang="zh-CN" sz="2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6" name="图片 5" descr="文本&#10;&#10;描述已自动生成">
            <a:extLst>
              <a:ext uri="{FF2B5EF4-FFF2-40B4-BE49-F238E27FC236}">
                <a16:creationId xmlns:a16="http://schemas.microsoft.com/office/drawing/2014/main" id="{0BA4F3C2-425B-3A50-BB8A-2FF0644C5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5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建筑前的草地上有一群羊&#10;&#10;低可信度描述已自动生成">
            <a:extLst>
              <a:ext uri="{FF2B5EF4-FFF2-40B4-BE49-F238E27FC236}">
                <a16:creationId xmlns:a16="http://schemas.microsoft.com/office/drawing/2014/main" id="{E616AAF1-A810-4B71-1E57-93583654D9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57" r="15354" b="-1"/>
          <a:stretch/>
        </p:blipFill>
        <p:spPr>
          <a:xfrm>
            <a:off x="20" y="-1"/>
            <a:ext cx="407609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  <a:noFill/>
        </p:spPr>
      </p:pic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2462255D-EE71-43D3-ECB9-9279FC4457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68175" y="6356350"/>
            <a:ext cx="457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0446C89-ADA3-EE68-41D4-785E0EF3A480}"/>
              </a:ext>
            </a:extLst>
          </p:cNvPr>
          <p:cNvSpPr txBox="1"/>
          <p:nvPr/>
        </p:nvSpPr>
        <p:spPr>
          <a:xfrm>
            <a:off x="4906522" y="3578443"/>
            <a:ext cx="63004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b="1" kern="100" dirty="0">
                <a:solidFill>
                  <a:schemeClr val="tx2"/>
                </a:solidFill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Topics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Understanding the basics of group discussions</a:t>
            </a:r>
            <a:endParaRPr lang="zh-CN" altLang="zh-CN" sz="2400" b="1" kern="100" dirty="0">
              <a:solidFill>
                <a:schemeClr val="tx2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Expressing personal viewpoints</a:t>
            </a:r>
            <a:r>
              <a:rPr lang="zh-CN" altLang="zh-CN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1" lang="zh-CN" altLang="en-US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2313A3C-5B34-5896-C08A-11B13A8BA561}"/>
              </a:ext>
            </a:extLst>
          </p:cNvPr>
          <p:cNvSpPr txBox="1"/>
          <p:nvPr/>
        </p:nvSpPr>
        <p:spPr>
          <a:xfrm>
            <a:off x="4833694" y="929326"/>
            <a:ext cx="6616536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GB" altLang="zh-CN" sz="40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Understanding interpersonal communication</a:t>
            </a:r>
            <a:endParaRPr lang="en-GB" altLang="zh-CN" sz="40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29" name="图片 28" descr="文本&#10;&#10;描述已自动生成">
            <a:extLst>
              <a:ext uri="{FF2B5EF4-FFF2-40B4-BE49-F238E27FC236}">
                <a16:creationId xmlns:a16="http://schemas.microsoft.com/office/drawing/2014/main" id="{95736DD0-8F16-EFFF-C798-99EEEFA8E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4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772" y="1025236"/>
            <a:ext cx="6856292" cy="3243278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altLang="zh-CN" sz="48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Understanding the basics of group discussions</a:t>
            </a:r>
            <a:endParaRPr lang="zh-CN" altLang="zh-CN" sz="4800" b="1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732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91491" y="2202873"/>
            <a:ext cx="89223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Definition of Group Discussion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Importance of Group Discussions in Academic Settings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kumimoji="1" lang="zh-CN" alt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2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91491" y="2202873"/>
            <a:ext cx="865909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Characteristics of Effective Group Discussions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Active Participation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Respectful Listening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Constructive Feedback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Collaboration</a:t>
            </a:r>
          </a:p>
        </p:txBody>
      </p:sp>
    </p:spTree>
    <p:extLst>
      <p:ext uri="{BB962C8B-B14F-4D97-AF65-F5344CB8AC3E}">
        <p14:creationId xmlns:p14="http://schemas.microsoft.com/office/powerpoint/2010/main" val="919959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91491" y="2202873"/>
            <a:ext cx="865909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Types of Group Discussions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Formal vs. Informal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Structured vs. Unstructured</a:t>
            </a:r>
          </a:p>
        </p:txBody>
      </p:sp>
    </p:spTree>
    <p:extLst>
      <p:ext uri="{BB962C8B-B14F-4D97-AF65-F5344CB8AC3E}">
        <p14:creationId xmlns:p14="http://schemas.microsoft.com/office/powerpoint/2010/main" val="2062589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91491" y="2202873"/>
            <a:ext cx="865909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Process of Group Discussion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Planning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Introduction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Main Discussion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46610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094509" y="1662546"/>
            <a:ext cx="865909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0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Roles and Responsibilities in Group Discussions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0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Facilitator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0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Timekeeper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0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Recorder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0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Participants</a:t>
            </a:r>
          </a:p>
        </p:txBody>
      </p:sp>
    </p:spTree>
    <p:extLst>
      <p:ext uri="{BB962C8B-B14F-4D97-AF65-F5344CB8AC3E}">
        <p14:creationId xmlns:p14="http://schemas.microsoft.com/office/powerpoint/2010/main" val="223596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094509" y="1662546"/>
            <a:ext cx="865909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Strategies for Successful Group Discussions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Setting Clear Objectives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Establishing Ground Rules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Encouraging Participation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Managing Conflicts</a:t>
            </a:r>
          </a:p>
        </p:txBody>
      </p:sp>
    </p:spTree>
    <p:extLst>
      <p:ext uri="{BB962C8B-B14F-4D97-AF65-F5344CB8AC3E}">
        <p14:creationId xmlns:p14="http://schemas.microsoft.com/office/powerpoint/2010/main" val="265182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330036" y="2798619"/>
            <a:ext cx="86590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Examples and Practice Scenarios</a:t>
            </a:r>
          </a:p>
        </p:txBody>
      </p:sp>
    </p:spTree>
    <p:extLst>
      <p:ext uri="{BB962C8B-B14F-4D97-AF65-F5344CB8AC3E}">
        <p14:creationId xmlns:p14="http://schemas.microsoft.com/office/powerpoint/2010/main" val="15486833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1950151-0FE0-482F-ADBD-EE52BFC46C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AD375C2-2973-4C8B-9800-5B5271D300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9B7A9F-83D5-4264-91C0-B309A9EDBFB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111</Words>
  <Application>Microsoft Macintosh PowerPoint</Application>
  <PresentationFormat>宽屏</PresentationFormat>
  <Paragraphs>46</Paragraphs>
  <Slides>10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4" baseType="lpstr">
      <vt:lpstr>Arial</vt:lpstr>
      <vt:lpstr>Avenir Next LT Pro</vt:lpstr>
      <vt:lpstr>Calibri</vt:lpstr>
      <vt:lpstr>Custom</vt:lpstr>
      <vt:lpstr>学术英语口语</vt:lpstr>
      <vt:lpstr>PowerPoint 演示文稿</vt:lpstr>
      <vt:lpstr>Understanding the basics of group discussions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2023-12-19T13:11:42Z</dcterms:created>
  <dcterms:modified xsi:type="dcterms:W3CDTF">2024-03-12T19:56:31Z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