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91" r:id="rId5"/>
    <p:sldId id="294" r:id="rId6"/>
    <p:sldId id="304" r:id="rId7"/>
    <p:sldId id="302" r:id="rId8"/>
    <p:sldId id="305" r:id="rId9"/>
    <p:sldId id="306" r:id="rId10"/>
    <p:sldId id="310" r:id="rId11"/>
    <p:sldId id="30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91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560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183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en-US" altLang="zh-CN" sz="2800" b="1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Participation and </a:t>
            </a:r>
            <a:r>
              <a:rPr lang="en-GB" altLang="zh-CN" sz="2800" b="1" u="none" strike="noStrike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Behavior</a:t>
            </a: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 Discussions </a:t>
            </a:r>
            <a:endParaRPr lang="en-GB" altLang="zh-CN" sz="28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Entering a discussion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Avoiding inappropriate </a:t>
            </a:r>
            <a:r>
              <a:rPr lang="en-US" altLang="zh-CN" sz="2400" b="1" kern="1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behaviours</a:t>
            </a: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 in discussion</a:t>
            </a:r>
          </a:p>
          <a:p>
            <a:pPr marL="514350" lvl="0" indent="-514350">
              <a:buFont typeface="+mj-lt"/>
              <a:buAutoNum type="arabicPeriod"/>
            </a:pPr>
            <a:endParaRPr lang="en-US" altLang="zh-CN" sz="2400" b="1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仿宋_GB2312" panose="02010609030101010101" pitchFamily="49" charset="-122"/>
              <a:cs typeface="Calibri" panose="020F050202020403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 9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Participation and Behavior in Discussions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en-US" altLang="zh-CN" sz="3600" b="1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pPr lvl="0"/>
            <a:r>
              <a:rPr lang="en-US" altLang="zh-CN" sz="4800" kern="100" dirty="0"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2. </a:t>
            </a:r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Avoiding inappropriate behaviors in discussion</a:t>
            </a:r>
          </a:p>
        </p:txBody>
      </p:sp>
    </p:spTree>
    <p:extLst>
      <p:ext uri="{BB962C8B-B14F-4D97-AF65-F5344CB8AC3E}">
        <p14:creationId xmlns:p14="http://schemas.microsoft.com/office/powerpoint/2010/main" val="14259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54726" y="1690062"/>
            <a:ext cx="865909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Respectful and Professional </a:t>
            </a:r>
            <a:r>
              <a:rPr lang="en-GB" altLang="zh-CN" sz="3200" b="0" i="0" u="none" strike="noStrike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Behavior</a:t>
            </a: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 Discussions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altLang="zh-CN" sz="32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Common Inappropriate </a:t>
            </a:r>
            <a:r>
              <a:rPr lang="en-GB" altLang="zh-CN" sz="3200" b="0" i="0" u="none" strike="noStrike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Behaviors</a:t>
            </a: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to Avoid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altLang="zh-CN" sz="32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Impact of Inappropriate </a:t>
            </a:r>
            <a:r>
              <a:rPr lang="en-GB" altLang="zh-CN" sz="3200" b="0" i="0" u="none" strike="noStrike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Behaviors</a:t>
            </a: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on Group Dynamics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altLang="zh-CN" sz="32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054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399310" y="1759529"/>
            <a:ext cx="865909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Söhne"/>
              </a:rPr>
              <a:t>Techniques for Comparing Views</a:t>
            </a:r>
          </a:p>
          <a:p>
            <a:pPr algn="l"/>
            <a:endParaRPr lang="en-GB" altLang="zh-CN" sz="4400" b="1" i="0" u="none" strike="noStrike" dirty="0">
              <a:solidFill>
                <a:srgbClr val="0D0D0D"/>
              </a:solidFill>
              <a:effectLst/>
              <a:latin typeface="Söhne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i="0" u="none" strike="noStrike" dirty="0">
                <a:solidFill>
                  <a:srgbClr val="0D0D0D"/>
                </a:solidFill>
                <a:effectLst/>
                <a:latin typeface="Söhne"/>
              </a:rPr>
              <a:t>Identifying Common Ground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i="0" u="none" strike="noStrike" dirty="0">
                <a:solidFill>
                  <a:srgbClr val="0D0D0D"/>
                </a:solidFill>
                <a:effectLst/>
                <a:latin typeface="Söhne"/>
              </a:rPr>
              <a:t>Highlighting Differences in Perspective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i="0" u="none" strike="noStrike" dirty="0">
                <a:solidFill>
                  <a:srgbClr val="0D0D0D"/>
                </a:solidFill>
                <a:effectLst/>
                <a:latin typeface="Söhne"/>
              </a:rPr>
              <a:t>Exploring the Implications of Different Views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i="0" u="none" strike="noStrike" dirty="0">
                <a:solidFill>
                  <a:srgbClr val="0D0D0D"/>
                </a:solidFill>
                <a:effectLst/>
                <a:latin typeface="Söhne"/>
              </a:rPr>
              <a:t>Encouraging Reflective Thinking</a:t>
            </a:r>
          </a:p>
        </p:txBody>
      </p:sp>
    </p:spTree>
    <p:extLst>
      <p:ext uri="{BB962C8B-B14F-4D97-AF65-F5344CB8AC3E}">
        <p14:creationId xmlns:p14="http://schemas.microsoft.com/office/powerpoint/2010/main" val="152629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052945" y="1052946"/>
            <a:ext cx="8659091" cy="5125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Söhne"/>
              </a:rPr>
              <a:t>Tips for Avoiding Inappropriate </a:t>
            </a:r>
            <a:r>
              <a:rPr lang="en-GB" altLang="zh-CN" sz="4400" b="1" i="0" u="none" strike="noStrike" dirty="0" err="1">
                <a:solidFill>
                  <a:srgbClr val="0D0D0D"/>
                </a:solidFill>
                <a:effectLst/>
                <a:latin typeface="Söhne"/>
              </a:rPr>
              <a:t>Behaviors</a:t>
            </a:r>
            <a:endParaRPr lang="en-GB" altLang="zh-CN" sz="4400" b="1" i="0" u="none" strike="noStrike" dirty="0">
              <a:solidFill>
                <a:srgbClr val="0D0D0D"/>
              </a:solidFill>
              <a:effectLst/>
              <a:latin typeface="Söhne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4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Active Listening: Avoid Interrupting or Dominating the Conversation</a:t>
            </a:r>
            <a:endParaRPr lang="zh-CN" altLang="zh-CN" sz="24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4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Respectful Communication: Avoid Personal Attacks or Offensive Language</a:t>
            </a:r>
            <a:endParaRPr lang="zh-CN" altLang="zh-CN" sz="24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4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Open-mindedness: Avoid Dismissing Others' Perspectives Without Consideration</a:t>
            </a:r>
            <a:endParaRPr lang="zh-CN" altLang="zh-CN" sz="24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4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Self-awareness: Monitor Non-verbal Cues to Ensure Respectful Engagement</a:t>
            </a:r>
            <a:endParaRPr lang="zh-CN" altLang="zh-CN" sz="24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17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052945" y="1052946"/>
            <a:ext cx="8659091" cy="423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</a:rPr>
              <a:t>Language Tips for Avoiding Inappropriate Behaviors</a:t>
            </a:r>
            <a:r>
              <a:rPr lang="zh-CN" altLang="zh-CN" sz="4800" dirty="0">
                <a:effectLst/>
              </a:rPr>
              <a:t> </a:t>
            </a:r>
            <a:endParaRPr lang="en-GB" altLang="zh-CN" sz="4800" dirty="0">
              <a:effectLst/>
            </a:endParaRPr>
          </a:p>
          <a:p>
            <a:pPr algn="l"/>
            <a:endParaRPr lang="en-GB" altLang="zh-CN" sz="4800" b="1" i="0" u="none" strike="noStrike" dirty="0">
              <a:solidFill>
                <a:srgbClr val="0D0D0D"/>
              </a:solidFill>
              <a:effectLst/>
              <a:latin typeface="Söhne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0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Use Respectful Language: Avoid derogatory terms or aggressive language that may offend others.</a:t>
            </a:r>
            <a:endParaRPr lang="zh-CN" altLang="zh-CN" sz="20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0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Acknowledge Differences: Use phrases like "I see where you're coming from, but I respectfully disagree" to express disagreement without confrontation.</a:t>
            </a:r>
            <a:endParaRPr lang="zh-CN" altLang="zh-CN" sz="20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0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Focus on Ideas, Not Individuals: Critique ideas or arguments rather than attacking individuals personally.</a:t>
            </a:r>
            <a:endParaRPr lang="zh-CN" altLang="zh-CN" sz="20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501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375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r>
              <a:rPr lang="en-US" altLang="zh-CN" sz="2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Practice Activity: Demonstrating Proper Behavior</a:t>
            </a:r>
            <a:endParaRPr lang="zh-CN" altLang="zh-CN" sz="28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l"/>
            <a:endParaRPr lang="en-GB" altLang="zh-CN" sz="44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4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Scenarios or Role-plays depicting inappropriate behaviors in discussions</a:t>
            </a:r>
            <a:endParaRPr lang="zh-CN" altLang="zh-CN" sz="24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4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Identify and correct the inappropriate behaviors demonstrated</a:t>
            </a:r>
            <a:endParaRPr lang="zh-CN" altLang="zh-CN" sz="24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400" kern="0" dirty="0">
                <a:solidFill>
                  <a:srgbClr val="0D0D0D"/>
                </a:solidFill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4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discussion on the importance of respectful and professional behavior in discussions</a:t>
            </a:r>
            <a:endParaRPr lang="zh-CN" altLang="zh-CN" sz="24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63446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219</Words>
  <Application>Microsoft Macintosh PowerPoint</Application>
  <PresentationFormat>宽屏</PresentationFormat>
  <Paragraphs>44</Paragraphs>
  <Slides>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DengXian</vt:lpstr>
      <vt:lpstr>Söhne</vt:lpstr>
      <vt:lpstr>Arial</vt:lpstr>
      <vt:lpstr>Avenir Next LT Pro</vt:lpstr>
      <vt:lpstr>Calibri</vt:lpstr>
      <vt:lpstr>Segoe UI</vt:lpstr>
      <vt:lpstr>Symbol</vt:lpstr>
      <vt:lpstr>Custom</vt:lpstr>
      <vt:lpstr>学术英语口语</vt:lpstr>
      <vt:lpstr>PowerPoint 演示文稿</vt:lpstr>
      <vt:lpstr>2. Avoiding inappropriate behaviors in discussion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2024-03-14T16:30:08Z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