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6" r:id="rId1"/>
    <p:sldMasterId id="2147483788" r:id="rId2"/>
    <p:sldMasterId id="2147483800" r:id="rId3"/>
  </p:sldMasterIdLst>
  <p:notesMasterIdLst>
    <p:notesMasterId r:id="rId33"/>
  </p:notesMasterIdLst>
  <p:handoutMasterIdLst>
    <p:handoutMasterId r:id="rId34"/>
  </p:handoutMasterIdLst>
  <p:sldIdLst>
    <p:sldId id="256" r:id="rId4"/>
    <p:sldId id="257" r:id="rId5"/>
    <p:sldId id="309" r:id="rId6"/>
    <p:sldId id="305" r:id="rId7"/>
    <p:sldId id="311" r:id="rId8"/>
    <p:sldId id="312" r:id="rId9"/>
    <p:sldId id="293" r:id="rId10"/>
    <p:sldId id="306" r:id="rId11"/>
    <p:sldId id="315" r:id="rId12"/>
    <p:sldId id="300" r:id="rId13"/>
    <p:sldId id="260" r:id="rId14"/>
    <p:sldId id="281" r:id="rId15"/>
    <p:sldId id="282" r:id="rId16"/>
    <p:sldId id="308" r:id="rId17"/>
    <p:sldId id="313" r:id="rId18"/>
    <p:sldId id="283" r:id="rId19"/>
    <p:sldId id="298" r:id="rId20"/>
    <p:sldId id="292" r:id="rId21"/>
    <p:sldId id="294" r:id="rId22"/>
    <p:sldId id="286" r:id="rId23"/>
    <p:sldId id="288" r:id="rId24"/>
    <p:sldId id="299" r:id="rId25"/>
    <p:sldId id="302" r:id="rId26"/>
    <p:sldId id="284" r:id="rId27"/>
    <p:sldId id="314" r:id="rId28"/>
    <p:sldId id="290" r:id="rId29"/>
    <p:sldId id="297" r:id="rId30"/>
    <p:sldId id="296" r:id="rId31"/>
    <p:sldId id="258" r:id="rId32"/>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orient="horz" pos="164">
          <p15:clr>
            <a:srgbClr val="A4A3A4"/>
          </p15:clr>
        </p15:guide>
        <p15:guide id="3" orient="horz" pos="4088">
          <p15:clr>
            <a:srgbClr val="A4A3A4"/>
          </p15:clr>
        </p15:guide>
        <p15:guide id="4" pos="2880">
          <p15:clr>
            <a:srgbClr val="A4A3A4"/>
          </p15:clr>
        </p15:guide>
        <p15:guide id="5" pos="193">
          <p15:clr>
            <a:srgbClr val="A4A3A4"/>
          </p15:clr>
        </p15:guide>
        <p15:guide id="6" pos="558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998F"/>
    <a:srgbClr val="00A5E7"/>
    <a:srgbClr val="B7C8D3"/>
    <a:srgbClr val="FBAF2D"/>
    <a:srgbClr val="295175"/>
    <a:srgbClr val="70C833"/>
    <a:srgbClr val="EC566B"/>
    <a:srgbClr val="306A9B"/>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4" autoAdjust="0"/>
    <p:restoredTop sz="94364" autoAdjust="0"/>
  </p:normalViewPr>
  <p:slideViewPr>
    <p:cSldViewPr snapToGrid="0">
      <p:cViewPr varScale="1">
        <p:scale>
          <a:sx n="110" d="100"/>
          <a:sy n="110" d="100"/>
        </p:scale>
        <p:origin x="1488" y="132"/>
      </p:cViewPr>
      <p:guideLst>
        <p:guide orient="horz" pos="2160"/>
        <p:guide orient="horz" pos="164"/>
        <p:guide orient="horz" pos="4088"/>
        <p:guide pos="2880"/>
        <p:guide pos="193"/>
        <p:guide pos="5585"/>
      </p:guideLst>
    </p:cSldViewPr>
  </p:slideViewPr>
  <p:outlineViewPr>
    <p:cViewPr>
      <p:scale>
        <a:sx n="33" d="100"/>
        <a:sy n="33" d="100"/>
      </p:scale>
      <p:origin x="0" y="-276"/>
    </p:cViewPr>
  </p:outlineViewPr>
  <p:notesTextViewPr>
    <p:cViewPr>
      <p:scale>
        <a:sx n="1" d="1"/>
        <a:sy n="1" d="1"/>
      </p:scale>
      <p:origin x="0" y="0"/>
    </p:cViewPr>
  </p:notesTextViewPr>
  <p:sorterViewPr>
    <p:cViewPr>
      <p:scale>
        <a:sx n="55" d="100"/>
        <a:sy n="55" d="100"/>
      </p:scale>
      <p:origin x="0" y="0"/>
    </p:cViewPr>
  </p:sorterViewPr>
  <p:notesViewPr>
    <p:cSldViewPr snapToGrid="0">
      <p:cViewPr varScale="1">
        <p:scale>
          <a:sx n="53" d="100"/>
          <a:sy n="53" d="100"/>
        </p:scale>
        <p:origin x="181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CD921A-F491-4E70-823C-3D0F020061E2}" type="doc">
      <dgm:prSet loTypeId="urn:microsoft.com/office/officeart/2005/8/layout/StepDownProcess" loCatId="process" qsTypeId="urn:microsoft.com/office/officeart/2005/8/quickstyle/simple5" qsCatId="simple" csTypeId="urn:microsoft.com/office/officeart/2005/8/colors/colorful5" csCatId="colorful" phldr="1"/>
      <dgm:spPr/>
    </dgm:pt>
    <dgm:pt modelId="{23971717-6179-43D4-A0D3-F3F0E6F822C8}">
      <dgm:prSet phldrT="[文本]" custT="1">
        <dgm:style>
          <a:lnRef idx="1">
            <a:schemeClr val="accent6"/>
          </a:lnRef>
          <a:fillRef idx="2">
            <a:schemeClr val="accent6"/>
          </a:fillRef>
          <a:effectRef idx="1">
            <a:schemeClr val="accent6"/>
          </a:effectRef>
          <a:fontRef idx="minor">
            <a:schemeClr val="dk1"/>
          </a:fontRef>
        </dgm:style>
      </dgm:prSet>
      <dgm:spPr/>
      <dgm:t>
        <a:bodyPr/>
        <a:lstStyle/>
        <a:p>
          <a:pPr algn="just">
            <a:lnSpc>
              <a:spcPct val="100000"/>
            </a:lnSpc>
            <a:spcBef>
              <a:spcPts val="0"/>
            </a:spcBef>
            <a:spcAft>
              <a:spcPts val="600"/>
            </a:spcAft>
          </a:pPr>
          <a:r>
            <a:rPr lang="zh-CN" altLang="en-US" sz="1600" b="1" dirty="0">
              <a:latin typeface="黑体" panose="02010609060101010101" pitchFamily="49" charset="-122"/>
              <a:ea typeface="黑体" panose="02010609060101010101" pitchFamily="49" charset="-122"/>
            </a:rPr>
            <a:t>采集与识别</a:t>
          </a:r>
          <a:endParaRPr lang="en-US" altLang="zh-CN" sz="1600" b="1" dirty="0">
            <a:latin typeface="黑体" panose="02010609060101010101" pitchFamily="49" charset="-122"/>
            <a:ea typeface="黑体" panose="02010609060101010101" pitchFamily="49" charset="-122"/>
          </a:endParaRPr>
        </a:p>
        <a:p>
          <a:pPr marL="360000" algn="just">
            <a:lnSpc>
              <a:spcPct val="100000"/>
            </a:lnSpc>
            <a:spcBef>
              <a:spcPts val="0"/>
            </a:spcBef>
            <a:spcAft>
              <a:spcPts val="0"/>
            </a:spcAft>
          </a:pPr>
          <a:r>
            <a:rPr lang="zh-CN" altLang="en-US" sz="1600" dirty="0">
              <a:latin typeface="黑体" panose="02010609060101010101" pitchFamily="49" charset="-122"/>
              <a:ea typeface="黑体" panose="02010609060101010101" pitchFamily="49" charset="-122"/>
            </a:rPr>
            <a:t>基于集成阵列式传感器采集与智能识别</a:t>
          </a:r>
        </a:p>
      </dgm:t>
    </dgm:pt>
    <dgm:pt modelId="{5751EF6B-6FD0-4039-9E97-C6521EE670D8}" type="parTrans" cxnId="{94C2F061-14FC-4C3D-AD92-F9BF0ED3BB10}">
      <dgm:prSet/>
      <dgm:spPr/>
      <dgm:t>
        <a:bodyPr/>
        <a:lstStyle/>
        <a:p>
          <a:endParaRPr lang="zh-CN" altLang="en-US"/>
        </a:p>
      </dgm:t>
    </dgm:pt>
    <dgm:pt modelId="{3A34E3BB-4319-4991-8437-A43BEA25706A}" type="sibTrans" cxnId="{94C2F061-14FC-4C3D-AD92-F9BF0ED3BB10}">
      <dgm:prSet/>
      <dgm:spPr/>
      <dgm:t>
        <a:bodyPr/>
        <a:lstStyle/>
        <a:p>
          <a:endParaRPr lang="zh-CN" altLang="en-US"/>
        </a:p>
      </dgm:t>
    </dgm:pt>
    <dgm:pt modelId="{A6EA66E4-885D-445E-BA23-4AAC238CF6FC}">
      <dgm:prSet phldrT="[文本]" custT="1">
        <dgm:style>
          <a:lnRef idx="1">
            <a:schemeClr val="accent5"/>
          </a:lnRef>
          <a:fillRef idx="2">
            <a:schemeClr val="accent5"/>
          </a:fillRef>
          <a:effectRef idx="1">
            <a:schemeClr val="accent5"/>
          </a:effectRef>
          <a:fontRef idx="minor">
            <a:schemeClr val="dk1"/>
          </a:fontRef>
        </dgm:style>
      </dgm:prSet>
      <dgm:spPr/>
      <dgm:t>
        <a:bodyPr/>
        <a:lstStyle/>
        <a:p>
          <a:pPr algn="just">
            <a:lnSpc>
              <a:spcPct val="100000"/>
            </a:lnSpc>
            <a:spcBef>
              <a:spcPts val="0"/>
            </a:spcBef>
            <a:spcAft>
              <a:spcPts val="600"/>
            </a:spcAft>
          </a:pPr>
          <a:r>
            <a:rPr lang="zh-CN" altLang="en-US" sz="1600" b="1" dirty="0">
              <a:latin typeface="黑体" panose="02010609060101010101" pitchFamily="49" charset="-122"/>
              <a:ea typeface="黑体" panose="02010609060101010101" pitchFamily="49" charset="-122"/>
            </a:rPr>
            <a:t>嗅频传输</a:t>
          </a:r>
          <a:endParaRPr lang="en-US" altLang="zh-CN" sz="1600" b="1" dirty="0">
            <a:latin typeface="黑体" panose="02010609060101010101" pitchFamily="49" charset="-122"/>
            <a:ea typeface="黑体" panose="02010609060101010101" pitchFamily="49" charset="-122"/>
          </a:endParaRPr>
        </a:p>
        <a:p>
          <a:pPr marL="360000" algn="just">
            <a:lnSpc>
              <a:spcPct val="100000"/>
            </a:lnSpc>
            <a:spcBef>
              <a:spcPts val="0"/>
            </a:spcBef>
            <a:spcAft>
              <a:spcPts val="0"/>
            </a:spcAft>
          </a:pPr>
          <a:r>
            <a:rPr lang="zh-CN" altLang="en-US" sz="1600" dirty="0">
              <a:latin typeface="黑体" panose="02010609060101010101" pitchFamily="49" charset="-122"/>
              <a:ea typeface="黑体" panose="02010609060101010101" pitchFamily="49" charset="-122"/>
            </a:rPr>
            <a:t>基于嗅频的数字化网络化传输</a:t>
          </a:r>
        </a:p>
      </dgm:t>
    </dgm:pt>
    <dgm:pt modelId="{18475C0E-F146-4D4A-A47C-0ADCE4DED66C}" type="parTrans" cxnId="{F65A13DD-731C-45FA-A09C-DBFFA6D44846}">
      <dgm:prSet/>
      <dgm:spPr/>
      <dgm:t>
        <a:bodyPr/>
        <a:lstStyle/>
        <a:p>
          <a:endParaRPr lang="zh-CN" altLang="en-US"/>
        </a:p>
      </dgm:t>
    </dgm:pt>
    <dgm:pt modelId="{1AA757E7-A0D0-4FD9-969A-C1AE7BAE97E6}" type="sibTrans" cxnId="{F65A13DD-731C-45FA-A09C-DBFFA6D44846}">
      <dgm:prSet/>
      <dgm:spPr/>
      <dgm:t>
        <a:bodyPr/>
        <a:lstStyle/>
        <a:p>
          <a:endParaRPr lang="zh-CN" altLang="en-US"/>
        </a:p>
      </dgm:t>
    </dgm:pt>
    <dgm:pt modelId="{44E5410D-678D-4B4D-A051-3054A6CDF825}">
      <dgm:prSet phldrT="[文本]" custT="1">
        <dgm:style>
          <a:lnRef idx="1">
            <a:schemeClr val="accent4"/>
          </a:lnRef>
          <a:fillRef idx="2">
            <a:schemeClr val="accent4"/>
          </a:fillRef>
          <a:effectRef idx="1">
            <a:schemeClr val="accent4"/>
          </a:effectRef>
          <a:fontRef idx="minor">
            <a:schemeClr val="dk1"/>
          </a:fontRef>
        </dgm:style>
      </dgm:prSet>
      <dgm:spPr/>
      <dgm:t>
        <a:bodyPr/>
        <a:lstStyle/>
        <a:p>
          <a:pPr algn="just">
            <a:lnSpc>
              <a:spcPct val="100000"/>
            </a:lnSpc>
            <a:spcBef>
              <a:spcPts val="0"/>
            </a:spcBef>
            <a:spcAft>
              <a:spcPts val="600"/>
            </a:spcAft>
          </a:pPr>
          <a:r>
            <a:rPr lang="zh-CN" altLang="en-US" sz="1600" b="1" dirty="0">
              <a:solidFill>
                <a:srgbClr val="FF0000"/>
              </a:solidFill>
              <a:latin typeface="黑体" panose="02010609060101010101" pitchFamily="49" charset="-122"/>
              <a:ea typeface="黑体" panose="02010609060101010101" pitchFamily="49" charset="-122"/>
            </a:rPr>
            <a:t>气味复现</a:t>
          </a:r>
          <a:endParaRPr lang="en-US" altLang="zh-CN" sz="1600" b="1" dirty="0">
            <a:solidFill>
              <a:srgbClr val="FF0000"/>
            </a:solidFill>
            <a:latin typeface="黑体" panose="02010609060101010101" pitchFamily="49" charset="-122"/>
            <a:ea typeface="黑体" panose="02010609060101010101" pitchFamily="49" charset="-122"/>
          </a:endParaRPr>
        </a:p>
        <a:p>
          <a:pPr marL="360000" algn="just">
            <a:lnSpc>
              <a:spcPct val="100000"/>
            </a:lnSpc>
            <a:spcBef>
              <a:spcPts val="0"/>
            </a:spcBef>
            <a:spcAft>
              <a:spcPts val="0"/>
            </a:spcAft>
          </a:pPr>
          <a:r>
            <a:rPr lang="zh-CN" altLang="en-US" sz="1600" dirty="0">
              <a:solidFill>
                <a:srgbClr val="FF0000"/>
              </a:solidFill>
              <a:latin typeface="黑体" panose="02010609060101010101" pitchFamily="49" charset="-122"/>
              <a:ea typeface="黑体" panose="02010609060101010101" pitchFamily="49" charset="-122"/>
            </a:rPr>
            <a:t>基于“基气味”的气味复现</a:t>
          </a:r>
        </a:p>
      </dgm:t>
    </dgm:pt>
    <dgm:pt modelId="{67C9B86C-9664-4C70-BECD-B69196100A61}" type="parTrans" cxnId="{15E8D075-655A-47DA-9F25-36E30DB835A0}">
      <dgm:prSet/>
      <dgm:spPr/>
      <dgm:t>
        <a:bodyPr/>
        <a:lstStyle/>
        <a:p>
          <a:endParaRPr lang="zh-CN" altLang="en-US"/>
        </a:p>
      </dgm:t>
    </dgm:pt>
    <dgm:pt modelId="{B0C8F899-84F6-4564-95C1-95BB3B103F00}" type="sibTrans" cxnId="{15E8D075-655A-47DA-9F25-36E30DB835A0}">
      <dgm:prSet/>
      <dgm:spPr/>
      <dgm:t>
        <a:bodyPr/>
        <a:lstStyle/>
        <a:p>
          <a:endParaRPr lang="zh-CN" altLang="en-US"/>
        </a:p>
      </dgm:t>
    </dgm:pt>
    <dgm:pt modelId="{3C945DB3-EF0C-439D-AEEB-F8F97C975AF5}" type="pres">
      <dgm:prSet presAssocID="{AACD921A-F491-4E70-823C-3D0F020061E2}" presName="rootnode" presStyleCnt="0">
        <dgm:presLayoutVars>
          <dgm:chMax/>
          <dgm:chPref/>
          <dgm:dir/>
          <dgm:animLvl val="lvl"/>
        </dgm:presLayoutVars>
      </dgm:prSet>
      <dgm:spPr/>
    </dgm:pt>
    <dgm:pt modelId="{00039A45-F562-40BA-A424-77B05ECAE755}" type="pres">
      <dgm:prSet presAssocID="{23971717-6179-43D4-A0D3-F3F0E6F822C8}" presName="composite" presStyleCnt="0"/>
      <dgm:spPr/>
    </dgm:pt>
    <dgm:pt modelId="{CCB1D216-5210-41A7-9AEC-FDF8E95656AB}" type="pres">
      <dgm:prSet presAssocID="{23971717-6179-43D4-A0D3-F3F0E6F822C8}" presName="bentUpArrow1" presStyleLbl="alignImgPlace1" presStyleIdx="0" presStyleCnt="2" custLinFactNeighborX="-1474" custLinFactNeighborY="0"/>
      <dgm:spPr/>
    </dgm:pt>
    <dgm:pt modelId="{4A883E8A-CC5A-47E3-805C-45AA6878AB52}" type="pres">
      <dgm:prSet presAssocID="{23971717-6179-43D4-A0D3-F3F0E6F822C8}" presName="ParentText" presStyleLbl="node1" presStyleIdx="0" presStyleCnt="3" custScaleX="141883" custLinFactNeighborX="174" custLinFactNeighborY="-6808">
        <dgm:presLayoutVars>
          <dgm:chMax val="1"/>
          <dgm:chPref val="1"/>
          <dgm:bulletEnabled val="1"/>
        </dgm:presLayoutVars>
      </dgm:prSet>
      <dgm:spPr/>
      <dgm:t>
        <a:bodyPr/>
        <a:lstStyle/>
        <a:p>
          <a:endParaRPr lang="zh-CN" altLang="en-US"/>
        </a:p>
      </dgm:t>
    </dgm:pt>
    <dgm:pt modelId="{E7FC4005-CAF6-4CDE-9132-24835A1A6FA1}" type="pres">
      <dgm:prSet presAssocID="{23971717-6179-43D4-A0D3-F3F0E6F822C8}" presName="ChildText" presStyleLbl="revTx" presStyleIdx="0" presStyleCnt="2">
        <dgm:presLayoutVars>
          <dgm:chMax val="0"/>
          <dgm:chPref val="0"/>
          <dgm:bulletEnabled val="1"/>
        </dgm:presLayoutVars>
      </dgm:prSet>
      <dgm:spPr/>
    </dgm:pt>
    <dgm:pt modelId="{12503DF6-BDA3-40FC-A559-0833079F1527}" type="pres">
      <dgm:prSet presAssocID="{3A34E3BB-4319-4991-8437-A43BEA25706A}" presName="sibTrans" presStyleCnt="0"/>
      <dgm:spPr/>
    </dgm:pt>
    <dgm:pt modelId="{4467F965-ADE9-4E34-894A-820863A05205}" type="pres">
      <dgm:prSet presAssocID="{A6EA66E4-885D-445E-BA23-4AAC238CF6FC}" presName="composite" presStyleCnt="0"/>
      <dgm:spPr/>
    </dgm:pt>
    <dgm:pt modelId="{3B529980-46BC-4341-AF24-41E8D5B135A4}" type="pres">
      <dgm:prSet presAssocID="{A6EA66E4-885D-445E-BA23-4AAC238CF6FC}" presName="bentUpArrow1" presStyleLbl="alignImgPlace1" presStyleIdx="1" presStyleCnt="2" custLinFactNeighborX="2948" custLinFactNeighborY="2152"/>
      <dgm:spPr/>
    </dgm:pt>
    <dgm:pt modelId="{6534A893-8E75-47A1-8FD3-96781AEE1234}" type="pres">
      <dgm:prSet presAssocID="{A6EA66E4-885D-445E-BA23-4AAC238CF6FC}" presName="ParentText" presStyleLbl="node1" presStyleIdx="1" presStyleCnt="3" custScaleX="135321" custLinFactNeighborX="8372" custLinFactNeighborY="-1892">
        <dgm:presLayoutVars>
          <dgm:chMax val="1"/>
          <dgm:chPref val="1"/>
          <dgm:bulletEnabled val="1"/>
        </dgm:presLayoutVars>
      </dgm:prSet>
      <dgm:spPr/>
      <dgm:t>
        <a:bodyPr/>
        <a:lstStyle/>
        <a:p>
          <a:endParaRPr lang="zh-CN" altLang="en-US"/>
        </a:p>
      </dgm:t>
    </dgm:pt>
    <dgm:pt modelId="{2E866A35-007B-481C-8ECF-75694A5136B5}" type="pres">
      <dgm:prSet presAssocID="{A6EA66E4-885D-445E-BA23-4AAC238CF6FC}" presName="ChildText" presStyleLbl="revTx" presStyleIdx="1" presStyleCnt="2">
        <dgm:presLayoutVars>
          <dgm:chMax val="0"/>
          <dgm:chPref val="0"/>
          <dgm:bulletEnabled val="1"/>
        </dgm:presLayoutVars>
      </dgm:prSet>
      <dgm:spPr/>
    </dgm:pt>
    <dgm:pt modelId="{48EF58FE-DA3A-416A-826C-BB859A3CBC70}" type="pres">
      <dgm:prSet presAssocID="{1AA757E7-A0D0-4FD9-969A-C1AE7BAE97E6}" presName="sibTrans" presStyleCnt="0"/>
      <dgm:spPr/>
    </dgm:pt>
    <dgm:pt modelId="{93CE31B7-A548-4B9E-A1F4-82F4004CE6C6}" type="pres">
      <dgm:prSet presAssocID="{44E5410D-678D-4B4D-A051-3054A6CDF825}" presName="composite" presStyleCnt="0"/>
      <dgm:spPr/>
    </dgm:pt>
    <dgm:pt modelId="{AEB8F986-1A6B-4D99-9ECE-79505164C7CA}" type="pres">
      <dgm:prSet presAssocID="{44E5410D-678D-4B4D-A051-3054A6CDF825}" presName="ParentText" presStyleLbl="node1" presStyleIdx="2" presStyleCnt="3" custScaleX="144188" custLinFactNeighborX="7354" custLinFactNeighborY="15243">
        <dgm:presLayoutVars>
          <dgm:chMax val="1"/>
          <dgm:chPref val="1"/>
          <dgm:bulletEnabled val="1"/>
        </dgm:presLayoutVars>
      </dgm:prSet>
      <dgm:spPr/>
      <dgm:t>
        <a:bodyPr/>
        <a:lstStyle/>
        <a:p>
          <a:endParaRPr lang="zh-CN" altLang="en-US"/>
        </a:p>
      </dgm:t>
    </dgm:pt>
  </dgm:ptLst>
  <dgm:cxnLst>
    <dgm:cxn modelId="{41A898FB-BB6B-463C-9362-174D20E273B0}" type="presOf" srcId="{44E5410D-678D-4B4D-A051-3054A6CDF825}" destId="{AEB8F986-1A6B-4D99-9ECE-79505164C7CA}" srcOrd="0" destOrd="0" presId="urn:microsoft.com/office/officeart/2005/8/layout/StepDownProcess"/>
    <dgm:cxn modelId="{2CCC983D-7B48-4CAE-B2EA-760C57EC4CE6}" type="presOf" srcId="{AACD921A-F491-4E70-823C-3D0F020061E2}" destId="{3C945DB3-EF0C-439D-AEEB-F8F97C975AF5}" srcOrd="0" destOrd="0" presId="urn:microsoft.com/office/officeart/2005/8/layout/StepDownProcess"/>
    <dgm:cxn modelId="{94C2F061-14FC-4C3D-AD92-F9BF0ED3BB10}" srcId="{AACD921A-F491-4E70-823C-3D0F020061E2}" destId="{23971717-6179-43D4-A0D3-F3F0E6F822C8}" srcOrd="0" destOrd="0" parTransId="{5751EF6B-6FD0-4039-9E97-C6521EE670D8}" sibTransId="{3A34E3BB-4319-4991-8437-A43BEA25706A}"/>
    <dgm:cxn modelId="{C560DED2-1CB1-40E8-9E53-EF3E8514E25D}" type="presOf" srcId="{23971717-6179-43D4-A0D3-F3F0E6F822C8}" destId="{4A883E8A-CC5A-47E3-805C-45AA6878AB52}" srcOrd="0" destOrd="0" presId="urn:microsoft.com/office/officeart/2005/8/layout/StepDownProcess"/>
    <dgm:cxn modelId="{F65A13DD-731C-45FA-A09C-DBFFA6D44846}" srcId="{AACD921A-F491-4E70-823C-3D0F020061E2}" destId="{A6EA66E4-885D-445E-BA23-4AAC238CF6FC}" srcOrd="1" destOrd="0" parTransId="{18475C0E-F146-4D4A-A47C-0ADCE4DED66C}" sibTransId="{1AA757E7-A0D0-4FD9-969A-C1AE7BAE97E6}"/>
    <dgm:cxn modelId="{15E8D075-655A-47DA-9F25-36E30DB835A0}" srcId="{AACD921A-F491-4E70-823C-3D0F020061E2}" destId="{44E5410D-678D-4B4D-A051-3054A6CDF825}" srcOrd="2" destOrd="0" parTransId="{67C9B86C-9664-4C70-BECD-B69196100A61}" sibTransId="{B0C8F899-84F6-4564-95C1-95BB3B103F00}"/>
    <dgm:cxn modelId="{9BE7CA6C-DA4D-4092-BD6F-F198A2F84924}" type="presOf" srcId="{A6EA66E4-885D-445E-BA23-4AAC238CF6FC}" destId="{6534A893-8E75-47A1-8FD3-96781AEE1234}" srcOrd="0" destOrd="0" presId="urn:microsoft.com/office/officeart/2005/8/layout/StepDownProcess"/>
    <dgm:cxn modelId="{7113A9A9-4BDA-431D-9827-141A64204093}" type="presParOf" srcId="{3C945DB3-EF0C-439D-AEEB-F8F97C975AF5}" destId="{00039A45-F562-40BA-A424-77B05ECAE755}" srcOrd="0" destOrd="0" presId="urn:microsoft.com/office/officeart/2005/8/layout/StepDownProcess"/>
    <dgm:cxn modelId="{3CD26C5C-5135-4245-9342-C467CAD06B15}" type="presParOf" srcId="{00039A45-F562-40BA-A424-77B05ECAE755}" destId="{CCB1D216-5210-41A7-9AEC-FDF8E95656AB}" srcOrd="0" destOrd="0" presId="urn:microsoft.com/office/officeart/2005/8/layout/StepDownProcess"/>
    <dgm:cxn modelId="{9E8758E9-6990-46B0-9518-1A785C091860}" type="presParOf" srcId="{00039A45-F562-40BA-A424-77B05ECAE755}" destId="{4A883E8A-CC5A-47E3-805C-45AA6878AB52}" srcOrd="1" destOrd="0" presId="urn:microsoft.com/office/officeart/2005/8/layout/StepDownProcess"/>
    <dgm:cxn modelId="{A5084D7E-60BC-42F2-9E31-5AF49EAB6476}" type="presParOf" srcId="{00039A45-F562-40BA-A424-77B05ECAE755}" destId="{E7FC4005-CAF6-4CDE-9132-24835A1A6FA1}" srcOrd="2" destOrd="0" presId="urn:microsoft.com/office/officeart/2005/8/layout/StepDownProcess"/>
    <dgm:cxn modelId="{1CEEC916-8479-4D4A-ABF3-BE4A14E5D3EB}" type="presParOf" srcId="{3C945DB3-EF0C-439D-AEEB-F8F97C975AF5}" destId="{12503DF6-BDA3-40FC-A559-0833079F1527}" srcOrd="1" destOrd="0" presId="urn:microsoft.com/office/officeart/2005/8/layout/StepDownProcess"/>
    <dgm:cxn modelId="{166D194D-7D8E-4C89-816B-EFB36677FC05}" type="presParOf" srcId="{3C945DB3-EF0C-439D-AEEB-F8F97C975AF5}" destId="{4467F965-ADE9-4E34-894A-820863A05205}" srcOrd="2" destOrd="0" presId="urn:microsoft.com/office/officeart/2005/8/layout/StepDownProcess"/>
    <dgm:cxn modelId="{2066AB5A-5BE9-4E96-A6F5-764E046750B5}" type="presParOf" srcId="{4467F965-ADE9-4E34-894A-820863A05205}" destId="{3B529980-46BC-4341-AF24-41E8D5B135A4}" srcOrd="0" destOrd="0" presId="urn:microsoft.com/office/officeart/2005/8/layout/StepDownProcess"/>
    <dgm:cxn modelId="{78777F61-6C39-4BF4-85BF-A01EC8EAA614}" type="presParOf" srcId="{4467F965-ADE9-4E34-894A-820863A05205}" destId="{6534A893-8E75-47A1-8FD3-96781AEE1234}" srcOrd="1" destOrd="0" presId="urn:microsoft.com/office/officeart/2005/8/layout/StepDownProcess"/>
    <dgm:cxn modelId="{A5E90DFB-A16B-40D1-B316-B67340AF1E9A}" type="presParOf" srcId="{4467F965-ADE9-4E34-894A-820863A05205}" destId="{2E866A35-007B-481C-8ECF-75694A5136B5}" srcOrd="2" destOrd="0" presId="urn:microsoft.com/office/officeart/2005/8/layout/StepDownProcess"/>
    <dgm:cxn modelId="{EC51DD84-ACE3-40B4-A4FF-8F31450D665B}" type="presParOf" srcId="{3C945DB3-EF0C-439D-AEEB-F8F97C975AF5}" destId="{48EF58FE-DA3A-416A-826C-BB859A3CBC70}" srcOrd="3" destOrd="0" presId="urn:microsoft.com/office/officeart/2005/8/layout/StepDownProcess"/>
    <dgm:cxn modelId="{953176E3-D5F5-4406-9A7F-6BE20017E276}" type="presParOf" srcId="{3C945DB3-EF0C-439D-AEEB-F8F97C975AF5}" destId="{93CE31B7-A548-4B9E-A1F4-82F4004CE6C6}" srcOrd="4" destOrd="0" presId="urn:microsoft.com/office/officeart/2005/8/layout/StepDownProcess"/>
    <dgm:cxn modelId="{F23D96B9-0394-4D92-B473-8D9A11A200CC}" type="presParOf" srcId="{93CE31B7-A548-4B9E-A1F4-82F4004CE6C6}" destId="{AEB8F986-1A6B-4D99-9ECE-79505164C7CA}"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1D216-5210-41A7-9AEC-FDF8E95656AB}">
      <dsp:nvSpPr>
        <dsp:cNvPr id="0" name=""/>
        <dsp:cNvSpPr/>
      </dsp:nvSpPr>
      <dsp:spPr>
        <a:xfrm rot="5400000">
          <a:off x="786977" y="1173851"/>
          <a:ext cx="1038170" cy="1181920"/>
        </a:xfrm>
        <a:prstGeom prst="bentUpArrow">
          <a:avLst>
            <a:gd name="adj1" fmla="val 32840"/>
            <a:gd name="adj2" fmla="val 25000"/>
            <a:gd name="adj3" fmla="val 35780"/>
          </a:avLst>
        </a:prstGeom>
        <a:solidFill>
          <a:schemeClr val="accent5">
            <a:tint val="5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4A883E8A-CC5A-47E3-805C-45AA6878AB52}">
      <dsp:nvSpPr>
        <dsp:cNvPr id="0" name=""/>
        <dsp:cNvSpPr/>
      </dsp:nvSpPr>
      <dsp:spPr>
        <a:xfrm>
          <a:off x="166399" y="0"/>
          <a:ext cx="2479644" cy="1223311"/>
        </a:xfrm>
        <a:prstGeom prst="roundRect">
          <a:avLst>
            <a:gd name="adj" fmla="val 16670"/>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60960" tIns="60960" rIns="60960" bIns="60960" numCol="1" spcCol="1270" anchor="ctr" anchorCtr="0">
          <a:noAutofit/>
        </a:bodyPr>
        <a:lstStyle/>
        <a:p>
          <a:pPr lvl="0" algn="just" defTabSz="711200">
            <a:lnSpc>
              <a:spcPct val="100000"/>
            </a:lnSpc>
            <a:spcBef>
              <a:spcPct val="0"/>
            </a:spcBef>
            <a:spcAft>
              <a:spcPts val="600"/>
            </a:spcAft>
          </a:pPr>
          <a:r>
            <a:rPr lang="zh-CN" altLang="en-US" sz="1600" b="1" kern="1200" dirty="0">
              <a:latin typeface="黑体" panose="02010609060101010101" pitchFamily="49" charset="-122"/>
              <a:ea typeface="黑体" panose="02010609060101010101" pitchFamily="49" charset="-122"/>
            </a:rPr>
            <a:t>采集与识别</a:t>
          </a:r>
          <a:endParaRPr lang="en-US" altLang="zh-CN" sz="1600" b="1" kern="1200" dirty="0">
            <a:latin typeface="黑体" panose="02010609060101010101" pitchFamily="49" charset="-122"/>
            <a:ea typeface="黑体" panose="02010609060101010101" pitchFamily="49" charset="-122"/>
          </a:endParaRPr>
        </a:p>
        <a:p>
          <a:pPr marL="360000" lvl="0" algn="just" defTabSz="711200">
            <a:lnSpc>
              <a:spcPct val="100000"/>
            </a:lnSpc>
            <a:spcBef>
              <a:spcPct val="0"/>
            </a:spcBef>
            <a:spcAft>
              <a:spcPts val="0"/>
            </a:spcAft>
          </a:pPr>
          <a:r>
            <a:rPr lang="zh-CN" altLang="en-US" sz="1600" kern="1200" dirty="0">
              <a:latin typeface="黑体" panose="02010609060101010101" pitchFamily="49" charset="-122"/>
              <a:ea typeface="黑体" panose="02010609060101010101" pitchFamily="49" charset="-122"/>
            </a:rPr>
            <a:t>基于集成阵列式传感器采集与智能识别</a:t>
          </a:r>
        </a:p>
      </dsp:txBody>
      <dsp:txXfrm>
        <a:off x="226127" y="59728"/>
        <a:ext cx="2360188" cy="1103855"/>
      </dsp:txXfrm>
    </dsp:sp>
    <dsp:sp modelId="{E7FC4005-CAF6-4CDE-9132-24835A1A6FA1}">
      <dsp:nvSpPr>
        <dsp:cNvPr id="0" name=""/>
        <dsp:cNvSpPr/>
      </dsp:nvSpPr>
      <dsp:spPr>
        <a:xfrm>
          <a:off x="2277015" y="139689"/>
          <a:ext cx="1271087" cy="988734"/>
        </a:xfrm>
        <a:prstGeom prst="rect">
          <a:avLst/>
        </a:prstGeom>
        <a:noFill/>
        <a:ln>
          <a:noFill/>
        </a:ln>
        <a:effectLst/>
      </dsp:spPr>
      <dsp:style>
        <a:lnRef idx="0">
          <a:scrgbClr r="0" g="0" b="0"/>
        </a:lnRef>
        <a:fillRef idx="0">
          <a:scrgbClr r="0" g="0" b="0"/>
        </a:fillRef>
        <a:effectRef idx="0">
          <a:scrgbClr r="0" g="0" b="0"/>
        </a:effectRef>
        <a:fontRef idx="minor"/>
      </dsp:style>
    </dsp:sp>
    <dsp:sp modelId="{3B529980-46BC-4341-AF24-41E8D5B135A4}">
      <dsp:nvSpPr>
        <dsp:cNvPr id="0" name=""/>
        <dsp:cNvSpPr/>
      </dsp:nvSpPr>
      <dsp:spPr>
        <a:xfrm rot="5400000">
          <a:off x="2406578" y="2570375"/>
          <a:ext cx="1038170" cy="1181920"/>
        </a:xfrm>
        <a:prstGeom prst="bentUpArrow">
          <a:avLst>
            <a:gd name="adj1" fmla="val 32840"/>
            <a:gd name="adj2" fmla="val 25000"/>
            <a:gd name="adj3" fmla="val 35780"/>
          </a:avLst>
        </a:prstGeom>
        <a:solidFill>
          <a:schemeClr val="accent5">
            <a:tint val="50000"/>
            <a:hueOff val="-7344354"/>
            <a:satOff val="-15375"/>
            <a:lumOff val="10564"/>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6534A893-8E75-47A1-8FD3-96781AEE1234}">
      <dsp:nvSpPr>
        <dsp:cNvPr id="0" name=""/>
        <dsp:cNvSpPr/>
      </dsp:nvSpPr>
      <dsp:spPr>
        <a:xfrm>
          <a:off x="1934350" y="1374055"/>
          <a:ext cx="2364962" cy="1223311"/>
        </a:xfrm>
        <a:prstGeom prst="roundRect">
          <a:avLst>
            <a:gd name="adj" fmla="val 16670"/>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60960" tIns="60960" rIns="60960" bIns="60960" numCol="1" spcCol="1270" anchor="ctr" anchorCtr="0">
          <a:noAutofit/>
        </a:bodyPr>
        <a:lstStyle/>
        <a:p>
          <a:pPr lvl="0" algn="just" defTabSz="711200">
            <a:lnSpc>
              <a:spcPct val="100000"/>
            </a:lnSpc>
            <a:spcBef>
              <a:spcPct val="0"/>
            </a:spcBef>
            <a:spcAft>
              <a:spcPts val="600"/>
            </a:spcAft>
          </a:pPr>
          <a:r>
            <a:rPr lang="zh-CN" altLang="en-US" sz="1600" b="1" kern="1200" dirty="0">
              <a:latin typeface="黑体" panose="02010609060101010101" pitchFamily="49" charset="-122"/>
              <a:ea typeface="黑体" panose="02010609060101010101" pitchFamily="49" charset="-122"/>
            </a:rPr>
            <a:t>嗅频传输</a:t>
          </a:r>
          <a:endParaRPr lang="en-US" altLang="zh-CN" sz="1600" b="1" kern="1200" dirty="0">
            <a:latin typeface="黑体" panose="02010609060101010101" pitchFamily="49" charset="-122"/>
            <a:ea typeface="黑体" panose="02010609060101010101" pitchFamily="49" charset="-122"/>
          </a:endParaRPr>
        </a:p>
        <a:p>
          <a:pPr marL="360000" lvl="0" algn="just" defTabSz="711200">
            <a:lnSpc>
              <a:spcPct val="100000"/>
            </a:lnSpc>
            <a:spcBef>
              <a:spcPct val="0"/>
            </a:spcBef>
            <a:spcAft>
              <a:spcPts val="0"/>
            </a:spcAft>
          </a:pPr>
          <a:r>
            <a:rPr lang="zh-CN" altLang="en-US" sz="1600" kern="1200" dirty="0">
              <a:latin typeface="黑体" panose="02010609060101010101" pitchFamily="49" charset="-122"/>
              <a:ea typeface="黑体" panose="02010609060101010101" pitchFamily="49" charset="-122"/>
            </a:rPr>
            <a:t>基于嗅频的数字化网络化传输</a:t>
          </a:r>
        </a:p>
      </dsp:txBody>
      <dsp:txXfrm>
        <a:off x="1994078" y="1433783"/>
        <a:ext cx="2245506" cy="1103855"/>
      </dsp:txXfrm>
    </dsp:sp>
    <dsp:sp modelId="{2E866A35-007B-481C-8ECF-75694A5136B5}">
      <dsp:nvSpPr>
        <dsp:cNvPr id="0" name=""/>
        <dsp:cNvSpPr/>
      </dsp:nvSpPr>
      <dsp:spPr>
        <a:xfrm>
          <a:off x="3844351" y="1513871"/>
          <a:ext cx="1271087" cy="988734"/>
        </a:xfrm>
        <a:prstGeom prst="rect">
          <a:avLst/>
        </a:prstGeom>
        <a:noFill/>
        <a:ln>
          <a:noFill/>
        </a:ln>
        <a:effectLst/>
      </dsp:spPr>
      <dsp:style>
        <a:lnRef idx="0">
          <a:scrgbClr r="0" g="0" b="0"/>
        </a:lnRef>
        <a:fillRef idx="0">
          <a:scrgbClr r="0" g="0" b="0"/>
        </a:fillRef>
        <a:effectRef idx="0">
          <a:scrgbClr r="0" g="0" b="0"/>
        </a:effectRef>
        <a:fontRef idx="minor"/>
      </dsp:style>
    </dsp:sp>
    <dsp:sp modelId="{AEB8F986-1A6B-4D99-9ECE-79505164C7CA}">
      <dsp:nvSpPr>
        <dsp:cNvPr id="0" name=""/>
        <dsp:cNvSpPr/>
      </dsp:nvSpPr>
      <dsp:spPr>
        <a:xfrm>
          <a:off x="3541236" y="2794401"/>
          <a:ext cx="2519928" cy="1223311"/>
        </a:xfrm>
        <a:prstGeom prst="roundRect">
          <a:avLst>
            <a:gd name="adj" fmla="val 16670"/>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60960" tIns="60960" rIns="60960" bIns="60960" numCol="1" spcCol="1270" anchor="ctr" anchorCtr="0">
          <a:noAutofit/>
        </a:bodyPr>
        <a:lstStyle/>
        <a:p>
          <a:pPr lvl="0" algn="just" defTabSz="711200">
            <a:lnSpc>
              <a:spcPct val="100000"/>
            </a:lnSpc>
            <a:spcBef>
              <a:spcPct val="0"/>
            </a:spcBef>
            <a:spcAft>
              <a:spcPts val="600"/>
            </a:spcAft>
          </a:pPr>
          <a:r>
            <a:rPr lang="zh-CN" altLang="en-US" sz="1600" b="1" kern="1200" dirty="0">
              <a:solidFill>
                <a:srgbClr val="FF0000"/>
              </a:solidFill>
              <a:latin typeface="黑体" panose="02010609060101010101" pitchFamily="49" charset="-122"/>
              <a:ea typeface="黑体" panose="02010609060101010101" pitchFamily="49" charset="-122"/>
            </a:rPr>
            <a:t>气味复现</a:t>
          </a:r>
          <a:endParaRPr lang="en-US" altLang="zh-CN" sz="1600" b="1" kern="1200" dirty="0">
            <a:solidFill>
              <a:srgbClr val="FF0000"/>
            </a:solidFill>
            <a:latin typeface="黑体" panose="02010609060101010101" pitchFamily="49" charset="-122"/>
            <a:ea typeface="黑体" panose="02010609060101010101" pitchFamily="49" charset="-122"/>
          </a:endParaRPr>
        </a:p>
        <a:p>
          <a:pPr marL="360000" lvl="0" algn="just" defTabSz="711200">
            <a:lnSpc>
              <a:spcPct val="100000"/>
            </a:lnSpc>
            <a:spcBef>
              <a:spcPct val="0"/>
            </a:spcBef>
            <a:spcAft>
              <a:spcPts val="0"/>
            </a:spcAft>
          </a:pPr>
          <a:r>
            <a:rPr lang="zh-CN" altLang="en-US" sz="1600" kern="1200" dirty="0">
              <a:solidFill>
                <a:srgbClr val="FF0000"/>
              </a:solidFill>
              <a:latin typeface="黑体" panose="02010609060101010101" pitchFamily="49" charset="-122"/>
              <a:ea typeface="黑体" panose="02010609060101010101" pitchFamily="49" charset="-122"/>
            </a:rPr>
            <a:t>基于“基气味”的气味复现</a:t>
          </a:r>
        </a:p>
      </dsp:txBody>
      <dsp:txXfrm>
        <a:off x="3600964" y="2854129"/>
        <a:ext cx="2400472" cy="1103855"/>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defRPr sz="1200">
                <a:latin typeface="Arial" panose="020B0604020202020204" pitchFamily="34" charset="0"/>
                <a:ea typeface="微软雅黑" panose="020B0503020204020204" pitchFamily="34" charset="-122"/>
              </a:defRPr>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0" hangingPunct="0">
              <a:defRPr sz="1200" smtClean="0">
                <a:latin typeface="Arial" panose="020B0604020202020204" pitchFamily="34" charset="0"/>
                <a:ea typeface="微软雅黑" panose="020B0503020204020204" pitchFamily="34" charset="-122"/>
              </a:defRPr>
            </a:lvl1pPr>
          </a:lstStyle>
          <a:p>
            <a:pPr>
              <a:defRPr/>
            </a:pPr>
            <a:fld id="{3BEC793B-2EFA-40BC-B98C-8A8B1577902A}" type="datetimeFigureOut">
              <a:rPr lang="zh-CN" altLang="en-US"/>
              <a:pPr>
                <a:defRPr/>
              </a:pPr>
              <a:t>2017/5/24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0" hangingPunct="0">
              <a:defRPr sz="1200">
                <a:latin typeface="Arial" panose="020B0604020202020204" pitchFamily="34" charset="0"/>
                <a:ea typeface="微软雅黑" panose="020B0503020204020204" pitchFamily="34" charset="-122"/>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0" hangingPunct="0">
              <a:defRPr sz="1200" smtClean="0">
                <a:latin typeface="Arial" panose="020B0604020202020204" pitchFamily="34" charset="0"/>
                <a:ea typeface="微软雅黑" panose="020B0503020204020204" pitchFamily="34" charset="-122"/>
              </a:defRPr>
            </a:lvl1pPr>
          </a:lstStyle>
          <a:p>
            <a:pPr>
              <a:defRPr/>
            </a:pPr>
            <a:fld id="{838D8EA7-7791-40ED-AD5E-C90D10385CF5}"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defRPr sz="1200">
                <a:latin typeface="Arial" panose="020B0604020202020204" pitchFamily="34" charset="0"/>
                <a:ea typeface="微软雅黑" panose="020B0503020204020204" pitchFamily="34" charset="-122"/>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defRPr sz="1200" smtClean="0">
                <a:latin typeface="Arial" panose="020B0604020202020204" pitchFamily="34" charset="0"/>
                <a:ea typeface="微软雅黑" panose="020B0503020204020204" pitchFamily="34" charset="-122"/>
              </a:defRPr>
            </a:lvl1pPr>
          </a:lstStyle>
          <a:p>
            <a:pPr>
              <a:defRPr/>
            </a:pPr>
            <a:fld id="{5AAC04E5-439F-4794-A4C3-4C928A28526E}" type="datetimeFigureOut">
              <a:rPr lang="zh-CN" altLang="en-US"/>
              <a:pPr>
                <a:defRPr/>
              </a:pPr>
              <a:t>2017/5/24</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0" hangingPunct="0">
              <a:defRPr sz="1200">
                <a:latin typeface="Arial" panose="020B0604020202020204" pitchFamily="34" charset="0"/>
                <a:ea typeface="微软雅黑" panose="020B0503020204020204" pitchFamily="34"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0" hangingPunct="0">
              <a:defRPr sz="1200" smtClean="0">
                <a:latin typeface="Arial" panose="020B0604020202020204" pitchFamily="34" charset="0"/>
                <a:ea typeface="微软雅黑" panose="020B0503020204020204" pitchFamily="34" charset="-122"/>
              </a:defRPr>
            </a:lvl1pPr>
          </a:lstStyle>
          <a:p>
            <a:pPr>
              <a:defRPr/>
            </a:pPr>
            <a:fld id="{667CD8A6-64C3-4E54-8F5F-2D7E2E9D7D14}"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等线"/>
      </a:defRPr>
    </a:lvl1pPr>
    <a:lvl2pPr marL="457200" algn="l" rtl="0" fontAlgn="base">
      <a:spcBef>
        <a:spcPct val="30000"/>
      </a:spcBef>
      <a:spcAft>
        <a:spcPct val="0"/>
      </a:spcAft>
      <a:defRPr sz="1200" kern="1200">
        <a:solidFill>
          <a:schemeClr val="tx1"/>
        </a:solidFill>
        <a:latin typeface="+mn-lt"/>
        <a:ea typeface="+mn-ea"/>
        <a:cs typeface="等线"/>
      </a:defRPr>
    </a:lvl2pPr>
    <a:lvl3pPr marL="914400" algn="l" rtl="0" fontAlgn="base">
      <a:spcBef>
        <a:spcPct val="30000"/>
      </a:spcBef>
      <a:spcAft>
        <a:spcPct val="0"/>
      </a:spcAft>
      <a:defRPr sz="1200" kern="1200">
        <a:solidFill>
          <a:schemeClr val="tx1"/>
        </a:solidFill>
        <a:latin typeface="+mn-lt"/>
        <a:ea typeface="+mn-ea"/>
        <a:cs typeface="等线"/>
      </a:defRPr>
    </a:lvl3pPr>
    <a:lvl4pPr marL="1371600" algn="l" rtl="0" fontAlgn="base">
      <a:spcBef>
        <a:spcPct val="30000"/>
      </a:spcBef>
      <a:spcAft>
        <a:spcPct val="0"/>
      </a:spcAft>
      <a:defRPr sz="1200" kern="1200">
        <a:solidFill>
          <a:schemeClr val="tx1"/>
        </a:solidFill>
        <a:latin typeface="+mn-lt"/>
        <a:ea typeface="+mn-ea"/>
        <a:cs typeface="等线"/>
      </a:defRPr>
    </a:lvl4pPr>
    <a:lvl5pPr marL="1828800" algn="l" rtl="0" fontAlgn="base">
      <a:spcBef>
        <a:spcPct val="30000"/>
      </a:spcBef>
      <a:spcAft>
        <a:spcPct val="0"/>
      </a:spcAft>
      <a:defRPr sz="1200" kern="1200">
        <a:solidFill>
          <a:schemeClr val="tx1"/>
        </a:solidFill>
        <a:latin typeface="+mn-lt"/>
        <a:ea typeface="+mn-ea"/>
        <a:cs typeface="等线"/>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67CD8A6-64C3-4E54-8F5F-2D7E2E9D7D14}" type="slidenum">
              <a:rPr lang="zh-CN" altLang="en-US" smtClean="0"/>
              <a:pPr>
                <a:defRPr/>
              </a:pPr>
              <a:t>10</a:t>
            </a:fld>
            <a:endParaRPr lang="zh-CN" altLang="en-US"/>
          </a:p>
        </p:txBody>
      </p:sp>
    </p:spTree>
    <p:extLst>
      <p:ext uri="{BB962C8B-B14F-4D97-AF65-F5344CB8AC3E}">
        <p14:creationId xmlns:p14="http://schemas.microsoft.com/office/powerpoint/2010/main" val="2559515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幻灯片图像占位符 1"/>
          <p:cNvSpPr>
            <a:spLocks noGrp="1" noRot="1" noChangeAspect="1"/>
          </p:cNvSpPr>
          <p:nvPr>
            <p:ph type="sldImg"/>
          </p:nvPr>
        </p:nvSpPr>
        <p:spPr bwMode="auto">
          <a:noFill/>
          <a:ln>
            <a:solidFill>
              <a:srgbClr val="000000"/>
            </a:solidFill>
            <a:miter lim="800000"/>
            <a:headEnd/>
            <a:tailEnd/>
          </a:ln>
        </p:spPr>
      </p:sp>
      <p:sp>
        <p:nvSpPr>
          <p:cNvPr id="53250"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5325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D1C7C5B-C30C-49B7-B0C6-F9CB4FBA5D03}" type="slidenum">
              <a:rPr lang="zh-CN" altLang="en-US">
                <a:latin typeface="Arial" charset="0"/>
              </a:rPr>
              <a:pPr/>
              <a:t>18</a:t>
            </a:fld>
            <a:endParaRPr lang="zh-CN" altLang="en-US">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667CD8A6-64C3-4E54-8F5F-2D7E2E9D7D14}" type="slidenum">
              <a:rPr lang="zh-CN" altLang="en-US" smtClean="0"/>
              <a:pPr>
                <a:defRPr/>
              </a:pPr>
              <a:t>22</a:t>
            </a:fld>
            <a:endParaRPr lang="zh-CN" altLang="en-US"/>
          </a:p>
        </p:txBody>
      </p:sp>
    </p:spTree>
    <p:extLst>
      <p:ext uri="{BB962C8B-B14F-4D97-AF65-F5344CB8AC3E}">
        <p14:creationId xmlns:p14="http://schemas.microsoft.com/office/powerpoint/2010/main" val="2354007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lvl1pPr>
              <a:defRPr/>
            </a:lvl1pPr>
          </a:lstStyle>
          <a:p>
            <a:pPr>
              <a:defRPr/>
            </a:pPr>
            <a:fld id="{E37AD416-55E5-42D2-BA1F-4A07ECC797B5}" type="datetimeFigureOut">
              <a:rPr lang="en-US"/>
              <a:pPr>
                <a:defRPr/>
              </a:pPr>
              <a:t>5/24/2017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A58F2BA-3D8D-40F7-B0A0-36AD5C876BE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3616C91D-41D6-4F71-AE0E-22728D1E98D1}" type="datetimeFigureOut">
              <a:rPr lang="en-US"/>
              <a:pPr>
                <a:defRPr/>
              </a:pPr>
              <a:t>5/24/2017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21A6FD2-C6C5-4CBF-AF2A-8A783CE3937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lvl1pPr>
              <a:defRPr/>
            </a:lvl1pPr>
          </a:lstStyle>
          <a:p>
            <a:pPr>
              <a:defRPr/>
            </a:pPr>
            <a:fld id="{A65A9818-25EB-4AC2-B9FC-7D215FE70BD3}" type="datetimeFigureOut">
              <a:rPr lang="en-US"/>
              <a:pPr>
                <a:defRPr/>
              </a:pPr>
              <a:t>5/24/2017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1C8C49B-3A98-49C0-BB29-4069CBD6EE4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3"/>
          <p:cNvSpPr>
            <a:spLocks noGrp="1"/>
          </p:cNvSpPr>
          <p:nvPr>
            <p:ph type="dt" sz="half" idx="10"/>
          </p:nvPr>
        </p:nvSpPr>
        <p:spPr/>
        <p:txBody>
          <a:bodyPr/>
          <a:lstStyle>
            <a:lvl1pPr>
              <a:defRPr/>
            </a:lvl1pPr>
          </a:lstStyle>
          <a:p>
            <a:pPr>
              <a:defRPr/>
            </a:pPr>
            <a:fld id="{07CD0310-FA75-4909-BF20-FE067A333FCC}" type="datetimeFigureOut">
              <a:rPr lang="en-US"/>
              <a:pPr>
                <a:defRPr/>
              </a:pPr>
              <a:t>5/24/2017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0A90613-44C1-48BE-B228-359DCA74AF6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3"/>
          <p:cNvSpPr>
            <a:spLocks noGrp="1"/>
          </p:cNvSpPr>
          <p:nvPr>
            <p:ph type="dt" sz="half" idx="10"/>
          </p:nvPr>
        </p:nvSpPr>
        <p:spPr/>
        <p:txBody>
          <a:bodyPr/>
          <a:lstStyle>
            <a:lvl1pPr>
              <a:defRPr/>
            </a:lvl1pPr>
          </a:lstStyle>
          <a:p>
            <a:pPr>
              <a:defRPr/>
            </a:pPr>
            <a:fld id="{B9206B49-54AC-4B9A-A93D-0EDD959C1E9C}" type="datetimeFigureOut">
              <a:rPr lang="en-US"/>
              <a:pPr>
                <a:defRPr/>
              </a:pPr>
              <a:t>5/24/2017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DF911D3-98ED-4CDD-90F3-CBED8E191E8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pPr>
              <a:defRPr/>
            </a:pPr>
            <a:fld id="{7762A23E-D506-483B-87E1-3D7526DD0325}" type="datetimeFigureOut">
              <a:rPr lang="en-US"/>
              <a:pPr>
                <a:defRPr/>
              </a:pPr>
              <a:t>5/24/2017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4290CF4-80DD-42FD-A478-FF1B40B1FFC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3FA54FA-DA6D-4DF9-AB21-22E6C4919E35}" type="datetimeFigureOut">
              <a:rPr lang="en-US"/>
              <a:pPr>
                <a:defRPr/>
              </a:pPr>
              <a:t>5/24/2017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CCC3AAC-E146-4019-BB46-D1E07B08BC9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3"/>
          <p:cNvSpPr>
            <a:spLocks noGrp="1"/>
          </p:cNvSpPr>
          <p:nvPr>
            <p:ph type="dt" sz="half" idx="10"/>
          </p:nvPr>
        </p:nvSpPr>
        <p:spPr/>
        <p:txBody>
          <a:bodyPr/>
          <a:lstStyle>
            <a:lvl1pPr>
              <a:defRPr/>
            </a:lvl1pPr>
          </a:lstStyle>
          <a:p>
            <a:pPr>
              <a:defRPr/>
            </a:pPr>
            <a:fld id="{CEE17448-3DDB-43E4-8F9F-D4F1262F8A84}" type="datetimeFigureOut">
              <a:rPr lang="en-US"/>
              <a:pPr>
                <a:defRPr/>
              </a:pPr>
              <a:t>5/24/2017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E06D2A8-E220-4F0E-AB63-F597EB781DC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3"/>
          <p:cNvSpPr>
            <a:spLocks noGrp="1"/>
          </p:cNvSpPr>
          <p:nvPr>
            <p:ph type="dt" sz="half" idx="10"/>
          </p:nvPr>
        </p:nvSpPr>
        <p:spPr/>
        <p:txBody>
          <a:bodyPr/>
          <a:lstStyle>
            <a:lvl1pPr>
              <a:defRPr/>
            </a:lvl1pPr>
          </a:lstStyle>
          <a:p>
            <a:pPr>
              <a:defRPr/>
            </a:pPr>
            <a:fld id="{41532A99-A7E3-429B-85F2-1AA0286D675A}" type="datetimeFigureOut">
              <a:rPr lang="en-US"/>
              <a:pPr>
                <a:defRPr/>
              </a:pPr>
              <a:t>5/24/2017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61AE095-8FAA-4ACA-91E2-3ADEB419F78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B751CA7F-D3B4-417F-8544-0A664E77327D}" type="datetimeFigureOut">
              <a:rPr lang="en-US"/>
              <a:pPr>
                <a:defRPr/>
              </a:pPr>
              <a:t>5/24/2017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18116A5-2A6C-4254-9034-1941432C24C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700791DD-DED2-451A-9CE7-4C678C18BBA6}" type="datetimeFigureOut">
              <a:rPr lang="en-US"/>
              <a:pPr>
                <a:defRPr/>
              </a:pPr>
              <a:t>5/24/2017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B927EB6-F98A-4936-B8EF-216F581AA348}"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lvl1pPr>
              <a:defRPr/>
            </a:lvl1pPr>
          </a:lstStyle>
          <a:p>
            <a:pPr>
              <a:defRPr/>
            </a:pPr>
            <a:fld id="{AA22B024-C426-430D-B4EE-3543DE872042}" type="datetimeFigureOut">
              <a:rPr lang="en-US"/>
              <a:pPr>
                <a:defRPr/>
              </a:pPr>
              <a:t>5/24/2017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B8931B3-0714-43E4-BF47-70AFEF0B882F}"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938FBF5F-4DD9-4197-A369-516461A260B8}" type="datetimeFigureOut">
              <a:rPr lang="en-US"/>
              <a:pPr>
                <a:defRPr/>
              </a:pPr>
              <a:t>5/24/2017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7B08D22-1D1C-46C7-B9C5-413C1615D338}"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lvl1pPr>
              <a:defRPr/>
            </a:lvl1pPr>
          </a:lstStyle>
          <a:p>
            <a:pPr>
              <a:defRPr/>
            </a:pPr>
            <a:fld id="{6854DFC0-9605-48FE-8D54-050AB3E88546}" type="datetimeFigureOut">
              <a:rPr lang="en-US"/>
              <a:pPr>
                <a:defRPr/>
              </a:pPr>
              <a:t>5/24/2017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4A2C3F0-B82A-4A7B-9DCD-FC3E61F71F7F}"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3"/>
          <p:cNvSpPr>
            <a:spLocks noGrp="1"/>
          </p:cNvSpPr>
          <p:nvPr>
            <p:ph type="dt" sz="half" idx="10"/>
          </p:nvPr>
        </p:nvSpPr>
        <p:spPr/>
        <p:txBody>
          <a:bodyPr/>
          <a:lstStyle>
            <a:lvl1pPr>
              <a:defRPr/>
            </a:lvl1pPr>
          </a:lstStyle>
          <a:p>
            <a:pPr>
              <a:defRPr/>
            </a:pPr>
            <a:fld id="{BD9129C0-F523-4990-8EC3-E827D6BD694F}" type="datetimeFigureOut">
              <a:rPr lang="en-US"/>
              <a:pPr>
                <a:defRPr/>
              </a:pPr>
              <a:t>5/24/2017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5993E99-43D9-4F15-BE4E-D350DD034879}"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3"/>
          <p:cNvSpPr>
            <a:spLocks noGrp="1"/>
          </p:cNvSpPr>
          <p:nvPr>
            <p:ph type="dt" sz="half" idx="10"/>
          </p:nvPr>
        </p:nvSpPr>
        <p:spPr/>
        <p:txBody>
          <a:bodyPr/>
          <a:lstStyle>
            <a:lvl1pPr>
              <a:defRPr/>
            </a:lvl1pPr>
          </a:lstStyle>
          <a:p>
            <a:pPr>
              <a:defRPr/>
            </a:pPr>
            <a:fld id="{AB732465-9E14-44C0-967E-CF158D7F08E7}" type="datetimeFigureOut">
              <a:rPr lang="en-US"/>
              <a:pPr>
                <a:defRPr/>
              </a:pPr>
              <a:t>5/24/2017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C51A715-0721-440D-84ED-E86B34CAA300}"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pPr>
              <a:defRPr/>
            </a:pPr>
            <a:fld id="{9929ED98-FBFF-4F74-9CB3-9DED86EF3F1E}" type="datetimeFigureOut">
              <a:rPr lang="en-US"/>
              <a:pPr>
                <a:defRPr/>
              </a:pPr>
              <a:t>5/24/2017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125ED18-2D06-46FE-9E51-5DDDDA04DA75}"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A75B0A8-8F52-448F-8F3F-43A3DC3E35E8}" type="datetimeFigureOut">
              <a:rPr lang="en-US"/>
              <a:pPr>
                <a:defRPr/>
              </a:pPr>
              <a:t>5/24/2017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9D81303-E087-463D-92D1-571C3A35C403}"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3"/>
          <p:cNvSpPr>
            <a:spLocks noGrp="1"/>
          </p:cNvSpPr>
          <p:nvPr>
            <p:ph type="dt" sz="half" idx="10"/>
          </p:nvPr>
        </p:nvSpPr>
        <p:spPr/>
        <p:txBody>
          <a:bodyPr/>
          <a:lstStyle>
            <a:lvl1pPr>
              <a:defRPr/>
            </a:lvl1pPr>
          </a:lstStyle>
          <a:p>
            <a:pPr>
              <a:defRPr/>
            </a:pPr>
            <a:fld id="{60873FD5-ACD6-4382-A026-E2187AF8C527}" type="datetimeFigureOut">
              <a:rPr lang="en-US"/>
              <a:pPr>
                <a:defRPr/>
              </a:pPr>
              <a:t>5/24/2017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546548F-E087-4FB1-AFC4-A9BA120B59D8}"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3"/>
          <p:cNvSpPr>
            <a:spLocks noGrp="1"/>
          </p:cNvSpPr>
          <p:nvPr>
            <p:ph type="dt" sz="half" idx="10"/>
          </p:nvPr>
        </p:nvSpPr>
        <p:spPr/>
        <p:txBody>
          <a:bodyPr/>
          <a:lstStyle>
            <a:lvl1pPr>
              <a:defRPr/>
            </a:lvl1pPr>
          </a:lstStyle>
          <a:p>
            <a:pPr>
              <a:defRPr/>
            </a:pPr>
            <a:fld id="{23151F78-217B-4376-A39B-CFE7BEF1F54A}" type="datetimeFigureOut">
              <a:rPr lang="en-US"/>
              <a:pPr>
                <a:defRPr/>
              </a:pPr>
              <a:t>5/24/2017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081475D-2ED4-4F11-BC88-3984579662A5}"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6CC3EFAB-33CB-4652-A964-E21FB9A332BC}" type="datetimeFigureOut">
              <a:rPr lang="en-US"/>
              <a:pPr>
                <a:defRPr/>
              </a:pPr>
              <a:t>5/24/2017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5B60FC6-97EA-4A1F-9B59-3E5AA6BBC843}"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DFDCB267-22C4-4903-86C4-AEE5D0357D63}" type="datetimeFigureOut">
              <a:rPr lang="en-US"/>
              <a:pPr>
                <a:defRPr/>
              </a:pPr>
              <a:t>5/24/2017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8E5FB83-6A99-4427-89FD-EF2F6FB78E9D}"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lvl1pPr>
              <a:defRPr/>
            </a:lvl1pPr>
          </a:lstStyle>
          <a:p>
            <a:pPr>
              <a:defRPr/>
            </a:pPr>
            <a:fld id="{EAB0AD28-26AB-47C7-8290-BA77E8979B24}" type="datetimeFigureOut">
              <a:rPr lang="en-US"/>
              <a:pPr>
                <a:defRPr/>
              </a:pPr>
              <a:t>5/24/2017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316C5C4-4FE6-478E-B1A0-5407686684A8}"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9D9AB020-EB49-4226-8EC4-0D50F73B60D6}" type="datetimeFigureOut">
              <a:rPr lang="en-US"/>
              <a:pPr>
                <a:defRPr/>
              </a:pPr>
              <a:t>5/24/2017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BC9670D-F2F7-4204-9689-A1EBAB22FF1D}"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lvl1pPr>
              <a:defRPr/>
            </a:lvl1pPr>
          </a:lstStyle>
          <a:p>
            <a:pPr>
              <a:defRPr/>
            </a:pPr>
            <a:fld id="{027FF83F-F270-41BE-B9FA-91DF417A8C65}" type="datetimeFigureOut">
              <a:rPr lang="en-US"/>
              <a:pPr>
                <a:defRPr/>
              </a:pPr>
              <a:t>5/24/2017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3D01182-F6DA-46AE-9CAB-F65DDE080D51}"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3"/>
          <p:cNvSpPr>
            <a:spLocks noGrp="1"/>
          </p:cNvSpPr>
          <p:nvPr>
            <p:ph type="dt" sz="half" idx="10"/>
          </p:nvPr>
        </p:nvSpPr>
        <p:spPr/>
        <p:txBody>
          <a:bodyPr/>
          <a:lstStyle>
            <a:lvl1pPr>
              <a:defRPr/>
            </a:lvl1pPr>
          </a:lstStyle>
          <a:p>
            <a:pPr>
              <a:defRPr/>
            </a:pPr>
            <a:fld id="{5D919C7E-B1F8-416A-BE10-105CD7576E97}" type="datetimeFigureOut">
              <a:rPr lang="en-US"/>
              <a:pPr>
                <a:defRPr/>
              </a:pPr>
              <a:t>5/24/2017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E154FE3-4F33-48F6-BF9D-721854B4772F}"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3"/>
          <p:cNvSpPr>
            <a:spLocks noGrp="1"/>
          </p:cNvSpPr>
          <p:nvPr>
            <p:ph type="dt" sz="half" idx="10"/>
          </p:nvPr>
        </p:nvSpPr>
        <p:spPr/>
        <p:txBody>
          <a:bodyPr/>
          <a:lstStyle>
            <a:lvl1pPr>
              <a:defRPr/>
            </a:lvl1pPr>
          </a:lstStyle>
          <a:p>
            <a:pPr>
              <a:defRPr/>
            </a:pPr>
            <a:fld id="{476F15B9-7DCF-41E4-A0A4-A9C1A941E1D2}" type="datetimeFigureOut">
              <a:rPr lang="en-US"/>
              <a:pPr>
                <a:defRPr/>
              </a:pPr>
              <a:t>5/24/2017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7B2A761-D952-4DC2-9959-2385984A0AF7}"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pPr>
              <a:defRPr/>
            </a:pPr>
            <a:fld id="{77AFC6A1-7A33-4A30-8996-A91F1D05C94E}" type="datetimeFigureOut">
              <a:rPr lang="en-US"/>
              <a:pPr>
                <a:defRPr/>
              </a:pPr>
              <a:t>5/24/2017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767CE40-9050-4225-BBDE-CFD15B59D86A}"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131E220-B9A7-4F2C-914F-2DABC40E591E}" type="datetimeFigureOut">
              <a:rPr lang="en-US"/>
              <a:pPr>
                <a:defRPr/>
              </a:pPr>
              <a:t>5/24/2017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162BA93-221F-4E49-B004-E53A4582F4F0}"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3"/>
          <p:cNvSpPr>
            <a:spLocks noGrp="1"/>
          </p:cNvSpPr>
          <p:nvPr>
            <p:ph type="dt" sz="half" idx="10"/>
          </p:nvPr>
        </p:nvSpPr>
        <p:spPr/>
        <p:txBody>
          <a:bodyPr/>
          <a:lstStyle>
            <a:lvl1pPr>
              <a:defRPr/>
            </a:lvl1pPr>
          </a:lstStyle>
          <a:p>
            <a:pPr>
              <a:defRPr/>
            </a:pPr>
            <a:fld id="{2FABDA63-7C87-4CBE-B270-E5CBC696FBA7}" type="datetimeFigureOut">
              <a:rPr lang="en-US"/>
              <a:pPr>
                <a:defRPr/>
              </a:pPr>
              <a:t>5/24/2017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ABBA447-D25B-4291-9B85-10DA873DECFF}"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3"/>
          <p:cNvSpPr>
            <a:spLocks noGrp="1"/>
          </p:cNvSpPr>
          <p:nvPr>
            <p:ph type="dt" sz="half" idx="10"/>
          </p:nvPr>
        </p:nvSpPr>
        <p:spPr/>
        <p:txBody>
          <a:bodyPr/>
          <a:lstStyle>
            <a:lvl1pPr>
              <a:defRPr/>
            </a:lvl1pPr>
          </a:lstStyle>
          <a:p>
            <a:pPr>
              <a:defRPr/>
            </a:pPr>
            <a:fld id="{95F1D4C7-BFEF-4F7B-B967-7E26C40ABAEC}" type="datetimeFigureOut">
              <a:rPr lang="en-US"/>
              <a:pPr>
                <a:defRPr/>
              </a:pPr>
              <a:t>5/24/2017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67CE3B5-0CCE-45E3-B389-5B9EF17DCD1B}"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93DCC052-BDE3-43D1-9213-E55833E87E63}" type="datetimeFigureOut">
              <a:rPr lang="en-US"/>
              <a:pPr>
                <a:defRPr/>
              </a:pPr>
              <a:t>5/24/2017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6E3CD5F-EE15-4FB7-99E6-2436057930FF}"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F8642F45-8675-4A83-83CC-17C8DA8ADD36}" type="datetimeFigureOut">
              <a:rPr lang="en-US"/>
              <a:pPr>
                <a:defRPr/>
              </a:pPr>
              <a:t>5/24/2017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E704991-A30C-4027-9125-42FE211BEA4C}" type="slidenum">
              <a:rPr lang="en-US"/>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2" name="五边形 1"/>
          <p:cNvSpPr>
            <a:spLocks noChangeArrowheads="1"/>
          </p:cNvSpPr>
          <p:nvPr userDrawn="1"/>
        </p:nvSpPr>
        <p:spPr bwMode="auto">
          <a:xfrm>
            <a:off x="0" y="501650"/>
            <a:ext cx="6080125" cy="661988"/>
          </a:xfrm>
          <a:prstGeom prst="homePlate">
            <a:avLst>
              <a:gd name="adj" fmla="val 45226"/>
            </a:avLst>
          </a:prstGeom>
          <a:solidFill>
            <a:srgbClr val="306A9B"/>
          </a:solidFill>
          <a:ln w="12700" cmpd="sng">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buFont typeface="Arial" panose="020B0604020202020204" pitchFamily="34" charset="0"/>
              <a:buNone/>
              <a:defRPr/>
            </a:pPr>
            <a:endParaRPr lang="zh-CN" altLang="en-US">
              <a:solidFill>
                <a:srgbClr val="FFFFFF"/>
              </a:solidFill>
            </a:endParaRPr>
          </a:p>
        </p:txBody>
      </p:sp>
      <p:sp>
        <p:nvSpPr>
          <p:cNvPr id="3" name="燕尾形 2"/>
          <p:cNvSpPr>
            <a:spLocks noChangeArrowheads="1"/>
          </p:cNvSpPr>
          <p:nvPr userDrawn="1"/>
        </p:nvSpPr>
        <p:spPr bwMode="auto">
          <a:xfrm>
            <a:off x="141288" y="639763"/>
            <a:ext cx="233362" cy="384175"/>
          </a:xfrm>
          <a:prstGeom prst="chevron">
            <a:avLst>
              <a:gd name="adj" fmla="val 50000"/>
            </a:avLst>
          </a:prstGeom>
          <a:solidFill>
            <a:srgbClr val="A9C3DB"/>
          </a:solidFill>
          <a:ln>
            <a:noFill/>
          </a:ln>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buFont typeface="Arial" panose="020B0604020202020204" pitchFamily="34" charset="0"/>
              <a:buNone/>
              <a:defRPr/>
            </a:pPr>
            <a:endParaRPr lang="zh-CN" altLang="en-US"/>
          </a:p>
        </p:txBody>
      </p:sp>
      <p:sp>
        <p:nvSpPr>
          <p:cNvPr id="4" name="燕尾形 3"/>
          <p:cNvSpPr>
            <a:spLocks noChangeArrowheads="1"/>
          </p:cNvSpPr>
          <p:nvPr userDrawn="1"/>
        </p:nvSpPr>
        <p:spPr bwMode="auto">
          <a:xfrm>
            <a:off x="346075" y="639763"/>
            <a:ext cx="234950" cy="384175"/>
          </a:xfrm>
          <a:prstGeom prst="chevron">
            <a:avLst>
              <a:gd name="adj" fmla="val 50000"/>
            </a:avLst>
          </a:prstGeom>
          <a:solidFill>
            <a:schemeClr val="bg1"/>
          </a:solidFill>
          <a:ln>
            <a:noFill/>
          </a:ln>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buFont typeface="Arial" panose="020B0604020202020204" pitchFamily="34" charset="0"/>
              <a:buNone/>
              <a:defRPr/>
            </a:pP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endParaRPr lang="en-US" altLang="zh-CN"/>
          </a:p>
        </p:txBody>
      </p:sp>
      <p:sp>
        <p:nvSpPr>
          <p:cNvPr id="1027" name="Text Placeholder 2"/>
          <p:cNvSpPr>
            <a:spLocks noGrp="1"/>
          </p:cNvSpPr>
          <p:nvPr>
            <p:ph type="body" idx="1"/>
          </p:nvPr>
        </p:nvSpPr>
        <p:spPr bwMode="auto">
          <a:xfrm>
            <a:off x="628650" y="1825625"/>
            <a:ext cx="78867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zh-CN"/>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0" hangingPunct="0">
              <a:defRPr sz="1200">
                <a:solidFill>
                  <a:schemeClr val="tx1">
                    <a:tint val="75000"/>
                  </a:schemeClr>
                </a:solidFill>
                <a:latin typeface="Arial" panose="020B0604020202020204" pitchFamily="34" charset="0"/>
                <a:ea typeface="微软雅黑" panose="020B0503020204020204" pitchFamily="34" charset="-122"/>
              </a:defRPr>
            </a:lvl1pPr>
          </a:lstStyle>
          <a:p>
            <a:pPr>
              <a:defRPr/>
            </a:pPr>
            <a:fld id="{4EBF731C-A2B3-4E82-8268-8D9702F0D9A5}" type="datetimeFigureOut">
              <a:rPr lang="en-US"/>
              <a:pPr>
                <a:defRPr/>
              </a:pPr>
              <a:t>5/24/2017</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0" hangingPunct="0">
              <a:defRPr sz="1200">
                <a:solidFill>
                  <a:schemeClr val="tx1">
                    <a:tint val="75000"/>
                  </a:schemeClr>
                </a:solidFill>
                <a:latin typeface="Arial" panose="020B0604020202020204" pitchFamily="34" charset="0"/>
                <a:ea typeface="微软雅黑" panose="020B0503020204020204" pitchFamily="34" charset="-122"/>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0" hangingPunct="0">
              <a:defRPr sz="1200">
                <a:solidFill>
                  <a:schemeClr val="tx1">
                    <a:tint val="75000"/>
                  </a:schemeClr>
                </a:solidFill>
                <a:latin typeface="Arial" panose="020B0604020202020204" pitchFamily="34" charset="0"/>
                <a:ea typeface="微软雅黑" panose="020B0503020204020204" pitchFamily="34" charset="-122"/>
              </a:defRPr>
            </a:lvl1pPr>
          </a:lstStyle>
          <a:p>
            <a:pPr>
              <a:defRPr/>
            </a:pPr>
            <a:fld id="{6BFB58A2-F819-42A5-8B2A-F8C771808F72}" type="slidenum">
              <a:rPr lang="en-US"/>
              <a:pPr>
                <a:defRPr/>
              </a:pPr>
              <a:t>‹#›</a:t>
            </a:fld>
            <a:endParaRPr lang="en-US"/>
          </a:p>
        </p:txBody>
      </p:sp>
      <p:pic>
        <p:nvPicPr>
          <p:cNvPr id="1031" name="图片 6"/>
          <p:cNvPicPr>
            <a:picLocks noChangeAspect="1" noChangeArrowheads="1"/>
          </p:cNvPicPr>
          <p:nvPr userDrawn="1"/>
        </p:nvPicPr>
        <p:blipFill>
          <a:blip r:embed="rId13"/>
          <a:srcRect t="1593" b="42157"/>
          <a:stretch>
            <a:fillRect/>
          </a:stretch>
        </p:blipFill>
        <p:spPr bwMode="auto">
          <a:xfrm>
            <a:off x="0" y="0"/>
            <a:ext cx="91440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等线"/>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等线"/>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等线"/>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等线"/>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等线"/>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628650" y="365125"/>
            <a:ext cx="78867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endParaRPr lang="en-US" altLang="zh-CN"/>
          </a:p>
        </p:txBody>
      </p:sp>
      <p:sp>
        <p:nvSpPr>
          <p:cNvPr id="13315" name="Text Placeholder 2"/>
          <p:cNvSpPr>
            <a:spLocks noGrp="1"/>
          </p:cNvSpPr>
          <p:nvPr>
            <p:ph type="body" idx="1"/>
          </p:nvPr>
        </p:nvSpPr>
        <p:spPr bwMode="auto">
          <a:xfrm>
            <a:off x="628650" y="1825625"/>
            <a:ext cx="78867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zh-CN"/>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0" hangingPunct="0">
              <a:defRPr sz="1200">
                <a:solidFill>
                  <a:schemeClr val="tx1">
                    <a:tint val="75000"/>
                  </a:schemeClr>
                </a:solidFill>
                <a:latin typeface="Arial" panose="020B0604020202020204" pitchFamily="34" charset="0"/>
                <a:ea typeface="微软雅黑" panose="020B0503020204020204" pitchFamily="34" charset="-122"/>
              </a:defRPr>
            </a:lvl1pPr>
          </a:lstStyle>
          <a:p>
            <a:pPr>
              <a:defRPr/>
            </a:pPr>
            <a:fld id="{90CA528D-EFFD-4A36-A52C-3A234D07A97A}" type="datetimeFigureOut">
              <a:rPr lang="en-US"/>
              <a:pPr>
                <a:defRPr/>
              </a:pPr>
              <a:t>5/24/2017</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0" hangingPunct="0">
              <a:defRPr sz="1200">
                <a:solidFill>
                  <a:schemeClr val="tx1">
                    <a:tint val="75000"/>
                  </a:schemeClr>
                </a:solidFill>
                <a:latin typeface="Arial" panose="020B0604020202020204" pitchFamily="34" charset="0"/>
                <a:ea typeface="微软雅黑" panose="020B0503020204020204" pitchFamily="34" charset="-122"/>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0" hangingPunct="0">
              <a:defRPr sz="1200">
                <a:solidFill>
                  <a:schemeClr val="tx1">
                    <a:tint val="75000"/>
                  </a:schemeClr>
                </a:solidFill>
                <a:latin typeface="Arial" panose="020B0604020202020204" pitchFamily="34" charset="0"/>
                <a:ea typeface="微软雅黑" panose="020B0503020204020204" pitchFamily="34" charset="-122"/>
              </a:defRPr>
            </a:lvl1pPr>
          </a:lstStyle>
          <a:p>
            <a:pPr>
              <a:defRPr/>
            </a:pPr>
            <a:fld id="{C1ACF9C6-555D-4881-A722-66BFC65C176A}" type="slidenum">
              <a:rPr lang="en-US"/>
              <a:pPr>
                <a:defRPr/>
              </a:pPr>
              <a:t>‹#›</a:t>
            </a:fld>
            <a:endParaRPr lang="en-US"/>
          </a:p>
        </p:txBody>
      </p:sp>
      <p:pic>
        <p:nvPicPr>
          <p:cNvPr id="13319" name="图片 6"/>
          <p:cNvPicPr>
            <a:picLocks noChangeAspect="1" noChangeArrowheads="1"/>
          </p:cNvPicPr>
          <p:nvPr userDrawn="1"/>
        </p:nvPicPr>
        <p:blipFill>
          <a:blip r:embed="rId13"/>
          <a:srcRect t="1593" b="42157"/>
          <a:stretch>
            <a:fillRect/>
          </a:stretch>
        </p:blipFill>
        <p:spPr bwMode="auto">
          <a:xfrm>
            <a:off x="0" y="0"/>
            <a:ext cx="9144000" cy="6858000"/>
          </a:xfrm>
          <a:prstGeom prst="rect">
            <a:avLst/>
          </a:prstGeom>
          <a:noFill/>
          <a:ln w="9525">
            <a:noFill/>
            <a:miter lim="800000"/>
            <a:headEnd/>
            <a:tailEnd/>
          </a:ln>
        </p:spPr>
      </p:pic>
      <p:grpSp>
        <p:nvGrpSpPr>
          <p:cNvPr id="13320" name="矩形 7"/>
          <p:cNvGrpSpPr>
            <a:grpSpLocks/>
          </p:cNvGrpSpPr>
          <p:nvPr userDrawn="1"/>
        </p:nvGrpSpPr>
        <p:grpSpPr bwMode="auto">
          <a:xfrm>
            <a:off x="0" y="0"/>
            <a:ext cx="9144000" cy="6858000"/>
            <a:chOff x="0" y="0"/>
            <a:chExt cx="7680" cy="4320"/>
          </a:xfrm>
        </p:grpSpPr>
        <p:pic>
          <p:nvPicPr>
            <p:cNvPr id="13324" name="矩形 7"/>
            <p:cNvPicPr>
              <a:picLocks noChangeArrowheads="1"/>
            </p:cNvPicPr>
            <p:nvPr/>
          </p:nvPicPr>
          <p:blipFill>
            <a:blip r:embed="rId14"/>
            <a:srcRect/>
            <a:stretch>
              <a:fillRect/>
            </a:stretch>
          </p:blipFill>
          <p:spPr bwMode="auto">
            <a:xfrm>
              <a:off x="0" y="0"/>
              <a:ext cx="7680" cy="4320"/>
            </a:xfrm>
            <a:prstGeom prst="rect">
              <a:avLst/>
            </a:prstGeom>
            <a:noFill/>
            <a:ln w="9525">
              <a:noFill/>
              <a:miter lim="800000"/>
              <a:headEnd/>
              <a:tailEnd/>
            </a:ln>
          </p:spPr>
        </p:pic>
        <p:sp>
          <p:nvSpPr>
            <p:cNvPr id="10" name="Text Box 5"/>
            <p:cNvSpPr txBox="1">
              <a:spLocks noChangeArrowheads="1"/>
            </p:cNvSpPr>
            <p:nvPr/>
          </p:nvSpPr>
          <p:spPr bwMode="auto">
            <a:xfrm>
              <a:off x="0" y="0"/>
              <a:ext cx="7680" cy="4320"/>
            </a:xfrm>
            <a:prstGeom prst="rect">
              <a:avLst/>
            </a:prstGeom>
            <a:noFill/>
            <a:ln>
              <a:noFill/>
            </a:ln>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buFont typeface="Arial" panose="020B0604020202020204" pitchFamily="34" charset="0"/>
                <a:buNone/>
                <a:defRPr/>
              </a:pPr>
              <a:endParaRPr lang="zh-CN" altLang="en-US">
                <a:solidFill>
                  <a:srgbClr val="FFFFFF"/>
                </a:solidFill>
              </a:endParaRPr>
            </a:p>
          </p:txBody>
        </p:sp>
      </p:grpSp>
      <p:sp>
        <p:nvSpPr>
          <p:cNvPr id="11" name="五边形 8"/>
          <p:cNvSpPr>
            <a:spLocks noChangeArrowheads="1"/>
          </p:cNvSpPr>
          <p:nvPr userDrawn="1"/>
        </p:nvSpPr>
        <p:spPr bwMode="auto">
          <a:xfrm>
            <a:off x="0" y="501650"/>
            <a:ext cx="4311650" cy="661988"/>
          </a:xfrm>
          <a:prstGeom prst="homePlate">
            <a:avLst>
              <a:gd name="adj" fmla="val 45226"/>
            </a:avLst>
          </a:prstGeom>
          <a:solidFill>
            <a:srgbClr val="306A9B"/>
          </a:solidFill>
          <a:ln w="12700" cmpd="sng">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buFont typeface="Arial" panose="020B0604020202020204" pitchFamily="34" charset="0"/>
              <a:buNone/>
              <a:defRPr/>
            </a:pPr>
            <a:endParaRPr lang="zh-CN" altLang="en-US">
              <a:solidFill>
                <a:srgbClr val="FFFFFF"/>
              </a:solidFill>
            </a:endParaRPr>
          </a:p>
        </p:txBody>
      </p:sp>
      <p:sp>
        <p:nvSpPr>
          <p:cNvPr id="12" name="燕尾形 9"/>
          <p:cNvSpPr>
            <a:spLocks noChangeArrowheads="1"/>
          </p:cNvSpPr>
          <p:nvPr userDrawn="1"/>
        </p:nvSpPr>
        <p:spPr bwMode="auto">
          <a:xfrm>
            <a:off x="141288" y="639763"/>
            <a:ext cx="233362" cy="384175"/>
          </a:xfrm>
          <a:prstGeom prst="chevron">
            <a:avLst>
              <a:gd name="adj" fmla="val 50000"/>
            </a:avLst>
          </a:prstGeom>
          <a:solidFill>
            <a:srgbClr val="A9C3DB"/>
          </a:solidFill>
          <a:ln>
            <a:noFill/>
          </a:ln>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buFont typeface="Arial" panose="020B0604020202020204" pitchFamily="34" charset="0"/>
              <a:buNone/>
              <a:defRPr/>
            </a:pPr>
            <a:endParaRPr lang="zh-CN" altLang="en-US"/>
          </a:p>
        </p:txBody>
      </p:sp>
      <p:sp>
        <p:nvSpPr>
          <p:cNvPr id="13" name="燕尾形 10"/>
          <p:cNvSpPr>
            <a:spLocks noChangeArrowheads="1"/>
          </p:cNvSpPr>
          <p:nvPr userDrawn="1"/>
        </p:nvSpPr>
        <p:spPr bwMode="auto">
          <a:xfrm>
            <a:off x="346075" y="639763"/>
            <a:ext cx="234950" cy="384175"/>
          </a:xfrm>
          <a:prstGeom prst="chevron">
            <a:avLst>
              <a:gd name="adj" fmla="val 50000"/>
            </a:avLst>
          </a:prstGeom>
          <a:solidFill>
            <a:schemeClr val="bg1"/>
          </a:solidFill>
          <a:ln>
            <a:noFill/>
          </a:ln>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buFont typeface="Arial" panose="020B0604020202020204" pitchFamily="34" charset="0"/>
              <a:buNone/>
              <a:defRPr/>
            </a:pPr>
            <a:endParaRPr lang="zh-CN" altLang="en-US"/>
          </a:p>
        </p:txBody>
      </p:sp>
    </p:spTree>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等线"/>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等线"/>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等线"/>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等线"/>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等线"/>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Title Placeholder 1"/>
          <p:cNvSpPr>
            <a:spLocks noGrp="1"/>
          </p:cNvSpPr>
          <p:nvPr>
            <p:ph type="title"/>
          </p:nvPr>
        </p:nvSpPr>
        <p:spPr bwMode="auto">
          <a:xfrm>
            <a:off x="628650" y="365125"/>
            <a:ext cx="78867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endParaRPr lang="en-US" altLang="zh-CN"/>
          </a:p>
        </p:txBody>
      </p:sp>
      <p:sp>
        <p:nvSpPr>
          <p:cNvPr id="65539" name="Text Placeholder 2"/>
          <p:cNvSpPr>
            <a:spLocks noGrp="1"/>
          </p:cNvSpPr>
          <p:nvPr>
            <p:ph type="body" idx="1"/>
          </p:nvPr>
        </p:nvSpPr>
        <p:spPr bwMode="auto">
          <a:xfrm>
            <a:off x="628650" y="1825625"/>
            <a:ext cx="78867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zh-CN"/>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0" hangingPunct="0">
              <a:defRPr sz="1200">
                <a:solidFill>
                  <a:schemeClr val="tx1">
                    <a:tint val="75000"/>
                  </a:schemeClr>
                </a:solidFill>
                <a:latin typeface="Arial" panose="020B0604020202020204" pitchFamily="34" charset="0"/>
                <a:ea typeface="微软雅黑" panose="020B0503020204020204" pitchFamily="34" charset="-122"/>
              </a:defRPr>
            </a:lvl1pPr>
          </a:lstStyle>
          <a:p>
            <a:pPr>
              <a:defRPr/>
            </a:pPr>
            <a:fld id="{C3AA1220-7AFC-4B70-B922-4B6DB9FE5691}" type="datetimeFigureOut">
              <a:rPr lang="en-US"/>
              <a:pPr>
                <a:defRPr/>
              </a:pPr>
              <a:t>5/24/2017</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0" hangingPunct="0">
              <a:defRPr sz="1200">
                <a:solidFill>
                  <a:schemeClr val="tx1">
                    <a:tint val="75000"/>
                  </a:schemeClr>
                </a:solidFill>
                <a:latin typeface="Arial" panose="020B0604020202020204" pitchFamily="34" charset="0"/>
                <a:ea typeface="微软雅黑" panose="020B0503020204020204" pitchFamily="34" charset="-122"/>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0" hangingPunct="0">
              <a:defRPr sz="1200">
                <a:solidFill>
                  <a:schemeClr val="tx1">
                    <a:tint val="75000"/>
                  </a:schemeClr>
                </a:solidFill>
                <a:latin typeface="Arial" panose="020B0604020202020204" pitchFamily="34" charset="0"/>
                <a:ea typeface="微软雅黑" panose="020B0503020204020204" pitchFamily="34" charset="-122"/>
              </a:defRPr>
            </a:lvl1pPr>
          </a:lstStyle>
          <a:p>
            <a:pPr>
              <a:defRPr/>
            </a:pPr>
            <a:fld id="{35AF1425-FDC3-4D53-9BBF-013E3C56C988}" type="slidenum">
              <a:rPr lang="en-US"/>
              <a:pPr>
                <a:defRPr/>
              </a:pPr>
              <a:t>‹#›</a:t>
            </a:fld>
            <a:endParaRPr lang="en-US"/>
          </a:p>
        </p:txBody>
      </p:sp>
      <p:sp>
        <p:nvSpPr>
          <p:cNvPr id="7" name="矩形 6"/>
          <p:cNvSpPr>
            <a:spLocks noChangeArrowheads="1"/>
          </p:cNvSpPr>
          <p:nvPr userDrawn="1"/>
        </p:nvSpPr>
        <p:spPr bwMode="auto">
          <a:xfrm>
            <a:off x="0" y="0"/>
            <a:ext cx="9144000" cy="6858000"/>
          </a:xfrm>
          <a:prstGeom prst="rect">
            <a:avLst/>
          </a:prstGeom>
          <a:solidFill>
            <a:srgbClr val="FFFBEF"/>
          </a:solidFill>
          <a:ln>
            <a:noFill/>
          </a:ln>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buFont typeface="Arial" panose="020B0604020202020204" pitchFamily="34" charset="0"/>
              <a:buNone/>
              <a:defRPr/>
            </a:pPr>
            <a:endParaRPr lang="zh-CN" altLang="en-US">
              <a:solidFill>
                <a:srgbClr val="FFFFFF"/>
              </a:solidFill>
            </a:endParaRPr>
          </a:p>
        </p:txBody>
      </p:sp>
      <p:sp>
        <p:nvSpPr>
          <p:cNvPr id="8" name="五边形 7"/>
          <p:cNvSpPr>
            <a:spLocks noChangeArrowheads="1"/>
          </p:cNvSpPr>
          <p:nvPr userDrawn="1"/>
        </p:nvSpPr>
        <p:spPr bwMode="auto">
          <a:xfrm>
            <a:off x="0" y="501650"/>
            <a:ext cx="4311650" cy="661988"/>
          </a:xfrm>
          <a:prstGeom prst="homePlate">
            <a:avLst>
              <a:gd name="adj" fmla="val 45226"/>
            </a:avLst>
          </a:prstGeom>
          <a:solidFill>
            <a:srgbClr val="306A9B"/>
          </a:solidFill>
          <a:ln w="12700" cmpd="sng">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buFont typeface="Arial" panose="020B0604020202020204" pitchFamily="34" charset="0"/>
              <a:buNone/>
              <a:defRPr/>
            </a:pPr>
            <a:endParaRPr lang="zh-CN" altLang="en-US">
              <a:solidFill>
                <a:srgbClr val="FFFFFF"/>
              </a:solidFill>
            </a:endParaRPr>
          </a:p>
        </p:txBody>
      </p:sp>
      <p:sp>
        <p:nvSpPr>
          <p:cNvPr id="9" name="燕尾形 8"/>
          <p:cNvSpPr>
            <a:spLocks noChangeArrowheads="1"/>
          </p:cNvSpPr>
          <p:nvPr userDrawn="1"/>
        </p:nvSpPr>
        <p:spPr bwMode="auto">
          <a:xfrm>
            <a:off x="141288" y="639763"/>
            <a:ext cx="233362" cy="384175"/>
          </a:xfrm>
          <a:prstGeom prst="chevron">
            <a:avLst>
              <a:gd name="adj" fmla="val 50000"/>
            </a:avLst>
          </a:prstGeom>
          <a:solidFill>
            <a:srgbClr val="A9C3DB"/>
          </a:solidFill>
          <a:ln>
            <a:noFill/>
          </a:ln>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buFont typeface="Arial" panose="020B0604020202020204" pitchFamily="34" charset="0"/>
              <a:buNone/>
              <a:defRPr/>
            </a:pPr>
            <a:endParaRPr lang="zh-CN" altLang="en-US"/>
          </a:p>
        </p:txBody>
      </p:sp>
      <p:sp>
        <p:nvSpPr>
          <p:cNvPr id="10" name="燕尾形 9"/>
          <p:cNvSpPr>
            <a:spLocks noChangeArrowheads="1"/>
          </p:cNvSpPr>
          <p:nvPr userDrawn="1"/>
        </p:nvSpPr>
        <p:spPr bwMode="auto">
          <a:xfrm>
            <a:off x="346075" y="639763"/>
            <a:ext cx="234950" cy="384175"/>
          </a:xfrm>
          <a:prstGeom prst="chevron">
            <a:avLst>
              <a:gd name="adj" fmla="val 50000"/>
            </a:avLst>
          </a:prstGeom>
          <a:solidFill>
            <a:schemeClr val="bg1"/>
          </a:solidFill>
          <a:ln>
            <a:noFill/>
          </a:ln>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buFont typeface="Arial" panose="020B0604020202020204" pitchFamily="34" charset="0"/>
              <a:buNone/>
              <a:defRPr/>
            </a:pPr>
            <a:endParaRPr lang="zh-CN" altLang="en-US"/>
          </a:p>
        </p:txBody>
      </p:sp>
    </p:spTree>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 id="2147483835"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等线"/>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等线"/>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等线"/>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等线"/>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等线"/>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9.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9.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8.png"/><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0.png"/><Relationship Id="rId1" Type="http://schemas.openxmlformats.org/officeDocument/2006/relationships/slideLayout" Target="../slideLayouts/slideLayout29.xml"/><Relationship Id="rId6" Type="http://schemas.openxmlformats.org/officeDocument/2006/relationships/image" Target="../media/image19.png"/><Relationship Id="rId5" Type="http://schemas.openxmlformats.org/officeDocument/2006/relationships/image" Target="../media/image26.pn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0.png"/><Relationship Id="rId1" Type="http://schemas.openxmlformats.org/officeDocument/2006/relationships/slideLayout" Target="../slideLayouts/slideLayout29.xml"/><Relationship Id="rId5" Type="http://schemas.openxmlformats.org/officeDocument/2006/relationships/image" Target="../media/image19.pn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9.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png"/><Relationship Id="rId7" Type="http://schemas.openxmlformats.org/officeDocument/2006/relationships/image" Target="../media/image36.jpeg"/><Relationship Id="rId2" Type="http://schemas.openxmlformats.org/officeDocument/2006/relationships/image" Target="../media/image19.png"/><Relationship Id="rId1" Type="http://schemas.openxmlformats.org/officeDocument/2006/relationships/slideLayout" Target="../slideLayouts/slideLayout29.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 Id="rId5" Type="http://schemas.openxmlformats.org/officeDocument/2006/relationships/image" Target="../media/image8.pn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43.jpeg"/><Relationship Id="rId2" Type="http://schemas.openxmlformats.org/officeDocument/2006/relationships/slideLayout" Target="../slideLayouts/slideLayout29.xml"/><Relationship Id="rId1" Type="http://schemas.openxmlformats.org/officeDocument/2006/relationships/vmlDrawing" Target="../drawings/vmlDrawing1.v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emf"/></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矩形 9"/>
          <p:cNvSpPr>
            <a:spLocks noChangeArrowheads="1"/>
          </p:cNvSpPr>
          <p:nvPr/>
        </p:nvSpPr>
        <p:spPr bwMode="auto">
          <a:xfrm>
            <a:off x="0" y="2377005"/>
            <a:ext cx="9144000" cy="1355725"/>
          </a:xfrm>
          <a:prstGeom prst="rect">
            <a:avLst/>
          </a:prstGeom>
          <a:solidFill>
            <a:schemeClr val="bg1">
              <a:alpha val="76862"/>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a:solidFill>
                <a:srgbClr val="FFFFFF"/>
              </a:solidFill>
            </a:endParaRPr>
          </a:p>
        </p:txBody>
      </p:sp>
      <p:pic>
        <p:nvPicPr>
          <p:cNvPr id="40962" name="图片 2"/>
          <p:cNvPicPr>
            <a:picLocks noChangeAspect="1"/>
          </p:cNvPicPr>
          <p:nvPr/>
        </p:nvPicPr>
        <p:blipFill>
          <a:blip r:embed="rId2"/>
          <a:srcRect/>
          <a:stretch>
            <a:fillRect/>
          </a:stretch>
        </p:blipFill>
        <p:spPr bwMode="auto">
          <a:xfrm>
            <a:off x="-241301" y="-261050"/>
            <a:ext cx="3652158" cy="3653596"/>
          </a:xfrm>
          <a:prstGeom prst="rect">
            <a:avLst/>
          </a:prstGeom>
          <a:noFill/>
          <a:ln w="9525">
            <a:noFill/>
            <a:miter lim="800000"/>
            <a:headEnd/>
            <a:tailEnd/>
          </a:ln>
        </p:spPr>
      </p:pic>
      <p:sp>
        <p:nvSpPr>
          <p:cNvPr id="40964" name="文本框 1"/>
          <p:cNvSpPr txBox="1">
            <a:spLocks noChangeArrowheads="1"/>
          </p:cNvSpPr>
          <p:nvPr/>
        </p:nvSpPr>
        <p:spPr bwMode="auto">
          <a:xfrm>
            <a:off x="4287875" y="4245842"/>
            <a:ext cx="2262158" cy="369332"/>
          </a:xfrm>
          <a:prstGeom prst="rect">
            <a:avLst/>
          </a:prstGeom>
          <a:noFill/>
          <a:ln w="9525">
            <a:noFill/>
            <a:miter lim="800000"/>
            <a:headEnd/>
            <a:tailEnd/>
          </a:ln>
        </p:spPr>
        <p:txBody>
          <a:bodyPr wrap="none">
            <a:spAutoFit/>
          </a:bodyPr>
          <a:lstStyle/>
          <a:p>
            <a:pPr eaLnBrk="0" hangingPunct="0"/>
            <a:r>
              <a:rPr lang="zh-CN" altLang="en-US" dirty="0">
                <a:latin typeface="宋体" charset="-122"/>
              </a:rPr>
              <a:t>主讲人：骆德汉教授</a:t>
            </a:r>
          </a:p>
        </p:txBody>
      </p:sp>
      <p:sp>
        <p:nvSpPr>
          <p:cNvPr id="40965" name="文本框 1"/>
          <p:cNvSpPr txBox="1">
            <a:spLocks noChangeArrowheads="1"/>
          </p:cNvSpPr>
          <p:nvPr/>
        </p:nvSpPr>
        <p:spPr bwMode="auto">
          <a:xfrm>
            <a:off x="2766589" y="3700397"/>
            <a:ext cx="4825360" cy="461665"/>
          </a:xfrm>
          <a:prstGeom prst="rect">
            <a:avLst/>
          </a:prstGeom>
          <a:noFill/>
          <a:ln w="9525">
            <a:noFill/>
            <a:miter lim="800000"/>
            <a:headEnd/>
            <a:tailEnd/>
          </a:ln>
        </p:spPr>
        <p:txBody>
          <a:bodyPr wrap="none">
            <a:spAutoFit/>
          </a:bodyPr>
          <a:lstStyle/>
          <a:p>
            <a:pPr eaLnBrk="0" hangingPunct="0"/>
            <a:r>
              <a:rPr lang="zh-CN" altLang="en-US" sz="2400" b="1" dirty="0">
                <a:latin typeface="仿宋" pitchFamily="49" charset="-122"/>
                <a:ea typeface="仿宋" pitchFamily="49" charset="-122"/>
              </a:rPr>
              <a:t>广东省仿生嗅觉工程技术研究中心</a:t>
            </a:r>
          </a:p>
        </p:txBody>
      </p:sp>
      <p:pic>
        <p:nvPicPr>
          <p:cNvPr id="40966" name="图片 1"/>
          <p:cNvPicPr>
            <a:picLocks noChangeAspect="1"/>
          </p:cNvPicPr>
          <p:nvPr/>
        </p:nvPicPr>
        <p:blipFill>
          <a:blip r:embed="rId3"/>
          <a:srcRect/>
          <a:stretch>
            <a:fillRect/>
          </a:stretch>
        </p:blipFill>
        <p:spPr bwMode="auto">
          <a:xfrm>
            <a:off x="7460526" y="0"/>
            <a:ext cx="811212" cy="974725"/>
          </a:xfrm>
          <a:prstGeom prst="rect">
            <a:avLst/>
          </a:prstGeom>
          <a:noFill/>
          <a:ln w="9525">
            <a:noFill/>
            <a:miter lim="800000"/>
            <a:headEnd/>
            <a:tailEnd/>
          </a:ln>
        </p:spPr>
      </p:pic>
      <p:sp>
        <p:nvSpPr>
          <p:cNvPr id="40967" name="矩形 2"/>
          <p:cNvSpPr>
            <a:spLocks noChangeArrowheads="1"/>
          </p:cNvSpPr>
          <p:nvPr/>
        </p:nvSpPr>
        <p:spPr bwMode="auto">
          <a:xfrm>
            <a:off x="4132384" y="4681393"/>
            <a:ext cx="2573140" cy="369332"/>
          </a:xfrm>
          <a:prstGeom prst="rect">
            <a:avLst/>
          </a:prstGeom>
          <a:noFill/>
          <a:ln w="9525">
            <a:noFill/>
            <a:miter lim="800000"/>
            <a:headEnd/>
            <a:tailEnd/>
          </a:ln>
        </p:spPr>
        <p:txBody>
          <a:bodyPr wrap="none">
            <a:spAutoFit/>
          </a:bodyPr>
          <a:lstStyle/>
          <a:p>
            <a:pPr algn="ctr" eaLnBrk="0" hangingPunct="0"/>
            <a:r>
              <a:rPr lang="en-US" altLang="zh-CN" dirty="0">
                <a:ea typeface="微软雅黑" pitchFamily="34" charset="-122"/>
              </a:rPr>
              <a:t>dehanluo@gdut.edu.cn</a:t>
            </a:r>
            <a:endParaRPr lang="en-US" altLang="zh-CN" sz="1400" dirty="0">
              <a:ea typeface="微软雅黑" pitchFamily="34" charset="-122"/>
            </a:endParaRPr>
          </a:p>
        </p:txBody>
      </p:sp>
      <p:sp>
        <p:nvSpPr>
          <p:cNvPr id="10" name="文本框 5"/>
          <p:cNvSpPr txBox="1">
            <a:spLocks noChangeArrowheads="1"/>
          </p:cNvSpPr>
          <p:nvPr/>
        </p:nvSpPr>
        <p:spPr bwMode="auto">
          <a:xfrm>
            <a:off x="861269" y="2768440"/>
            <a:ext cx="8636000" cy="707886"/>
          </a:xfrm>
          <a:prstGeom prst="rect">
            <a:avLst/>
          </a:prstGeom>
          <a:noFill/>
          <a:ln w="9525">
            <a:noFill/>
            <a:miter lim="800000"/>
            <a:headEnd/>
            <a:tailEnd/>
          </a:ln>
        </p:spPr>
        <p:txBody>
          <a:bodyPr wrap="square">
            <a:spAutoFit/>
          </a:bodyPr>
          <a:lstStyle/>
          <a:p>
            <a:pPr>
              <a:buFont typeface="Arial" charset="0"/>
              <a:buNone/>
            </a:pPr>
            <a:r>
              <a:rPr lang="zh-CN" altLang="en-US" sz="4000" b="1" dirty="0">
                <a:latin typeface="微软雅黑" pitchFamily="34" charset="-122"/>
                <a:ea typeface="微软雅黑" pitchFamily="34" charset="-122"/>
              </a:rPr>
              <a:t>机器嗅觉：气味复现的探索与展望</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标题 49"/>
          <p:cNvSpPr>
            <a:spLocks noGrp="1"/>
          </p:cNvSpPr>
          <p:nvPr>
            <p:ph type="title" idx="4294967295"/>
          </p:nvPr>
        </p:nvSpPr>
        <p:spPr>
          <a:xfrm>
            <a:off x="581025" y="598488"/>
            <a:ext cx="3517900" cy="487362"/>
          </a:xfrm>
        </p:spPr>
        <p:txBody>
          <a:body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目录</a:t>
            </a:r>
            <a:r>
              <a:rPr lang="zh-CN" altLang="en-US" sz="2400" b="1" dirty="0">
                <a:solidFill>
                  <a:schemeClr val="bg1"/>
                </a:solidFill>
                <a:latin typeface="微软雅黑" pitchFamily="34" charset="-122"/>
              </a:rPr>
              <a:t> </a:t>
            </a:r>
            <a:r>
              <a:rPr lang="en-US" altLang="zh-CN" sz="2400" b="1" dirty="0">
                <a:solidFill>
                  <a:schemeClr val="bg1"/>
                </a:solidFill>
                <a:latin typeface="微软雅黑" pitchFamily="34" charset="-122"/>
              </a:rPr>
              <a:t>Contents</a:t>
            </a:r>
            <a:endParaRPr lang="zh-CN" altLang="en-US" sz="2400" b="1" dirty="0">
              <a:solidFill>
                <a:schemeClr val="bg1"/>
              </a:solidFill>
              <a:latin typeface="微软雅黑" pitchFamily="34" charset="-122"/>
            </a:endParaRPr>
          </a:p>
        </p:txBody>
      </p:sp>
      <p:grpSp>
        <p:nvGrpSpPr>
          <p:cNvPr id="29" name="组合 33"/>
          <p:cNvGrpSpPr>
            <a:grpSpLocks/>
          </p:cNvGrpSpPr>
          <p:nvPr/>
        </p:nvGrpSpPr>
        <p:grpSpPr bwMode="auto">
          <a:xfrm>
            <a:off x="1522053" y="4835217"/>
            <a:ext cx="5400675" cy="661947"/>
            <a:chOff x="0" y="63241"/>
            <a:chExt cx="5400675" cy="661601"/>
          </a:xfrm>
        </p:grpSpPr>
        <p:sp>
          <p:nvSpPr>
            <p:cNvPr id="30" name="五边形 13"/>
            <p:cNvSpPr>
              <a:spLocks noChangeArrowheads="1"/>
            </p:cNvSpPr>
            <p:nvPr/>
          </p:nvSpPr>
          <p:spPr bwMode="auto">
            <a:xfrm>
              <a:off x="0" y="74160"/>
              <a:ext cx="1023937" cy="639763"/>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buFont typeface="Arial" panose="020B0604020202020204" pitchFamily="34" charset="0"/>
                <a:buNone/>
              </a:pPr>
              <a:endParaRPr lang="zh-CN" altLang="en-US">
                <a:solidFill>
                  <a:srgbClr val="FFFFFF"/>
                </a:solidFill>
              </a:endParaRPr>
            </a:p>
          </p:txBody>
        </p:sp>
        <p:cxnSp>
          <p:nvCxnSpPr>
            <p:cNvPr id="31" name="直接连接符 14"/>
            <p:cNvCxnSpPr>
              <a:cxnSpLocks noChangeShapeType="1"/>
            </p:cNvCxnSpPr>
            <p:nvPr/>
          </p:nvCxnSpPr>
          <p:spPr bwMode="auto">
            <a:xfrm>
              <a:off x="987425" y="674235"/>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sp>
          <p:nvSpPr>
            <p:cNvPr id="32" name="TextBox 34"/>
            <p:cNvSpPr txBox="1">
              <a:spLocks noChangeArrowheads="1"/>
            </p:cNvSpPr>
            <p:nvPr/>
          </p:nvSpPr>
          <p:spPr bwMode="auto">
            <a:xfrm>
              <a:off x="1864505" y="96350"/>
              <a:ext cx="1980029" cy="522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r>
                <a:rPr lang="zh-CN" altLang="en-US" sz="2800" b="1" dirty="0">
                  <a:solidFill>
                    <a:schemeClr val="accent2"/>
                  </a:solidFill>
                  <a:latin typeface="微软雅黑" panose="020B0503020204020204" pitchFamily="34" charset="-122"/>
                </a:rPr>
                <a:t>思考与展望</a:t>
              </a:r>
              <a:endParaRPr lang="zh-CN" altLang="zh-CN" sz="2800" b="1" dirty="0">
                <a:solidFill>
                  <a:schemeClr val="accent2"/>
                </a:solidFill>
                <a:latin typeface="微软雅黑" panose="020B0503020204020204" pitchFamily="34" charset="-122"/>
              </a:endParaRPr>
            </a:p>
          </p:txBody>
        </p:sp>
        <p:pic>
          <p:nvPicPr>
            <p:cNvPr id="33" name="TextBox 3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842" y="63241"/>
              <a:ext cx="617859" cy="66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 name="组合 39"/>
          <p:cNvGrpSpPr>
            <a:grpSpLocks/>
          </p:cNvGrpSpPr>
          <p:nvPr/>
        </p:nvGrpSpPr>
        <p:grpSpPr bwMode="auto">
          <a:xfrm>
            <a:off x="1522053" y="1962438"/>
            <a:ext cx="5400675" cy="682192"/>
            <a:chOff x="0" y="84439"/>
            <a:chExt cx="5400675" cy="681641"/>
          </a:xfrm>
        </p:grpSpPr>
        <p:sp>
          <p:nvSpPr>
            <p:cNvPr id="36" name="五边形 6"/>
            <p:cNvSpPr>
              <a:spLocks noChangeArrowheads="1"/>
            </p:cNvSpPr>
            <p:nvPr/>
          </p:nvSpPr>
          <p:spPr bwMode="auto">
            <a:xfrm>
              <a:off x="0" y="91333"/>
              <a:ext cx="1023937" cy="639762"/>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7" name="TextBox 18"/>
            <p:cNvSpPr txBox="1">
              <a:spLocks noChangeArrowheads="1"/>
            </p:cNvSpPr>
            <p:nvPr/>
          </p:nvSpPr>
          <p:spPr bwMode="auto">
            <a:xfrm>
              <a:off x="2188309" y="140563"/>
              <a:ext cx="1332416" cy="522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r>
                <a:rPr lang="zh-CN" altLang="en-US" sz="2800" b="1" dirty="0">
                  <a:solidFill>
                    <a:schemeClr val="accent2"/>
                  </a:solidFill>
                  <a:latin typeface="微软雅黑" panose="020B0503020204020204" pitchFamily="34" charset="-122"/>
                </a:rPr>
                <a:t>引    言</a:t>
              </a:r>
              <a:endParaRPr lang="zh-CN" altLang="zh-CN" sz="2800" b="1" dirty="0">
                <a:solidFill>
                  <a:schemeClr val="accent2"/>
                </a:solidFill>
                <a:latin typeface="微软雅黑" panose="020B0503020204020204" pitchFamily="34" charset="-122"/>
              </a:endParaRPr>
            </a:p>
          </p:txBody>
        </p:sp>
        <p:pic>
          <p:nvPicPr>
            <p:cNvPr id="38" name="TextBox 1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009" y="84439"/>
              <a:ext cx="583526" cy="68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0" name="直接连接符 7"/>
            <p:cNvCxnSpPr>
              <a:cxnSpLocks noChangeShapeType="1"/>
            </p:cNvCxnSpPr>
            <p:nvPr/>
          </p:nvCxnSpPr>
          <p:spPr bwMode="auto">
            <a:xfrm>
              <a:off x="987425" y="727920"/>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grpSp>
      <p:grpSp>
        <p:nvGrpSpPr>
          <p:cNvPr id="41" name="组合 38"/>
          <p:cNvGrpSpPr>
            <a:grpSpLocks/>
          </p:cNvGrpSpPr>
          <p:nvPr/>
        </p:nvGrpSpPr>
        <p:grpSpPr bwMode="auto">
          <a:xfrm>
            <a:off x="1522053" y="2942554"/>
            <a:ext cx="5400675" cy="667252"/>
            <a:chOff x="0" y="58133"/>
            <a:chExt cx="5400675" cy="667069"/>
          </a:xfrm>
        </p:grpSpPr>
        <p:sp>
          <p:nvSpPr>
            <p:cNvPr id="42" name="五边形 11"/>
            <p:cNvSpPr>
              <a:spLocks noChangeArrowheads="1"/>
            </p:cNvSpPr>
            <p:nvPr/>
          </p:nvSpPr>
          <p:spPr bwMode="auto">
            <a:xfrm>
              <a:off x="0" y="68025"/>
              <a:ext cx="1023937" cy="639763"/>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buFont typeface="Arial" panose="020B0604020202020204" pitchFamily="34" charset="0"/>
                <a:buNone/>
              </a:pPr>
              <a:endParaRPr lang="zh-CN" altLang="en-US">
                <a:solidFill>
                  <a:srgbClr val="FFFFFF"/>
                </a:solidFill>
              </a:endParaRPr>
            </a:p>
          </p:txBody>
        </p:sp>
        <p:cxnSp>
          <p:nvCxnSpPr>
            <p:cNvPr id="43" name="直接连接符 18"/>
            <p:cNvCxnSpPr>
              <a:cxnSpLocks noChangeShapeType="1"/>
            </p:cNvCxnSpPr>
            <p:nvPr/>
          </p:nvCxnSpPr>
          <p:spPr bwMode="auto">
            <a:xfrm>
              <a:off x="987425" y="674450"/>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sp>
          <p:nvSpPr>
            <p:cNvPr id="44" name="TextBox 24"/>
            <p:cNvSpPr txBox="1">
              <a:spLocks noChangeArrowheads="1"/>
            </p:cNvSpPr>
            <p:nvPr/>
          </p:nvSpPr>
          <p:spPr bwMode="auto">
            <a:xfrm>
              <a:off x="2044039" y="88741"/>
              <a:ext cx="1620957" cy="523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r>
                <a:rPr lang="zh-CN" altLang="zh-CN" sz="2800" b="1" dirty="0">
                  <a:solidFill>
                    <a:schemeClr val="accent2"/>
                  </a:solidFill>
                  <a:latin typeface="微软雅黑" panose="020B0503020204020204" pitchFamily="34" charset="-122"/>
                </a:rPr>
                <a:t>研究</a:t>
              </a:r>
              <a:r>
                <a:rPr lang="zh-CN" altLang="en-US" sz="2800" b="1" dirty="0">
                  <a:solidFill>
                    <a:schemeClr val="accent2"/>
                  </a:solidFill>
                  <a:latin typeface="微软雅黑" panose="020B0503020204020204" pitchFamily="34" charset="-122"/>
                </a:rPr>
                <a:t>背景</a:t>
              </a:r>
              <a:endParaRPr lang="zh-CN" altLang="zh-CN" sz="2800" b="1" dirty="0">
                <a:solidFill>
                  <a:schemeClr val="accent2"/>
                </a:solidFill>
                <a:latin typeface="微软雅黑" panose="020B0503020204020204" pitchFamily="34" charset="-122"/>
              </a:endParaRPr>
            </a:p>
          </p:txBody>
        </p:sp>
        <p:pic>
          <p:nvPicPr>
            <p:cNvPr id="45" name="TextBox 2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676" y="58133"/>
              <a:ext cx="617859" cy="66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7" name="组合 35"/>
          <p:cNvGrpSpPr>
            <a:grpSpLocks/>
          </p:cNvGrpSpPr>
          <p:nvPr/>
        </p:nvGrpSpPr>
        <p:grpSpPr bwMode="auto">
          <a:xfrm>
            <a:off x="1522053" y="3906414"/>
            <a:ext cx="5400675" cy="663325"/>
            <a:chOff x="0" y="69549"/>
            <a:chExt cx="5400675" cy="663725"/>
          </a:xfrm>
        </p:grpSpPr>
        <p:sp>
          <p:nvSpPr>
            <p:cNvPr id="48" name="五边形 12"/>
            <p:cNvSpPr>
              <a:spLocks noChangeArrowheads="1"/>
            </p:cNvSpPr>
            <p:nvPr/>
          </p:nvSpPr>
          <p:spPr bwMode="auto">
            <a:xfrm>
              <a:off x="0" y="79885"/>
              <a:ext cx="1023937" cy="639762"/>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buFont typeface="Arial" panose="020B0604020202020204" pitchFamily="34" charset="0"/>
                <a:buNone/>
              </a:pPr>
              <a:endParaRPr lang="zh-CN" altLang="en-US">
                <a:solidFill>
                  <a:srgbClr val="FFFFFF"/>
                </a:solidFill>
              </a:endParaRPr>
            </a:p>
          </p:txBody>
        </p:sp>
        <p:cxnSp>
          <p:nvCxnSpPr>
            <p:cNvPr id="49" name="直接连接符 22"/>
            <p:cNvCxnSpPr>
              <a:cxnSpLocks noChangeShapeType="1"/>
            </p:cNvCxnSpPr>
            <p:nvPr/>
          </p:nvCxnSpPr>
          <p:spPr bwMode="auto">
            <a:xfrm>
              <a:off x="987425" y="657735"/>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sp>
          <p:nvSpPr>
            <p:cNvPr id="50" name="TextBox 29"/>
            <p:cNvSpPr txBox="1">
              <a:spLocks noChangeArrowheads="1"/>
            </p:cNvSpPr>
            <p:nvPr/>
          </p:nvSpPr>
          <p:spPr bwMode="auto">
            <a:xfrm>
              <a:off x="2044040" y="69549"/>
              <a:ext cx="1620957" cy="523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r>
                <a:rPr lang="zh-CN" altLang="en-US" sz="2800" b="1" dirty="0">
                  <a:solidFill>
                    <a:schemeClr val="accent2"/>
                  </a:solidFill>
                  <a:latin typeface="微软雅黑" panose="020B0503020204020204" pitchFamily="34" charset="-122"/>
                </a:rPr>
                <a:t>探索</a:t>
              </a:r>
              <a:r>
                <a:rPr lang="zh-CN" altLang="zh-CN" sz="2800" b="1" dirty="0">
                  <a:solidFill>
                    <a:schemeClr val="accent2"/>
                  </a:solidFill>
                  <a:latin typeface="微软雅黑" panose="020B0503020204020204" pitchFamily="34" charset="-122"/>
                </a:rPr>
                <a:t>研究</a:t>
              </a:r>
            </a:p>
          </p:txBody>
        </p:sp>
        <p:pic>
          <p:nvPicPr>
            <p:cNvPr id="51" name="TextBox 3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929" y="71673"/>
              <a:ext cx="617859" cy="66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标题 49"/>
          <p:cNvSpPr>
            <a:spLocks noGrp="1"/>
          </p:cNvSpPr>
          <p:nvPr>
            <p:ph type="title" idx="4294967295"/>
          </p:nvPr>
        </p:nvSpPr>
        <p:spPr>
          <a:xfrm>
            <a:off x="581025" y="598488"/>
            <a:ext cx="3517900" cy="487362"/>
          </a:xfrm>
        </p:spPr>
        <p:txBody>
          <a:body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目录</a:t>
            </a:r>
            <a:r>
              <a:rPr lang="zh-CN" altLang="en-US" sz="2400" b="1" dirty="0">
                <a:solidFill>
                  <a:schemeClr val="bg1"/>
                </a:solidFill>
                <a:latin typeface="微软雅黑" pitchFamily="34" charset="-122"/>
              </a:rPr>
              <a:t> </a:t>
            </a:r>
            <a:r>
              <a:rPr lang="en-US" altLang="zh-CN" sz="2400" b="1" dirty="0">
                <a:solidFill>
                  <a:schemeClr val="bg1"/>
                </a:solidFill>
                <a:latin typeface="微软雅黑" pitchFamily="34" charset="-122"/>
              </a:rPr>
              <a:t>Contents</a:t>
            </a:r>
            <a:endParaRPr lang="zh-CN" altLang="en-US" sz="2400" b="1" dirty="0">
              <a:solidFill>
                <a:schemeClr val="bg1"/>
              </a:solidFill>
              <a:latin typeface="微软雅黑" pitchFamily="34" charset="-122"/>
            </a:endParaRPr>
          </a:p>
        </p:txBody>
      </p:sp>
      <p:grpSp>
        <p:nvGrpSpPr>
          <p:cNvPr id="29" name="组合 33"/>
          <p:cNvGrpSpPr>
            <a:grpSpLocks/>
          </p:cNvGrpSpPr>
          <p:nvPr/>
        </p:nvGrpSpPr>
        <p:grpSpPr bwMode="auto">
          <a:xfrm>
            <a:off x="1522053" y="4835217"/>
            <a:ext cx="5400675" cy="661947"/>
            <a:chOff x="0" y="63241"/>
            <a:chExt cx="5400675" cy="661601"/>
          </a:xfrm>
        </p:grpSpPr>
        <p:sp>
          <p:nvSpPr>
            <p:cNvPr id="30" name="五边形 13"/>
            <p:cNvSpPr>
              <a:spLocks noChangeArrowheads="1"/>
            </p:cNvSpPr>
            <p:nvPr/>
          </p:nvSpPr>
          <p:spPr bwMode="auto">
            <a:xfrm>
              <a:off x="0" y="74160"/>
              <a:ext cx="1023937" cy="639763"/>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endParaRPr>
            </a:p>
          </p:txBody>
        </p:sp>
        <p:cxnSp>
          <p:nvCxnSpPr>
            <p:cNvPr id="31" name="直接连接符 14"/>
            <p:cNvCxnSpPr>
              <a:cxnSpLocks noChangeShapeType="1"/>
            </p:cNvCxnSpPr>
            <p:nvPr/>
          </p:nvCxnSpPr>
          <p:spPr bwMode="auto">
            <a:xfrm>
              <a:off x="987425" y="674235"/>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sp>
          <p:nvSpPr>
            <p:cNvPr id="32" name="TextBox 34"/>
            <p:cNvSpPr txBox="1">
              <a:spLocks noChangeArrowheads="1"/>
            </p:cNvSpPr>
            <p:nvPr/>
          </p:nvSpPr>
          <p:spPr bwMode="auto">
            <a:xfrm>
              <a:off x="1864505" y="96350"/>
              <a:ext cx="1980029" cy="522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chemeClr val="bg1">
                      <a:lumMod val="75000"/>
                    </a:schemeClr>
                  </a:solidFill>
                  <a:effectLst/>
                  <a:uLnTx/>
                  <a:uFillTx/>
                  <a:latin typeface="微软雅黑" panose="020B0503020204020204" pitchFamily="34" charset="-122"/>
                  <a:ea typeface="微软雅黑" panose="020B0503020204020204" pitchFamily="34" charset="-122"/>
                  <a:cs typeface="+mn-cs"/>
                </a:rPr>
                <a:t>思考与展望</a:t>
              </a:r>
              <a:endParaRPr kumimoji="0" lang="zh-CN" altLang="zh-CN" sz="2800" b="1" i="0" u="none" strike="noStrike" kern="1200" cap="none" spc="0" normalizeH="0" baseline="0" noProof="0" dirty="0">
                <a:ln>
                  <a:noFill/>
                </a:ln>
                <a:solidFill>
                  <a:schemeClr val="bg1">
                    <a:lumMod val="75000"/>
                  </a:schemeClr>
                </a:solidFill>
                <a:effectLst/>
                <a:uLnTx/>
                <a:uFillTx/>
                <a:latin typeface="微软雅黑" panose="020B0503020204020204" pitchFamily="34" charset="-122"/>
                <a:ea typeface="微软雅黑" panose="020B0503020204020204" pitchFamily="34" charset="-122"/>
                <a:cs typeface="+mn-cs"/>
              </a:endParaRPr>
            </a:p>
          </p:txBody>
        </p:sp>
        <p:pic>
          <p:nvPicPr>
            <p:cNvPr id="33" name="TextBox 3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842" y="63241"/>
              <a:ext cx="617859" cy="66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 name="组合 39"/>
          <p:cNvGrpSpPr>
            <a:grpSpLocks/>
          </p:cNvGrpSpPr>
          <p:nvPr/>
        </p:nvGrpSpPr>
        <p:grpSpPr bwMode="auto">
          <a:xfrm>
            <a:off x="1522053" y="1962438"/>
            <a:ext cx="5400675" cy="682192"/>
            <a:chOff x="0" y="84439"/>
            <a:chExt cx="5400675" cy="681641"/>
          </a:xfrm>
        </p:grpSpPr>
        <p:sp>
          <p:nvSpPr>
            <p:cNvPr id="36" name="五边形 6"/>
            <p:cNvSpPr>
              <a:spLocks noChangeArrowheads="1"/>
            </p:cNvSpPr>
            <p:nvPr/>
          </p:nvSpPr>
          <p:spPr bwMode="auto">
            <a:xfrm>
              <a:off x="0" y="91333"/>
              <a:ext cx="1023937" cy="639762"/>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endParaRPr>
            </a:p>
          </p:txBody>
        </p:sp>
        <p:sp>
          <p:nvSpPr>
            <p:cNvPr id="37" name="TextBox 18"/>
            <p:cNvSpPr txBox="1">
              <a:spLocks noChangeArrowheads="1"/>
            </p:cNvSpPr>
            <p:nvPr/>
          </p:nvSpPr>
          <p:spPr bwMode="auto">
            <a:xfrm>
              <a:off x="2188309" y="140563"/>
              <a:ext cx="1332416" cy="522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mn-cs"/>
                </a:rPr>
                <a:t>引    言</a:t>
              </a:r>
              <a:endParaRPr kumimoji="0" lang="zh-CN" altLang="zh-CN" sz="28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mn-cs"/>
              </a:endParaRPr>
            </a:p>
          </p:txBody>
        </p:sp>
        <p:pic>
          <p:nvPicPr>
            <p:cNvPr id="38" name="TextBox 1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009" y="84439"/>
              <a:ext cx="583526" cy="68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0" name="直接连接符 7"/>
            <p:cNvCxnSpPr>
              <a:cxnSpLocks noChangeShapeType="1"/>
            </p:cNvCxnSpPr>
            <p:nvPr/>
          </p:nvCxnSpPr>
          <p:spPr bwMode="auto">
            <a:xfrm>
              <a:off x="987425" y="727920"/>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grpSp>
      <p:grpSp>
        <p:nvGrpSpPr>
          <p:cNvPr id="41" name="组合 38"/>
          <p:cNvGrpSpPr>
            <a:grpSpLocks/>
          </p:cNvGrpSpPr>
          <p:nvPr/>
        </p:nvGrpSpPr>
        <p:grpSpPr bwMode="auto">
          <a:xfrm>
            <a:off x="1522053" y="2942554"/>
            <a:ext cx="5400675" cy="667252"/>
            <a:chOff x="0" y="58133"/>
            <a:chExt cx="5400675" cy="667069"/>
          </a:xfrm>
        </p:grpSpPr>
        <p:sp>
          <p:nvSpPr>
            <p:cNvPr id="42" name="五边形 11"/>
            <p:cNvSpPr>
              <a:spLocks noChangeArrowheads="1"/>
            </p:cNvSpPr>
            <p:nvPr/>
          </p:nvSpPr>
          <p:spPr bwMode="auto">
            <a:xfrm>
              <a:off x="0" y="68025"/>
              <a:ext cx="1023937" cy="639763"/>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endParaRPr>
            </a:p>
          </p:txBody>
        </p:sp>
        <p:cxnSp>
          <p:nvCxnSpPr>
            <p:cNvPr id="43" name="直接连接符 18"/>
            <p:cNvCxnSpPr>
              <a:cxnSpLocks noChangeShapeType="1"/>
            </p:cNvCxnSpPr>
            <p:nvPr/>
          </p:nvCxnSpPr>
          <p:spPr bwMode="auto">
            <a:xfrm>
              <a:off x="987425" y="674450"/>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sp>
          <p:nvSpPr>
            <p:cNvPr id="44" name="TextBox 24"/>
            <p:cNvSpPr txBox="1">
              <a:spLocks noChangeArrowheads="1"/>
            </p:cNvSpPr>
            <p:nvPr/>
          </p:nvSpPr>
          <p:spPr bwMode="auto">
            <a:xfrm>
              <a:off x="2044039" y="88741"/>
              <a:ext cx="1620957" cy="523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zh-CN" sz="2800" b="1" i="0" u="none" strike="noStrike" kern="1200" cap="none" spc="0" normalizeH="0" baseline="0" noProof="0" dirty="0">
                  <a:ln>
                    <a:noFill/>
                  </a:ln>
                  <a:solidFill>
                    <a:schemeClr val="bg1">
                      <a:lumMod val="75000"/>
                    </a:schemeClr>
                  </a:solidFill>
                  <a:effectLst/>
                  <a:uLnTx/>
                  <a:uFillTx/>
                  <a:latin typeface="微软雅黑" panose="020B0503020204020204" pitchFamily="34" charset="-122"/>
                  <a:ea typeface="微软雅黑" panose="020B0503020204020204" pitchFamily="34" charset="-122"/>
                  <a:cs typeface="+mn-cs"/>
                </a:rPr>
                <a:t>研究</a:t>
              </a:r>
              <a:r>
                <a:rPr kumimoji="0" lang="zh-CN" altLang="en-US" sz="2800" b="1" i="0" u="none" strike="noStrike" kern="1200" cap="none" spc="0" normalizeH="0" baseline="0" noProof="0" dirty="0">
                  <a:ln>
                    <a:noFill/>
                  </a:ln>
                  <a:solidFill>
                    <a:schemeClr val="bg1">
                      <a:lumMod val="75000"/>
                    </a:schemeClr>
                  </a:solidFill>
                  <a:effectLst/>
                  <a:uLnTx/>
                  <a:uFillTx/>
                  <a:latin typeface="微软雅黑" panose="020B0503020204020204" pitchFamily="34" charset="-122"/>
                  <a:ea typeface="微软雅黑" panose="020B0503020204020204" pitchFamily="34" charset="-122"/>
                  <a:cs typeface="+mn-cs"/>
                </a:rPr>
                <a:t>背景</a:t>
              </a:r>
              <a:endParaRPr kumimoji="0" lang="zh-CN" altLang="zh-CN" sz="2800" b="1" i="0" u="none" strike="noStrike" kern="1200" cap="none" spc="0" normalizeH="0" baseline="0" noProof="0" dirty="0">
                <a:ln>
                  <a:noFill/>
                </a:ln>
                <a:solidFill>
                  <a:schemeClr val="bg1">
                    <a:lumMod val="75000"/>
                  </a:schemeClr>
                </a:solidFill>
                <a:effectLst/>
                <a:uLnTx/>
                <a:uFillTx/>
                <a:latin typeface="微软雅黑" panose="020B0503020204020204" pitchFamily="34" charset="-122"/>
                <a:ea typeface="微软雅黑" panose="020B0503020204020204" pitchFamily="34" charset="-122"/>
                <a:cs typeface="+mn-cs"/>
              </a:endParaRPr>
            </a:p>
          </p:txBody>
        </p:sp>
        <p:pic>
          <p:nvPicPr>
            <p:cNvPr id="45" name="TextBox 2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676" y="58133"/>
              <a:ext cx="617859" cy="66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7" name="组合 35"/>
          <p:cNvGrpSpPr>
            <a:grpSpLocks/>
          </p:cNvGrpSpPr>
          <p:nvPr/>
        </p:nvGrpSpPr>
        <p:grpSpPr bwMode="auto">
          <a:xfrm>
            <a:off x="1522053" y="3906414"/>
            <a:ext cx="5400675" cy="663325"/>
            <a:chOff x="0" y="69549"/>
            <a:chExt cx="5400675" cy="663725"/>
          </a:xfrm>
        </p:grpSpPr>
        <p:sp>
          <p:nvSpPr>
            <p:cNvPr id="48" name="五边形 12"/>
            <p:cNvSpPr>
              <a:spLocks noChangeArrowheads="1"/>
            </p:cNvSpPr>
            <p:nvPr/>
          </p:nvSpPr>
          <p:spPr bwMode="auto">
            <a:xfrm>
              <a:off x="0" y="79885"/>
              <a:ext cx="1023937" cy="639762"/>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endParaRPr>
            </a:p>
          </p:txBody>
        </p:sp>
        <p:cxnSp>
          <p:nvCxnSpPr>
            <p:cNvPr id="49" name="直接连接符 22"/>
            <p:cNvCxnSpPr>
              <a:cxnSpLocks noChangeShapeType="1"/>
            </p:cNvCxnSpPr>
            <p:nvPr/>
          </p:nvCxnSpPr>
          <p:spPr bwMode="auto">
            <a:xfrm>
              <a:off x="987425" y="657735"/>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sp>
          <p:nvSpPr>
            <p:cNvPr id="50" name="TextBox 29"/>
            <p:cNvSpPr txBox="1">
              <a:spLocks noChangeArrowheads="1"/>
            </p:cNvSpPr>
            <p:nvPr/>
          </p:nvSpPr>
          <p:spPr bwMode="auto">
            <a:xfrm>
              <a:off x="2044040" y="69549"/>
              <a:ext cx="1620957" cy="523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2800" b="1" i="0" u="none" strike="noStrike" kern="1200" cap="none" spc="0" normalizeH="0" baseline="0" noProof="0" dirty="0" smtClean="0">
                  <a:ln>
                    <a:noFill/>
                  </a:ln>
                  <a:solidFill>
                    <a:schemeClr val="bg1">
                      <a:lumMod val="75000"/>
                    </a:schemeClr>
                  </a:solidFill>
                  <a:effectLst/>
                  <a:uLnTx/>
                  <a:uFillTx/>
                  <a:latin typeface="微软雅黑" panose="020B0503020204020204" pitchFamily="34" charset="-122"/>
                  <a:ea typeface="微软雅黑" panose="020B0503020204020204" pitchFamily="34" charset="-122"/>
                  <a:cs typeface="+mn-cs"/>
                </a:rPr>
                <a:t>探索研究</a:t>
              </a:r>
              <a:endParaRPr kumimoji="0" lang="zh-CN" altLang="zh-CN" sz="2800" b="1" i="0" u="none" strike="noStrike" kern="1200" cap="none" spc="0" normalizeH="0" baseline="0" noProof="0" dirty="0">
                <a:ln>
                  <a:noFill/>
                </a:ln>
                <a:solidFill>
                  <a:schemeClr val="bg1">
                    <a:lumMod val="75000"/>
                  </a:schemeClr>
                </a:solidFill>
                <a:effectLst/>
                <a:uLnTx/>
                <a:uFillTx/>
                <a:latin typeface="微软雅黑" panose="020B0503020204020204" pitchFamily="34" charset="-122"/>
                <a:ea typeface="微软雅黑" panose="020B0503020204020204" pitchFamily="34" charset="-122"/>
                <a:cs typeface="+mn-cs"/>
              </a:endParaRPr>
            </a:p>
          </p:txBody>
        </p:sp>
        <p:pic>
          <p:nvPicPr>
            <p:cNvPr id="51" name="TextBox 3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929" y="71673"/>
              <a:ext cx="617859" cy="66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44642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4" name="组合 2"/>
          <p:cNvGrpSpPr>
            <a:grpSpLocks/>
          </p:cNvGrpSpPr>
          <p:nvPr/>
        </p:nvGrpSpPr>
        <p:grpSpPr bwMode="auto">
          <a:xfrm>
            <a:off x="0" y="1889126"/>
            <a:ext cx="9144000" cy="4110037"/>
            <a:chOff x="0" y="10890"/>
            <a:chExt cx="7862887" cy="3073400"/>
          </a:xfrm>
        </p:grpSpPr>
        <p:sp>
          <p:nvSpPr>
            <p:cNvPr id="7174" name="椭圆 11"/>
            <p:cNvSpPr>
              <a:spLocks noChangeArrowheads="1"/>
            </p:cNvSpPr>
            <p:nvPr/>
          </p:nvSpPr>
          <p:spPr bwMode="auto">
            <a:xfrm>
              <a:off x="3795929" y="2921718"/>
              <a:ext cx="94003" cy="155510"/>
            </a:xfrm>
            <a:prstGeom prst="ellipse">
              <a:avLst/>
            </a:prstGeom>
            <a:solidFill>
              <a:srgbClr val="595959"/>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a:solidFill>
                  <a:srgbClr val="FFFFFF"/>
                </a:solidFill>
                <a:sym typeface="+mn-lt"/>
              </a:endParaRPr>
            </a:p>
          </p:txBody>
        </p:sp>
        <p:sp>
          <p:nvSpPr>
            <p:cNvPr id="7175" name="椭圆 14"/>
            <p:cNvSpPr>
              <a:spLocks noChangeArrowheads="1"/>
            </p:cNvSpPr>
            <p:nvPr/>
          </p:nvSpPr>
          <p:spPr bwMode="auto">
            <a:xfrm>
              <a:off x="3792897" y="10890"/>
              <a:ext cx="97035" cy="155510"/>
            </a:xfrm>
            <a:prstGeom prst="ellipse">
              <a:avLst/>
            </a:prstGeom>
            <a:solidFill>
              <a:srgbClr val="595959"/>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a:solidFill>
                  <a:srgbClr val="FFFFFF"/>
                </a:solidFill>
                <a:sym typeface="+mn-lt"/>
              </a:endParaRPr>
            </a:p>
          </p:txBody>
        </p:sp>
        <p:sp>
          <p:nvSpPr>
            <p:cNvPr id="7176" name="矩形 15"/>
            <p:cNvSpPr>
              <a:spLocks noChangeArrowheads="1"/>
            </p:cNvSpPr>
            <p:nvPr/>
          </p:nvSpPr>
          <p:spPr bwMode="auto">
            <a:xfrm>
              <a:off x="0" y="114762"/>
              <a:ext cx="7862887" cy="2865658"/>
            </a:xfrm>
            <a:prstGeom prst="rect">
              <a:avLst/>
            </a:prstGeom>
            <a:solidFill>
              <a:srgbClr val="F2F2F2"/>
            </a:solidFill>
            <a:ln>
              <a:noFill/>
            </a:ln>
            <a:extLst/>
          </p:spPr>
          <p:txBody>
            <a:bodyPr lIns="3186000" rIns="189000"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just">
                <a:lnSpc>
                  <a:spcPct val="130000"/>
                </a:lnSpc>
                <a:spcBef>
                  <a:spcPts val="450"/>
                </a:spcBef>
                <a:spcAft>
                  <a:spcPts val="450"/>
                </a:spcAft>
                <a:buFont typeface="Arial" panose="020B0604020202020204" pitchFamily="34" charset="0"/>
                <a:buNone/>
                <a:defRPr/>
              </a:pPr>
              <a:endParaRPr lang="zh-CN" altLang="en-US" sz="1050" dirty="0">
                <a:solidFill>
                  <a:srgbClr val="A6A6A6"/>
                </a:solidFill>
                <a:sym typeface="+mn-lt"/>
              </a:endParaRPr>
            </a:p>
          </p:txBody>
        </p:sp>
        <p:sp>
          <p:nvSpPr>
            <p:cNvPr id="7177" name="圆角矩形 15"/>
            <p:cNvSpPr>
              <a:spLocks noChangeArrowheads="1"/>
            </p:cNvSpPr>
            <p:nvPr/>
          </p:nvSpPr>
          <p:spPr bwMode="auto">
            <a:xfrm>
              <a:off x="3848904" y="10890"/>
              <a:ext cx="165079" cy="3073400"/>
            </a:xfrm>
            <a:custGeom>
              <a:avLst/>
              <a:gdLst>
                <a:gd name="T0" fmla="*/ 94 w 738285"/>
                <a:gd name="T1" fmla="*/ 1136 h 4248500"/>
                <a:gd name="T2" fmla="*/ 13 w 738285"/>
                <a:gd name="T3" fmla="*/ 1 h 4248500"/>
                <a:gd name="T4" fmla="*/ 660 w 738285"/>
                <a:gd name="T5" fmla="*/ 1 h 4248500"/>
                <a:gd name="T6" fmla="*/ 773 w 738285"/>
                <a:gd name="T7" fmla="*/ 840 h 4248500"/>
                <a:gd name="T8" fmla="*/ 773 w 738285"/>
                <a:gd name="T9" fmla="*/ 32196 h 4248500"/>
                <a:gd name="T10" fmla="*/ 660 w 738285"/>
                <a:gd name="T11" fmla="*/ 33036 h 4248500"/>
                <a:gd name="T12" fmla="*/ 38 w 738285"/>
                <a:gd name="T13" fmla="*/ 33036 h 4248500"/>
                <a:gd name="T14" fmla="*/ 94 w 738285"/>
                <a:gd name="T15" fmla="*/ 32196 h 4248500"/>
                <a:gd name="T16" fmla="*/ 94 w 738285"/>
                <a:gd name="T17" fmla="*/ 1136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F9998F"/>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dirty="0">
                <a:solidFill>
                  <a:srgbClr val="FFFFFF"/>
                </a:solidFill>
                <a:sym typeface="+mn-lt"/>
              </a:endParaRPr>
            </a:p>
          </p:txBody>
        </p:sp>
      </p:grpSp>
      <p:sp>
        <p:nvSpPr>
          <p:cNvPr id="11"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一、引言</a:t>
            </a:r>
          </a:p>
        </p:txBody>
      </p:sp>
      <p:sp>
        <p:nvSpPr>
          <p:cNvPr id="12" name="TextBox 12"/>
          <p:cNvSpPr txBox="1">
            <a:spLocks noChangeArrowheads="1"/>
          </p:cNvSpPr>
          <p:nvPr/>
        </p:nvSpPr>
        <p:spPr bwMode="auto">
          <a:xfrm>
            <a:off x="850203" y="3663836"/>
            <a:ext cx="3428364" cy="1807995"/>
          </a:xfrm>
          <a:prstGeom prst="rect">
            <a:avLst/>
          </a:prstGeom>
          <a:noFill/>
          <a:ln>
            <a:noFill/>
          </a:ln>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just">
              <a:lnSpc>
                <a:spcPct val="150000"/>
              </a:lnSpc>
              <a:spcBef>
                <a:spcPts val="400"/>
              </a:spcBef>
              <a:spcAft>
                <a:spcPts val="400"/>
              </a:spcAft>
              <a:buFont typeface="Arial" panose="020B0604020202020204" pitchFamily="34" charset="0"/>
              <a:buNone/>
              <a:defRPr/>
            </a:pPr>
            <a:r>
              <a:rPr lang="zh-CN" altLang="en-US" sz="1800" dirty="0">
                <a:latin typeface="微软雅黑" panose="020B0503020204020204" pitchFamily="34" charset="-122"/>
                <a:sym typeface="+mn-lt"/>
              </a:rPr>
              <a:t>大多数的颜色可以通过</a:t>
            </a:r>
            <a:r>
              <a:rPr lang="zh-CN" altLang="en-US" sz="1800" dirty="0">
                <a:solidFill>
                  <a:srgbClr val="FF0000"/>
                </a:solidFill>
                <a:latin typeface="微软雅黑" panose="020B0503020204020204" pitchFamily="34" charset="-122"/>
                <a:sym typeface="+mn-lt"/>
              </a:rPr>
              <a:t>红</a:t>
            </a:r>
            <a:r>
              <a:rPr lang="zh-CN" altLang="en-US" sz="1800" dirty="0">
                <a:solidFill>
                  <a:schemeClr val="accent1">
                    <a:lumMod val="50000"/>
                  </a:schemeClr>
                </a:solidFill>
                <a:latin typeface="微软雅黑" panose="020B0503020204020204" pitchFamily="34" charset="-122"/>
                <a:sym typeface="+mn-lt"/>
              </a:rPr>
              <a:t>、</a:t>
            </a:r>
            <a:r>
              <a:rPr lang="zh-CN" altLang="en-US" sz="1800" dirty="0">
                <a:solidFill>
                  <a:schemeClr val="accent6">
                    <a:lumMod val="50000"/>
                  </a:schemeClr>
                </a:solidFill>
                <a:latin typeface="微软雅黑" panose="020B0503020204020204" pitchFamily="34" charset="-122"/>
                <a:sym typeface="+mn-lt"/>
              </a:rPr>
              <a:t>绿</a:t>
            </a:r>
            <a:r>
              <a:rPr lang="zh-CN" altLang="en-US" sz="1800" dirty="0">
                <a:solidFill>
                  <a:schemeClr val="accent1">
                    <a:lumMod val="50000"/>
                  </a:schemeClr>
                </a:solidFill>
                <a:latin typeface="微软雅黑" panose="020B0503020204020204" pitchFamily="34" charset="-122"/>
                <a:sym typeface="+mn-lt"/>
              </a:rPr>
              <a:t>、蓝</a:t>
            </a:r>
            <a:r>
              <a:rPr lang="zh-CN" altLang="en-US" sz="1800" dirty="0">
                <a:latin typeface="微软雅黑" panose="020B0503020204020204" pitchFamily="34" charset="-122"/>
                <a:sym typeface="+mn-lt"/>
              </a:rPr>
              <a:t>三色按照不同的比例合成产生。</a:t>
            </a:r>
            <a:endParaRPr lang="en-US" altLang="zh-CN" sz="1800" dirty="0">
              <a:latin typeface="微软雅黑" panose="020B0503020204020204" pitchFamily="34" charset="-122"/>
              <a:sym typeface="+mn-lt"/>
            </a:endParaRPr>
          </a:p>
          <a:p>
            <a:pPr algn="just">
              <a:lnSpc>
                <a:spcPct val="150000"/>
              </a:lnSpc>
              <a:spcBef>
                <a:spcPts val="400"/>
              </a:spcBef>
              <a:spcAft>
                <a:spcPts val="400"/>
              </a:spcAft>
              <a:buFont typeface="Arial" panose="020B0604020202020204" pitchFamily="34" charset="0"/>
              <a:buNone/>
              <a:defRPr/>
            </a:pPr>
            <a:r>
              <a:rPr lang="zh-CN" altLang="en-US" sz="1800" dirty="0">
                <a:latin typeface="微软雅黑" panose="020B0503020204020204" pitchFamily="34" charset="-122"/>
                <a:sym typeface="+mn-lt"/>
              </a:rPr>
              <a:t>同样，绝大多数单色光也可以分解成红绿蓝三种色光。</a:t>
            </a:r>
            <a:endParaRPr lang="en-US" altLang="zh-CN" sz="1800" dirty="0">
              <a:latin typeface="微软雅黑" panose="020B0503020204020204" pitchFamily="34" charset="-122"/>
              <a:sym typeface="+mn-lt"/>
            </a:endParaRPr>
          </a:p>
        </p:txBody>
      </p:sp>
      <p:pic>
        <p:nvPicPr>
          <p:cNvPr id="13" name="图片 2"/>
          <p:cNvPicPr>
            <a:picLocks noChangeAspect="1"/>
          </p:cNvPicPr>
          <p:nvPr/>
        </p:nvPicPr>
        <p:blipFill>
          <a:blip r:embed="rId2"/>
          <a:srcRect/>
          <a:stretch>
            <a:fillRect/>
          </a:stretch>
        </p:blipFill>
        <p:spPr bwMode="auto">
          <a:xfrm>
            <a:off x="1031145" y="2285073"/>
            <a:ext cx="1042987" cy="1042987"/>
          </a:xfrm>
          <a:prstGeom prst="rect">
            <a:avLst/>
          </a:prstGeom>
          <a:noFill/>
          <a:ln w="9525">
            <a:noFill/>
            <a:miter lim="800000"/>
            <a:headEnd/>
            <a:tailEnd/>
          </a:ln>
        </p:spPr>
      </p:pic>
      <p:pic>
        <p:nvPicPr>
          <p:cNvPr id="14" name="图片 3"/>
          <p:cNvPicPr>
            <a:picLocks noChangeAspect="1"/>
          </p:cNvPicPr>
          <p:nvPr/>
        </p:nvPicPr>
        <p:blipFill>
          <a:blip r:embed="rId3"/>
          <a:srcRect/>
          <a:stretch>
            <a:fillRect/>
          </a:stretch>
        </p:blipFill>
        <p:spPr bwMode="auto">
          <a:xfrm>
            <a:off x="3054638" y="2342620"/>
            <a:ext cx="977900" cy="985837"/>
          </a:xfrm>
          <a:prstGeom prst="rect">
            <a:avLst/>
          </a:prstGeom>
          <a:noFill/>
          <a:ln w="9525">
            <a:noFill/>
            <a:miter lim="800000"/>
            <a:headEnd/>
            <a:tailEnd/>
          </a:ln>
        </p:spPr>
      </p:pic>
      <p:sp>
        <p:nvSpPr>
          <p:cNvPr id="15" name="右箭头 14"/>
          <p:cNvSpPr/>
          <p:nvPr/>
        </p:nvSpPr>
        <p:spPr>
          <a:xfrm>
            <a:off x="2295304" y="2745560"/>
            <a:ext cx="538162" cy="168275"/>
          </a:xfrm>
          <a:prstGeom prst="rightArrow">
            <a:avLst/>
          </a:prstGeom>
          <a:noFill/>
        </p:spPr>
        <p:style>
          <a:lnRef idx="2">
            <a:schemeClr val="accent1"/>
          </a:lnRef>
          <a:fillRef idx="1">
            <a:schemeClr val="lt1"/>
          </a:fillRef>
          <a:effectRef idx="0">
            <a:schemeClr val="accent1"/>
          </a:effectRef>
          <a:fontRef idx="minor">
            <a:schemeClr val="dk1"/>
          </a:fontRef>
        </p:style>
        <p:txBody>
          <a:bodyPr anchor="ctr"/>
          <a:lstStyle/>
          <a:p>
            <a:pPr algn="ctr" eaLnBrk="0" hangingPunct="0">
              <a:defRPr/>
            </a:pPr>
            <a:endParaRPr lang="zh-CN" altLang="en-US"/>
          </a:p>
        </p:txBody>
      </p:sp>
      <p:sp>
        <p:nvSpPr>
          <p:cNvPr id="16" name="文本框 15"/>
          <p:cNvSpPr txBox="1"/>
          <p:nvPr/>
        </p:nvSpPr>
        <p:spPr>
          <a:xfrm>
            <a:off x="444642" y="1661096"/>
            <a:ext cx="1107996"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zh-CN" altLang="en-US" b="1" dirty="0"/>
              <a:t>色彩认知</a:t>
            </a:r>
          </a:p>
        </p:txBody>
      </p:sp>
      <p:sp>
        <p:nvSpPr>
          <p:cNvPr id="3" name="圆角矩形 2"/>
          <p:cNvSpPr/>
          <p:nvPr/>
        </p:nvSpPr>
        <p:spPr>
          <a:xfrm>
            <a:off x="6139542" y="4232365"/>
            <a:ext cx="1567543" cy="98406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2400" b="1" dirty="0">
                <a:latin typeface="黑体" panose="02010609060101010101" pitchFamily="49" charset="-122"/>
                <a:ea typeface="黑体" panose="02010609060101010101" pitchFamily="49" charset="-122"/>
              </a:rPr>
              <a:t>“千里眼”</a:t>
            </a:r>
          </a:p>
        </p:txBody>
      </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5433" y="2424026"/>
            <a:ext cx="4159801" cy="1337247"/>
          </a:xfrm>
          <a:prstGeom prst="rect">
            <a:avLst/>
          </a:prstGeom>
        </p:spPr>
      </p:pic>
    </p:spTree>
    <p:extLst>
      <p:ext uri="{BB962C8B-B14F-4D97-AF65-F5344CB8AC3E}">
        <p14:creationId xmlns:p14="http://schemas.microsoft.com/office/powerpoint/2010/main" val="420007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4" name="组合 2"/>
          <p:cNvGrpSpPr>
            <a:grpSpLocks/>
          </p:cNvGrpSpPr>
          <p:nvPr/>
        </p:nvGrpSpPr>
        <p:grpSpPr bwMode="auto">
          <a:xfrm>
            <a:off x="0" y="1889126"/>
            <a:ext cx="9144000" cy="4110037"/>
            <a:chOff x="0" y="10890"/>
            <a:chExt cx="7862887" cy="3073400"/>
          </a:xfrm>
        </p:grpSpPr>
        <p:sp>
          <p:nvSpPr>
            <p:cNvPr id="7174" name="椭圆 11"/>
            <p:cNvSpPr>
              <a:spLocks noChangeArrowheads="1"/>
            </p:cNvSpPr>
            <p:nvPr/>
          </p:nvSpPr>
          <p:spPr bwMode="auto">
            <a:xfrm>
              <a:off x="3795929" y="2921718"/>
              <a:ext cx="94003" cy="155510"/>
            </a:xfrm>
            <a:prstGeom prst="ellipse">
              <a:avLst/>
            </a:prstGeom>
            <a:solidFill>
              <a:srgbClr val="595959"/>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a:solidFill>
                  <a:srgbClr val="FFFFFF"/>
                </a:solidFill>
                <a:sym typeface="+mn-lt"/>
              </a:endParaRPr>
            </a:p>
          </p:txBody>
        </p:sp>
        <p:sp>
          <p:nvSpPr>
            <p:cNvPr id="7175" name="椭圆 14"/>
            <p:cNvSpPr>
              <a:spLocks noChangeArrowheads="1"/>
            </p:cNvSpPr>
            <p:nvPr/>
          </p:nvSpPr>
          <p:spPr bwMode="auto">
            <a:xfrm>
              <a:off x="3792897" y="10890"/>
              <a:ext cx="97035" cy="155510"/>
            </a:xfrm>
            <a:prstGeom prst="ellipse">
              <a:avLst/>
            </a:prstGeom>
            <a:solidFill>
              <a:srgbClr val="595959"/>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a:solidFill>
                  <a:srgbClr val="FFFFFF"/>
                </a:solidFill>
                <a:sym typeface="+mn-lt"/>
              </a:endParaRPr>
            </a:p>
          </p:txBody>
        </p:sp>
        <p:sp>
          <p:nvSpPr>
            <p:cNvPr id="7176" name="矩形 15"/>
            <p:cNvSpPr>
              <a:spLocks noChangeArrowheads="1"/>
            </p:cNvSpPr>
            <p:nvPr/>
          </p:nvSpPr>
          <p:spPr bwMode="auto">
            <a:xfrm>
              <a:off x="0" y="114762"/>
              <a:ext cx="7862887" cy="2865658"/>
            </a:xfrm>
            <a:prstGeom prst="rect">
              <a:avLst/>
            </a:prstGeom>
            <a:solidFill>
              <a:srgbClr val="F2F2F2"/>
            </a:solidFill>
            <a:ln>
              <a:noFill/>
            </a:ln>
            <a:extLst/>
          </p:spPr>
          <p:txBody>
            <a:bodyPr lIns="3186000" rIns="189000"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just">
                <a:lnSpc>
                  <a:spcPct val="130000"/>
                </a:lnSpc>
                <a:spcBef>
                  <a:spcPts val="450"/>
                </a:spcBef>
                <a:spcAft>
                  <a:spcPts val="450"/>
                </a:spcAft>
                <a:buFont typeface="Arial" panose="020B0604020202020204" pitchFamily="34" charset="0"/>
                <a:buNone/>
                <a:defRPr/>
              </a:pPr>
              <a:endParaRPr lang="zh-CN" altLang="en-US" sz="1050" dirty="0">
                <a:solidFill>
                  <a:srgbClr val="A6A6A6"/>
                </a:solidFill>
                <a:sym typeface="+mn-lt"/>
              </a:endParaRPr>
            </a:p>
          </p:txBody>
        </p:sp>
        <p:sp>
          <p:nvSpPr>
            <p:cNvPr id="7177" name="圆角矩形 15"/>
            <p:cNvSpPr>
              <a:spLocks noChangeArrowheads="1"/>
            </p:cNvSpPr>
            <p:nvPr/>
          </p:nvSpPr>
          <p:spPr bwMode="auto">
            <a:xfrm>
              <a:off x="3848904" y="10890"/>
              <a:ext cx="165079" cy="3073400"/>
            </a:xfrm>
            <a:custGeom>
              <a:avLst/>
              <a:gdLst>
                <a:gd name="T0" fmla="*/ 94 w 738285"/>
                <a:gd name="T1" fmla="*/ 1136 h 4248500"/>
                <a:gd name="T2" fmla="*/ 13 w 738285"/>
                <a:gd name="T3" fmla="*/ 1 h 4248500"/>
                <a:gd name="T4" fmla="*/ 660 w 738285"/>
                <a:gd name="T5" fmla="*/ 1 h 4248500"/>
                <a:gd name="T6" fmla="*/ 773 w 738285"/>
                <a:gd name="T7" fmla="*/ 840 h 4248500"/>
                <a:gd name="T8" fmla="*/ 773 w 738285"/>
                <a:gd name="T9" fmla="*/ 32196 h 4248500"/>
                <a:gd name="T10" fmla="*/ 660 w 738285"/>
                <a:gd name="T11" fmla="*/ 33036 h 4248500"/>
                <a:gd name="T12" fmla="*/ 38 w 738285"/>
                <a:gd name="T13" fmla="*/ 33036 h 4248500"/>
                <a:gd name="T14" fmla="*/ 94 w 738285"/>
                <a:gd name="T15" fmla="*/ 32196 h 4248500"/>
                <a:gd name="T16" fmla="*/ 94 w 738285"/>
                <a:gd name="T17" fmla="*/ 1136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chemeClr val="accent6">
                <a:lumMod val="40000"/>
                <a:lumOff val="6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dirty="0">
                <a:solidFill>
                  <a:srgbClr val="FFFFFF"/>
                </a:solidFill>
                <a:sym typeface="+mn-lt"/>
              </a:endParaRPr>
            </a:p>
          </p:txBody>
        </p:sp>
      </p:grpSp>
      <p:sp>
        <p:nvSpPr>
          <p:cNvPr id="11"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一、引言</a:t>
            </a:r>
          </a:p>
        </p:txBody>
      </p:sp>
      <p:pic>
        <p:nvPicPr>
          <p:cNvPr id="12" name="图片 5"/>
          <p:cNvPicPr>
            <a:picLocks noChangeAspect="1"/>
          </p:cNvPicPr>
          <p:nvPr/>
        </p:nvPicPr>
        <p:blipFill>
          <a:blip r:embed="rId2"/>
          <a:srcRect/>
          <a:stretch>
            <a:fillRect/>
          </a:stretch>
        </p:blipFill>
        <p:spPr bwMode="auto">
          <a:xfrm>
            <a:off x="2832155" y="2439388"/>
            <a:ext cx="1466850" cy="819150"/>
          </a:xfrm>
          <a:prstGeom prst="rect">
            <a:avLst/>
          </a:prstGeom>
          <a:noFill/>
          <a:ln w="9525">
            <a:noFill/>
            <a:miter lim="800000"/>
            <a:headEnd/>
            <a:tailEnd/>
          </a:ln>
        </p:spPr>
      </p:pic>
      <p:pic>
        <p:nvPicPr>
          <p:cNvPr id="13" name="图片 6"/>
          <p:cNvPicPr>
            <a:picLocks noChangeAspect="1"/>
          </p:cNvPicPr>
          <p:nvPr/>
        </p:nvPicPr>
        <p:blipFill>
          <a:blip r:embed="rId3"/>
          <a:srcRect l="24559"/>
          <a:stretch>
            <a:fillRect/>
          </a:stretch>
        </p:blipFill>
        <p:spPr bwMode="auto">
          <a:xfrm>
            <a:off x="645374" y="2500134"/>
            <a:ext cx="1260475" cy="654050"/>
          </a:xfrm>
          <a:prstGeom prst="rect">
            <a:avLst/>
          </a:prstGeom>
          <a:noFill/>
          <a:ln w="9525">
            <a:noFill/>
            <a:miter lim="800000"/>
            <a:headEnd/>
            <a:tailEnd/>
          </a:ln>
        </p:spPr>
      </p:pic>
      <p:sp>
        <p:nvSpPr>
          <p:cNvPr id="14" name="右箭头 13"/>
          <p:cNvSpPr/>
          <p:nvPr/>
        </p:nvSpPr>
        <p:spPr>
          <a:xfrm>
            <a:off x="2099127" y="2743021"/>
            <a:ext cx="539750" cy="168275"/>
          </a:xfrm>
          <a:prstGeom prst="rightArrow">
            <a:avLst/>
          </a:prstGeom>
        </p:spPr>
        <p:style>
          <a:lnRef idx="2">
            <a:schemeClr val="accent6"/>
          </a:lnRef>
          <a:fillRef idx="1">
            <a:schemeClr val="lt1"/>
          </a:fillRef>
          <a:effectRef idx="0">
            <a:schemeClr val="accent6"/>
          </a:effectRef>
          <a:fontRef idx="minor">
            <a:schemeClr val="dk1"/>
          </a:fontRef>
        </p:style>
        <p:txBody>
          <a:bodyPr anchor="ctr"/>
          <a:lstStyle/>
          <a:p>
            <a:pPr algn="ctr" eaLnBrk="0" hangingPunct="0">
              <a:defRPr/>
            </a:pPr>
            <a:endParaRPr lang="zh-CN" altLang="en-US"/>
          </a:p>
        </p:txBody>
      </p:sp>
      <p:sp>
        <p:nvSpPr>
          <p:cNvPr id="15" name="TextBox 12"/>
          <p:cNvSpPr txBox="1">
            <a:spLocks noChangeArrowheads="1"/>
          </p:cNvSpPr>
          <p:nvPr/>
        </p:nvSpPr>
        <p:spPr bwMode="auto">
          <a:xfrm>
            <a:off x="581025" y="3498947"/>
            <a:ext cx="3684588" cy="2120902"/>
          </a:xfrm>
          <a:prstGeom prst="rect">
            <a:avLst/>
          </a:prstGeom>
          <a:noFill/>
          <a:ln w="9525">
            <a:noFill/>
            <a:miter lim="800000"/>
            <a:headEnd/>
            <a:tailEnd/>
          </a:ln>
        </p:spPr>
        <p:txBody>
          <a:bodyPr>
            <a:spAutoFit/>
          </a:bodyPr>
          <a:lstStyle/>
          <a:p>
            <a:pPr algn="just">
              <a:lnSpc>
                <a:spcPct val="150000"/>
              </a:lnSpc>
              <a:spcBef>
                <a:spcPts val="600"/>
              </a:spcBef>
              <a:spcAft>
                <a:spcPts val="600"/>
              </a:spcAft>
              <a:buFont typeface="Arial" charset="0"/>
              <a:buNone/>
            </a:pPr>
            <a:r>
              <a:rPr lang="zh-CN" altLang="en-US" dirty="0">
                <a:latin typeface="微软雅黑" pitchFamily="34" charset="-122"/>
                <a:ea typeface="微软雅黑" pitchFamily="34" charset="-122"/>
                <a:sym typeface="+mn-lt"/>
              </a:rPr>
              <a:t>      声音作为波的一种，频率和振幅就成了描述波的重要属性，频率的大小与音高对应，而振幅影响声音的大小。声音可以被分解为不同频率不同强度正弦波的叠加。</a:t>
            </a:r>
            <a:endParaRPr lang="en-US" altLang="zh-CN" dirty="0">
              <a:latin typeface="微软雅黑" pitchFamily="34" charset="-122"/>
              <a:ea typeface="微软雅黑" pitchFamily="34" charset="-122"/>
              <a:sym typeface="+mn-lt"/>
            </a:endParaRPr>
          </a:p>
        </p:txBody>
      </p:sp>
      <p:sp>
        <p:nvSpPr>
          <p:cNvPr id="17" name="文本框 16"/>
          <p:cNvSpPr txBox="1"/>
          <p:nvPr/>
        </p:nvSpPr>
        <p:spPr>
          <a:xfrm>
            <a:off x="444642" y="1661096"/>
            <a:ext cx="1107996"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r>
              <a:rPr lang="zh-CN" altLang="en-US" b="1" dirty="0"/>
              <a:t>声音认知</a:t>
            </a:r>
          </a:p>
        </p:txBody>
      </p:sp>
      <p:sp>
        <p:nvSpPr>
          <p:cNvPr id="16" name="圆角矩形 15"/>
          <p:cNvSpPr/>
          <p:nvPr/>
        </p:nvSpPr>
        <p:spPr>
          <a:xfrm>
            <a:off x="6139542" y="4232365"/>
            <a:ext cx="1567543" cy="98406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2400" b="1" dirty="0">
                <a:latin typeface="黑体" panose="02010609060101010101" pitchFamily="49" charset="-122"/>
                <a:ea typeface="黑体" panose="02010609060101010101" pitchFamily="49" charset="-122"/>
              </a:rPr>
              <a:t>“顺风耳”</a:t>
            </a: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6373" y="2484398"/>
            <a:ext cx="4327627" cy="1158736"/>
          </a:xfrm>
          <a:prstGeom prst="rect">
            <a:avLst/>
          </a:prstGeom>
        </p:spPr>
      </p:pic>
    </p:spTree>
    <p:extLst>
      <p:ext uri="{BB962C8B-B14F-4D97-AF65-F5344CB8AC3E}">
        <p14:creationId xmlns:p14="http://schemas.microsoft.com/office/powerpoint/2010/main" val="3715652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fill="hold"/>
                                        <p:tgtEl>
                                          <p:spTgt spid="2"/>
                                        </p:tgtEl>
                                        <p:attrNameLst>
                                          <p:attrName>ppt_x</p:attrName>
                                        </p:attrNameLst>
                                      </p:cBhvr>
                                      <p:tavLst>
                                        <p:tav tm="0">
                                          <p:val>
                                            <p:strVal val="#ppt_x"/>
                                          </p:val>
                                        </p:tav>
                                        <p:tav tm="100000">
                                          <p:val>
                                            <p:strVal val="#ppt_x"/>
                                          </p:val>
                                        </p:tav>
                                      </p:tavLst>
                                    </p:anim>
                                    <p:anim calcmode="lin" valueType="num">
                                      <p:cBhvr additive="base">
                                        <p:cTn id="2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4" name="组合 2"/>
          <p:cNvGrpSpPr>
            <a:grpSpLocks/>
          </p:cNvGrpSpPr>
          <p:nvPr/>
        </p:nvGrpSpPr>
        <p:grpSpPr bwMode="auto">
          <a:xfrm>
            <a:off x="0" y="1889126"/>
            <a:ext cx="9144000" cy="4110037"/>
            <a:chOff x="0" y="10890"/>
            <a:chExt cx="7862887" cy="3073400"/>
          </a:xfrm>
        </p:grpSpPr>
        <p:sp>
          <p:nvSpPr>
            <p:cNvPr id="7174" name="椭圆 11"/>
            <p:cNvSpPr>
              <a:spLocks noChangeArrowheads="1"/>
            </p:cNvSpPr>
            <p:nvPr/>
          </p:nvSpPr>
          <p:spPr bwMode="auto">
            <a:xfrm>
              <a:off x="3795929" y="2921718"/>
              <a:ext cx="94003" cy="155510"/>
            </a:xfrm>
            <a:prstGeom prst="ellipse">
              <a:avLst/>
            </a:prstGeom>
            <a:solidFill>
              <a:srgbClr val="595959"/>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a:solidFill>
                  <a:srgbClr val="FFFFFF"/>
                </a:solidFill>
                <a:sym typeface="+mn-lt"/>
              </a:endParaRPr>
            </a:p>
          </p:txBody>
        </p:sp>
        <p:sp>
          <p:nvSpPr>
            <p:cNvPr id="7175" name="椭圆 14"/>
            <p:cNvSpPr>
              <a:spLocks noChangeArrowheads="1"/>
            </p:cNvSpPr>
            <p:nvPr/>
          </p:nvSpPr>
          <p:spPr bwMode="auto">
            <a:xfrm>
              <a:off x="3792897" y="10890"/>
              <a:ext cx="97035" cy="155510"/>
            </a:xfrm>
            <a:prstGeom prst="ellipse">
              <a:avLst/>
            </a:prstGeom>
            <a:solidFill>
              <a:srgbClr val="595959"/>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a:solidFill>
                  <a:srgbClr val="FFFFFF"/>
                </a:solidFill>
                <a:sym typeface="+mn-lt"/>
              </a:endParaRPr>
            </a:p>
          </p:txBody>
        </p:sp>
        <p:sp>
          <p:nvSpPr>
            <p:cNvPr id="7176" name="矩形 15"/>
            <p:cNvSpPr>
              <a:spLocks noChangeArrowheads="1"/>
            </p:cNvSpPr>
            <p:nvPr/>
          </p:nvSpPr>
          <p:spPr bwMode="auto">
            <a:xfrm>
              <a:off x="0" y="114762"/>
              <a:ext cx="7862887" cy="2865658"/>
            </a:xfrm>
            <a:prstGeom prst="rect">
              <a:avLst/>
            </a:prstGeom>
            <a:solidFill>
              <a:srgbClr val="F2F2F2"/>
            </a:solidFill>
            <a:ln>
              <a:noFill/>
            </a:ln>
            <a:extLst/>
          </p:spPr>
          <p:txBody>
            <a:bodyPr lIns="3186000" rIns="189000"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just">
                <a:lnSpc>
                  <a:spcPct val="130000"/>
                </a:lnSpc>
                <a:spcBef>
                  <a:spcPts val="450"/>
                </a:spcBef>
                <a:spcAft>
                  <a:spcPts val="450"/>
                </a:spcAft>
                <a:buFont typeface="Arial" panose="020B0604020202020204" pitchFamily="34" charset="0"/>
                <a:buNone/>
                <a:defRPr/>
              </a:pPr>
              <a:endParaRPr lang="zh-CN" altLang="en-US" sz="1050" dirty="0">
                <a:solidFill>
                  <a:srgbClr val="A6A6A6"/>
                </a:solidFill>
                <a:sym typeface="+mn-lt"/>
              </a:endParaRPr>
            </a:p>
          </p:txBody>
        </p:sp>
        <p:sp>
          <p:nvSpPr>
            <p:cNvPr id="7177" name="圆角矩形 15"/>
            <p:cNvSpPr>
              <a:spLocks noChangeArrowheads="1"/>
            </p:cNvSpPr>
            <p:nvPr/>
          </p:nvSpPr>
          <p:spPr bwMode="auto">
            <a:xfrm>
              <a:off x="3848904" y="10890"/>
              <a:ext cx="165079" cy="3073400"/>
            </a:xfrm>
            <a:custGeom>
              <a:avLst/>
              <a:gdLst>
                <a:gd name="T0" fmla="*/ 94 w 738285"/>
                <a:gd name="T1" fmla="*/ 1136 h 4248500"/>
                <a:gd name="T2" fmla="*/ 13 w 738285"/>
                <a:gd name="T3" fmla="*/ 1 h 4248500"/>
                <a:gd name="T4" fmla="*/ 660 w 738285"/>
                <a:gd name="T5" fmla="*/ 1 h 4248500"/>
                <a:gd name="T6" fmla="*/ 773 w 738285"/>
                <a:gd name="T7" fmla="*/ 840 h 4248500"/>
                <a:gd name="T8" fmla="*/ 773 w 738285"/>
                <a:gd name="T9" fmla="*/ 32196 h 4248500"/>
                <a:gd name="T10" fmla="*/ 660 w 738285"/>
                <a:gd name="T11" fmla="*/ 33036 h 4248500"/>
                <a:gd name="T12" fmla="*/ 38 w 738285"/>
                <a:gd name="T13" fmla="*/ 33036 h 4248500"/>
                <a:gd name="T14" fmla="*/ 94 w 738285"/>
                <a:gd name="T15" fmla="*/ 32196 h 4248500"/>
                <a:gd name="T16" fmla="*/ 94 w 738285"/>
                <a:gd name="T17" fmla="*/ 1136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chemeClr val="accent6">
                <a:lumMod val="60000"/>
                <a:lumOff val="4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dirty="0">
                <a:solidFill>
                  <a:srgbClr val="FFFFFF"/>
                </a:solidFill>
                <a:sym typeface="+mn-lt"/>
              </a:endParaRPr>
            </a:p>
          </p:txBody>
        </p:sp>
      </p:grpSp>
      <p:pic>
        <p:nvPicPr>
          <p:cNvPr id="44036" name="图片 5"/>
          <p:cNvPicPr>
            <a:picLocks noChangeAspect="1" noChangeArrowheads="1"/>
          </p:cNvPicPr>
          <p:nvPr/>
        </p:nvPicPr>
        <p:blipFill>
          <a:blip r:embed="rId2"/>
          <a:srcRect/>
          <a:stretch>
            <a:fillRect/>
          </a:stretch>
        </p:blipFill>
        <p:spPr bwMode="auto">
          <a:xfrm>
            <a:off x="7978975" y="5478544"/>
            <a:ext cx="1020762" cy="1022350"/>
          </a:xfrm>
          <a:prstGeom prst="rect">
            <a:avLst/>
          </a:prstGeom>
          <a:noFill/>
          <a:ln w="9525">
            <a:noFill/>
            <a:miter lim="800000"/>
            <a:headEnd/>
            <a:tailEnd/>
          </a:ln>
        </p:spPr>
      </p:pic>
      <p:sp>
        <p:nvSpPr>
          <p:cNvPr id="2" name="文本框 1"/>
          <p:cNvSpPr txBox="1"/>
          <p:nvPr/>
        </p:nvSpPr>
        <p:spPr>
          <a:xfrm>
            <a:off x="1314203" y="3620978"/>
            <a:ext cx="2492990" cy="646331"/>
          </a:xfrm>
          <a:prstGeom prst="rect">
            <a:avLst/>
          </a:prstGeom>
          <a:noFill/>
        </p:spPr>
        <p:txBody>
          <a:bodyPr wrap="none" rtlCol="0">
            <a:spAutoFit/>
          </a:bodyPr>
          <a:lstStyle/>
          <a:p>
            <a:r>
              <a:rPr lang="zh-CN" altLang="en-US" sz="3600" b="1" dirty="0"/>
              <a:t>气味认知？</a:t>
            </a:r>
          </a:p>
        </p:txBody>
      </p:sp>
      <p:sp>
        <p:nvSpPr>
          <p:cNvPr id="20" name="文本框 19"/>
          <p:cNvSpPr txBox="1"/>
          <p:nvPr/>
        </p:nvSpPr>
        <p:spPr>
          <a:xfrm>
            <a:off x="5652547" y="4191577"/>
            <a:ext cx="2951449" cy="646331"/>
          </a:xfrm>
          <a:prstGeom prst="rect">
            <a:avLst/>
          </a:prstGeom>
          <a:noFill/>
        </p:spPr>
        <p:txBody>
          <a:bodyPr wrap="none" rtlCol="0">
            <a:spAutoFit/>
          </a:bodyPr>
          <a:lstStyle/>
          <a:p>
            <a:r>
              <a:rPr lang="en-US" altLang="zh-CN" sz="3600" b="1" dirty="0"/>
              <a:t>“</a:t>
            </a:r>
            <a:r>
              <a:rPr lang="zh-CN" altLang="en-US" sz="3600" b="1" dirty="0"/>
              <a:t>万里飘香</a:t>
            </a:r>
            <a:r>
              <a:rPr lang="en-US" altLang="zh-CN" sz="3600" b="1" dirty="0"/>
              <a:t>”</a:t>
            </a:r>
            <a:r>
              <a:rPr lang="zh-CN" altLang="en-US" sz="3600" b="1" dirty="0"/>
              <a:t>？</a:t>
            </a:r>
          </a:p>
        </p:txBody>
      </p:sp>
      <p:sp>
        <p:nvSpPr>
          <p:cNvPr id="11"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一、引言</a:t>
            </a: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7988" y="2528720"/>
            <a:ext cx="4470125" cy="789246"/>
          </a:xfrm>
          <a:prstGeom prst="rect">
            <a:avLst/>
          </a:prstGeom>
        </p:spPr>
      </p:pic>
    </p:spTree>
    <p:extLst>
      <p:ext uri="{BB962C8B-B14F-4D97-AF65-F5344CB8AC3E}">
        <p14:creationId xmlns:p14="http://schemas.microsoft.com/office/powerpoint/2010/main" val="3466509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ppt_x"/>
                                          </p:val>
                                        </p:tav>
                                        <p:tav tm="100000">
                                          <p:val>
                                            <p:strVal val="#ppt_x"/>
                                          </p:val>
                                        </p:tav>
                                      </p:tavLst>
                                    </p:anim>
                                    <p:anim calcmode="lin" valueType="num">
                                      <p:cBhvr additive="base">
                                        <p:cTn id="19"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8" name="组合 2"/>
          <p:cNvGrpSpPr>
            <a:grpSpLocks/>
          </p:cNvGrpSpPr>
          <p:nvPr/>
        </p:nvGrpSpPr>
        <p:grpSpPr bwMode="auto">
          <a:xfrm>
            <a:off x="368300" y="1931988"/>
            <a:ext cx="8232775" cy="3863975"/>
            <a:chOff x="0" y="3175"/>
            <a:chExt cx="7862887" cy="3073400"/>
          </a:xfrm>
        </p:grpSpPr>
        <p:sp>
          <p:nvSpPr>
            <p:cNvPr id="7174" name="椭圆 11"/>
            <p:cNvSpPr>
              <a:spLocks noChangeArrowheads="1"/>
            </p:cNvSpPr>
            <p:nvPr/>
          </p:nvSpPr>
          <p:spPr bwMode="auto">
            <a:xfrm>
              <a:off x="307784" y="2914950"/>
              <a:ext cx="94003" cy="155311"/>
            </a:xfrm>
            <a:prstGeom prst="ellipse">
              <a:avLst/>
            </a:prstGeom>
            <a:solidFill>
              <a:srgbClr val="595959"/>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a:solidFill>
                  <a:srgbClr val="FFFFFF"/>
                </a:solidFill>
                <a:sym typeface="+mn-lt"/>
              </a:endParaRPr>
            </a:p>
          </p:txBody>
        </p:sp>
        <p:sp>
          <p:nvSpPr>
            <p:cNvPr id="7175" name="椭圆 14"/>
            <p:cNvSpPr>
              <a:spLocks noChangeArrowheads="1"/>
            </p:cNvSpPr>
            <p:nvPr/>
          </p:nvSpPr>
          <p:spPr bwMode="auto">
            <a:xfrm>
              <a:off x="301719" y="3175"/>
              <a:ext cx="97035" cy="155311"/>
            </a:xfrm>
            <a:prstGeom prst="ellipse">
              <a:avLst/>
            </a:prstGeom>
            <a:solidFill>
              <a:srgbClr val="595959"/>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a:solidFill>
                  <a:srgbClr val="FFFFFF"/>
                </a:solidFill>
                <a:sym typeface="+mn-lt"/>
              </a:endParaRPr>
            </a:p>
          </p:txBody>
        </p:sp>
        <p:sp>
          <p:nvSpPr>
            <p:cNvPr id="7176" name="矩形 15"/>
            <p:cNvSpPr>
              <a:spLocks noChangeArrowheads="1"/>
            </p:cNvSpPr>
            <p:nvPr/>
          </p:nvSpPr>
          <p:spPr bwMode="auto">
            <a:xfrm>
              <a:off x="0" y="114292"/>
              <a:ext cx="7862887" cy="2866318"/>
            </a:xfrm>
            <a:prstGeom prst="rect">
              <a:avLst/>
            </a:prstGeom>
            <a:solidFill>
              <a:srgbClr val="F2F2F2"/>
            </a:solidFill>
            <a:ln>
              <a:noFill/>
            </a:ln>
            <a:extLst/>
          </p:spPr>
          <p:txBody>
            <a:bodyPr lIns="3186000" rIns="189000"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just">
                <a:lnSpc>
                  <a:spcPct val="130000"/>
                </a:lnSpc>
                <a:spcBef>
                  <a:spcPts val="450"/>
                </a:spcBef>
                <a:spcAft>
                  <a:spcPts val="450"/>
                </a:spcAft>
                <a:buFont typeface="Arial" panose="020B0604020202020204" pitchFamily="34" charset="0"/>
                <a:buNone/>
                <a:defRPr/>
              </a:pPr>
              <a:endParaRPr lang="zh-CN" altLang="en-US" sz="1050" dirty="0">
                <a:solidFill>
                  <a:srgbClr val="A6A6A6"/>
                </a:solidFill>
                <a:sym typeface="+mn-lt"/>
              </a:endParaRPr>
            </a:p>
          </p:txBody>
        </p:sp>
        <p:sp>
          <p:nvSpPr>
            <p:cNvPr id="7177" name="圆角矩形 15"/>
            <p:cNvSpPr>
              <a:spLocks noChangeArrowheads="1"/>
            </p:cNvSpPr>
            <p:nvPr/>
          </p:nvSpPr>
          <p:spPr bwMode="auto">
            <a:xfrm>
              <a:off x="350237" y="3175"/>
              <a:ext cx="374495" cy="3073400"/>
            </a:xfrm>
            <a:custGeom>
              <a:avLst/>
              <a:gdLst>
                <a:gd name="T0" fmla="*/ 94 w 738285"/>
                <a:gd name="T1" fmla="*/ 1136 h 4248500"/>
                <a:gd name="T2" fmla="*/ 13 w 738285"/>
                <a:gd name="T3" fmla="*/ 1 h 4248500"/>
                <a:gd name="T4" fmla="*/ 660 w 738285"/>
                <a:gd name="T5" fmla="*/ 1 h 4248500"/>
                <a:gd name="T6" fmla="*/ 773 w 738285"/>
                <a:gd name="T7" fmla="*/ 840 h 4248500"/>
                <a:gd name="T8" fmla="*/ 773 w 738285"/>
                <a:gd name="T9" fmla="*/ 32196 h 4248500"/>
                <a:gd name="T10" fmla="*/ 660 w 738285"/>
                <a:gd name="T11" fmla="*/ 33036 h 4248500"/>
                <a:gd name="T12" fmla="*/ 38 w 738285"/>
                <a:gd name="T13" fmla="*/ 33036 h 4248500"/>
                <a:gd name="T14" fmla="*/ 94 w 738285"/>
                <a:gd name="T15" fmla="*/ 32196 h 4248500"/>
                <a:gd name="T16" fmla="*/ 94 w 738285"/>
                <a:gd name="T17" fmla="*/ 1136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chemeClr val="tx2">
                <a:lumMod val="40000"/>
                <a:lumOff val="6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dirty="0">
                <a:solidFill>
                  <a:srgbClr val="FFFFFF"/>
                </a:solidFill>
                <a:sym typeface="+mn-lt"/>
              </a:endParaRPr>
            </a:p>
          </p:txBody>
        </p:sp>
      </p:grpSp>
      <p:sp>
        <p:nvSpPr>
          <p:cNvPr id="7172" name="TextBox 12"/>
          <p:cNvSpPr txBox="1">
            <a:spLocks noChangeArrowheads="1"/>
          </p:cNvSpPr>
          <p:nvPr/>
        </p:nvSpPr>
        <p:spPr bwMode="auto">
          <a:xfrm>
            <a:off x="1493838" y="2864387"/>
            <a:ext cx="4567328" cy="1785104"/>
          </a:xfrm>
          <a:prstGeom prst="rect">
            <a:avLst/>
          </a:prstGeom>
          <a:noFill/>
          <a:ln>
            <a:noFill/>
          </a:ln>
          <a:extLst/>
        </p:spPr>
        <p:txBody>
          <a:bodyPr wrap="square">
            <a:spAutoFit/>
          </a:bodyPr>
          <a:lstStyle/>
          <a:p>
            <a:pPr algn="just">
              <a:lnSpc>
                <a:spcPct val="150000"/>
              </a:lnSpc>
              <a:spcBef>
                <a:spcPts val="600"/>
              </a:spcBef>
              <a:spcAft>
                <a:spcPts val="600"/>
              </a:spcAft>
              <a:buFont typeface="Arial" charset="0"/>
              <a:buNone/>
            </a:pPr>
            <a:r>
              <a:rPr lang="zh-CN" altLang="en-US" sz="2000" b="1" dirty="0">
                <a:solidFill>
                  <a:srgbClr val="1F4E79"/>
                </a:solidFill>
                <a:latin typeface="微软雅黑" pitchFamily="34" charset="-122"/>
                <a:ea typeface="微软雅黑" pitchFamily="34" charset="-122"/>
                <a:sym typeface="+mn-lt"/>
              </a:rPr>
              <a:t>研究色彩，可借助光学理论；</a:t>
            </a:r>
            <a:endParaRPr lang="en-US" altLang="zh-CN" sz="2000" b="1" dirty="0">
              <a:solidFill>
                <a:srgbClr val="1F4E79"/>
              </a:solidFill>
              <a:latin typeface="微软雅黑" pitchFamily="34" charset="-122"/>
              <a:ea typeface="微软雅黑" pitchFamily="34" charset="-122"/>
              <a:sym typeface="+mn-lt"/>
            </a:endParaRPr>
          </a:p>
          <a:p>
            <a:pPr algn="just">
              <a:lnSpc>
                <a:spcPct val="150000"/>
              </a:lnSpc>
              <a:spcBef>
                <a:spcPts val="600"/>
              </a:spcBef>
              <a:spcAft>
                <a:spcPts val="600"/>
              </a:spcAft>
              <a:buFont typeface="Arial" charset="0"/>
              <a:buNone/>
            </a:pPr>
            <a:r>
              <a:rPr lang="zh-CN" altLang="en-US" sz="2000" b="1" dirty="0">
                <a:solidFill>
                  <a:srgbClr val="1F4E79"/>
                </a:solidFill>
                <a:latin typeface="微软雅黑" pitchFamily="34" charset="-122"/>
                <a:ea typeface="微软雅黑" pitchFamily="34" charset="-122"/>
                <a:sym typeface="+mn-lt"/>
              </a:rPr>
              <a:t>研究声音，可借助声学理论；</a:t>
            </a:r>
            <a:endParaRPr lang="en-US" altLang="zh-CN" sz="2000" b="1" dirty="0">
              <a:solidFill>
                <a:srgbClr val="1F4E79"/>
              </a:solidFill>
              <a:latin typeface="微软雅黑" pitchFamily="34" charset="-122"/>
              <a:ea typeface="微软雅黑" pitchFamily="34" charset="-122"/>
              <a:sym typeface="+mn-lt"/>
            </a:endParaRPr>
          </a:p>
          <a:p>
            <a:pPr algn="just">
              <a:lnSpc>
                <a:spcPct val="150000"/>
              </a:lnSpc>
              <a:spcBef>
                <a:spcPts val="600"/>
              </a:spcBef>
              <a:spcAft>
                <a:spcPts val="600"/>
              </a:spcAft>
              <a:buFont typeface="Arial" charset="0"/>
              <a:buNone/>
            </a:pPr>
            <a:r>
              <a:rPr lang="zh-CN" altLang="en-US" sz="2000" b="1" dirty="0">
                <a:solidFill>
                  <a:srgbClr val="1F4E79"/>
                </a:solidFill>
                <a:latin typeface="微软雅黑" pitchFamily="34" charset="-122"/>
                <a:ea typeface="微软雅黑" pitchFamily="34" charset="-122"/>
                <a:sym typeface="+mn-lt"/>
              </a:rPr>
              <a:t>研究气味？却发现</a:t>
            </a:r>
            <a:r>
              <a:rPr lang="en-US" altLang="zh-CN" sz="2000" b="1" dirty="0">
                <a:solidFill>
                  <a:srgbClr val="1F4E79"/>
                </a:solidFill>
                <a:latin typeface="微软雅黑" pitchFamily="34" charset="-122"/>
                <a:ea typeface="微软雅黑" pitchFamily="34" charset="-122"/>
                <a:sym typeface="+mn-lt"/>
              </a:rPr>
              <a:t>”</a:t>
            </a:r>
            <a:r>
              <a:rPr lang="zh-CN" altLang="en-US" sz="2000" b="1" dirty="0">
                <a:solidFill>
                  <a:srgbClr val="1F4E79"/>
                </a:solidFill>
                <a:latin typeface="微软雅黑" pitchFamily="34" charset="-122"/>
                <a:ea typeface="微软雅黑" pitchFamily="34" charset="-122"/>
                <a:sym typeface="+mn-lt"/>
              </a:rPr>
              <a:t>气味学</a:t>
            </a:r>
            <a:r>
              <a:rPr lang="en-US" altLang="zh-CN" sz="2000" b="1" dirty="0">
                <a:solidFill>
                  <a:srgbClr val="1F4E79"/>
                </a:solidFill>
                <a:latin typeface="微软雅黑" pitchFamily="34" charset="-122"/>
                <a:ea typeface="微软雅黑" pitchFamily="34" charset="-122"/>
                <a:sym typeface="+mn-lt"/>
              </a:rPr>
              <a:t>”</a:t>
            </a:r>
            <a:r>
              <a:rPr lang="zh-CN" altLang="en-US" sz="2000" b="1" dirty="0">
                <a:solidFill>
                  <a:srgbClr val="1F4E79"/>
                </a:solidFill>
                <a:latin typeface="微软雅黑" pitchFamily="34" charset="-122"/>
                <a:ea typeface="微软雅黑" pitchFamily="34" charset="-122"/>
                <a:sym typeface="+mn-lt"/>
              </a:rPr>
              <a:t>还未建立。</a:t>
            </a:r>
          </a:p>
        </p:txBody>
      </p:sp>
      <p:pic>
        <p:nvPicPr>
          <p:cNvPr id="45060" name="图片 10"/>
          <p:cNvPicPr>
            <a:picLocks noChangeAspect="1" noChangeArrowheads="1"/>
          </p:cNvPicPr>
          <p:nvPr/>
        </p:nvPicPr>
        <p:blipFill>
          <a:blip r:embed="rId2"/>
          <a:srcRect/>
          <a:stretch>
            <a:fillRect/>
          </a:stretch>
        </p:blipFill>
        <p:spPr bwMode="auto">
          <a:xfrm>
            <a:off x="7889875" y="5146675"/>
            <a:ext cx="893763" cy="893763"/>
          </a:xfrm>
          <a:prstGeom prst="rect">
            <a:avLst/>
          </a:prstGeom>
          <a:noFill/>
          <a:ln w="9525">
            <a:noFill/>
            <a:miter lim="800000"/>
            <a:headEnd/>
            <a:tailEnd/>
          </a:ln>
        </p:spPr>
      </p:pic>
      <p:sp>
        <p:nvSpPr>
          <p:cNvPr id="10"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一、引言</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2">
                                            <p:txEl>
                                              <p:pRg st="0" end="0"/>
                                            </p:txEl>
                                          </p:spTgt>
                                        </p:tgtEl>
                                        <p:attrNameLst>
                                          <p:attrName>style.visibility</p:attrName>
                                        </p:attrNameLst>
                                      </p:cBhvr>
                                      <p:to>
                                        <p:strVal val="visible"/>
                                      </p:to>
                                    </p:set>
                                    <p:anim calcmode="lin" valueType="num">
                                      <p:cBhvr additive="base">
                                        <p:cTn id="7" dur="500" fill="hold"/>
                                        <p:tgtEl>
                                          <p:spTgt spid="717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172">
                                            <p:txEl>
                                              <p:pRg st="1" end="1"/>
                                            </p:txEl>
                                          </p:spTgt>
                                        </p:tgtEl>
                                        <p:attrNameLst>
                                          <p:attrName>style.visibility</p:attrName>
                                        </p:attrNameLst>
                                      </p:cBhvr>
                                      <p:to>
                                        <p:strVal val="visible"/>
                                      </p:to>
                                    </p:set>
                                    <p:anim calcmode="lin" valueType="num">
                                      <p:cBhvr additive="base">
                                        <p:cTn id="13" dur="500" fill="hold"/>
                                        <p:tgtEl>
                                          <p:spTgt spid="717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17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172">
                                            <p:txEl>
                                              <p:pRg st="2" end="2"/>
                                            </p:txEl>
                                          </p:spTgt>
                                        </p:tgtEl>
                                        <p:attrNameLst>
                                          <p:attrName>style.visibility</p:attrName>
                                        </p:attrNameLst>
                                      </p:cBhvr>
                                      <p:to>
                                        <p:strVal val="visible"/>
                                      </p:to>
                                    </p:set>
                                    <p:anim calcmode="lin" valueType="num">
                                      <p:cBhvr additive="base">
                                        <p:cTn id="19" dur="500" fill="hold"/>
                                        <p:tgtEl>
                                          <p:spTgt spid="717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17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标题 1"/>
          <p:cNvSpPr>
            <a:spLocks noGrp="1"/>
          </p:cNvSpPr>
          <p:nvPr>
            <p:ph type="title" idx="4294967295"/>
          </p:nvPr>
        </p:nvSpPr>
        <p:spPr>
          <a:xfrm>
            <a:off x="577850" y="598488"/>
            <a:ext cx="3517900" cy="487362"/>
          </a:xfrm>
        </p:spPr>
        <p:txBody>
          <a:body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思考：机器嗅觉定义</a:t>
            </a:r>
            <a:endParaRPr lang="zh-CN" altLang="zh-CN" sz="2400" b="1" dirty="0">
              <a:solidFill>
                <a:schemeClr val="bg1"/>
              </a:solidFill>
              <a:latin typeface="微软雅黑" panose="020B0503020204020204" pitchFamily="34" charset="-122"/>
              <a:ea typeface="微软雅黑" panose="020B0503020204020204" pitchFamily="34" charset="-122"/>
            </a:endParaRPr>
          </a:p>
        </p:txBody>
      </p:sp>
      <p:sp>
        <p:nvSpPr>
          <p:cNvPr id="7176" name="矩形 15"/>
          <p:cNvSpPr>
            <a:spLocks noChangeArrowheads="1"/>
          </p:cNvSpPr>
          <p:nvPr/>
        </p:nvSpPr>
        <p:spPr bwMode="auto">
          <a:xfrm>
            <a:off x="0" y="1579880"/>
            <a:ext cx="9144000" cy="4350657"/>
          </a:xfrm>
          <a:prstGeom prst="rect">
            <a:avLst/>
          </a:prstGeom>
          <a:solidFill>
            <a:srgbClr val="F2F2F2"/>
          </a:solidFill>
          <a:ln>
            <a:noFill/>
          </a:ln>
          <a:extLst/>
        </p:spPr>
        <p:txBody>
          <a:bodyPr lIns="3186000" rIns="189000"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just">
              <a:lnSpc>
                <a:spcPct val="130000"/>
              </a:lnSpc>
              <a:spcBef>
                <a:spcPts val="450"/>
              </a:spcBef>
              <a:spcAft>
                <a:spcPts val="450"/>
              </a:spcAft>
              <a:buFont typeface="Arial" panose="020B0604020202020204" pitchFamily="34" charset="0"/>
              <a:buNone/>
              <a:defRPr/>
            </a:pPr>
            <a:endParaRPr lang="zh-CN" altLang="en-US" sz="1050" dirty="0">
              <a:solidFill>
                <a:srgbClr val="A6A6A6"/>
              </a:solidFill>
              <a:sym typeface="+mn-lt"/>
            </a:endParaRPr>
          </a:p>
        </p:txBody>
      </p:sp>
      <p:graphicFrame>
        <p:nvGraphicFramePr>
          <p:cNvPr id="2" name="图示 1"/>
          <p:cNvGraphicFramePr/>
          <p:nvPr>
            <p:extLst>
              <p:ext uri="{D42A27DB-BD31-4B8C-83A1-F6EECF244321}">
                <p14:modId xmlns:p14="http://schemas.microsoft.com/office/powerpoint/2010/main" val="484163406"/>
              </p:ext>
            </p:extLst>
          </p:nvPr>
        </p:nvGraphicFramePr>
        <p:xfrm>
          <a:off x="1524000" y="1704862"/>
          <a:ext cx="6096000" cy="40177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图片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81554" y="5715862"/>
            <a:ext cx="1001486" cy="1001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783772" y="5779626"/>
            <a:ext cx="7236822" cy="923330"/>
          </a:xfrm>
          <a:prstGeom prst="rect">
            <a:avLst/>
          </a:prstGeom>
        </p:spPr>
        <p:txBody>
          <a:bodyPr wrap="square">
            <a:spAutoFit/>
          </a:bodyPr>
          <a:lstStyle/>
          <a:p>
            <a:pPr>
              <a:lnSpc>
                <a:spcPct val="150000"/>
              </a:lnSpc>
            </a:pPr>
            <a:r>
              <a:rPr lang="zh-CN" altLang="en-US" dirty="0">
                <a:ea typeface="微软雅黑" pitchFamily="34" charset="-122"/>
              </a:rPr>
              <a:t>有关气味复现的理论与方法，国内外鲜见报道；相关气味复现实验及装置，主要集中在气味散发方式和试验装置上的研究。</a:t>
            </a:r>
            <a:endParaRPr lang="zh-CN" altLang="en-US" dirty="0"/>
          </a:p>
        </p:txBody>
      </p:sp>
    </p:spTree>
    <p:extLst>
      <p:ext uri="{BB962C8B-B14F-4D97-AF65-F5344CB8AC3E}">
        <p14:creationId xmlns:p14="http://schemas.microsoft.com/office/powerpoint/2010/main" val="4085085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标题 49"/>
          <p:cNvSpPr>
            <a:spLocks noGrp="1"/>
          </p:cNvSpPr>
          <p:nvPr>
            <p:ph type="title" idx="4294967295"/>
          </p:nvPr>
        </p:nvSpPr>
        <p:spPr>
          <a:xfrm>
            <a:off x="581025" y="598488"/>
            <a:ext cx="3517900" cy="487362"/>
          </a:xfrm>
        </p:spPr>
        <p:txBody>
          <a:body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目录</a:t>
            </a:r>
            <a:r>
              <a:rPr lang="zh-CN" altLang="en-US" sz="2400" b="1" dirty="0">
                <a:solidFill>
                  <a:schemeClr val="bg1"/>
                </a:solidFill>
                <a:latin typeface="微软雅黑" pitchFamily="34" charset="-122"/>
              </a:rPr>
              <a:t> </a:t>
            </a:r>
            <a:r>
              <a:rPr lang="en-US" altLang="zh-CN" sz="2400" b="1" dirty="0">
                <a:solidFill>
                  <a:schemeClr val="bg1"/>
                </a:solidFill>
                <a:latin typeface="微软雅黑" pitchFamily="34" charset="-122"/>
              </a:rPr>
              <a:t>Contents</a:t>
            </a:r>
            <a:endParaRPr lang="zh-CN" altLang="en-US" sz="2400" b="1" dirty="0">
              <a:solidFill>
                <a:schemeClr val="bg1"/>
              </a:solidFill>
              <a:latin typeface="微软雅黑" pitchFamily="34" charset="-122"/>
            </a:endParaRPr>
          </a:p>
        </p:txBody>
      </p:sp>
      <p:grpSp>
        <p:nvGrpSpPr>
          <p:cNvPr id="29" name="组合 33"/>
          <p:cNvGrpSpPr>
            <a:grpSpLocks/>
          </p:cNvGrpSpPr>
          <p:nvPr/>
        </p:nvGrpSpPr>
        <p:grpSpPr bwMode="auto">
          <a:xfrm>
            <a:off x="1522053" y="4835217"/>
            <a:ext cx="5400675" cy="661947"/>
            <a:chOff x="0" y="63241"/>
            <a:chExt cx="5400675" cy="661601"/>
          </a:xfrm>
        </p:grpSpPr>
        <p:sp>
          <p:nvSpPr>
            <p:cNvPr id="30" name="五边形 13"/>
            <p:cNvSpPr>
              <a:spLocks noChangeArrowheads="1"/>
            </p:cNvSpPr>
            <p:nvPr/>
          </p:nvSpPr>
          <p:spPr bwMode="auto">
            <a:xfrm>
              <a:off x="0" y="74160"/>
              <a:ext cx="1023937" cy="639763"/>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endParaRPr>
            </a:p>
          </p:txBody>
        </p:sp>
        <p:cxnSp>
          <p:nvCxnSpPr>
            <p:cNvPr id="31" name="直接连接符 14"/>
            <p:cNvCxnSpPr>
              <a:cxnSpLocks noChangeShapeType="1"/>
            </p:cNvCxnSpPr>
            <p:nvPr/>
          </p:nvCxnSpPr>
          <p:spPr bwMode="auto">
            <a:xfrm>
              <a:off x="987425" y="674235"/>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sp>
          <p:nvSpPr>
            <p:cNvPr id="32" name="TextBox 34"/>
            <p:cNvSpPr txBox="1">
              <a:spLocks noChangeArrowheads="1"/>
            </p:cNvSpPr>
            <p:nvPr/>
          </p:nvSpPr>
          <p:spPr bwMode="auto">
            <a:xfrm>
              <a:off x="1864505" y="96350"/>
              <a:ext cx="1980029" cy="522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思考与展望</a:t>
              </a:r>
              <a:endParaRPr kumimoji="0" lang="zh-CN" altLang="zh-CN" sz="2800" b="1"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endParaRPr>
            </a:p>
          </p:txBody>
        </p:sp>
        <p:pic>
          <p:nvPicPr>
            <p:cNvPr id="33" name="TextBox 3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842" y="63241"/>
              <a:ext cx="617859" cy="66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 name="组合 39"/>
          <p:cNvGrpSpPr>
            <a:grpSpLocks/>
          </p:cNvGrpSpPr>
          <p:nvPr/>
        </p:nvGrpSpPr>
        <p:grpSpPr bwMode="auto">
          <a:xfrm>
            <a:off x="1522053" y="1962438"/>
            <a:ext cx="5400675" cy="682192"/>
            <a:chOff x="0" y="84439"/>
            <a:chExt cx="5400675" cy="681641"/>
          </a:xfrm>
        </p:grpSpPr>
        <p:sp>
          <p:nvSpPr>
            <p:cNvPr id="36" name="五边形 6"/>
            <p:cNvSpPr>
              <a:spLocks noChangeArrowheads="1"/>
            </p:cNvSpPr>
            <p:nvPr/>
          </p:nvSpPr>
          <p:spPr bwMode="auto">
            <a:xfrm>
              <a:off x="0" y="91333"/>
              <a:ext cx="1023937" cy="639762"/>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endParaRPr>
            </a:p>
          </p:txBody>
        </p:sp>
        <p:sp>
          <p:nvSpPr>
            <p:cNvPr id="37" name="TextBox 18"/>
            <p:cNvSpPr txBox="1">
              <a:spLocks noChangeArrowheads="1"/>
            </p:cNvSpPr>
            <p:nvPr/>
          </p:nvSpPr>
          <p:spPr bwMode="auto">
            <a:xfrm>
              <a:off x="2188309" y="140563"/>
              <a:ext cx="1332416" cy="522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chemeClr val="bg1">
                      <a:lumMod val="75000"/>
                    </a:schemeClr>
                  </a:solidFill>
                  <a:effectLst/>
                  <a:uLnTx/>
                  <a:uFillTx/>
                  <a:latin typeface="微软雅黑" panose="020B0503020204020204" pitchFamily="34" charset="-122"/>
                  <a:ea typeface="微软雅黑" panose="020B0503020204020204" pitchFamily="34" charset="-122"/>
                  <a:cs typeface="+mn-cs"/>
                </a:rPr>
                <a:t>引    言</a:t>
              </a:r>
              <a:endParaRPr kumimoji="0" lang="zh-CN" altLang="zh-CN" sz="2800" b="1" i="0" u="none" strike="noStrike" kern="1200" cap="none" spc="0" normalizeH="0" baseline="0" noProof="0" dirty="0">
                <a:ln>
                  <a:noFill/>
                </a:ln>
                <a:solidFill>
                  <a:schemeClr val="bg1">
                    <a:lumMod val="75000"/>
                  </a:schemeClr>
                </a:solidFill>
                <a:effectLst/>
                <a:uLnTx/>
                <a:uFillTx/>
                <a:latin typeface="微软雅黑" panose="020B0503020204020204" pitchFamily="34" charset="-122"/>
                <a:ea typeface="微软雅黑" panose="020B0503020204020204" pitchFamily="34" charset="-122"/>
                <a:cs typeface="+mn-cs"/>
              </a:endParaRPr>
            </a:p>
          </p:txBody>
        </p:sp>
        <p:pic>
          <p:nvPicPr>
            <p:cNvPr id="38" name="TextBox 1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009" y="84439"/>
              <a:ext cx="583526" cy="68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0" name="直接连接符 7"/>
            <p:cNvCxnSpPr>
              <a:cxnSpLocks noChangeShapeType="1"/>
            </p:cNvCxnSpPr>
            <p:nvPr/>
          </p:nvCxnSpPr>
          <p:spPr bwMode="auto">
            <a:xfrm>
              <a:off x="987425" y="727920"/>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grpSp>
      <p:grpSp>
        <p:nvGrpSpPr>
          <p:cNvPr id="41" name="组合 38"/>
          <p:cNvGrpSpPr>
            <a:grpSpLocks/>
          </p:cNvGrpSpPr>
          <p:nvPr/>
        </p:nvGrpSpPr>
        <p:grpSpPr bwMode="auto">
          <a:xfrm>
            <a:off x="1522053" y="2942554"/>
            <a:ext cx="5400675" cy="667252"/>
            <a:chOff x="0" y="58133"/>
            <a:chExt cx="5400675" cy="667069"/>
          </a:xfrm>
        </p:grpSpPr>
        <p:sp>
          <p:nvSpPr>
            <p:cNvPr id="42" name="五边形 11"/>
            <p:cNvSpPr>
              <a:spLocks noChangeArrowheads="1"/>
            </p:cNvSpPr>
            <p:nvPr/>
          </p:nvSpPr>
          <p:spPr bwMode="auto">
            <a:xfrm>
              <a:off x="0" y="68025"/>
              <a:ext cx="1023937" cy="639763"/>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endParaRPr>
            </a:p>
          </p:txBody>
        </p:sp>
        <p:cxnSp>
          <p:nvCxnSpPr>
            <p:cNvPr id="43" name="直接连接符 18"/>
            <p:cNvCxnSpPr>
              <a:cxnSpLocks noChangeShapeType="1"/>
            </p:cNvCxnSpPr>
            <p:nvPr/>
          </p:nvCxnSpPr>
          <p:spPr bwMode="auto">
            <a:xfrm>
              <a:off x="987425" y="674450"/>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sp>
          <p:nvSpPr>
            <p:cNvPr id="44" name="TextBox 24"/>
            <p:cNvSpPr txBox="1">
              <a:spLocks noChangeArrowheads="1"/>
            </p:cNvSpPr>
            <p:nvPr/>
          </p:nvSpPr>
          <p:spPr bwMode="auto">
            <a:xfrm>
              <a:off x="2044039" y="88741"/>
              <a:ext cx="1620957" cy="523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zh-CN" sz="2800" b="1"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rPr>
                <a:t>研究</a:t>
              </a:r>
              <a:r>
                <a:rPr kumimoji="0" lang="zh-CN" altLang="en-US" sz="2800" b="1"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rPr>
                <a:t>背景</a:t>
              </a:r>
              <a:endParaRPr kumimoji="0" lang="zh-CN" altLang="zh-CN" sz="2800" b="1"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pic>
          <p:nvPicPr>
            <p:cNvPr id="45" name="TextBox 2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676" y="58133"/>
              <a:ext cx="617859" cy="66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7" name="组合 35"/>
          <p:cNvGrpSpPr>
            <a:grpSpLocks/>
          </p:cNvGrpSpPr>
          <p:nvPr/>
        </p:nvGrpSpPr>
        <p:grpSpPr bwMode="auto">
          <a:xfrm>
            <a:off x="1522053" y="3906414"/>
            <a:ext cx="5400675" cy="663325"/>
            <a:chOff x="0" y="69549"/>
            <a:chExt cx="5400675" cy="663725"/>
          </a:xfrm>
        </p:grpSpPr>
        <p:sp>
          <p:nvSpPr>
            <p:cNvPr id="48" name="五边形 12"/>
            <p:cNvSpPr>
              <a:spLocks noChangeArrowheads="1"/>
            </p:cNvSpPr>
            <p:nvPr/>
          </p:nvSpPr>
          <p:spPr bwMode="auto">
            <a:xfrm>
              <a:off x="0" y="79885"/>
              <a:ext cx="1023937" cy="639762"/>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endParaRPr>
            </a:p>
          </p:txBody>
        </p:sp>
        <p:cxnSp>
          <p:nvCxnSpPr>
            <p:cNvPr id="49" name="直接连接符 22"/>
            <p:cNvCxnSpPr>
              <a:cxnSpLocks noChangeShapeType="1"/>
            </p:cNvCxnSpPr>
            <p:nvPr/>
          </p:nvCxnSpPr>
          <p:spPr bwMode="auto">
            <a:xfrm>
              <a:off x="987425" y="657735"/>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sp>
          <p:nvSpPr>
            <p:cNvPr id="50" name="TextBox 29"/>
            <p:cNvSpPr txBox="1">
              <a:spLocks noChangeArrowheads="1"/>
            </p:cNvSpPr>
            <p:nvPr/>
          </p:nvSpPr>
          <p:spPr bwMode="auto">
            <a:xfrm>
              <a:off x="2044040" y="69549"/>
              <a:ext cx="1620957" cy="523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2800" b="1" i="0" u="none" strike="noStrike" kern="1200" cap="none" spc="0" normalizeH="0" baseline="0" noProof="0" dirty="0" smtClean="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探索研究</a:t>
              </a:r>
              <a:endParaRPr kumimoji="0" lang="zh-CN" altLang="zh-CN" sz="2800" b="1"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endParaRPr>
            </a:p>
          </p:txBody>
        </p:sp>
        <p:pic>
          <p:nvPicPr>
            <p:cNvPr id="51" name="TextBox 3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929" y="71673"/>
              <a:ext cx="617859" cy="66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9699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图片 14"/>
          <p:cNvPicPr>
            <a:picLocks noChangeAspect="1" noChangeArrowheads="1"/>
          </p:cNvPicPr>
          <p:nvPr/>
        </p:nvPicPr>
        <p:blipFill>
          <a:blip r:embed="rId3"/>
          <a:srcRect/>
          <a:stretch>
            <a:fillRect/>
          </a:stretch>
        </p:blipFill>
        <p:spPr bwMode="auto">
          <a:xfrm>
            <a:off x="577850" y="1293813"/>
            <a:ext cx="446088" cy="447675"/>
          </a:xfrm>
          <a:prstGeom prst="rect">
            <a:avLst/>
          </a:prstGeom>
          <a:noFill/>
          <a:ln w="9525">
            <a:noFill/>
            <a:miter lim="800000"/>
            <a:headEnd/>
            <a:tailEnd/>
          </a:ln>
        </p:spPr>
      </p:pic>
      <p:sp>
        <p:nvSpPr>
          <p:cNvPr id="13" name="标题 1"/>
          <p:cNvSpPr txBox="1">
            <a:spLocks/>
          </p:cNvSpPr>
          <p:nvPr/>
        </p:nvSpPr>
        <p:spPr bwMode="auto">
          <a:xfrm>
            <a:off x="1023938" y="1270794"/>
            <a:ext cx="1870075" cy="493712"/>
          </a:xfrm>
          <a:prstGeom prst="rect">
            <a:avLst/>
          </a:prstGeom>
          <a:noFill/>
          <a:ln>
            <a:noFill/>
          </a:ln>
          <a:extLst/>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lnSpc>
                <a:spcPct val="100000"/>
              </a:lnSpc>
              <a:defRPr/>
            </a:pPr>
            <a:r>
              <a:rPr lang="zh-CN" altLang="en-US" sz="1800" b="1" dirty="0">
                <a:solidFill>
                  <a:schemeClr val="tx1">
                    <a:lumMod val="85000"/>
                    <a:lumOff val="15000"/>
                  </a:schemeClr>
                </a:solidFill>
                <a:latin typeface="黑体" panose="02010609060101010101" pitchFamily="49" charset="-122"/>
                <a:ea typeface="黑体" panose="02010609060101010101" pitchFamily="49" charset="-122"/>
              </a:rPr>
              <a:t>国内外研究现状</a:t>
            </a:r>
            <a:endParaRPr lang="zh-CN" altLang="zh-CN" sz="1800" b="1" dirty="0">
              <a:solidFill>
                <a:schemeClr val="tx1">
                  <a:lumMod val="85000"/>
                  <a:lumOff val="15000"/>
                </a:schemeClr>
              </a:solidFill>
              <a:latin typeface="黑体" panose="02010609060101010101" pitchFamily="49" charset="-122"/>
              <a:ea typeface="黑体" panose="02010609060101010101" pitchFamily="49" charset="-122"/>
            </a:endParaRPr>
          </a:p>
        </p:txBody>
      </p:sp>
      <p:grpSp>
        <p:nvGrpSpPr>
          <p:cNvPr id="46083" name="组合 35"/>
          <p:cNvGrpSpPr>
            <a:grpSpLocks/>
          </p:cNvGrpSpPr>
          <p:nvPr/>
        </p:nvGrpSpPr>
        <p:grpSpPr bwMode="auto">
          <a:xfrm>
            <a:off x="416991" y="2397126"/>
            <a:ext cx="8380412" cy="2025650"/>
            <a:chOff x="0" y="0"/>
            <a:chExt cx="7574567" cy="1981200"/>
          </a:xfrm>
        </p:grpSpPr>
        <p:pic>
          <p:nvPicPr>
            <p:cNvPr id="46096" name="燕尾形箭头 36"/>
            <p:cNvPicPr>
              <a:picLocks noChangeArrowheads="1"/>
            </p:cNvPicPr>
            <p:nvPr/>
          </p:nvPicPr>
          <p:blipFill>
            <a:blip r:embed="rId4"/>
            <a:srcRect/>
            <a:stretch>
              <a:fillRect/>
            </a:stretch>
          </p:blipFill>
          <p:spPr bwMode="auto">
            <a:xfrm>
              <a:off x="-22676" y="338944"/>
              <a:ext cx="7658060" cy="1360641"/>
            </a:xfrm>
            <a:prstGeom prst="rect">
              <a:avLst/>
            </a:prstGeom>
            <a:noFill/>
            <a:ln w="9525">
              <a:noFill/>
              <a:miter lim="800000"/>
              <a:headEnd/>
              <a:tailEnd/>
            </a:ln>
          </p:spPr>
        </p:pic>
        <p:sp>
          <p:nvSpPr>
            <p:cNvPr id="17" name="五边形 2"/>
            <p:cNvSpPr>
              <a:spLocks/>
            </p:cNvSpPr>
            <p:nvPr/>
          </p:nvSpPr>
          <p:spPr bwMode="auto">
            <a:xfrm>
              <a:off x="506501" y="0"/>
              <a:ext cx="2201058" cy="1981200"/>
            </a:xfrm>
            <a:custGeom>
              <a:avLst/>
              <a:gdLst>
                <a:gd name="T0" fmla="*/ 0 w 2200275"/>
                <a:gd name="T1" fmla="*/ 0 h 1981200"/>
                <a:gd name="T2" fmla="*/ 1794050 w 2200275"/>
                <a:gd name="T3" fmla="*/ 0 h 1981200"/>
                <a:gd name="T4" fmla="*/ 2200275 w 2200275"/>
                <a:gd name="T5" fmla="*/ 990600 h 1981200"/>
                <a:gd name="T6" fmla="*/ 1794050 w 2200275"/>
                <a:gd name="T7" fmla="*/ 1981200 h 1981200"/>
                <a:gd name="T8" fmla="*/ 0 w 2200275"/>
                <a:gd name="T9" fmla="*/ 1981200 h 1981200"/>
                <a:gd name="T10" fmla="*/ 219075 w 2200275"/>
                <a:gd name="T11" fmla="*/ 990600 h 1981200"/>
                <a:gd name="T12" fmla="*/ 0 w 2200275"/>
                <a:gd name="T13" fmla="*/ 0 h 1981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200275" h="1981200">
                  <a:moveTo>
                    <a:pt x="0" y="0"/>
                  </a:moveTo>
                  <a:lnTo>
                    <a:pt x="1794050" y="0"/>
                  </a:lnTo>
                  <a:lnTo>
                    <a:pt x="2200275" y="990600"/>
                  </a:lnTo>
                  <a:lnTo>
                    <a:pt x="1794050" y="1981200"/>
                  </a:lnTo>
                  <a:lnTo>
                    <a:pt x="0" y="1981200"/>
                  </a:lnTo>
                  <a:lnTo>
                    <a:pt x="219075" y="990600"/>
                  </a:lnTo>
                  <a:lnTo>
                    <a:pt x="0" y="0"/>
                  </a:lnTo>
                  <a:close/>
                </a:path>
              </a:pathLst>
            </a:custGeom>
            <a:solidFill>
              <a:schemeClr val="tx2">
                <a:lumMod val="40000"/>
                <a:lumOff val="60000"/>
              </a:schemeClr>
            </a:solidFill>
            <a:ln>
              <a:noFill/>
            </a:ln>
            <a:extLst/>
          </p:spPr>
          <p:txBody>
            <a:bodyPr anchor="ctr"/>
            <a:lstStyle/>
            <a:p>
              <a:pPr eaLnBrk="0" hangingPunct="0">
                <a:defRPr/>
              </a:pPr>
              <a:endParaRPr lang="zh-CN" altLang="en-US">
                <a:latin typeface="Arial" panose="020B0604020202020204" pitchFamily="34" charset="0"/>
                <a:ea typeface="微软雅黑" panose="020B0503020204020204" pitchFamily="34" charset="-122"/>
              </a:endParaRPr>
            </a:p>
          </p:txBody>
        </p:sp>
        <p:sp>
          <p:nvSpPr>
            <p:cNvPr id="11279" name="五边形 2"/>
            <p:cNvSpPr>
              <a:spLocks/>
            </p:cNvSpPr>
            <p:nvPr/>
          </p:nvSpPr>
          <p:spPr bwMode="auto">
            <a:xfrm>
              <a:off x="2673123" y="0"/>
              <a:ext cx="2201058" cy="1981200"/>
            </a:xfrm>
            <a:custGeom>
              <a:avLst/>
              <a:gdLst>
                <a:gd name="T0" fmla="*/ 0 w 2200275"/>
                <a:gd name="T1" fmla="*/ 0 h 1981200"/>
                <a:gd name="T2" fmla="*/ 1794050 w 2200275"/>
                <a:gd name="T3" fmla="*/ 0 h 1981200"/>
                <a:gd name="T4" fmla="*/ 2200275 w 2200275"/>
                <a:gd name="T5" fmla="*/ 990600 h 1981200"/>
                <a:gd name="T6" fmla="*/ 1794050 w 2200275"/>
                <a:gd name="T7" fmla="*/ 1981200 h 1981200"/>
                <a:gd name="T8" fmla="*/ 0 w 2200275"/>
                <a:gd name="T9" fmla="*/ 1981200 h 1981200"/>
                <a:gd name="T10" fmla="*/ 219075 w 2200275"/>
                <a:gd name="T11" fmla="*/ 990600 h 1981200"/>
                <a:gd name="T12" fmla="*/ 0 w 2200275"/>
                <a:gd name="T13" fmla="*/ 0 h 1981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200275" h="1981200">
                  <a:moveTo>
                    <a:pt x="0" y="0"/>
                  </a:moveTo>
                  <a:lnTo>
                    <a:pt x="1794050" y="0"/>
                  </a:lnTo>
                  <a:lnTo>
                    <a:pt x="2200275" y="990600"/>
                  </a:lnTo>
                  <a:lnTo>
                    <a:pt x="1794050" y="1981200"/>
                  </a:lnTo>
                  <a:lnTo>
                    <a:pt x="0" y="1981200"/>
                  </a:lnTo>
                  <a:lnTo>
                    <a:pt x="219075" y="990600"/>
                  </a:lnTo>
                  <a:lnTo>
                    <a:pt x="0" y="0"/>
                  </a:lnTo>
                  <a:close/>
                </a:path>
              </a:pathLst>
            </a:custGeom>
            <a:solidFill>
              <a:schemeClr val="accent4">
                <a:lumMod val="20000"/>
                <a:lumOff val="80000"/>
              </a:schemeClr>
            </a:solidFill>
            <a:ln/>
          </p:spPr>
          <p:style>
            <a:lnRef idx="2">
              <a:schemeClr val="accent4"/>
            </a:lnRef>
            <a:fillRef idx="1">
              <a:schemeClr val="lt1"/>
            </a:fillRef>
            <a:effectRef idx="0">
              <a:schemeClr val="accent4"/>
            </a:effectRef>
            <a:fontRef idx="minor">
              <a:schemeClr val="dk1"/>
            </a:fontRef>
          </p:style>
          <p:txBody>
            <a:bodyPr anchor="ctr"/>
            <a:lstStyle/>
            <a:p>
              <a:pPr eaLnBrk="0" hangingPunct="0">
                <a:defRPr/>
              </a:pPr>
              <a:endParaRPr lang="zh-CN" altLang="en-US"/>
            </a:p>
          </p:txBody>
        </p:sp>
        <p:sp>
          <p:nvSpPr>
            <p:cNvPr id="46099" name="五边形 2"/>
            <p:cNvSpPr>
              <a:spLocks/>
            </p:cNvSpPr>
            <p:nvPr/>
          </p:nvSpPr>
          <p:spPr bwMode="auto">
            <a:xfrm>
              <a:off x="4840461" y="0"/>
              <a:ext cx="2200275" cy="1981200"/>
            </a:xfrm>
            <a:custGeom>
              <a:avLst/>
              <a:gdLst>
                <a:gd name="T0" fmla="*/ 0 w 2200275"/>
                <a:gd name="T1" fmla="*/ 0 h 1981200"/>
                <a:gd name="T2" fmla="*/ 1794051 w 2200275"/>
                <a:gd name="T3" fmla="*/ 0 h 1981200"/>
                <a:gd name="T4" fmla="*/ 2200275 w 2200275"/>
                <a:gd name="T5" fmla="*/ 990600 h 1981200"/>
                <a:gd name="T6" fmla="*/ 1794051 w 2200275"/>
                <a:gd name="T7" fmla="*/ 1981200 h 1981200"/>
                <a:gd name="T8" fmla="*/ 0 w 2200275"/>
                <a:gd name="T9" fmla="*/ 1981200 h 1981200"/>
                <a:gd name="T10" fmla="*/ 219075 w 2200275"/>
                <a:gd name="T11" fmla="*/ 990600 h 1981200"/>
                <a:gd name="T12" fmla="*/ 0 w 2200275"/>
                <a:gd name="T13" fmla="*/ 0 h 1981200"/>
                <a:gd name="T14" fmla="*/ 0 60000 65536"/>
                <a:gd name="T15" fmla="*/ 0 60000 65536"/>
                <a:gd name="T16" fmla="*/ 0 60000 65536"/>
                <a:gd name="T17" fmla="*/ 0 60000 65536"/>
                <a:gd name="T18" fmla="*/ 0 60000 65536"/>
                <a:gd name="T19" fmla="*/ 0 60000 65536"/>
                <a:gd name="T20" fmla="*/ 0 60000 65536"/>
                <a:gd name="T21" fmla="*/ 0 w 2200275"/>
                <a:gd name="T22" fmla="*/ 0 h 1981200"/>
                <a:gd name="T23" fmla="*/ 2200275 w 2200275"/>
                <a:gd name="T24" fmla="*/ 1981200 h 19812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00275" h="1981200">
                  <a:moveTo>
                    <a:pt x="0" y="0"/>
                  </a:moveTo>
                  <a:lnTo>
                    <a:pt x="1794050" y="0"/>
                  </a:lnTo>
                  <a:lnTo>
                    <a:pt x="2200275" y="990600"/>
                  </a:lnTo>
                  <a:lnTo>
                    <a:pt x="1794050" y="1981200"/>
                  </a:lnTo>
                  <a:lnTo>
                    <a:pt x="0" y="1981200"/>
                  </a:lnTo>
                  <a:lnTo>
                    <a:pt x="219075" y="990600"/>
                  </a:lnTo>
                  <a:lnTo>
                    <a:pt x="0" y="0"/>
                  </a:lnTo>
                  <a:close/>
                </a:path>
              </a:pathLst>
            </a:custGeom>
            <a:solidFill>
              <a:srgbClr val="7030A0"/>
            </a:solidFill>
            <a:ln w="9525">
              <a:noFill/>
              <a:round/>
              <a:headEnd/>
              <a:tailEnd/>
            </a:ln>
          </p:spPr>
          <p:txBody>
            <a:bodyPr anchor="ctr"/>
            <a:lstStyle/>
            <a:p>
              <a:endParaRPr lang="zh-CN" altLang="en-US"/>
            </a:p>
          </p:txBody>
        </p:sp>
      </p:grpSp>
      <p:sp>
        <p:nvSpPr>
          <p:cNvPr id="18" name="流程图: 接点 17"/>
          <p:cNvSpPr/>
          <p:nvPr/>
        </p:nvSpPr>
        <p:spPr>
          <a:xfrm>
            <a:off x="1101203" y="2474913"/>
            <a:ext cx="190500" cy="190500"/>
          </a:xfrm>
          <a:prstGeom prst="flowChartConnector">
            <a:avLst/>
          </a:prstGeom>
        </p:spPr>
        <p:style>
          <a:lnRef idx="2">
            <a:schemeClr val="accent6"/>
          </a:lnRef>
          <a:fillRef idx="1">
            <a:schemeClr val="lt1"/>
          </a:fillRef>
          <a:effectRef idx="0">
            <a:schemeClr val="accent6"/>
          </a:effectRef>
          <a:fontRef idx="minor">
            <a:schemeClr val="dk1"/>
          </a:fontRef>
        </p:style>
        <p:txBody>
          <a:bodyPr anchor="ctr"/>
          <a:lstStyle/>
          <a:p>
            <a:pPr algn="ctr" eaLnBrk="0" hangingPunct="0">
              <a:defRPr/>
            </a:pPr>
            <a:r>
              <a:rPr lang="en-US" altLang="zh-CN" sz="1400" dirty="0"/>
              <a:t>1</a:t>
            </a:r>
            <a:endParaRPr lang="zh-CN" altLang="en-US" sz="1400" dirty="0"/>
          </a:p>
        </p:txBody>
      </p:sp>
      <p:sp>
        <p:nvSpPr>
          <p:cNvPr id="19" name="流程图: 接点 18"/>
          <p:cNvSpPr/>
          <p:nvPr/>
        </p:nvSpPr>
        <p:spPr>
          <a:xfrm>
            <a:off x="3501503" y="2474913"/>
            <a:ext cx="192088" cy="190500"/>
          </a:xfrm>
          <a:prstGeom prst="flowChartConnector">
            <a:avLst/>
          </a:prstGeom>
        </p:spPr>
        <p:style>
          <a:lnRef idx="2">
            <a:schemeClr val="accent6"/>
          </a:lnRef>
          <a:fillRef idx="1">
            <a:schemeClr val="lt1"/>
          </a:fillRef>
          <a:effectRef idx="0">
            <a:schemeClr val="accent6"/>
          </a:effectRef>
          <a:fontRef idx="minor">
            <a:schemeClr val="dk1"/>
          </a:fontRef>
        </p:style>
        <p:txBody>
          <a:bodyPr anchor="ctr"/>
          <a:lstStyle/>
          <a:p>
            <a:pPr algn="ctr" eaLnBrk="0" hangingPunct="0">
              <a:defRPr/>
            </a:pPr>
            <a:r>
              <a:rPr lang="en-US" altLang="zh-CN" sz="1400" dirty="0"/>
              <a:t>2</a:t>
            </a:r>
            <a:endParaRPr lang="zh-CN" altLang="en-US" sz="1400" dirty="0"/>
          </a:p>
        </p:txBody>
      </p:sp>
      <p:sp>
        <p:nvSpPr>
          <p:cNvPr id="23" name="流程图: 接点 22"/>
          <p:cNvSpPr/>
          <p:nvPr/>
        </p:nvSpPr>
        <p:spPr>
          <a:xfrm>
            <a:off x="5957366" y="2474913"/>
            <a:ext cx="192087" cy="190500"/>
          </a:xfrm>
          <a:prstGeom prst="flowChartConnector">
            <a:avLst/>
          </a:prstGeom>
        </p:spPr>
        <p:style>
          <a:lnRef idx="2">
            <a:schemeClr val="accent6"/>
          </a:lnRef>
          <a:fillRef idx="1">
            <a:schemeClr val="lt1"/>
          </a:fillRef>
          <a:effectRef idx="0">
            <a:schemeClr val="accent6"/>
          </a:effectRef>
          <a:fontRef idx="minor">
            <a:schemeClr val="dk1"/>
          </a:fontRef>
        </p:style>
        <p:txBody>
          <a:bodyPr anchor="ctr"/>
          <a:lstStyle/>
          <a:p>
            <a:pPr algn="ctr" eaLnBrk="0" hangingPunct="0">
              <a:defRPr/>
            </a:pPr>
            <a:r>
              <a:rPr lang="en-US" altLang="zh-CN" sz="1400" dirty="0"/>
              <a:t>3</a:t>
            </a:r>
            <a:endParaRPr lang="zh-CN" altLang="en-US" sz="1400" dirty="0"/>
          </a:p>
        </p:txBody>
      </p:sp>
      <p:pic>
        <p:nvPicPr>
          <p:cNvPr id="24" name="图片 23"/>
          <p:cNvPicPr>
            <a:picLocks noChangeAspect="1"/>
          </p:cNvPicPr>
          <p:nvPr/>
        </p:nvPicPr>
        <p:blipFill>
          <a:blip r:embed="rId5"/>
          <a:srcRect/>
          <a:stretch>
            <a:fillRect/>
          </a:stretch>
        </p:blipFill>
        <p:spPr bwMode="auto">
          <a:xfrm>
            <a:off x="1253603" y="2749551"/>
            <a:ext cx="1882775" cy="1317625"/>
          </a:xfrm>
          <a:prstGeom prst="rect">
            <a:avLst/>
          </a:prstGeom>
          <a:noFill/>
          <a:ln w="9525">
            <a:noFill/>
            <a:miter lim="800000"/>
            <a:headEnd/>
            <a:tailEnd/>
          </a:ln>
        </p:spPr>
      </p:pic>
      <p:sp>
        <p:nvSpPr>
          <p:cNvPr id="25" name="文本框 24"/>
          <p:cNvSpPr txBox="1">
            <a:spLocks noChangeArrowheads="1"/>
          </p:cNvSpPr>
          <p:nvPr/>
        </p:nvSpPr>
        <p:spPr bwMode="auto">
          <a:xfrm>
            <a:off x="608682" y="4417520"/>
            <a:ext cx="2689225" cy="830997"/>
          </a:xfrm>
          <a:prstGeom prst="rect">
            <a:avLst/>
          </a:prstGeom>
          <a:noFill/>
          <a:ln w="9525">
            <a:noFill/>
            <a:miter lim="800000"/>
            <a:headEnd/>
            <a:tailEnd/>
          </a:ln>
        </p:spPr>
        <p:txBody>
          <a:bodyPr wrap="square">
            <a:spAutoFit/>
          </a:bodyPr>
          <a:lstStyle/>
          <a:p>
            <a:pPr algn="ctr">
              <a:buFont typeface="Arial" charset="0"/>
              <a:buNone/>
            </a:pPr>
            <a:r>
              <a:rPr lang="en-US" altLang="zh-CN" sz="1600" dirty="0">
                <a:latin typeface="黑体" panose="02010609060101010101" pitchFamily="49" charset="-122"/>
                <a:ea typeface="黑体" panose="02010609060101010101" pitchFamily="49" charset="-122"/>
              </a:rPr>
              <a:t>SAW</a:t>
            </a:r>
            <a:r>
              <a:rPr lang="zh-CN" altLang="en-US" sz="1600" dirty="0">
                <a:latin typeface="黑体" panose="02010609060101010101" pitchFamily="49" charset="-122"/>
                <a:ea typeface="黑体" panose="02010609060101010101" pitchFamily="49" charset="-122"/>
              </a:rPr>
              <a:t>声表面波气味播放</a:t>
            </a:r>
            <a:endParaRPr lang="en-US" altLang="zh-CN" sz="1600" dirty="0">
              <a:latin typeface="黑体" panose="02010609060101010101" pitchFamily="49" charset="-122"/>
              <a:ea typeface="黑体" panose="02010609060101010101" pitchFamily="49" charset="-122"/>
            </a:endParaRPr>
          </a:p>
          <a:p>
            <a:pPr algn="ctr">
              <a:buFont typeface="Arial" charset="0"/>
              <a:buNone/>
            </a:pPr>
            <a:r>
              <a:rPr lang="zh-CN" altLang="en-US" sz="1600" dirty="0">
                <a:latin typeface="黑体" panose="02010609060101010101" pitchFamily="49" charset="-122"/>
                <a:ea typeface="黑体" panose="02010609060101010101" pitchFamily="49" charset="-122"/>
              </a:rPr>
              <a:t>（</a:t>
            </a:r>
            <a:r>
              <a:rPr lang="en-US" altLang="zh-CN" sz="1600" dirty="0" err="1">
                <a:latin typeface="黑体" panose="02010609060101010101" pitchFamily="49" charset="-122"/>
                <a:ea typeface="黑体" panose="02010609060101010101" pitchFamily="49" charset="-122"/>
              </a:rPr>
              <a:t>Bartosz</a:t>
            </a:r>
            <a:r>
              <a:rPr lang="en-US" altLang="zh-CN" sz="1600" dirty="0">
                <a:latin typeface="黑体" panose="02010609060101010101" pitchFamily="49" charset="-122"/>
                <a:ea typeface="黑体" panose="02010609060101010101" pitchFamily="49" charset="-122"/>
              </a:rPr>
              <a:t> </a:t>
            </a:r>
            <a:r>
              <a:rPr lang="en-US" altLang="zh-CN" sz="1600" dirty="0" err="1">
                <a:latin typeface="黑体" panose="02010609060101010101" pitchFamily="49" charset="-122"/>
                <a:ea typeface="黑体" panose="02010609060101010101" pitchFamily="49" charset="-122"/>
              </a:rPr>
              <a:t>Wyszynskid</a:t>
            </a:r>
            <a:r>
              <a:rPr lang="zh-CN" altLang="en-US" sz="1600" dirty="0">
                <a:latin typeface="黑体" panose="02010609060101010101" pitchFamily="49" charset="-122"/>
                <a:ea typeface="黑体" panose="02010609060101010101" pitchFamily="49" charset="-122"/>
              </a:rPr>
              <a:t>日本东京工业大学）</a:t>
            </a:r>
            <a:endParaRPr lang="en-US" altLang="zh-CN" sz="1600" dirty="0">
              <a:latin typeface="黑体" panose="02010609060101010101" pitchFamily="49" charset="-122"/>
              <a:ea typeface="黑体" panose="02010609060101010101" pitchFamily="49" charset="-122"/>
            </a:endParaRPr>
          </a:p>
        </p:txBody>
      </p:sp>
      <p:pic>
        <p:nvPicPr>
          <p:cNvPr id="26" name="图片 25"/>
          <p:cNvPicPr>
            <a:picLocks noChangeAspect="1"/>
          </p:cNvPicPr>
          <p:nvPr/>
        </p:nvPicPr>
        <p:blipFill>
          <a:blip r:embed="rId6"/>
          <a:srcRect l="10643" r="24036"/>
          <a:stretch>
            <a:fillRect/>
          </a:stretch>
        </p:blipFill>
        <p:spPr bwMode="auto">
          <a:xfrm>
            <a:off x="5957366" y="2752726"/>
            <a:ext cx="1974850" cy="1492250"/>
          </a:xfrm>
          <a:prstGeom prst="rect">
            <a:avLst/>
          </a:prstGeom>
          <a:noFill/>
          <a:ln w="9525">
            <a:noFill/>
            <a:miter lim="800000"/>
            <a:headEnd/>
            <a:tailEnd/>
          </a:ln>
        </p:spPr>
      </p:pic>
      <p:sp>
        <p:nvSpPr>
          <p:cNvPr id="27" name="文本框 26"/>
          <p:cNvSpPr txBox="1">
            <a:spLocks noChangeArrowheads="1"/>
          </p:cNvSpPr>
          <p:nvPr/>
        </p:nvSpPr>
        <p:spPr bwMode="auto">
          <a:xfrm>
            <a:off x="5922639" y="4441239"/>
            <a:ext cx="2133919" cy="584775"/>
          </a:xfrm>
          <a:prstGeom prst="rect">
            <a:avLst/>
          </a:prstGeom>
          <a:noFill/>
          <a:ln w="9525">
            <a:noFill/>
            <a:miter lim="800000"/>
            <a:headEnd/>
            <a:tailEnd/>
          </a:ln>
        </p:spPr>
        <p:txBody>
          <a:bodyPr wrap="none">
            <a:spAutoFit/>
          </a:bodyPr>
          <a:lstStyle/>
          <a:p>
            <a:pPr algn="ctr"/>
            <a:r>
              <a:rPr lang="zh-CN" altLang="en-US" sz="1600" dirty="0">
                <a:latin typeface="黑体" panose="02010609060101010101" pitchFamily="49" charset="-122"/>
                <a:ea typeface="黑体" panose="02010609060101010101" pitchFamily="49" charset="-122"/>
              </a:rPr>
              <a:t>微震荡气味散发</a:t>
            </a:r>
            <a:endParaRPr lang="en-US" altLang="zh-CN" sz="1600" dirty="0">
              <a:latin typeface="黑体" panose="02010609060101010101" pitchFamily="49" charset="-122"/>
              <a:ea typeface="黑体" panose="02010609060101010101" pitchFamily="49" charset="-122"/>
            </a:endParaRPr>
          </a:p>
          <a:p>
            <a:pPr algn="ctr"/>
            <a:r>
              <a:rPr lang="zh-CN" altLang="en-US" sz="1600" dirty="0">
                <a:latin typeface="黑体" panose="02010609060101010101" pitchFamily="49" charset="-122"/>
                <a:ea typeface="黑体" panose="02010609060101010101" pitchFamily="49" charset="-122"/>
              </a:rPr>
              <a:t>（李智勇 湖南大学）</a:t>
            </a:r>
          </a:p>
        </p:txBody>
      </p:sp>
      <p:pic>
        <p:nvPicPr>
          <p:cNvPr id="46092" name="图片 88"/>
          <p:cNvPicPr>
            <a:picLocks noChangeAspect="1" noChangeArrowheads="1"/>
          </p:cNvPicPr>
          <p:nvPr/>
        </p:nvPicPr>
        <p:blipFill>
          <a:blip r:embed="rId7"/>
          <a:srcRect l="2205" t="4672" r="1802" b="4176"/>
          <a:stretch>
            <a:fillRect/>
          </a:stretch>
        </p:blipFill>
        <p:spPr bwMode="auto">
          <a:xfrm>
            <a:off x="3560241" y="2690813"/>
            <a:ext cx="2058987" cy="1296988"/>
          </a:xfrm>
          <a:prstGeom prst="rect">
            <a:avLst/>
          </a:prstGeom>
          <a:noFill/>
          <a:ln w="9525">
            <a:noFill/>
            <a:miter lim="800000"/>
            <a:headEnd/>
            <a:tailEnd/>
          </a:ln>
        </p:spPr>
      </p:pic>
      <p:sp>
        <p:nvSpPr>
          <p:cNvPr id="29" name="文本框 28"/>
          <p:cNvSpPr txBox="1">
            <a:spLocks noChangeArrowheads="1"/>
          </p:cNvSpPr>
          <p:nvPr/>
        </p:nvSpPr>
        <p:spPr bwMode="auto">
          <a:xfrm>
            <a:off x="3096383" y="4428652"/>
            <a:ext cx="2793161" cy="830997"/>
          </a:xfrm>
          <a:prstGeom prst="rect">
            <a:avLst/>
          </a:prstGeom>
          <a:noFill/>
          <a:ln w="9525">
            <a:noFill/>
            <a:miter lim="800000"/>
            <a:headEnd/>
            <a:tailEnd/>
          </a:ln>
        </p:spPr>
        <p:txBody>
          <a:bodyPr wrap="square">
            <a:spAutoFit/>
          </a:bodyPr>
          <a:lstStyle/>
          <a:p>
            <a:pPr algn="ctr"/>
            <a:r>
              <a:rPr lang="en-US" altLang="zh-CN" sz="1600" dirty="0">
                <a:latin typeface="黑体" panose="02010609060101010101" pitchFamily="49" charset="-122"/>
                <a:ea typeface="黑体" panose="02010609060101010101" pitchFamily="49" charset="-122"/>
              </a:rPr>
              <a:t>MEMS</a:t>
            </a:r>
            <a:r>
              <a:rPr lang="zh-CN" altLang="en-US" sz="1600" dirty="0">
                <a:latin typeface="黑体" panose="02010609060101010101" pitchFamily="49" charset="-122"/>
                <a:ea typeface="黑体" panose="02010609060101010101" pitchFamily="49" charset="-122"/>
              </a:rPr>
              <a:t>气味播放</a:t>
            </a:r>
            <a:endParaRPr lang="en-US" altLang="zh-CN" sz="1600" dirty="0">
              <a:latin typeface="黑体" panose="02010609060101010101" pitchFamily="49" charset="-122"/>
              <a:ea typeface="黑体" panose="02010609060101010101" pitchFamily="49" charset="-122"/>
            </a:endParaRPr>
          </a:p>
          <a:p>
            <a:pPr algn="ctr"/>
            <a:r>
              <a:rPr lang="zh-CN" altLang="en-US" sz="1600" dirty="0">
                <a:latin typeface="黑体" panose="02010609060101010101" pitchFamily="49" charset="-122"/>
                <a:ea typeface="黑体" panose="02010609060101010101" pitchFamily="49" charset="-122"/>
              </a:rPr>
              <a:t>（</a:t>
            </a:r>
            <a:r>
              <a:rPr lang="en-US" altLang="zh-CN" sz="1600" dirty="0">
                <a:latin typeface="黑体" panose="02010609060101010101" pitchFamily="49" charset="-122"/>
                <a:ea typeface="黑体" panose="02010609060101010101" pitchFamily="49" charset="-122"/>
              </a:rPr>
              <a:t>Kazushi Nishimoto </a:t>
            </a:r>
            <a:r>
              <a:rPr lang="zh-CN" altLang="en-US" sz="1600" dirty="0">
                <a:latin typeface="黑体" panose="02010609060101010101" pitchFamily="49" charset="-122"/>
                <a:ea typeface="黑体" panose="02010609060101010101" pitchFamily="49" charset="-122"/>
              </a:rPr>
              <a:t>日本先进技术研究所）</a:t>
            </a:r>
          </a:p>
        </p:txBody>
      </p:sp>
      <p:sp>
        <p:nvSpPr>
          <p:cNvPr id="46094" name="文本框 1"/>
          <p:cNvSpPr txBox="1">
            <a:spLocks noChangeArrowheads="1"/>
          </p:cNvSpPr>
          <p:nvPr/>
        </p:nvSpPr>
        <p:spPr bwMode="auto">
          <a:xfrm>
            <a:off x="477838" y="5872163"/>
            <a:ext cx="8345487" cy="784225"/>
          </a:xfrm>
          <a:prstGeom prst="rect">
            <a:avLst/>
          </a:prstGeom>
          <a:noFill/>
          <a:ln w="9525">
            <a:noFill/>
            <a:miter lim="800000"/>
            <a:headEnd/>
            <a:tailEnd/>
          </a:ln>
        </p:spPr>
        <p:txBody>
          <a:bodyPr>
            <a:spAutoFit/>
          </a:bodyPr>
          <a:lstStyle/>
          <a:p>
            <a:pPr algn="just" eaLnBrk="0" hangingPunct="0"/>
            <a:r>
              <a:rPr lang="en-US" altLang="zh-CN" sz="900">
                <a:ea typeface="微软雅黑" pitchFamily="34" charset="-122"/>
              </a:rPr>
              <a:t>[1] Ariyakul Y, Nakamoto T. Improvement of Odor Blender Using Electroosmotic Pumps and SAW Atomizer for Low-Volatile Scents[J]. IEEE Sensors Journal,        2013, 13(12):4918-4923.</a:t>
            </a:r>
          </a:p>
          <a:p>
            <a:pPr algn="just" eaLnBrk="0" hangingPunct="0"/>
            <a:r>
              <a:rPr lang="en-US" altLang="zh-CN" sz="900">
                <a:ea typeface="微软雅黑" pitchFamily="34" charset="-122"/>
              </a:rPr>
              <a:t>[2] Dong W K, Cho Y H, Nishimoto K, et al. Development of aroma-Card based soundless Olfactory Display.[C]// IEEE International Conference on Electronics, Circuits, and Systems, Icecs 2009, Yasmine Hammamet, Tunesia, 13-19 December. DBLP, 2009:703-706.</a:t>
            </a:r>
          </a:p>
          <a:p>
            <a:pPr algn="just" eaLnBrk="0" hangingPunct="0"/>
            <a:r>
              <a:rPr lang="en-US" altLang="zh-CN" sz="900">
                <a:ea typeface="微软雅黑" pitchFamily="34" charset="-122"/>
              </a:rPr>
              <a:t>[3]Abid S H, Li Z, Li R, et al. Anaglyph video smell presentation using micro-porous piezoelectric film olfactory display[J]. Displays, 2015, 39:55-67.</a:t>
            </a:r>
            <a:endParaRPr lang="zh-CN" altLang="en-US" sz="900">
              <a:ea typeface="微软雅黑" pitchFamily="34" charset="-122"/>
            </a:endParaRPr>
          </a:p>
        </p:txBody>
      </p:sp>
      <p:sp>
        <p:nvSpPr>
          <p:cNvPr id="46095" name="文本框 1"/>
          <p:cNvSpPr txBox="1">
            <a:spLocks noChangeArrowheads="1"/>
          </p:cNvSpPr>
          <p:nvPr/>
        </p:nvSpPr>
        <p:spPr bwMode="auto">
          <a:xfrm>
            <a:off x="608682" y="1724842"/>
            <a:ext cx="3764053" cy="458459"/>
          </a:xfrm>
          <a:prstGeom prst="rect">
            <a:avLst/>
          </a:prstGeom>
          <a:noFill/>
          <a:ln w="9525">
            <a:noFill/>
            <a:miter lim="800000"/>
            <a:headEnd/>
            <a:tailEnd/>
          </a:ln>
        </p:spPr>
        <p:txBody>
          <a:bodyPr wrap="square">
            <a:spAutoFit/>
          </a:bodyPr>
          <a:lstStyle/>
          <a:p>
            <a:pPr eaLnBrk="0" hangingPunct="0">
              <a:lnSpc>
                <a:spcPct val="150000"/>
              </a:lnSpc>
            </a:pPr>
            <a:r>
              <a:rPr lang="zh-CN" altLang="en-US" b="1" dirty="0">
                <a:solidFill>
                  <a:srgbClr val="548235"/>
                </a:solidFill>
                <a:ea typeface="微软雅黑" pitchFamily="34" charset="-122"/>
              </a:rPr>
              <a:t>气味播放（散发）方式研究现状：                          </a:t>
            </a:r>
          </a:p>
        </p:txBody>
      </p:sp>
      <p:sp>
        <p:nvSpPr>
          <p:cNvPr id="2" name="文本框 1"/>
          <p:cNvSpPr txBox="1"/>
          <p:nvPr/>
        </p:nvSpPr>
        <p:spPr>
          <a:xfrm>
            <a:off x="800894" y="5370108"/>
            <a:ext cx="4572085" cy="400110"/>
          </a:xfrm>
          <a:prstGeom prst="rect">
            <a:avLst/>
          </a:prstGeom>
          <a:noFill/>
        </p:spPr>
        <p:txBody>
          <a:bodyPr wrap="none" rtlCol="0">
            <a:spAutoFit/>
          </a:bodyPr>
          <a:lstStyle/>
          <a:p>
            <a:r>
              <a:rPr lang="zh-CN" altLang="en-US" sz="2000" b="1" dirty="0">
                <a:solidFill>
                  <a:schemeClr val="accent1">
                    <a:lumMod val="50000"/>
                  </a:schemeClr>
                </a:solidFill>
              </a:rPr>
              <a:t>其他播放方式还有液压，空气风扇等。</a:t>
            </a:r>
          </a:p>
        </p:txBody>
      </p:sp>
      <p:sp>
        <p:nvSpPr>
          <p:cNvPr id="22"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二、研究背景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ircle(in)">
                                      <p:cBhvr>
                                        <p:cTn id="25"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9"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07" name="组合 35"/>
          <p:cNvGrpSpPr>
            <a:grpSpLocks/>
          </p:cNvGrpSpPr>
          <p:nvPr/>
        </p:nvGrpSpPr>
        <p:grpSpPr bwMode="auto">
          <a:xfrm>
            <a:off x="277541" y="2424811"/>
            <a:ext cx="8380412" cy="2024063"/>
            <a:chOff x="0" y="0"/>
            <a:chExt cx="7574567" cy="1981200"/>
          </a:xfrm>
        </p:grpSpPr>
        <p:pic>
          <p:nvPicPr>
            <p:cNvPr id="47120" name="燕尾形箭头 36"/>
            <p:cNvPicPr>
              <a:picLocks noChangeArrowheads="1"/>
            </p:cNvPicPr>
            <p:nvPr/>
          </p:nvPicPr>
          <p:blipFill>
            <a:blip r:embed="rId2"/>
            <a:srcRect/>
            <a:stretch>
              <a:fillRect/>
            </a:stretch>
          </p:blipFill>
          <p:spPr bwMode="auto">
            <a:xfrm>
              <a:off x="-22676" y="338944"/>
              <a:ext cx="7658060" cy="1360641"/>
            </a:xfrm>
            <a:prstGeom prst="rect">
              <a:avLst/>
            </a:prstGeom>
            <a:noFill/>
            <a:ln w="9525">
              <a:noFill/>
              <a:miter lim="800000"/>
              <a:headEnd/>
              <a:tailEnd/>
            </a:ln>
          </p:spPr>
        </p:pic>
        <p:sp>
          <p:nvSpPr>
            <p:cNvPr id="47121" name="五边形 2"/>
            <p:cNvSpPr>
              <a:spLocks/>
            </p:cNvSpPr>
            <p:nvPr/>
          </p:nvSpPr>
          <p:spPr bwMode="auto">
            <a:xfrm>
              <a:off x="506586" y="0"/>
              <a:ext cx="2200275" cy="1981200"/>
            </a:xfrm>
            <a:custGeom>
              <a:avLst/>
              <a:gdLst>
                <a:gd name="T0" fmla="*/ 0 w 2200275"/>
                <a:gd name="T1" fmla="*/ 0 h 1981200"/>
                <a:gd name="T2" fmla="*/ 1794051 w 2200275"/>
                <a:gd name="T3" fmla="*/ 0 h 1981200"/>
                <a:gd name="T4" fmla="*/ 2200275 w 2200275"/>
                <a:gd name="T5" fmla="*/ 990600 h 1981200"/>
                <a:gd name="T6" fmla="*/ 1794051 w 2200275"/>
                <a:gd name="T7" fmla="*/ 1981200 h 1981200"/>
                <a:gd name="T8" fmla="*/ 0 w 2200275"/>
                <a:gd name="T9" fmla="*/ 1981200 h 1981200"/>
                <a:gd name="T10" fmla="*/ 219075 w 2200275"/>
                <a:gd name="T11" fmla="*/ 990600 h 1981200"/>
                <a:gd name="T12" fmla="*/ 0 w 2200275"/>
                <a:gd name="T13" fmla="*/ 0 h 1981200"/>
                <a:gd name="T14" fmla="*/ 0 60000 65536"/>
                <a:gd name="T15" fmla="*/ 0 60000 65536"/>
                <a:gd name="T16" fmla="*/ 0 60000 65536"/>
                <a:gd name="T17" fmla="*/ 0 60000 65536"/>
                <a:gd name="T18" fmla="*/ 0 60000 65536"/>
                <a:gd name="T19" fmla="*/ 0 60000 65536"/>
                <a:gd name="T20" fmla="*/ 0 60000 65536"/>
                <a:gd name="T21" fmla="*/ 0 w 2200275"/>
                <a:gd name="T22" fmla="*/ 0 h 1981200"/>
                <a:gd name="T23" fmla="*/ 2200275 w 2200275"/>
                <a:gd name="T24" fmla="*/ 1981200 h 19812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00275" h="1981200">
                  <a:moveTo>
                    <a:pt x="0" y="0"/>
                  </a:moveTo>
                  <a:lnTo>
                    <a:pt x="1794050" y="0"/>
                  </a:lnTo>
                  <a:lnTo>
                    <a:pt x="2200275" y="990600"/>
                  </a:lnTo>
                  <a:lnTo>
                    <a:pt x="1794050" y="1981200"/>
                  </a:lnTo>
                  <a:lnTo>
                    <a:pt x="0" y="1981200"/>
                  </a:lnTo>
                  <a:lnTo>
                    <a:pt x="219075" y="990600"/>
                  </a:lnTo>
                  <a:lnTo>
                    <a:pt x="0" y="0"/>
                  </a:lnTo>
                  <a:close/>
                </a:path>
              </a:pathLst>
            </a:custGeom>
            <a:solidFill>
              <a:srgbClr val="70C833"/>
            </a:solidFill>
            <a:ln w="9525">
              <a:noFill/>
              <a:round/>
              <a:headEnd/>
              <a:tailEnd/>
            </a:ln>
          </p:spPr>
          <p:txBody>
            <a:bodyPr anchor="ctr"/>
            <a:lstStyle/>
            <a:p>
              <a:endParaRPr lang="zh-CN" altLang="en-US"/>
            </a:p>
          </p:txBody>
        </p:sp>
        <p:sp>
          <p:nvSpPr>
            <p:cNvPr id="47122" name="五边形 2"/>
            <p:cNvSpPr>
              <a:spLocks/>
            </p:cNvSpPr>
            <p:nvPr/>
          </p:nvSpPr>
          <p:spPr bwMode="auto">
            <a:xfrm>
              <a:off x="2673523" y="0"/>
              <a:ext cx="2200275" cy="1981200"/>
            </a:xfrm>
            <a:custGeom>
              <a:avLst/>
              <a:gdLst>
                <a:gd name="T0" fmla="*/ 0 w 2200275"/>
                <a:gd name="T1" fmla="*/ 0 h 1981200"/>
                <a:gd name="T2" fmla="*/ 1794051 w 2200275"/>
                <a:gd name="T3" fmla="*/ 0 h 1981200"/>
                <a:gd name="T4" fmla="*/ 2200275 w 2200275"/>
                <a:gd name="T5" fmla="*/ 990600 h 1981200"/>
                <a:gd name="T6" fmla="*/ 1794051 w 2200275"/>
                <a:gd name="T7" fmla="*/ 1981200 h 1981200"/>
                <a:gd name="T8" fmla="*/ 0 w 2200275"/>
                <a:gd name="T9" fmla="*/ 1981200 h 1981200"/>
                <a:gd name="T10" fmla="*/ 219075 w 2200275"/>
                <a:gd name="T11" fmla="*/ 990600 h 1981200"/>
                <a:gd name="T12" fmla="*/ 0 w 2200275"/>
                <a:gd name="T13" fmla="*/ 0 h 1981200"/>
                <a:gd name="T14" fmla="*/ 0 60000 65536"/>
                <a:gd name="T15" fmla="*/ 0 60000 65536"/>
                <a:gd name="T16" fmla="*/ 0 60000 65536"/>
                <a:gd name="T17" fmla="*/ 0 60000 65536"/>
                <a:gd name="T18" fmla="*/ 0 60000 65536"/>
                <a:gd name="T19" fmla="*/ 0 60000 65536"/>
                <a:gd name="T20" fmla="*/ 0 60000 65536"/>
                <a:gd name="T21" fmla="*/ 0 w 2200275"/>
                <a:gd name="T22" fmla="*/ 0 h 1981200"/>
                <a:gd name="T23" fmla="*/ 2200275 w 2200275"/>
                <a:gd name="T24" fmla="*/ 1981200 h 19812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00275" h="1981200">
                  <a:moveTo>
                    <a:pt x="0" y="0"/>
                  </a:moveTo>
                  <a:lnTo>
                    <a:pt x="1794050" y="0"/>
                  </a:lnTo>
                  <a:lnTo>
                    <a:pt x="2200275" y="990600"/>
                  </a:lnTo>
                  <a:lnTo>
                    <a:pt x="1794050" y="1981200"/>
                  </a:lnTo>
                  <a:lnTo>
                    <a:pt x="0" y="1981200"/>
                  </a:lnTo>
                  <a:lnTo>
                    <a:pt x="219075" y="990600"/>
                  </a:lnTo>
                  <a:lnTo>
                    <a:pt x="0" y="0"/>
                  </a:lnTo>
                  <a:close/>
                </a:path>
              </a:pathLst>
            </a:custGeom>
            <a:solidFill>
              <a:srgbClr val="FBAF2D"/>
            </a:solidFill>
            <a:ln w="9525">
              <a:noFill/>
              <a:round/>
              <a:headEnd/>
              <a:tailEnd/>
            </a:ln>
          </p:spPr>
          <p:txBody>
            <a:bodyPr anchor="ctr"/>
            <a:lstStyle/>
            <a:p>
              <a:endParaRPr lang="zh-CN" altLang="en-US"/>
            </a:p>
          </p:txBody>
        </p:sp>
        <p:sp>
          <p:nvSpPr>
            <p:cNvPr id="47123" name="五边形 2"/>
            <p:cNvSpPr>
              <a:spLocks/>
            </p:cNvSpPr>
            <p:nvPr/>
          </p:nvSpPr>
          <p:spPr bwMode="auto">
            <a:xfrm>
              <a:off x="4840461" y="0"/>
              <a:ext cx="2200275" cy="1981200"/>
            </a:xfrm>
            <a:custGeom>
              <a:avLst/>
              <a:gdLst>
                <a:gd name="T0" fmla="*/ 0 w 2200275"/>
                <a:gd name="T1" fmla="*/ 0 h 1981200"/>
                <a:gd name="T2" fmla="*/ 1794051 w 2200275"/>
                <a:gd name="T3" fmla="*/ 0 h 1981200"/>
                <a:gd name="T4" fmla="*/ 2200275 w 2200275"/>
                <a:gd name="T5" fmla="*/ 990600 h 1981200"/>
                <a:gd name="T6" fmla="*/ 1794051 w 2200275"/>
                <a:gd name="T7" fmla="*/ 1981200 h 1981200"/>
                <a:gd name="T8" fmla="*/ 0 w 2200275"/>
                <a:gd name="T9" fmla="*/ 1981200 h 1981200"/>
                <a:gd name="T10" fmla="*/ 219075 w 2200275"/>
                <a:gd name="T11" fmla="*/ 990600 h 1981200"/>
                <a:gd name="T12" fmla="*/ 0 w 2200275"/>
                <a:gd name="T13" fmla="*/ 0 h 1981200"/>
                <a:gd name="T14" fmla="*/ 0 60000 65536"/>
                <a:gd name="T15" fmla="*/ 0 60000 65536"/>
                <a:gd name="T16" fmla="*/ 0 60000 65536"/>
                <a:gd name="T17" fmla="*/ 0 60000 65536"/>
                <a:gd name="T18" fmla="*/ 0 60000 65536"/>
                <a:gd name="T19" fmla="*/ 0 60000 65536"/>
                <a:gd name="T20" fmla="*/ 0 60000 65536"/>
                <a:gd name="T21" fmla="*/ 0 w 2200275"/>
                <a:gd name="T22" fmla="*/ 0 h 1981200"/>
                <a:gd name="T23" fmla="*/ 2200275 w 2200275"/>
                <a:gd name="T24" fmla="*/ 1981200 h 19812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00275" h="1981200">
                  <a:moveTo>
                    <a:pt x="0" y="0"/>
                  </a:moveTo>
                  <a:lnTo>
                    <a:pt x="1794050" y="0"/>
                  </a:lnTo>
                  <a:lnTo>
                    <a:pt x="2200275" y="990600"/>
                  </a:lnTo>
                  <a:lnTo>
                    <a:pt x="1794050" y="1981200"/>
                  </a:lnTo>
                  <a:lnTo>
                    <a:pt x="0" y="1981200"/>
                  </a:lnTo>
                  <a:lnTo>
                    <a:pt x="219075" y="990600"/>
                  </a:lnTo>
                  <a:lnTo>
                    <a:pt x="0" y="0"/>
                  </a:lnTo>
                  <a:close/>
                </a:path>
              </a:pathLst>
            </a:custGeom>
            <a:solidFill>
              <a:srgbClr val="306A9B"/>
            </a:solidFill>
            <a:ln w="9525">
              <a:noFill/>
              <a:round/>
              <a:headEnd/>
              <a:tailEnd/>
            </a:ln>
          </p:spPr>
          <p:txBody>
            <a:bodyPr anchor="ctr"/>
            <a:lstStyle/>
            <a:p>
              <a:endParaRPr lang="zh-CN" altLang="en-US"/>
            </a:p>
          </p:txBody>
        </p:sp>
      </p:grpSp>
      <p:pic>
        <p:nvPicPr>
          <p:cNvPr id="47108" name="图片 89"/>
          <p:cNvPicPr>
            <a:picLocks noChangeAspect="1" noChangeArrowheads="1"/>
          </p:cNvPicPr>
          <p:nvPr/>
        </p:nvPicPr>
        <p:blipFill>
          <a:blip r:embed="rId3"/>
          <a:srcRect/>
          <a:stretch>
            <a:fillRect/>
          </a:stretch>
        </p:blipFill>
        <p:spPr bwMode="auto">
          <a:xfrm>
            <a:off x="1030016" y="2753424"/>
            <a:ext cx="1930400" cy="1366837"/>
          </a:xfrm>
          <a:prstGeom prst="rect">
            <a:avLst/>
          </a:prstGeom>
          <a:noFill/>
          <a:ln w="9525">
            <a:noFill/>
            <a:miter lim="800000"/>
            <a:headEnd/>
            <a:tailEnd/>
          </a:ln>
        </p:spPr>
      </p:pic>
      <p:pic>
        <p:nvPicPr>
          <p:cNvPr id="47109" name="图片 87"/>
          <p:cNvPicPr>
            <a:picLocks noChangeAspect="1" noChangeArrowheads="1"/>
          </p:cNvPicPr>
          <p:nvPr/>
        </p:nvPicPr>
        <p:blipFill>
          <a:blip r:embed="rId4"/>
          <a:srcRect t="13583"/>
          <a:stretch>
            <a:fillRect/>
          </a:stretch>
        </p:blipFill>
        <p:spPr bwMode="auto">
          <a:xfrm>
            <a:off x="3465241" y="2807399"/>
            <a:ext cx="1889125" cy="1258887"/>
          </a:xfrm>
          <a:prstGeom prst="rect">
            <a:avLst/>
          </a:prstGeom>
          <a:noFill/>
          <a:ln w="9525">
            <a:noFill/>
            <a:miter lim="800000"/>
            <a:headEnd/>
            <a:tailEnd/>
          </a:ln>
        </p:spPr>
      </p:pic>
      <p:sp>
        <p:nvSpPr>
          <p:cNvPr id="23" name="文本框 22"/>
          <p:cNvSpPr txBox="1">
            <a:spLocks noChangeArrowheads="1"/>
          </p:cNvSpPr>
          <p:nvPr/>
        </p:nvSpPr>
        <p:spPr bwMode="auto">
          <a:xfrm>
            <a:off x="848979" y="4445699"/>
            <a:ext cx="2219992" cy="830997"/>
          </a:xfrm>
          <a:prstGeom prst="rect">
            <a:avLst/>
          </a:prstGeom>
          <a:noFill/>
          <a:ln w="9525">
            <a:noFill/>
            <a:miter lim="800000"/>
            <a:headEnd/>
            <a:tailEnd/>
          </a:ln>
        </p:spPr>
        <p:txBody>
          <a:bodyPr wrap="square">
            <a:spAutoFit/>
          </a:bodyPr>
          <a:lstStyle/>
          <a:p>
            <a:pPr algn="ctr"/>
            <a:r>
              <a:rPr lang="zh-CN" altLang="en-US" sz="1600" dirty="0">
                <a:latin typeface="黑体" panose="02010609060101010101" pitchFamily="49" charset="-122"/>
                <a:ea typeface="黑体" panose="02010609060101010101" pitchFamily="49" charset="-122"/>
              </a:rPr>
              <a:t>气味“播放器”</a:t>
            </a:r>
            <a:endParaRPr lang="en-US" altLang="zh-CN" sz="1600" dirty="0">
              <a:latin typeface="黑体" panose="02010609060101010101" pitchFamily="49" charset="-122"/>
              <a:ea typeface="黑体" panose="02010609060101010101" pitchFamily="49" charset="-122"/>
            </a:endParaRPr>
          </a:p>
          <a:p>
            <a:pPr algn="ctr"/>
            <a:r>
              <a:rPr lang="zh-CN" altLang="en-US" sz="1600" dirty="0">
                <a:latin typeface="黑体" panose="02010609060101010101" pitchFamily="49" charset="-122"/>
                <a:ea typeface="黑体" panose="02010609060101010101" pitchFamily="49" charset="-122"/>
              </a:rPr>
              <a:t>（</a:t>
            </a:r>
            <a:r>
              <a:rPr lang="en-US" altLang="zh-CN" sz="1600" dirty="0" err="1">
                <a:latin typeface="黑体" panose="02010609060101010101" pitchFamily="49" charset="-122"/>
                <a:ea typeface="黑体" panose="02010609060101010101" pitchFamily="49" charset="-122"/>
              </a:rPr>
              <a:t>HarukaMatsukura</a:t>
            </a:r>
            <a:r>
              <a:rPr lang="en-US" altLang="zh-CN" sz="1600" dirty="0">
                <a:latin typeface="黑体" panose="02010609060101010101" pitchFamily="49" charset="-122"/>
                <a:ea typeface="黑体" panose="02010609060101010101" pitchFamily="49" charset="-122"/>
              </a:rPr>
              <a:t> </a:t>
            </a:r>
            <a:r>
              <a:rPr lang="zh-CN" altLang="en-US" sz="1600" dirty="0">
                <a:latin typeface="黑体" panose="02010609060101010101" pitchFamily="49" charset="-122"/>
                <a:ea typeface="黑体" panose="02010609060101010101" pitchFamily="49" charset="-122"/>
              </a:rPr>
              <a:t>东京农工大学）</a:t>
            </a:r>
          </a:p>
        </p:txBody>
      </p:sp>
      <p:sp>
        <p:nvSpPr>
          <p:cNvPr id="25" name="文本框 24"/>
          <p:cNvSpPr txBox="1">
            <a:spLocks noChangeArrowheads="1"/>
          </p:cNvSpPr>
          <p:nvPr/>
        </p:nvSpPr>
        <p:spPr bwMode="auto">
          <a:xfrm>
            <a:off x="3344316" y="4466538"/>
            <a:ext cx="2130974" cy="830997"/>
          </a:xfrm>
          <a:prstGeom prst="rect">
            <a:avLst/>
          </a:prstGeom>
          <a:noFill/>
          <a:ln w="9525">
            <a:noFill/>
            <a:miter lim="800000"/>
            <a:headEnd/>
            <a:tailEnd/>
          </a:ln>
        </p:spPr>
        <p:txBody>
          <a:bodyPr wrap="square">
            <a:spAutoFit/>
          </a:bodyPr>
          <a:lstStyle/>
          <a:p>
            <a:pPr algn="ctr"/>
            <a:r>
              <a:rPr lang="zh-CN" altLang="en-US" sz="1600" dirty="0">
                <a:latin typeface="黑体" panose="02010609060101010101" pitchFamily="49" charset="-122"/>
                <a:ea typeface="黑体" panose="02010609060101010101" pitchFamily="49" charset="-122"/>
              </a:rPr>
              <a:t>嗅觉和触觉播放系统</a:t>
            </a:r>
            <a:endParaRPr lang="en-US" altLang="zh-CN" sz="1600" dirty="0">
              <a:latin typeface="黑体" panose="02010609060101010101" pitchFamily="49" charset="-122"/>
              <a:ea typeface="黑体" panose="02010609060101010101" pitchFamily="49" charset="-122"/>
            </a:endParaRPr>
          </a:p>
          <a:p>
            <a:pPr algn="ctr"/>
            <a:r>
              <a:rPr lang="zh-CN" altLang="en-US" sz="1600" dirty="0">
                <a:latin typeface="黑体" panose="02010609060101010101" pitchFamily="49" charset="-122"/>
                <a:ea typeface="黑体" panose="02010609060101010101" pitchFamily="49" charset="-122"/>
              </a:rPr>
              <a:t>（</a:t>
            </a:r>
            <a:r>
              <a:rPr lang="en-US" altLang="zh-CN" sz="1600" dirty="0" err="1">
                <a:latin typeface="黑体" panose="02010609060101010101" pitchFamily="49" charset="-122"/>
                <a:ea typeface="黑体" panose="02010609060101010101" pitchFamily="49" charset="-122"/>
              </a:rPr>
              <a:t>Sosuke</a:t>
            </a:r>
            <a:r>
              <a:rPr lang="en-US" altLang="zh-CN" sz="1600" dirty="0">
                <a:latin typeface="黑体" panose="02010609060101010101" pitchFamily="49" charset="-122"/>
                <a:ea typeface="黑体" panose="02010609060101010101" pitchFamily="49" charset="-122"/>
              </a:rPr>
              <a:t> Hoshino </a:t>
            </a:r>
            <a:r>
              <a:rPr lang="zh-CN" altLang="en-US" sz="1600" dirty="0">
                <a:latin typeface="黑体" panose="02010609060101010101" pitchFamily="49" charset="-122"/>
                <a:ea typeface="黑体" panose="02010609060101010101" pitchFamily="49" charset="-122"/>
              </a:rPr>
              <a:t>日本名古屋大学）</a:t>
            </a:r>
          </a:p>
        </p:txBody>
      </p:sp>
      <p:sp>
        <p:nvSpPr>
          <p:cNvPr id="2" name="流程图: 接点 1"/>
          <p:cNvSpPr/>
          <p:nvPr/>
        </p:nvSpPr>
        <p:spPr>
          <a:xfrm>
            <a:off x="955403" y="2491486"/>
            <a:ext cx="190500" cy="192088"/>
          </a:xfrm>
          <a:prstGeom prst="flowChartConnector">
            <a:avLst/>
          </a:prstGeom>
        </p:spPr>
        <p:style>
          <a:lnRef idx="2">
            <a:schemeClr val="accent6"/>
          </a:lnRef>
          <a:fillRef idx="1">
            <a:schemeClr val="lt1"/>
          </a:fillRef>
          <a:effectRef idx="0">
            <a:schemeClr val="accent6"/>
          </a:effectRef>
          <a:fontRef idx="minor">
            <a:schemeClr val="dk1"/>
          </a:fontRef>
        </p:style>
        <p:txBody>
          <a:bodyPr anchor="ctr"/>
          <a:lstStyle/>
          <a:p>
            <a:pPr algn="ctr" eaLnBrk="0" hangingPunct="0">
              <a:defRPr/>
            </a:pPr>
            <a:r>
              <a:rPr lang="en-US" altLang="zh-CN" sz="1400" dirty="0"/>
              <a:t>1</a:t>
            </a:r>
            <a:endParaRPr lang="zh-CN" altLang="en-US" sz="1400" dirty="0"/>
          </a:p>
        </p:txBody>
      </p:sp>
      <p:sp>
        <p:nvSpPr>
          <p:cNvPr id="19" name="流程图: 接点 18"/>
          <p:cNvSpPr/>
          <p:nvPr/>
        </p:nvSpPr>
        <p:spPr>
          <a:xfrm>
            <a:off x="3389041" y="2491486"/>
            <a:ext cx="192087" cy="192088"/>
          </a:xfrm>
          <a:prstGeom prst="flowChartConnector">
            <a:avLst/>
          </a:prstGeom>
        </p:spPr>
        <p:style>
          <a:lnRef idx="2">
            <a:schemeClr val="accent6"/>
          </a:lnRef>
          <a:fillRef idx="1">
            <a:schemeClr val="lt1"/>
          </a:fillRef>
          <a:effectRef idx="0">
            <a:schemeClr val="accent6"/>
          </a:effectRef>
          <a:fontRef idx="minor">
            <a:schemeClr val="dk1"/>
          </a:fontRef>
        </p:style>
        <p:txBody>
          <a:bodyPr anchor="ctr"/>
          <a:lstStyle/>
          <a:p>
            <a:pPr algn="ctr" eaLnBrk="0" hangingPunct="0">
              <a:defRPr/>
            </a:pPr>
            <a:r>
              <a:rPr lang="en-US" altLang="zh-CN" sz="1400" dirty="0"/>
              <a:t>2</a:t>
            </a:r>
            <a:endParaRPr lang="zh-CN" altLang="en-US" sz="1400" dirty="0"/>
          </a:p>
        </p:txBody>
      </p:sp>
      <p:sp>
        <p:nvSpPr>
          <p:cNvPr id="20" name="流程图: 接点 19"/>
          <p:cNvSpPr/>
          <p:nvPr/>
        </p:nvSpPr>
        <p:spPr>
          <a:xfrm>
            <a:off x="5797278" y="2493074"/>
            <a:ext cx="190500" cy="192087"/>
          </a:xfrm>
          <a:prstGeom prst="flowChartConnector">
            <a:avLst/>
          </a:prstGeom>
        </p:spPr>
        <p:style>
          <a:lnRef idx="2">
            <a:schemeClr val="accent6"/>
          </a:lnRef>
          <a:fillRef idx="1">
            <a:schemeClr val="lt1"/>
          </a:fillRef>
          <a:effectRef idx="0">
            <a:schemeClr val="accent6"/>
          </a:effectRef>
          <a:fontRef idx="minor">
            <a:schemeClr val="dk1"/>
          </a:fontRef>
        </p:style>
        <p:txBody>
          <a:bodyPr anchor="ctr"/>
          <a:lstStyle/>
          <a:p>
            <a:pPr algn="ctr" eaLnBrk="0" hangingPunct="0">
              <a:defRPr/>
            </a:pPr>
            <a:r>
              <a:rPr lang="en-US" altLang="zh-CN" sz="1400" dirty="0"/>
              <a:t>3</a:t>
            </a:r>
            <a:endParaRPr lang="zh-CN" altLang="en-US" sz="1400" dirty="0"/>
          </a:p>
        </p:txBody>
      </p:sp>
      <p:pic>
        <p:nvPicPr>
          <p:cNvPr id="47116" name="图片 2"/>
          <p:cNvPicPr>
            <a:picLocks noChangeAspect="1" noChangeArrowheads="1"/>
          </p:cNvPicPr>
          <p:nvPr/>
        </p:nvPicPr>
        <p:blipFill>
          <a:blip r:embed="rId5"/>
          <a:srcRect/>
          <a:stretch>
            <a:fillRect/>
          </a:stretch>
        </p:blipFill>
        <p:spPr bwMode="auto">
          <a:xfrm>
            <a:off x="5900466" y="2923286"/>
            <a:ext cx="1922462" cy="1033463"/>
          </a:xfrm>
          <a:prstGeom prst="rect">
            <a:avLst/>
          </a:prstGeom>
          <a:noFill/>
          <a:ln w="9525">
            <a:noFill/>
            <a:miter lim="800000"/>
            <a:headEnd/>
            <a:tailEnd/>
          </a:ln>
        </p:spPr>
      </p:pic>
      <p:sp>
        <p:nvSpPr>
          <p:cNvPr id="27" name="文本框 26"/>
          <p:cNvSpPr txBox="1">
            <a:spLocks noChangeArrowheads="1"/>
          </p:cNvSpPr>
          <p:nvPr/>
        </p:nvSpPr>
        <p:spPr bwMode="auto">
          <a:xfrm>
            <a:off x="5776783" y="4445699"/>
            <a:ext cx="2146731" cy="1077218"/>
          </a:xfrm>
          <a:prstGeom prst="rect">
            <a:avLst/>
          </a:prstGeom>
          <a:noFill/>
          <a:ln w="9525">
            <a:noFill/>
            <a:miter lim="800000"/>
            <a:headEnd/>
            <a:tailEnd/>
          </a:ln>
        </p:spPr>
        <p:txBody>
          <a:bodyPr wrap="square">
            <a:spAutoFit/>
          </a:bodyPr>
          <a:lstStyle/>
          <a:p>
            <a:pPr algn="ctr"/>
            <a:r>
              <a:rPr lang="zh-CN" altLang="en-US" sz="1600" dirty="0">
                <a:latin typeface="黑体" panose="02010609060101010101" pitchFamily="49" charset="-122"/>
                <a:ea typeface="黑体" panose="02010609060101010101" pitchFamily="49" charset="-122"/>
              </a:rPr>
              <a:t>远程嗅觉播放系统</a:t>
            </a:r>
            <a:endParaRPr lang="en-US" altLang="zh-CN" sz="1600" dirty="0">
              <a:latin typeface="黑体" panose="02010609060101010101" pitchFamily="49" charset="-122"/>
              <a:ea typeface="黑体" panose="02010609060101010101" pitchFamily="49" charset="-122"/>
            </a:endParaRPr>
          </a:p>
          <a:p>
            <a:pPr algn="ctr"/>
            <a:r>
              <a:rPr lang="zh-CN" altLang="en-US" sz="1600" dirty="0">
                <a:latin typeface="黑体" panose="02010609060101010101" pitchFamily="49" charset="-122"/>
                <a:ea typeface="黑体" panose="02010609060101010101" pitchFamily="49" charset="-122"/>
              </a:rPr>
              <a:t>（</a:t>
            </a:r>
            <a:r>
              <a:rPr lang="en-US" altLang="zh-CN" sz="1600" dirty="0" err="1">
                <a:latin typeface="黑体" panose="02010609060101010101" pitchFamily="49" charset="-122"/>
                <a:ea typeface="黑体" panose="02010609060101010101" pitchFamily="49" charset="-122"/>
              </a:rPr>
              <a:t>Takamichi</a:t>
            </a:r>
            <a:r>
              <a:rPr lang="en-US" altLang="zh-CN" sz="1600" dirty="0">
                <a:latin typeface="黑体" panose="02010609060101010101" pitchFamily="49" charset="-122"/>
                <a:ea typeface="黑体" panose="02010609060101010101" pitchFamily="49" charset="-122"/>
              </a:rPr>
              <a:t> NAKAMOTO </a:t>
            </a:r>
            <a:r>
              <a:rPr lang="zh-CN" altLang="en-US" sz="1600" dirty="0">
                <a:latin typeface="黑体" panose="02010609060101010101" pitchFamily="49" charset="-122"/>
                <a:ea typeface="黑体" panose="02010609060101010101" pitchFamily="49" charset="-122"/>
              </a:rPr>
              <a:t>东京工业大学）</a:t>
            </a:r>
          </a:p>
        </p:txBody>
      </p:sp>
      <p:sp>
        <p:nvSpPr>
          <p:cNvPr id="47118" name="文本框 1"/>
          <p:cNvSpPr txBox="1">
            <a:spLocks noChangeArrowheads="1"/>
          </p:cNvSpPr>
          <p:nvPr/>
        </p:nvSpPr>
        <p:spPr bwMode="auto">
          <a:xfrm>
            <a:off x="577850" y="1739096"/>
            <a:ext cx="2278063" cy="507831"/>
          </a:xfrm>
          <a:prstGeom prst="rect">
            <a:avLst/>
          </a:prstGeom>
          <a:noFill/>
          <a:ln w="9525">
            <a:noFill/>
            <a:miter lim="800000"/>
            <a:headEnd/>
            <a:tailEnd/>
          </a:ln>
        </p:spPr>
        <p:txBody>
          <a:bodyPr wrap="square">
            <a:spAutoFit/>
          </a:bodyPr>
          <a:lstStyle/>
          <a:p>
            <a:pPr eaLnBrk="0" hangingPunct="0">
              <a:lnSpc>
                <a:spcPct val="150000"/>
              </a:lnSpc>
            </a:pPr>
            <a:r>
              <a:rPr lang="zh-CN" altLang="en-US" b="1" dirty="0">
                <a:solidFill>
                  <a:schemeClr val="accent6">
                    <a:lumMod val="75000"/>
                  </a:schemeClr>
                </a:solidFill>
                <a:ea typeface="微软雅黑" pitchFamily="34" charset="-122"/>
              </a:rPr>
              <a:t>气味播放控制装置：</a:t>
            </a:r>
          </a:p>
        </p:txBody>
      </p:sp>
      <p:sp>
        <p:nvSpPr>
          <p:cNvPr id="47119" name="文本框 1"/>
          <p:cNvSpPr txBox="1">
            <a:spLocks noChangeArrowheads="1"/>
          </p:cNvSpPr>
          <p:nvPr/>
        </p:nvSpPr>
        <p:spPr bwMode="auto">
          <a:xfrm>
            <a:off x="477838" y="5872163"/>
            <a:ext cx="8345487" cy="923925"/>
          </a:xfrm>
          <a:prstGeom prst="rect">
            <a:avLst/>
          </a:prstGeom>
          <a:noFill/>
          <a:ln w="9525">
            <a:noFill/>
            <a:miter lim="800000"/>
            <a:headEnd/>
            <a:tailEnd/>
          </a:ln>
        </p:spPr>
        <p:txBody>
          <a:bodyPr>
            <a:spAutoFit/>
          </a:bodyPr>
          <a:lstStyle/>
          <a:p>
            <a:pPr algn="just" eaLnBrk="0" hangingPunct="0"/>
            <a:r>
              <a:rPr lang="en-US" altLang="zh-CN" sz="900">
                <a:ea typeface="微软雅黑" pitchFamily="34" charset="-122"/>
              </a:rPr>
              <a:t>[1] Matsukura H, Nihei T, Ishida H. Multi-sensorial field display: Presenting spatial distribution of airflow and odor[C]// Virtual Reality Conference. IEEE, 2011:119-122.</a:t>
            </a:r>
          </a:p>
          <a:p>
            <a:pPr algn="just" eaLnBrk="0" hangingPunct="0"/>
            <a:r>
              <a:rPr lang="en-US" altLang="zh-CN" sz="900">
                <a:ea typeface="微软雅黑" pitchFamily="34" charset="-122"/>
              </a:rPr>
              <a:t>[2] Hoshino S, Ishibashi Y, Fukushima N, et al. QoE assessment in olfactory and haptic media transmission: Influence of inter-stream synchronization error[C]// IEEE International Workshop Technical Committee on Communications Quality and Reliability. IEEE, 2011:1-6.</a:t>
            </a:r>
          </a:p>
          <a:p>
            <a:pPr algn="just" eaLnBrk="0" hangingPunct="0"/>
            <a:r>
              <a:rPr lang="en-US" altLang="zh-CN" sz="900">
                <a:ea typeface="微软雅黑" pitchFamily="34" charset="-122"/>
              </a:rPr>
              <a:t>[3] Nakamoto T, Nimsuk N, Wyszynski B, et al. Reproduction of scent and video at remote site using odor sensing system and olfactory display together with camera[C]// Sensors. IEEE, 2008:799-802.</a:t>
            </a:r>
            <a:endParaRPr lang="zh-CN" altLang="en-US" sz="900">
              <a:ea typeface="微软雅黑" pitchFamily="34" charset="-122"/>
            </a:endParaRPr>
          </a:p>
        </p:txBody>
      </p:sp>
      <p:sp>
        <p:nvSpPr>
          <p:cNvPr id="21"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二、研究背景</a:t>
            </a:r>
          </a:p>
        </p:txBody>
      </p:sp>
      <p:pic>
        <p:nvPicPr>
          <p:cNvPr id="22" name="图片 14"/>
          <p:cNvPicPr>
            <a:picLocks noChangeAspect="1" noChangeArrowheads="1"/>
          </p:cNvPicPr>
          <p:nvPr/>
        </p:nvPicPr>
        <p:blipFill>
          <a:blip r:embed="rId6"/>
          <a:srcRect/>
          <a:stretch>
            <a:fillRect/>
          </a:stretch>
        </p:blipFill>
        <p:spPr bwMode="auto">
          <a:xfrm>
            <a:off x="577850" y="1293813"/>
            <a:ext cx="446088" cy="447675"/>
          </a:xfrm>
          <a:prstGeom prst="rect">
            <a:avLst/>
          </a:prstGeom>
          <a:noFill/>
          <a:ln w="9525">
            <a:noFill/>
            <a:miter lim="800000"/>
            <a:headEnd/>
            <a:tailEnd/>
          </a:ln>
        </p:spPr>
      </p:pic>
      <p:sp>
        <p:nvSpPr>
          <p:cNvPr id="24" name="标题 1"/>
          <p:cNvSpPr txBox="1">
            <a:spLocks/>
          </p:cNvSpPr>
          <p:nvPr/>
        </p:nvSpPr>
        <p:spPr bwMode="auto">
          <a:xfrm>
            <a:off x="1023938" y="1270794"/>
            <a:ext cx="1870075" cy="493712"/>
          </a:xfrm>
          <a:prstGeom prst="rect">
            <a:avLst/>
          </a:prstGeom>
          <a:noFill/>
          <a:ln>
            <a:noFill/>
          </a:ln>
          <a:extLst/>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lnSpc>
                <a:spcPct val="100000"/>
              </a:lnSpc>
              <a:defRPr/>
            </a:pPr>
            <a:r>
              <a:rPr lang="zh-CN" altLang="en-US" sz="1800" b="1" dirty="0">
                <a:solidFill>
                  <a:schemeClr val="tx1">
                    <a:lumMod val="85000"/>
                    <a:lumOff val="15000"/>
                  </a:schemeClr>
                </a:solidFill>
                <a:latin typeface="黑体" panose="02010609060101010101" pitchFamily="49" charset="-122"/>
                <a:ea typeface="黑体" panose="02010609060101010101" pitchFamily="49" charset="-122"/>
              </a:rPr>
              <a:t>国内外研究现状</a:t>
            </a:r>
            <a:endParaRPr lang="zh-CN" altLang="zh-CN" sz="1800" b="1" dirty="0">
              <a:solidFill>
                <a:schemeClr val="tx1">
                  <a:lumMod val="85000"/>
                  <a:lumOff val="15000"/>
                </a:schemeClr>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31" name="组合 35"/>
          <p:cNvGrpSpPr>
            <a:grpSpLocks/>
          </p:cNvGrpSpPr>
          <p:nvPr/>
        </p:nvGrpSpPr>
        <p:grpSpPr bwMode="auto">
          <a:xfrm>
            <a:off x="896166" y="2289493"/>
            <a:ext cx="7202488" cy="2024062"/>
            <a:chOff x="280239" y="0"/>
            <a:chExt cx="6511262" cy="1981200"/>
          </a:xfrm>
        </p:grpSpPr>
        <p:pic>
          <p:nvPicPr>
            <p:cNvPr id="48140" name="燕尾形箭头 36"/>
            <p:cNvPicPr>
              <a:picLocks noChangeArrowheads="1"/>
            </p:cNvPicPr>
            <p:nvPr/>
          </p:nvPicPr>
          <p:blipFill>
            <a:blip r:embed="rId2"/>
            <a:srcRect/>
            <a:stretch>
              <a:fillRect/>
            </a:stretch>
          </p:blipFill>
          <p:spPr bwMode="auto">
            <a:xfrm>
              <a:off x="280239" y="338944"/>
              <a:ext cx="6511262" cy="1360641"/>
            </a:xfrm>
            <a:prstGeom prst="rect">
              <a:avLst/>
            </a:prstGeom>
            <a:noFill/>
            <a:ln w="9525">
              <a:noFill/>
              <a:miter lim="800000"/>
              <a:headEnd/>
              <a:tailEnd/>
            </a:ln>
          </p:spPr>
        </p:pic>
        <p:sp>
          <p:nvSpPr>
            <p:cNvPr id="18" name="五边形 2"/>
            <p:cNvSpPr>
              <a:spLocks/>
            </p:cNvSpPr>
            <p:nvPr/>
          </p:nvSpPr>
          <p:spPr bwMode="auto">
            <a:xfrm>
              <a:off x="1088227" y="0"/>
              <a:ext cx="2200080" cy="1981200"/>
            </a:xfrm>
            <a:custGeom>
              <a:avLst/>
              <a:gdLst>
                <a:gd name="T0" fmla="*/ 0 w 2200275"/>
                <a:gd name="T1" fmla="*/ 0 h 1981200"/>
                <a:gd name="T2" fmla="*/ 1794050 w 2200275"/>
                <a:gd name="T3" fmla="*/ 0 h 1981200"/>
                <a:gd name="T4" fmla="*/ 2200275 w 2200275"/>
                <a:gd name="T5" fmla="*/ 990600 h 1981200"/>
                <a:gd name="T6" fmla="*/ 1794050 w 2200275"/>
                <a:gd name="T7" fmla="*/ 1981200 h 1981200"/>
                <a:gd name="T8" fmla="*/ 0 w 2200275"/>
                <a:gd name="T9" fmla="*/ 1981200 h 1981200"/>
                <a:gd name="T10" fmla="*/ 219075 w 2200275"/>
                <a:gd name="T11" fmla="*/ 990600 h 1981200"/>
                <a:gd name="T12" fmla="*/ 0 w 2200275"/>
                <a:gd name="T13" fmla="*/ 0 h 1981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200275" h="1981200">
                  <a:moveTo>
                    <a:pt x="0" y="0"/>
                  </a:moveTo>
                  <a:lnTo>
                    <a:pt x="1794050" y="0"/>
                  </a:lnTo>
                  <a:lnTo>
                    <a:pt x="2200275" y="990600"/>
                  </a:lnTo>
                  <a:lnTo>
                    <a:pt x="1794050" y="1981200"/>
                  </a:lnTo>
                  <a:lnTo>
                    <a:pt x="0" y="1981200"/>
                  </a:lnTo>
                  <a:lnTo>
                    <a:pt x="219075" y="990600"/>
                  </a:lnTo>
                  <a:lnTo>
                    <a:pt x="0" y="0"/>
                  </a:lnTo>
                  <a:close/>
                </a:path>
              </a:pathLst>
            </a:custGeom>
            <a:solidFill>
              <a:schemeClr val="accent1">
                <a:lumMod val="40000"/>
                <a:lumOff val="60000"/>
              </a:schemeClr>
            </a:solidFill>
            <a:ln>
              <a:noFill/>
            </a:ln>
            <a:extLst/>
          </p:spPr>
          <p:txBody>
            <a:bodyPr anchor="ctr"/>
            <a:lstStyle/>
            <a:p>
              <a:pPr eaLnBrk="0" hangingPunct="0">
                <a:defRPr/>
              </a:pPr>
              <a:endParaRPr lang="zh-CN" altLang="en-US">
                <a:latin typeface="Arial" panose="020B0604020202020204" pitchFamily="34" charset="0"/>
                <a:ea typeface="微软雅黑" panose="020B0503020204020204" pitchFamily="34" charset="-122"/>
              </a:endParaRPr>
            </a:p>
          </p:txBody>
        </p:sp>
        <p:sp>
          <p:nvSpPr>
            <p:cNvPr id="48142" name="五边形 2"/>
            <p:cNvSpPr>
              <a:spLocks/>
            </p:cNvSpPr>
            <p:nvPr/>
          </p:nvSpPr>
          <p:spPr bwMode="auto">
            <a:xfrm>
              <a:off x="3616187" y="0"/>
              <a:ext cx="2200275" cy="1981200"/>
            </a:xfrm>
            <a:custGeom>
              <a:avLst/>
              <a:gdLst>
                <a:gd name="T0" fmla="*/ 0 w 2200275"/>
                <a:gd name="T1" fmla="*/ 0 h 1981200"/>
                <a:gd name="T2" fmla="*/ 1794051 w 2200275"/>
                <a:gd name="T3" fmla="*/ 0 h 1981200"/>
                <a:gd name="T4" fmla="*/ 2200275 w 2200275"/>
                <a:gd name="T5" fmla="*/ 990600 h 1981200"/>
                <a:gd name="T6" fmla="*/ 1794051 w 2200275"/>
                <a:gd name="T7" fmla="*/ 1981200 h 1981200"/>
                <a:gd name="T8" fmla="*/ 0 w 2200275"/>
                <a:gd name="T9" fmla="*/ 1981200 h 1981200"/>
                <a:gd name="T10" fmla="*/ 219075 w 2200275"/>
                <a:gd name="T11" fmla="*/ 990600 h 1981200"/>
                <a:gd name="T12" fmla="*/ 0 w 2200275"/>
                <a:gd name="T13" fmla="*/ 0 h 1981200"/>
                <a:gd name="T14" fmla="*/ 0 60000 65536"/>
                <a:gd name="T15" fmla="*/ 0 60000 65536"/>
                <a:gd name="T16" fmla="*/ 0 60000 65536"/>
                <a:gd name="T17" fmla="*/ 0 60000 65536"/>
                <a:gd name="T18" fmla="*/ 0 60000 65536"/>
                <a:gd name="T19" fmla="*/ 0 60000 65536"/>
                <a:gd name="T20" fmla="*/ 0 60000 65536"/>
                <a:gd name="T21" fmla="*/ 0 w 2200275"/>
                <a:gd name="T22" fmla="*/ 0 h 1981200"/>
                <a:gd name="T23" fmla="*/ 2200275 w 2200275"/>
                <a:gd name="T24" fmla="*/ 1981200 h 19812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00275" h="1981200">
                  <a:moveTo>
                    <a:pt x="0" y="0"/>
                  </a:moveTo>
                  <a:lnTo>
                    <a:pt x="1794050" y="0"/>
                  </a:lnTo>
                  <a:lnTo>
                    <a:pt x="2200275" y="990600"/>
                  </a:lnTo>
                  <a:lnTo>
                    <a:pt x="1794050" y="1981200"/>
                  </a:lnTo>
                  <a:lnTo>
                    <a:pt x="0" y="1981200"/>
                  </a:lnTo>
                  <a:lnTo>
                    <a:pt x="219075" y="990600"/>
                  </a:lnTo>
                  <a:lnTo>
                    <a:pt x="0" y="0"/>
                  </a:lnTo>
                  <a:close/>
                </a:path>
              </a:pathLst>
            </a:custGeom>
            <a:solidFill>
              <a:srgbClr val="FF0000">
                <a:alpha val="58038"/>
              </a:srgbClr>
            </a:solidFill>
            <a:ln w="9525">
              <a:noFill/>
              <a:round/>
              <a:headEnd/>
              <a:tailEnd/>
            </a:ln>
          </p:spPr>
          <p:txBody>
            <a:bodyPr anchor="ctr"/>
            <a:lstStyle/>
            <a:p>
              <a:endParaRPr lang="zh-CN" altLang="en-US"/>
            </a:p>
          </p:txBody>
        </p:sp>
      </p:grpSp>
      <p:sp>
        <p:nvSpPr>
          <p:cNvPr id="16" name="流程图: 接点 15"/>
          <p:cNvSpPr/>
          <p:nvPr/>
        </p:nvSpPr>
        <p:spPr>
          <a:xfrm>
            <a:off x="4720454" y="2391093"/>
            <a:ext cx="190500" cy="190500"/>
          </a:xfrm>
          <a:prstGeom prst="flowChartConnector">
            <a:avLst/>
          </a:prstGeom>
        </p:spPr>
        <p:style>
          <a:lnRef idx="2">
            <a:schemeClr val="accent6"/>
          </a:lnRef>
          <a:fillRef idx="1">
            <a:schemeClr val="lt1"/>
          </a:fillRef>
          <a:effectRef idx="0">
            <a:schemeClr val="accent6"/>
          </a:effectRef>
          <a:fontRef idx="minor">
            <a:schemeClr val="dk1"/>
          </a:fontRef>
        </p:style>
        <p:txBody>
          <a:bodyPr anchor="ctr"/>
          <a:lstStyle/>
          <a:p>
            <a:pPr algn="ctr" eaLnBrk="0" hangingPunct="0">
              <a:defRPr/>
            </a:pPr>
            <a:r>
              <a:rPr lang="en-US" altLang="zh-CN" sz="1400" dirty="0"/>
              <a:t>5</a:t>
            </a:r>
            <a:endParaRPr lang="zh-CN" altLang="en-US" sz="1400" dirty="0"/>
          </a:p>
        </p:txBody>
      </p:sp>
      <p:pic>
        <p:nvPicPr>
          <p:cNvPr id="48134" name="图片 86"/>
          <p:cNvPicPr>
            <a:picLocks noChangeAspect="1" noChangeArrowheads="1"/>
          </p:cNvPicPr>
          <p:nvPr/>
        </p:nvPicPr>
        <p:blipFill>
          <a:blip r:embed="rId3"/>
          <a:srcRect/>
          <a:stretch>
            <a:fillRect/>
          </a:stretch>
        </p:blipFill>
        <p:spPr bwMode="auto">
          <a:xfrm>
            <a:off x="2105841" y="2341880"/>
            <a:ext cx="1646238" cy="1920875"/>
          </a:xfrm>
          <a:prstGeom prst="rect">
            <a:avLst/>
          </a:prstGeom>
          <a:noFill/>
          <a:ln w="9525">
            <a:noFill/>
            <a:miter lim="800000"/>
            <a:headEnd/>
            <a:tailEnd/>
          </a:ln>
        </p:spPr>
      </p:pic>
      <p:pic>
        <p:nvPicPr>
          <p:cNvPr id="48135" name="图片 91"/>
          <p:cNvPicPr>
            <a:picLocks noChangeAspect="1" noChangeArrowheads="1"/>
          </p:cNvPicPr>
          <p:nvPr/>
        </p:nvPicPr>
        <p:blipFill>
          <a:blip r:embed="rId4"/>
          <a:srcRect/>
          <a:stretch>
            <a:fillRect/>
          </a:stretch>
        </p:blipFill>
        <p:spPr bwMode="auto">
          <a:xfrm>
            <a:off x="4910954" y="2340293"/>
            <a:ext cx="1646237" cy="1920875"/>
          </a:xfrm>
          <a:prstGeom prst="rect">
            <a:avLst/>
          </a:prstGeom>
          <a:noFill/>
          <a:ln w="9525">
            <a:noFill/>
            <a:miter lim="800000"/>
            <a:headEnd/>
            <a:tailEnd/>
          </a:ln>
        </p:spPr>
      </p:pic>
      <p:sp>
        <p:nvSpPr>
          <p:cNvPr id="25" name="文本框 24"/>
          <p:cNvSpPr txBox="1">
            <a:spLocks noChangeArrowheads="1"/>
          </p:cNvSpPr>
          <p:nvPr/>
        </p:nvSpPr>
        <p:spPr bwMode="auto">
          <a:xfrm>
            <a:off x="1502928" y="4346544"/>
            <a:ext cx="2852063" cy="584775"/>
          </a:xfrm>
          <a:prstGeom prst="rect">
            <a:avLst/>
          </a:prstGeom>
          <a:noFill/>
          <a:ln w="9525">
            <a:noFill/>
            <a:miter lim="800000"/>
            <a:headEnd/>
            <a:tailEnd/>
          </a:ln>
        </p:spPr>
        <p:txBody>
          <a:bodyPr wrap="none">
            <a:spAutoFit/>
          </a:bodyPr>
          <a:lstStyle/>
          <a:p>
            <a:pPr algn="ctr"/>
            <a:r>
              <a:rPr lang="zh-CN" altLang="en-US" sz="1600" dirty="0">
                <a:latin typeface="黑体" panose="02010609060101010101" pitchFamily="49" charset="-122"/>
                <a:ea typeface="黑体" panose="02010609060101010101" pitchFamily="49" charset="-122"/>
              </a:rPr>
              <a:t>气味播放器</a:t>
            </a:r>
            <a:endParaRPr lang="en-US" altLang="zh-CN" sz="1600" dirty="0">
              <a:latin typeface="黑体" panose="02010609060101010101" pitchFamily="49" charset="-122"/>
              <a:ea typeface="黑体" panose="02010609060101010101" pitchFamily="49" charset="-122"/>
            </a:endParaRPr>
          </a:p>
          <a:p>
            <a:pPr algn="ctr"/>
            <a:r>
              <a:rPr lang="zh-CN" altLang="en-US" sz="1600" dirty="0">
                <a:latin typeface="黑体" panose="02010609060101010101" pitchFamily="49" charset="-122"/>
                <a:ea typeface="黑体" panose="02010609060101010101" pitchFamily="49" charset="-122"/>
              </a:rPr>
              <a:t>（</a:t>
            </a:r>
            <a:r>
              <a:rPr lang="en-US" altLang="zh-CN" sz="1600" dirty="0">
                <a:latin typeface="黑体" panose="02010609060101010101" pitchFamily="49" charset="-122"/>
                <a:ea typeface="黑体" panose="02010609060101010101" pitchFamily="49" charset="-122"/>
              </a:rPr>
              <a:t> </a:t>
            </a:r>
            <a:r>
              <a:rPr lang="en-US" altLang="zh-CN" sz="1600" dirty="0" err="1">
                <a:latin typeface="黑体" panose="02010609060101010101" pitchFamily="49" charset="-122"/>
                <a:ea typeface="黑体" panose="02010609060101010101" pitchFamily="49" charset="-122"/>
              </a:rPr>
              <a:t>AmiKadowaki</a:t>
            </a:r>
            <a:r>
              <a:rPr lang="en-US" altLang="zh-CN" sz="1600" dirty="0">
                <a:latin typeface="黑体" panose="02010609060101010101" pitchFamily="49" charset="-122"/>
                <a:ea typeface="黑体" panose="02010609060101010101" pitchFamily="49" charset="-122"/>
              </a:rPr>
              <a:t>  </a:t>
            </a:r>
            <a:r>
              <a:rPr lang="zh-CN" altLang="en-US" sz="1600" dirty="0">
                <a:latin typeface="黑体" panose="02010609060101010101" pitchFamily="49" charset="-122"/>
                <a:ea typeface="黑体" panose="02010609060101010101" pitchFamily="49" charset="-122"/>
              </a:rPr>
              <a:t>庆应大学）</a:t>
            </a:r>
          </a:p>
        </p:txBody>
      </p:sp>
      <p:sp>
        <p:nvSpPr>
          <p:cNvPr id="26" name="文本框 25"/>
          <p:cNvSpPr txBox="1">
            <a:spLocks noChangeArrowheads="1"/>
          </p:cNvSpPr>
          <p:nvPr/>
        </p:nvSpPr>
        <p:spPr bwMode="auto">
          <a:xfrm>
            <a:off x="4171962" y="4346544"/>
            <a:ext cx="3262433" cy="584775"/>
          </a:xfrm>
          <a:prstGeom prst="rect">
            <a:avLst/>
          </a:prstGeom>
          <a:noFill/>
          <a:ln w="9525">
            <a:noFill/>
            <a:miter lim="800000"/>
            <a:headEnd/>
            <a:tailEnd/>
          </a:ln>
        </p:spPr>
        <p:txBody>
          <a:bodyPr wrap="none">
            <a:spAutoFit/>
          </a:bodyPr>
          <a:lstStyle/>
          <a:p>
            <a:pPr algn="ctr"/>
            <a:r>
              <a:rPr lang="zh-CN" altLang="en-US" sz="1600" dirty="0">
                <a:latin typeface="黑体" panose="02010609060101010101" pitchFamily="49" charset="-122"/>
                <a:ea typeface="黑体" panose="02010609060101010101" pitchFamily="49" charset="-122"/>
              </a:rPr>
              <a:t>气味播放器（</a:t>
            </a:r>
            <a:r>
              <a:rPr lang="en-US" altLang="zh-CN" sz="1600" dirty="0">
                <a:latin typeface="黑体" panose="02010609060101010101" pitchFamily="49" charset="-122"/>
                <a:ea typeface="黑体" panose="02010609060101010101" pitchFamily="49" charset="-122"/>
              </a:rPr>
              <a:t>Air Canon</a:t>
            </a:r>
            <a:r>
              <a:rPr lang="zh-CN" altLang="en-US" sz="1600" dirty="0">
                <a:latin typeface="黑体" panose="02010609060101010101" pitchFamily="49" charset="-122"/>
                <a:ea typeface="黑体" panose="02010609060101010101" pitchFamily="49" charset="-122"/>
              </a:rPr>
              <a:t>）</a:t>
            </a:r>
            <a:endParaRPr lang="en-US" altLang="zh-CN" sz="1600" dirty="0">
              <a:latin typeface="黑体" panose="02010609060101010101" pitchFamily="49" charset="-122"/>
              <a:ea typeface="黑体" panose="02010609060101010101" pitchFamily="49" charset="-122"/>
            </a:endParaRPr>
          </a:p>
          <a:p>
            <a:pPr algn="ctr"/>
            <a:r>
              <a:rPr lang="zh-CN" altLang="en-US" sz="1600" dirty="0">
                <a:latin typeface="黑体" panose="02010609060101010101" pitchFamily="49" charset="-122"/>
                <a:ea typeface="黑体" panose="02010609060101010101" pitchFamily="49" charset="-122"/>
              </a:rPr>
              <a:t>（</a:t>
            </a:r>
            <a:r>
              <a:rPr lang="en-US" altLang="zh-CN" sz="1600" dirty="0" err="1">
                <a:latin typeface="黑体" panose="02010609060101010101" pitchFamily="49" charset="-122"/>
                <a:ea typeface="黑体" panose="02010609060101010101" pitchFamily="49" charset="-122"/>
              </a:rPr>
              <a:t>Yasuyuki</a:t>
            </a:r>
            <a:r>
              <a:rPr lang="en-US" altLang="zh-CN" sz="1600" dirty="0">
                <a:latin typeface="黑体" panose="02010609060101010101" pitchFamily="49" charset="-122"/>
                <a:ea typeface="黑体" panose="02010609060101010101" pitchFamily="49" charset="-122"/>
              </a:rPr>
              <a:t> </a:t>
            </a:r>
            <a:r>
              <a:rPr lang="en-US" altLang="zh-CN" sz="1600" dirty="0" err="1">
                <a:latin typeface="黑体" panose="02010609060101010101" pitchFamily="49" charset="-122"/>
                <a:ea typeface="黑体" panose="02010609060101010101" pitchFamily="49" charset="-122"/>
              </a:rPr>
              <a:t>Yanagida</a:t>
            </a:r>
            <a:r>
              <a:rPr lang="en-US" altLang="zh-CN" sz="1600" dirty="0">
                <a:latin typeface="黑体" panose="02010609060101010101" pitchFamily="49" charset="-122"/>
                <a:ea typeface="黑体" panose="02010609060101010101" pitchFamily="49" charset="-122"/>
              </a:rPr>
              <a:t> </a:t>
            </a:r>
            <a:r>
              <a:rPr lang="zh-CN" altLang="en-US" sz="1600" dirty="0">
                <a:latin typeface="黑体" panose="02010609060101010101" pitchFamily="49" charset="-122"/>
                <a:ea typeface="黑体" panose="02010609060101010101" pitchFamily="49" charset="-122"/>
              </a:rPr>
              <a:t>东京大学）</a:t>
            </a:r>
          </a:p>
        </p:txBody>
      </p:sp>
      <p:sp>
        <p:nvSpPr>
          <p:cNvPr id="15" name="流程图: 接点 14"/>
          <p:cNvSpPr/>
          <p:nvPr/>
        </p:nvSpPr>
        <p:spPr>
          <a:xfrm>
            <a:off x="1950266" y="2392680"/>
            <a:ext cx="190500" cy="192088"/>
          </a:xfrm>
          <a:prstGeom prst="flowChartConnector">
            <a:avLst/>
          </a:prstGeom>
        </p:spPr>
        <p:style>
          <a:lnRef idx="2">
            <a:schemeClr val="accent6"/>
          </a:lnRef>
          <a:fillRef idx="1">
            <a:schemeClr val="lt1"/>
          </a:fillRef>
          <a:effectRef idx="0">
            <a:schemeClr val="accent6"/>
          </a:effectRef>
          <a:fontRef idx="minor">
            <a:schemeClr val="dk1"/>
          </a:fontRef>
        </p:style>
        <p:txBody>
          <a:bodyPr anchor="ctr"/>
          <a:lstStyle/>
          <a:p>
            <a:pPr algn="ctr" eaLnBrk="0" hangingPunct="0">
              <a:defRPr/>
            </a:pPr>
            <a:r>
              <a:rPr lang="en-US" altLang="zh-CN" sz="1400" dirty="0"/>
              <a:t>4</a:t>
            </a:r>
            <a:endParaRPr lang="zh-CN" altLang="en-US" sz="1400" dirty="0"/>
          </a:p>
        </p:txBody>
      </p:sp>
      <p:sp>
        <p:nvSpPr>
          <p:cNvPr id="48139" name="文本框 1"/>
          <p:cNvSpPr txBox="1">
            <a:spLocks noChangeArrowheads="1"/>
          </p:cNvSpPr>
          <p:nvPr/>
        </p:nvSpPr>
        <p:spPr bwMode="auto">
          <a:xfrm>
            <a:off x="477838" y="5872163"/>
            <a:ext cx="8345487" cy="646112"/>
          </a:xfrm>
          <a:prstGeom prst="rect">
            <a:avLst/>
          </a:prstGeom>
          <a:noFill/>
          <a:ln w="9525">
            <a:noFill/>
            <a:miter lim="800000"/>
            <a:headEnd/>
            <a:tailEnd/>
          </a:ln>
        </p:spPr>
        <p:txBody>
          <a:bodyPr>
            <a:spAutoFit/>
          </a:bodyPr>
          <a:lstStyle/>
          <a:p>
            <a:pPr algn="just" eaLnBrk="0" hangingPunct="0"/>
            <a:r>
              <a:rPr lang="en-US" altLang="zh-CN" sz="900">
                <a:ea typeface="微软雅黑" pitchFamily="34" charset="-122"/>
              </a:rPr>
              <a:t>[1] Kadowaki A, Noguchi D, Sugimoto S, et al. Development of a High-Performance Olfactory Display and Measurement of Olfactory Characteristics for Pulse Ejections[C]// Ieee/ipsj International Symposium on Applications and the Internet. IEEE Computer Society, 2010:1-6.</a:t>
            </a:r>
          </a:p>
          <a:p>
            <a:pPr algn="just" eaLnBrk="0" hangingPunct="0"/>
            <a:r>
              <a:rPr lang="en-US" altLang="zh-CN" sz="900">
                <a:ea typeface="微软雅黑" pitchFamily="34" charset="-122"/>
              </a:rPr>
              <a:t>[2]Yanagida Y, Noma H, Tetsutani N, et al. An unencumbering, localized olfactory display[C]// CHI '03 Extended Abstracts on Human Factors in Computing Systems. ACM, 2003:988-989.</a:t>
            </a:r>
          </a:p>
        </p:txBody>
      </p:sp>
      <p:sp>
        <p:nvSpPr>
          <p:cNvPr id="17"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二、研究背景</a:t>
            </a:r>
          </a:p>
        </p:txBody>
      </p:sp>
      <p:pic>
        <p:nvPicPr>
          <p:cNvPr id="19" name="图片 14"/>
          <p:cNvPicPr>
            <a:picLocks noChangeAspect="1" noChangeArrowheads="1"/>
          </p:cNvPicPr>
          <p:nvPr/>
        </p:nvPicPr>
        <p:blipFill>
          <a:blip r:embed="rId5"/>
          <a:srcRect/>
          <a:stretch>
            <a:fillRect/>
          </a:stretch>
        </p:blipFill>
        <p:spPr bwMode="auto">
          <a:xfrm>
            <a:off x="577850" y="1293813"/>
            <a:ext cx="446088" cy="447675"/>
          </a:xfrm>
          <a:prstGeom prst="rect">
            <a:avLst/>
          </a:prstGeom>
          <a:noFill/>
          <a:ln w="9525">
            <a:noFill/>
            <a:miter lim="800000"/>
            <a:headEnd/>
            <a:tailEnd/>
          </a:ln>
        </p:spPr>
      </p:pic>
      <p:sp>
        <p:nvSpPr>
          <p:cNvPr id="20" name="标题 1"/>
          <p:cNvSpPr txBox="1">
            <a:spLocks/>
          </p:cNvSpPr>
          <p:nvPr/>
        </p:nvSpPr>
        <p:spPr bwMode="auto">
          <a:xfrm>
            <a:off x="1023938" y="1270794"/>
            <a:ext cx="1870075" cy="493712"/>
          </a:xfrm>
          <a:prstGeom prst="rect">
            <a:avLst/>
          </a:prstGeom>
          <a:noFill/>
          <a:ln>
            <a:noFill/>
          </a:ln>
          <a:extLst/>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lnSpc>
                <a:spcPct val="100000"/>
              </a:lnSpc>
              <a:defRPr/>
            </a:pPr>
            <a:r>
              <a:rPr lang="zh-CN" altLang="en-US" sz="1800" b="1" dirty="0">
                <a:solidFill>
                  <a:schemeClr val="tx1">
                    <a:lumMod val="85000"/>
                    <a:lumOff val="15000"/>
                  </a:schemeClr>
                </a:solidFill>
                <a:latin typeface="黑体" panose="02010609060101010101" pitchFamily="49" charset="-122"/>
                <a:ea typeface="黑体" panose="02010609060101010101" pitchFamily="49" charset="-122"/>
              </a:rPr>
              <a:t>国内外研究现状</a:t>
            </a:r>
            <a:endParaRPr lang="zh-CN" altLang="zh-CN" sz="1800" b="1" dirty="0">
              <a:solidFill>
                <a:schemeClr val="tx1">
                  <a:lumMod val="85000"/>
                  <a:lumOff val="15000"/>
                </a:schemeClr>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文本框 16"/>
          <p:cNvSpPr txBox="1">
            <a:spLocks noChangeArrowheads="1"/>
          </p:cNvSpPr>
          <p:nvPr/>
        </p:nvSpPr>
        <p:spPr bwMode="auto">
          <a:xfrm>
            <a:off x="728663" y="1983256"/>
            <a:ext cx="7814446" cy="4016484"/>
          </a:xfrm>
          <a:prstGeom prst="rect">
            <a:avLst/>
          </a:prstGeom>
          <a:noFill/>
          <a:ln w="9525">
            <a:noFill/>
            <a:miter lim="800000"/>
            <a:headEnd/>
            <a:tailEnd/>
          </a:ln>
        </p:spPr>
        <p:txBody>
          <a:bodyPr wrap="square">
            <a:spAutoFit/>
          </a:bodyPr>
          <a:lstStyle/>
          <a:p>
            <a:pPr marL="342900" indent="-342900" algn="just">
              <a:lnSpc>
                <a:spcPct val="150000"/>
              </a:lnSpc>
              <a:spcAft>
                <a:spcPts val="600"/>
              </a:spcAft>
              <a:buFont typeface="Wingdings" panose="05000000000000000000" pitchFamily="2" charset="2"/>
              <a:buChar char="u"/>
            </a:pPr>
            <a:r>
              <a:rPr lang="zh-CN" altLang="en-US" sz="2000" dirty="0">
                <a:latin typeface="黑体" panose="02010609060101010101" pitchFamily="49" charset="-122"/>
                <a:ea typeface="黑体" panose="02010609060101010101" pitchFamily="49" charset="-122"/>
              </a:rPr>
              <a:t>目前主要集中在制作复现装置上，缺乏对气味复现机理和复现方式的研究；</a:t>
            </a:r>
          </a:p>
          <a:p>
            <a:pPr marL="342900" indent="-342900" algn="just">
              <a:lnSpc>
                <a:spcPct val="150000"/>
              </a:lnSpc>
              <a:spcAft>
                <a:spcPts val="600"/>
              </a:spcAft>
              <a:buFont typeface="Wingdings" panose="05000000000000000000" pitchFamily="2" charset="2"/>
              <a:buChar char="u"/>
            </a:pPr>
            <a:r>
              <a:rPr lang="zh-CN" altLang="en-US" sz="2000" dirty="0">
                <a:latin typeface="黑体" panose="02010609060101010101" pitchFamily="49" charset="-122"/>
                <a:ea typeface="黑体" panose="02010609060101010101" pitchFamily="49" charset="-122"/>
              </a:rPr>
              <a:t>所有装置的一个共同点：仅释放预置好的几种目标气味，当需要复现时，只需播放对应容器的气味即可，该方式不能称之为复现，只能理解为气味播放；</a:t>
            </a:r>
          </a:p>
          <a:p>
            <a:pPr marL="342900" indent="-342900" algn="just">
              <a:lnSpc>
                <a:spcPct val="150000"/>
              </a:lnSpc>
              <a:spcAft>
                <a:spcPts val="600"/>
              </a:spcAft>
              <a:buFont typeface="Wingdings" panose="05000000000000000000" pitchFamily="2" charset="2"/>
              <a:buChar char="u"/>
            </a:pPr>
            <a:r>
              <a:rPr lang="zh-CN" altLang="en-US" sz="2000" dirty="0">
                <a:latin typeface="黑体" panose="02010609060101010101" pitchFamily="49" charset="-122"/>
                <a:ea typeface="黑体" panose="02010609060101010101" pitchFamily="49" charset="-122"/>
              </a:rPr>
              <a:t>所有装置若需播放更多的气味，需预置更多的目标气味，扩展性差，不能解决气味复现的本质问题；</a:t>
            </a:r>
          </a:p>
          <a:p>
            <a:pPr marL="342900" indent="-342900" algn="just">
              <a:lnSpc>
                <a:spcPct val="150000"/>
              </a:lnSpc>
              <a:spcAft>
                <a:spcPts val="600"/>
              </a:spcAft>
              <a:buFont typeface="Wingdings" panose="05000000000000000000" pitchFamily="2" charset="2"/>
              <a:buChar char="u"/>
            </a:pPr>
            <a:r>
              <a:rPr lang="zh-CN" altLang="en-US" sz="2000" dirty="0">
                <a:latin typeface="黑体" panose="02010609060101010101" pitchFamily="49" charset="-122"/>
                <a:ea typeface="黑体" panose="02010609060101010101" pitchFamily="49" charset="-122"/>
              </a:rPr>
              <a:t>所有装置还处于实验室研制阶段，没有得到推广。</a:t>
            </a:r>
          </a:p>
        </p:txBody>
      </p:sp>
      <p:sp>
        <p:nvSpPr>
          <p:cNvPr id="49156" name="Text Box 4"/>
          <p:cNvSpPr txBox="1">
            <a:spLocks noChangeArrowheads="1"/>
          </p:cNvSpPr>
          <p:nvPr/>
        </p:nvSpPr>
        <p:spPr bwMode="auto">
          <a:xfrm>
            <a:off x="728663" y="1373687"/>
            <a:ext cx="1539975" cy="461665"/>
          </a:xfrm>
          <a:prstGeom prst="rect">
            <a:avLst/>
          </a:prstGeom>
          <a:noFill/>
          <a:ln w="9525">
            <a:noFill/>
            <a:miter lim="800000"/>
            <a:headEnd/>
            <a:tailEnd/>
          </a:ln>
          <a:effectLst/>
        </p:spPr>
        <p:txBody>
          <a:bodyPr wrap="square">
            <a:spAutoFit/>
          </a:bodyPr>
          <a:lstStyle/>
          <a:p>
            <a:pPr>
              <a:spcBef>
                <a:spcPct val="50000"/>
              </a:spcBef>
            </a:pPr>
            <a:r>
              <a:rPr lang="zh-CN" altLang="en-US" sz="2400" b="1" dirty="0">
                <a:solidFill>
                  <a:srgbClr val="0000FF"/>
                </a:solidFill>
                <a:ea typeface="黑体" pitchFamily="49" charset="-122"/>
                <a:cs typeface="宋体" charset="-122"/>
              </a:rPr>
              <a:t>存在问题：</a:t>
            </a:r>
          </a:p>
        </p:txBody>
      </p:sp>
      <p:sp>
        <p:nvSpPr>
          <p:cNvPr id="6"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二、研究背景</a:t>
            </a:r>
          </a:p>
        </p:txBody>
      </p:sp>
      <p:pic>
        <p:nvPicPr>
          <p:cNvPr id="7" name="图片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6654" y="5599612"/>
            <a:ext cx="1055949" cy="105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9153">
                                            <p:txEl>
                                              <p:pRg st="0" end="0"/>
                                            </p:txEl>
                                          </p:spTgt>
                                        </p:tgtEl>
                                        <p:attrNameLst>
                                          <p:attrName>style.visibility</p:attrName>
                                        </p:attrNameLst>
                                      </p:cBhvr>
                                      <p:to>
                                        <p:strVal val="visible"/>
                                      </p:to>
                                    </p:set>
                                    <p:animEffect transition="in" filter="fade">
                                      <p:cBhvr>
                                        <p:cTn id="7" dur="1000"/>
                                        <p:tgtEl>
                                          <p:spTgt spid="49153">
                                            <p:txEl>
                                              <p:pRg st="0" end="0"/>
                                            </p:txEl>
                                          </p:spTgt>
                                        </p:tgtEl>
                                      </p:cBhvr>
                                    </p:animEffect>
                                    <p:anim calcmode="lin" valueType="num">
                                      <p:cBhvr>
                                        <p:cTn id="8" dur="1000" fill="hold"/>
                                        <p:tgtEl>
                                          <p:spTgt spid="4915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915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9153">
                                            <p:txEl>
                                              <p:pRg st="1" end="1"/>
                                            </p:txEl>
                                          </p:spTgt>
                                        </p:tgtEl>
                                        <p:attrNameLst>
                                          <p:attrName>style.visibility</p:attrName>
                                        </p:attrNameLst>
                                      </p:cBhvr>
                                      <p:to>
                                        <p:strVal val="visible"/>
                                      </p:to>
                                    </p:set>
                                    <p:animEffect transition="in" filter="fade">
                                      <p:cBhvr>
                                        <p:cTn id="14" dur="1000"/>
                                        <p:tgtEl>
                                          <p:spTgt spid="49153">
                                            <p:txEl>
                                              <p:pRg st="1" end="1"/>
                                            </p:txEl>
                                          </p:spTgt>
                                        </p:tgtEl>
                                      </p:cBhvr>
                                    </p:animEffect>
                                    <p:anim calcmode="lin" valueType="num">
                                      <p:cBhvr>
                                        <p:cTn id="15" dur="1000" fill="hold"/>
                                        <p:tgtEl>
                                          <p:spTgt spid="4915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915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9153">
                                            <p:txEl>
                                              <p:pRg st="2" end="2"/>
                                            </p:txEl>
                                          </p:spTgt>
                                        </p:tgtEl>
                                        <p:attrNameLst>
                                          <p:attrName>style.visibility</p:attrName>
                                        </p:attrNameLst>
                                      </p:cBhvr>
                                      <p:to>
                                        <p:strVal val="visible"/>
                                      </p:to>
                                    </p:set>
                                    <p:animEffect transition="in" filter="fade">
                                      <p:cBhvr>
                                        <p:cTn id="21" dur="1000"/>
                                        <p:tgtEl>
                                          <p:spTgt spid="49153">
                                            <p:txEl>
                                              <p:pRg st="2" end="2"/>
                                            </p:txEl>
                                          </p:spTgt>
                                        </p:tgtEl>
                                      </p:cBhvr>
                                    </p:animEffect>
                                    <p:anim calcmode="lin" valueType="num">
                                      <p:cBhvr>
                                        <p:cTn id="22" dur="1000" fill="hold"/>
                                        <p:tgtEl>
                                          <p:spTgt spid="4915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915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9153">
                                            <p:txEl>
                                              <p:pRg st="3" end="3"/>
                                            </p:txEl>
                                          </p:spTgt>
                                        </p:tgtEl>
                                        <p:attrNameLst>
                                          <p:attrName>style.visibility</p:attrName>
                                        </p:attrNameLst>
                                      </p:cBhvr>
                                      <p:to>
                                        <p:strVal val="visible"/>
                                      </p:to>
                                    </p:set>
                                    <p:animEffect transition="in" filter="fade">
                                      <p:cBhvr>
                                        <p:cTn id="28" dur="1000"/>
                                        <p:tgtEl>
                                          <p:spTgt spid="49153">
                                            <p:txEl>
                                              <p:pRg st="3" end="3"/>
                                            </p:txEl>
                                          </p:spTgt>
                                        </p:tgtEl>
                                      </p:cBhvr>
                                    </p:animEffect>
                                    <p:anim calcmode="lin" valueType="num">
                                      <p:cBhvr>
                                        <p:cTn id="29" dur="1000" fill="hold"/>
                                        <p:tgtEl>
                                          <p:spTgt spid="4915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915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bwMode="auto">
          <a:xfrm>
            <a:off x="577850"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思考：气味再现</a:t>
            </a:r>
            <a:endParaRPr lang="zh-CN" altLang="zh-CN" sz="2400" b="1"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3701141" y="2610393"/>
            <a:ext cx="4511042" cy="1018903"/>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720000" algn="just">
              <a:lnSpc>
                <a:spcPct val="150000"/>
              </a:lnSpc>
            </a:pPr>
            <a:r>
              <a:rPr lang="zh-CN" altLang="en-US" sz="2000" b="1" dirty="0">
                <a:solidFill>
                  <a:srgbClr val="548235"/>
                </a:solidFill>
                <a:latin typeface="黑体" panose="02010609060101010101" pitchFamily="49" charset="-122"/>
                <a:ea typeface="黑体" panose="02010609060101010101" pitchFamily="49" charset="-122"/>
                <a:sym typeface="+mn-lt"/>
              </a:rPr>
              <a:t>基于预定指令，释放已预置的气味。</a:t>
            </a:r>
            <a:endParaRPr lang="zh-CN" altLang="en-US" sz="2000" dirty="0">
              <a:latin typeface="黑体" panose="02010609060101010101" pitchFamily="49" charset="-122"/>
              <a:ea typeface="黑体" panose="02010609060101010101" pitchFamily="49" charset="-122"/>
            </a:endParaRPr>
          </a:p>
        </p:txBody>
      </p:sp>
      <p:sp>
        <p:nvSpPr>
          <p:cNvPr id="6" name="矩形 5"/>
          <p:cNvSpPr/>
          <p:nvPr/>
        </p:nvSpPr>
        <p:spPr>
          <a:xfrm>
            <a:off x="3701142" y="4243250"/>
            <a:ext cx="4511041" cy="1018903"/>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720000" algn="just">
              <a:lnSpc>
                <a:spcPct val="150000"/>
              </a:lnSpc>
            </a:pPr>
            <a:r>
              <a:rPr lang="zh-CN" altLang="en-US" sz="2000" b="1" dirty="0">
                <a:solidFill>
                  <a:srgbClr val="548235"/>
                </a:solidFill>
                <a:latin typeface="黑体" panose="02010609060101010101" pitchFamily="49" charset="-122"/>
                <a:ea typeface="黑体" panose="02010609060101010101" pitchFamily="49" charset="-122"/>
                <a:sym typeface="+mn-lt"/>
              </a:rPr>
              <a:t>基于嗅频信息，动态混合调配气味并释放。</a:t>
            </a:r>
            <a:endParaRPr lang="zh-CN" altLang="en-US" sz="2000" dirty="0">
              <a:latin typeface="黑体" panose="02010609060101010101" pitchFamily="49" charset="-122"/>
              <a:ea typeface="黑体" panose="02010609060101010101" pitchFamily="49" charset="-122"/>
            </a:endParaRPr>
          </a:p>
        </p:txBody>
      </p:sp>
      <p:sp>
        <p:nvSpPr>
          <p:cNvPr id="5" name="圆角矩形 4"/>
          <p:cNvSpPr/>
          <p:nvPr/>
        </p:nvSpPr>
        <p:spPr>
          <a:xfrm>
            <a:off x="694237" y="3119845"/>
            <a:ext cx="1558834" cy="83166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2000" b="1" dirty="0">
                <a:latin typeface="黑体" panose="02010609060101010101" pitchFamily="49" charset="-122"/>
                <a:ea typeface="黑体" panose="02010609060101010101" pitchFamily="49" charset="-122"/>
              </a:rPr>
              <a:t>气味再现</a:t>
            </a:r>
          </a:p>
        </p:txBody>
      </p:sp>
      <p:sp>
        <p:nvSpPr>
          <p:cNvPr id="7" name="流程图: 可选过程 6"/>
          <p:cNvSpPr/>
          <p:nvPr/>
        </p:nvSpPr>
        <p:spPr>
          <a:xfrm>
            <a:off x="3135085" y="2181496"/>
            <a:ext cx="1330779" cy="1092925"/>
          </a:xfrm>
          <a:prstGeom prst="flowChartAlternate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2000" dirty="0">
                <a:latin typeface="黑体" panose="02010609060101010101" pitchFamily="49" charset="-122"/>
                <a:ea typeface="黑体" panose="02010609060101010101" pitchFamily="49" charset="-122"/>
              </a:rPr>
              <a:t>气味播放</a:t>
            </a:r>
          </a:p>
        </p:txBody>
      </p:sp>
      <p:sp>
        <p:nvSpPr>
          <p:cNvPr id="9" name="流程图: 可选过程 8"/>
          <p:cNvSpPr/>
          <p:nvPr/>
        </p:nvSpPr>
        <p:spPr>
          <a:xfrm>
            <a:off x="3135085" y="3836124"/>
            <a:ext cx="1330779" cy="1092925"/>
          </a:xfrm>
          <a:prstGeom prst="flowChartAlternate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CN" altLang="en-US" sz="2000" dirty="0">
                <a:latin typeface="黑体" panose="02010609060101010101" pitchFamily="49" charset="-122"/>
                <a:ea typeface="黑体" panose="02010609060101010101" pitchFamily="49" charset="-122"/>
              </a:rPr>
              <a:t>气味复现</a:t>
            </a:r>
          </a:p>
        </p:txBody>
      </p:sp>
      <p:sp>
        <p:nvSpPr>
          <p:cNvPr id="8" name="右箭头 7"/>
          <p:cNvSpPr/>
          <p:nvPr/>
        </p:nvSpPr>
        <p:spPr>
          <a:xfrm rot="1498804">
            <a:off x="2460320" y="3899704"/>
            <a:ext cx="357051" cy="25254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1" name="右箭头 10"/>
          <p:cNvSpPr/>
          <p:nvPr/>
        </p:nvSpPr>
        <p:spPr>
          <a:xfrm rot="19920667">
            <a:off x="2462075" y="2952861"/>
            <a:ext cx="357051" cy="25254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1782469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anim calcmode="lin" valueType="num">
                                      <p:cBhvr>
                                        <p:cTn id="39" dur="1000" fill="hold"/>
                                        <p:tgtEl>
                                          <p:spTgt spid="6"/>
                                        </p:tgtEl>
                                        <p:attrNameLst>
                                          <p:attrName>ppt_x</p:attrName>
                                        </p:attrNameLst>
                                      </p:cBhvr>
                                      <p:tavLst>
                                        <p:tav tm="0">
                                          <p:val>
                                            <p:strVal val="#ppt_x"/>
                                          </p:val>
                                        </p:tav>
                                        <p:tav tm="100000">
                                          <p:val>
                                            <p:strVal val="#ppt_x"/>
                                          </p:val>
                                        </p:tav>
                                      </p:tavLst>
                                    </p:anim>
                                    <p:anim calcmode="lin" valueType="num">
                                      <p:cBhvr>
                                        <p:cTn id="4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5" grpId="0" animBg="1"/>
      <p:bldP spid="7" grpId="0" animBg="1"/>
      <p:bldP spid="9" grpId="0" animBg="1"/>
      <p:bldP spid="8"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标题 49"/>
          <p:cNvSpPr>
            <a:spLocks noGrp="1"/>
          </p:cNvSpPr>
          <p:nvPr>
            <p:ph type="title" idx="4294967295"/>
          </p:nvPr>
        </p:nvSpPr>
        <p:spPr>
          <a:xfrm>
            <a:off x="581025" y="598488"/>
            <a:ext cx="3517900" cy="487362"/>
          </a:xfrm>
        </p:spPr>
        <p:txBody>
          <a:body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目录</a:t>
            </a:r>
            <a:r>
              <a:rPr lang="zh-CN" altLang="en-US" sz="2400" b="1" dirty="0">
                <a:solidFill>
                  <a:schemeClr val="bg1"/>
                </a:solidFill>
                <a:latin typeface="微软雅黑" pitchFamily="34" charset="-122"/>
              </a:rPr>
              <a:t> </a:t>
            </a:r>
            <a:r>
              <a:rPr lang="en-US" altLang="zh-CN" sz="2400" b="1" dirty="0">
                <a:solidFill>
                  <a:schemeClr val="bg1"/>
                </a:solidFill>
                <a:latin typeface="微软雅黑" pitchFamily="34" charset="-122"/>
              </a:rPr>
              <a:t>Contents</a:t>
            </a:r>
            <a:endParaRPr lang="zh-CN" altLang="en-US" sz="2400" b="1" dirty="0">
              <a:solidFill>
                <a:schemeClr val="bg1"/>
              </a:solidFill>
              <a:latin typeface="微软雅黑" pitchFamily="34" charset="-122"/>
            </a:endParaRPr>
          </a:p>
        </p:txBody>
      </p:sp>
      <p:grpSp>
        <p:nvGrpSpPr>
          <p:cNvPr id="29" name="组合 33"/>
          <p:cNvGrpSpPr>
            <a:grpSpLocks/>
          </p:cNvGrpSpPr>
          <p:nvPr/>
        </p:nvGrpSpPr>
        <p:grpSpPr bwMode="auto">
          <a:xfrm>
            <a:off x="1522053" y="4835217"/>
            <a:ext cx="5400675" cy="661947"/>
            <a:chOff x="0" y="63241"/>
            <a:chExt cx="5400675" cy="661601"/>
          </a:xfrm>
        </p:grpSpPr>
        <p:sp>
          <p:nvSpPr>
            <p:cNvPr id="30" name="五边形 13"/>
            <p:cNvSpPr>
              <a:spLocks noChangeArrowheads="1"/>
            </p:cNvSpPr>
            <p:nvPr/>
          </p:nvSpPr>
          <p:spPr bwMode="auto">
            <a:xfrm>
              <a:off x="0" y="74160"/>
              <a:ext cx="1023937" cy="639763"/>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endParaRPr>
            </a:p>
          </p:txBody>
        </p:sp>
        <p:cxnSp>
          <p:nvCxnSpPr>
            <p:cNvPr id="31" name="直接连接符 14"/>
            <p:cNvCxnSpPr>
              <a:cxnSpLocks noChangeShapeType="1"/>
            </p:cNvCxnSpPr>
            <p:nvPr/>
          </p:nvCxnSpPr>
          <p:spPr bwMode="auto">
            <a:xfrm>
              <a:off x="987425" y="674235"/>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sp>
          <p:nvSpPr>
            <p:cNvPr id="32" name="TextBox 34"/>
            <p:cNvSpPr txBox="1">
              <a:spLocks noChangeArrowheads="1"/>
            </p:cNvSpPr>
            <p:nvPr/>
          </p:nvSpPr>
          <p:spPr bwMode="auto">
            <a:xfrm>
              <a:off x="1864505" y="96350"/>
              <a:ext cx="1980029" cy="522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思考与展望</a:t>
              </a:r>
              <a:endParaRPr kumimoji="0" lang="zh-CN" altLang="zh-CN" sz="2800" b="1"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endParaRPr>
            </a:p>
          </p:txBody>
        </p:sp>
        <p:pic>
          <p:nvPicPr>
            <p:cNvPr id="33" name="TextBox 3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842" y="63241"/>
              <a:ext cx="617859" cy="66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 name="组合 39"/>
          <p:cNvGrpSpPr>
            <a:grpSpLocks/>
          </p:cNvGrpSpPr>
          <p:nvPr/>
        </p:nvGrpSpPr>
        <p:grpSpPr bwMode="auto">
          <a:xfrm>
            <a:off x="1522053" y="1962438"/>
            <a:ext cx="5400675" cy="682192"/>
            <a:chOff x="0" y="84439"/>
            <a:chExt cx="5400675" cy="681641"/>
          </a:xfrm>
        </p:grpSpPr>
        <p:sp>
          <p:nvSpPr>
            <p:cNvPr id="36" name="五边形 6"/>
            <p:cNvSpPr>
              <a:spLocks noChangeArrowheads="1"/>
            </p:cNvSpPr>
            <p:nvPr/>
          </p:nvSpPr>
          <p:spPr bwMode="auto">
            <a:xfrm>
              <a:off x="0" y="91333"/>
              <a:ext cx="1023937" cy="639762"/>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endParaRPr>
            </a:p>
          </p:txBody>
        </p:sp>
        <p:sp>
          <p:nvSpPr>
            <p:cNvPr id="37" name="TextBox 18"/>
            <p:cNvSpPr txBox="1">
              <a:spLocks noChangeArrowheads="1"/>
            </p:cNvSpPr>
            <p:nvPr/>
          </p:nvSpPr>
          <p:spPr bwMode="auto">
            <a:xfrm>
              <a:off x="2188309" y="140563"/>
              <a:ext cx="1332416" cy="522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chemeClr val="bg1">
                      <a:lumMod val="75000"/>
                    </a:schemeClr>
                  </a:solidFill>
                  <a:effectLst/>
                  <a:uLnTx/>
                  <a:uFillTx/>
                  <a:latin typeface="微软雅黑" panose="020B0503020204020204" pitchFamily="34" charset="-122"/>
                  <a:ea typeface="微软雅黑" panose="020B0503020204020204" pitchFamily="34" charset="-122"/>
                  <a:cs typeface="+mn-cs"/>
                </a:rPr>
                <a:t>引    言</a:t>
              </a:r>
              <a:endParaRPr kumimoji="0" lang="zh-CN" altLang="zh-CN" sz="2800" b="1" i="0" u="none" strike="noStrike" kern="1200" cap="none" spc="0" normalizeH="0" baseline="0" noProof="0" dirty="0">
                <a:ln>
                  <a:noFill/>
                </a:ln>
                <a:solidFill>
                  <a:schemeClr val="bg1">
                    <a:lumMod val="75000"/>
                  </a:schemeClr>
                </a:solidFill>
                <a:effectLst/>
                <a:uLnTx/>
                <a:uFillTx/>
                <a:latin typeface="微软雅黑" panose="020B0503020204020204" pitchFamily="34" charset="-122"/>
                <a:ea typeface="微软雅黑" panose="020B0503020204020204" pitchFamily="34" charset="-122"/>
                <a:cs typeface="+mn-cs"/>
              </a:endParaRPr>
            </a:p>
          </p:txBody>
        </p:sp>
        <p:pic>
          <p:nvPicPr>
            <p:cNvPr id="38" name="TextBox 1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009" y="84439"/>
              <a:ext cx="583526" cy="68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0" name="直接连接符 7"/>
            <p:cNvCxnSpPr>
              <a:cxnSpLocks noChangeShapeType="1"/>
            </p:cNvCxnSpPr>
            <p:nvPr/>
          </p:nvCxnSpPr>
          <p:spPr bwMode="auto">
            <a:xfrm>
              <a:off x="987425" y="727920"/>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grpSp>
      <p:grpSp>
        <p:nvGrpSpPr>
          <p:cNvPr id="41" name="组合 38"/>
          <p:cNvGrpSpPr>
            <a:grpSpLocks/>
          </p:cNvGrpSpPr>
          <p:nvPr/>
        </p:nvGrpSpPr>
        <p:grpSpPr bwMode="auto">
          <a:xfrm>
            <a:off x="1522053" y="2942554"/>
            <a:ext cx="5400675" cy="667252"/>
            <a:chOff x="0" y="58133"/>
            <a:chExt cx="5400675" cy="667069"/>
          </a:xfrm>
        </p:grpSpPr>
        <p:sp>
          <p:nvSpPr>
            <p:cNvPr id="42" name="五边形 11"/>
            <p:cNvSpPr>
              <a:spLocks noChangeArrowheads="1"/>
            </p:cNvSpPr>
            <p:nvPr/>
          </p:nvSpPr>
          <p:spPr bwMode="auto">
            <a:xfrm>
              <a:off x="0" y="68025"/>
              <a:ext cx="1023937" cy="639763"/>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endParaRPr>
            </a:p>
          </p:txBody>
        </p:sp>
        <p:cxnSp>
          <p:nvCxnSpPr>
            <p:cNvPr id="43" name="直接连接符 18"/>
            <p:cNvCxnSpPr>
              <a:cxnSpLocks noChangeShapeType="1"/>
            </p:cNvCxnSpPr>
            <p:nvPr/>
          </p:nvCxnSpPr>
          <p:spPr bwMode="auto">
            <a:xfrm>
              <a:off x="987425" y="674450"/>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sp>
          <p:nvSpPr>
            <p:cNvPr id="44" name="TextBox 24"/>
            <p:cNvSpPr txBox="1">
              <a:spLocks noChangeArrowheads="1"/>
            </p:cNvSpPr>
            <p:nvPr/>
          </p:nvSpPr>
          <p:spPr bwMode="auto">
            <a:xfrm>
              <a:off x="2044039" y="88741"/>
              <a:ext cx="1620957" cy="523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zh-CN" sz="2800" b="1"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研究</a:t>
              </a:r>
              <a:r>
                <a:rPr kumimoji="0" lang="zh-CN" altLang="en-US" sz="2800" b="1"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背景</a:t>
              </a:r>
              <a:endParaRPr kumimoji="0" lang="zh-CN" altLang="zh-CN" sz="2800" b="1"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endParaRPr>
            </a:p>
          </p:txBody>
        </p:sp>
        <p:pic>
          <p:nvPicPr>
            <p:cNvPr id="45" name="TextBox 2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676" y="58133"/>
              <a:ext cx="617859" cy="66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7" name="组合 35"/>
          <p:cNvGrpSpPr>
            <a:grpSpLocks/>
          </p:cNvGrpSpPr>
          <p:nvPr/>
        </p:nvGrpSpPr>
        <p:grpSpPr bwMode="auto">
          <a:xfrm>
            <a:off x="1522053" y="3906414"/>
            <a:ext cx="5400675" cy="663325"/>
            <a:chOff x="0" y="69549"/>
            <a:chExt cx="5400675" cy="663725"/>
          </a:xfrm>
        </p:grpSpPr>
        <p:sp>
          <p:nvSpPr>
            <p:cNvPr id="48" name="五边形 12"/>
            <p:cNvSpPr>
              <a:spLocks noChangeArrowheads="1"/>
            </p:cNvSpPr>
            <p:nvPr/>
          </p:nvSpPr>
          <p:spPr bwMode="auto">
            <a:xfrm>
              <a:off x="0" y="79885"/>
              <a:ext cx="1023937" cy="639762"/>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endParaRPr>
            </a:p>
          </p:txBody>
        </p:sp>
        <p:cxnSp>
          <p:nvCxnSpPr>
            <p:cNvPr id="49" name="直接连接符 22"/>
            <p:cNvCxnSpPr>
              <a:cxnSpLocks noChangeShapeType="1"/>
            </p:cNvCxnSpPr>
            <p:nvPr/>
          </p:nvCxnSpPr>
          <p:spPr bwMode="auto">
            <a:xfrm>
              <a:off x="987425" y="657735"/>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sp>
          <p:nvSpPr>
            <p:cNvPr id="50" name="TextBox 29"/>
            <p:cNvSpPr txBox="1">
              <a:spLocks noChangeArrowheads="1"/>
            </p:cNvSpPr>
            <p:nvPr/>
          </p:nvSpPr>
          <p:spPr bwMode="auto">
            <a:xfrm>
              <a:off x="2044040" y="69549"/>
              <a:ext cx="1620957" cy="523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rPr>
                <a:t>探索</a:t>
              </a:r>
              <a:r>
                <a:rPr kumimoji="0" lang="zh-CN" altLang="zh-CN" sz="2800" b="1"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rPr>
                <a:t>研究</a:t>
              </a:r>
            </a:p>
          </p:txBody>
        </p:sp>
        <p:pic>
          <p:nvPicPr>
            <p:cNvPr id="51" name="TextBox 3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929" y="71673"/>
              <a:ext cx="617859" cy="66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06605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图片 14"/>
          <p:cNvPicPr>
            <a:picLocks noChangeAspect="1" noChangeArrowheads="1"/>
          </p:cNvPicPr>
          <p:nvPr/>
        </p:nvPicPr>
        <p:blipFill>
          <a:blip r:embed="rId2"/>
          <a:srcRect/>
          <a:stretch>
            <a:fillRect/>
          </a:stretch>
        </p:blipFill>
        <p:spPr bwMode="auto">
          <a:xfrm>
            <a:off x="577850" y="1293813"/>
            <a:ext cx="446088" cy="447675"/>
          </a:xfrm>
          <a:prstGeom prst="rect">
            <a:avLst/>
          </a:prstGeom>
          <a:noFill/>
          <a:ln w="9525">
            <a:noFill/>
            <a:miter lim="800000"/>
            <a:headEnd/>
            <a:tailEnd/>
          </a:ln>
        </p:spPr>
      </p:pic>
      <p:sp>
        <p:nvSpPr>
          <p:cNvPr id="13" name="标题 1"/>
          <p:cNvSpPr txBox="1">
            <a:spLocks/>
          </p:cNvSpPr>
          <p:nvPr/>
        </p:nvSpPr>
        <p:spPr bwMode="auto">
          <a:xfrm>
            <a:off x="1023938" y="1223963"/>
            <a:ext cx="2503487" cy="493712"/>
          </a:xfrm>
          <a:prstGeom prst="rect">
            <a:avLst/>
          </a:prstGeom>
          <a:noFill/>
          <a:ln>
            <a:noFill/>
          </a:ln>
          <a:extLst/>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lnSpc>
                <a:spcPct val="100000"/>
              </a:lnSpc>
              <a:defRPr/>
            </a:pPr>
            <a:r>
              <a:rPr lang="en-US" altLang="zh-CN" sz="1800" b="1" dirty="0">
                <a:solidFill>
                  <a:schemeClr val="tx1">
                    <a:lumMod val="85000"/>
                    <a:lumOff val="15000"/>
                  </a:schemeClr>
                </a:solidFill>
                <a:latin typeface="黑体" panose="02010609060101010101" pitchFamily="49" charset="-122"/>
                <a:ea typeface="黑体" panose="02010609060101010101" pitchFamily="49" charset="-122"/>
              </a:rPr>
              <a:t>3.1 </a:t>
            </a:r>
            <a:r>
              <a:rPr lang="zh-CN" altLang="en-US" sz="1800" b="1" dirty="0">
                <a:solidFill>
                  <a:schemeClr val="tx1">
                    <a:lumMod val="85000"/>
                    <a:lumOff val="15000"/>
                  </a:schemeClr>
                </a:solidFill>
                <a:latin typeface="黑体" panose="02010609060101010101" pitchFamily="49" charset="-122"/>
                <a:ea typeface="黑体" panose="02010609060101010101" pitchFamily="49" charset="-122"/>
              </a:rPr>
              <a:t>通用气味复现框架</a:t>
            </a:r>
            <a:endParaRPr lang="zh-CN" altLang="zh-CN" sz="1800" b="1"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9" name="圆角矩形 8"/>
          <p:cNvSpPr/>
          <p:nvPr/>
        </p:nvSpPr>
        <p:spPr>
          <a:xfrm>
            <a:off x="951237" y="2516365"/>
            <a:ext cx="1388811" cy="1142093"/>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p>
            <a:pPr algn="ctr" eaLnBrk="0" hangingPunct="0">
              <a:defRPr/>
            </a:pPr>
            <a:r>
              <a:rPr lang="zh-CN" altLang="en-US" sz="2000" dirty="0">
                <a:latin typeface="黑体" panose="02010609060101010101" pitchFamily="49" charset="-122"/>
                <a:ea typeface="黑体" panose="02010609060101010101" pitchFamily="49" charset="-122"/>
              </a:rPr>
              <a:t>气味复现特征信息</a:t>
            </a:r>
          </a:p>
        </p:txBody>
      </p:sp>
      <p:sp>
        <p:nvSpPr>
          <p:cNvPr id="33" name="圆角矩形 32"/>
          <p:cNvSpPr/>
          <p:nvPr/>
        </p:nvSpPr>
        <p:spPr>
          <a:xfrm>
            <a:off x="3797160" y="2516365"/>
            <a:ext cx="1388811" cy="1145607"/>
          </a:xfrm>
          <a:prstGeom prst="roundRect">
            <a:avLst/>
          </a:prstGeom>
        </p:spPr>
        <p:style>
          <a:lnRef idx="2">
            <a:schemeClr val="accent5"/>
          </a:lnRef>
          <a:fillRef idx="1">
            <a:schemeClr val="lt1"/>
          </a:fillRef>
          <a:effectRef idx="0">
            <a:schemeClr val="accent5"/>
          </a:effectRef>
          <a:fontRef idx="minor">
            <a:schemeClr val="dk1"/>
          </a:fontRef>
        </p:style>
        <p:txBody>
          <a:bodyPr anchor="ctr"/>
          <a:lstStyle/>
          <a:p>
            <a:pPr algn="ctr" eaLnBrk="0" hangingPunct="0">
              <a:defRPr/>
            </a:pPr>
            <a:r>
              <a:rPr lang="zh-CN" altLang="en-US" sz="2000" dirty="0">
                <a:latin typeface="黑体" panose="02010609060101010101" pitchFamily="49" charset="-122"/>
                <a:ea typeface="黑体" panose="02010609060101010101" pitchFamily="49" charset="-122"/>
              </a:rPr>
              <a:t>气味复现方法</a:t>
            </a:r>
          </a:p>
        </p:txBody>
      </p:sp>
      <p:sp>
        <p:nvSpPr>
          <p:cNvPr id="34" name="圆角矩形 33"/>
          <p:cNvSpPr/>
          <p:nvPr/>
        </p:nvSpPr>
        <p:spPr>
          <a:xfrm>
            <a:off x="6643083" y="2512850"/>
            <a:ext cx="1388811" cy="1145608"/>
          </a:xfrm>
          <a:prstGeom prst="roundRect">
            <a:avLst/>
          </a:prstGeom>
        </p:spPr>
        <p:style>
          <a:lnRef idx="2">
            <a:schemeClr val="accent4"/>
          </a:lnRef>
          <a:fillRef idx="1">
            <a:schemeClr val="lt1"/>
          </a:fillRef>
          <a:effectRef idx="0">
            <a:schemeClr val="accent4"/>
          </a:effectRef>
          <a:fontRef idx="minor">
            <a:schemeClr val="dk1"/>
          </a:fontRef>
        </p:style>
        <p:txBody>
          <a:bodyPr anchor="ctr"/>
          <a:lstStyle/>
          <a:p>
            <a:pPr algn="ctr" eaLnBrk="0" hangingPunct="0">
              <a:defRPr/>
            </a:pPr>
            <a:r>
              <a:rPr lang="zh-CN" altLang="en-US" sz="2000" dirty="0">
                <a:latin typeface="黑体" panose="02010609060101010101" pitchFamily="49" charset="-122"/>
                <a:ea typeface="黑体" panose="02010609060101010101" pitchFamily="49" charset="-122"/>
              </a:rPr>
              <a:t>气味复现系统</a:t>
            </a:r>
          </a:p>
        </p:txBody>
      </p:sp>
      <p:sp>
        <p:nvSpPr>
          <p:cNvPr id="12" name="右箭头 11"/>
          <p:cNvSpPr/>
          <p:nvPr/>
        </p:nvSpPr>
        <p:spPr>
          <a:xfrm>
            <a:off x="2562985" y="2912928"/>
            <a:ext cx="1011238" cy="236538"/>
          </a:xfrm>
          <a:prstGeom prst="rightArrow">
            <a:avLst/>
          </a:prstGeom>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0" hangingPunct="0">
              <a:defRPr/>
            </a:pPr>
            <a:endParaRPr lang="zh-CN" altLang="en-US" sz="2000"/>
          </a:p>
        </p:txBody>
      </p:sp>
      <p:sp>
        <p:nvSpPr>
          <p:cNvPr id="37" name="右箭头 36"/>
          <p:cNvSpPr/>
          <p:nvPr/>
        </p:nvSpPr>
        <p:spPr>
          <a:xfrm>
            <a:off x="5408908" y="2912929"/>
            <a:ext cx="1012825" cy="236537"/>
          </a:xfrm>
          <a:prstGeom prst="rightArrow">
            <a:avLst/>
          </a:prstGeom>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0" hangingPunct="0">
              <a:defRPr/>
            </a:pPr>
            <a:endParaRPr lang="zh-CN" altLang="en-US" sz="2000"/>
          </a:p>
        </p:txBody>
      </p:sp>
      <p:sp>
        <p:nvSpPr>
          <p:cNvPr id="14" name="五边形 2"/>
          <p:cNvSpPr>
            <a:spLocks noChangeArrowheads="1"/>
          </p:cNvSpPr>
          <p:nvPr/>
        </p:nvSpPr>
        <p:spPr bwMode="auto">
          <a:xfrm rot="16200000">
            <a:off x="937049" y="3573583"/>
            <a:ext cx="1417186" cy="2135584"/>
          </a:xfrm>
          <a:prstGeom prst="homePlate">
            <a:avLst>
              <a:gd name="adj" fmla="val 29176"/>
            </a:avLst>
          </a:prstGeom>
          <a:noFill/>
          <a:ln/>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a:buFont typeface="Arial" panose="020B0604020202020204" pitchFamily="34" charset="0"/>
              <a:buNone/>
              <a:defRPr/>
            </a:pPr>
            <a:endParaRPr lang="zh-CN" altLang="en-US" sz="2000" dirty="0">
              <a:solidFill>
                <a:srgbClr val="FFFFFF"/>
              </a:solidFill>
            </a:endParaRPr>
          </a:p>
        </p:txBody>
      </p:sp>
      <p:sp>
        <p:nvSpPr>
          <p:cNvPr id="15" name="五边形 6"/>
          <p:cNvSpPr>
            <a:spLocks noChangeArrowheads="1"/>
          </p:cNvSpPr>
          <p:nvPr/>
        </p:nvSpPr>
        <p:spPr bwMode="auto">
          <a:xfrm rot="16200000">
            <a:off x="3782973" y="3646670"/>
            <a:ext cx="1417186" cy="1989409"/>
          </a:xfrm>
          <a:prstGeom prst="homePlate">
            <a:avLst>
              <a:gd name="adj" fmla="val 29137"/>
            </a:avLst>
          </a:prstGeom>
          <a:noFill/>
          <a:ln/>
        </p:spPr>
        <p:style>
          <a:lnRef idx="2">
            <a:schemeClr val="accent5"/>
          </a:lnRef>
          <a:fillRef idx="1">
            <a:schemeClr val="lt1"/>
          </a:fillRef>
          <a:effectRef idx="0">
            <a:schemeClr val="accent5"/>
          </a:effectRef>
          <a:fontRef idx="minor">
            <a:schemeClr val="dk1"/>
          </a:fontRef>
        </p:style>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a:buFont typeface="Arial" panose="020B0604020202020204" pitchFamily="34" charset="0"/>
              <a:buNone/>
              <a:defRPr/>
            </a:pPr>
            <a:endParaRPr lang="zh-CN" altLang="en-US" sz="2000">
              <a:solidFill>
                <a:srgbClr val="FFFFFF"/>
              </a:solidFill>
            </a:endParaRPr>
          </a:p>
        </p:txBody>
      </p:sp>
      <p:sp>
        <p:nvSpPr>
          <p:cNvPr id="16" name="五边形 5"/>
          <p:cNvSpPr>
            <a:spLocks noChangeArrowheads="1"/>
          </p:cNvSpPr>
          <p:nvPr/>
        </p:nvSpPr>
        <p:spPr bwMode="auto">
          <a:xfrm rot="16200000">
            <a:off x="6631275" y="3699160"/>
            <a:ext cx="1412426" cy="1879668"/>
          </a:xfrm>
          <a:prstGeom prst="homePlate">
            <a:avLst>
              <a:gd name="adj" fmla="val 29197"/>
            </a:avLst>
          </a:prstGeom>
          <a:noFill/>
          <a:ln/>
        </p:spPr>
        <p:style>
          <a:lnRef idx="2">
            <a:schemeClr val="accent4"/>
          </a:lnRef>
          <a:fillRef idx="1">
            <a:schemeClr val="lt1"/>
          </a:fillRef>
          <a:effectRef idx="0">
            <a:schemeClr val="accent4"/>
          </a:effectRef>
          <a:fontRef idx="minor">
            <a:schemeClr val="dk1"/>
          </a:fontRef>
        </p:style>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a:buFont typeface="Arial" panose="020B0604020202020204" pitchFamily="34" charset="0"/>
              <a:buNone/>
              <a:defRPr/>
            </a:pPr>
            <a:endParaRPr lang="zh-CN" altLang="en-US" sz="2000">
              <a:solidFill>
                <a:srgbClr val="FFFFFF"/>
              </a:solidFill>
            </a:endParaRPr>
          </a:p>
        </p:txBody>
      </p:sp>
      <p:sp>
        <p:nvSpPr>
          <p:cNvPr id="51214" name="文本框 2"/>
          <p:cNvSpPr txBox="1">
            <a:spLocks noChangeArrowheads="1"/>
          </p:cNvSpPr>
          <p:nvPr/>
        </p:nvSpPr>
        <p:spPr bwMode="auto">
          <a:xfrm>
            <a:off x="728213" y="4467492"/>
            <a:ext cx="1765259" cy="707886"/>
          </a:xfrm>
          <a:prstGeom prst="rect">
            <a:avLst/>
          </a:prstGeom>
          <a:noFill/>
          <a:ln w="9525">
            <a:noFill/>
            <a:miter lim="800000"/>
            <a:headEnd/>
            <a:tailEnd/>
          </a:ln>
        </p:spPr>
        <p:txBody>
          <a:bodyPr wrap="square">
            <a:spAutoFit/>
          </a:bodyPr>
          <a:lstStyle/>
          <a:p>
            <a:pPr eaLnBrk="0" hangingPunct="0"/>
            <a:r>
              <a:rPr lang="zh-CN" altLang="en-US" sz="2000" dirty="0">
                <a:ea typeface="微软雅黑" pitchFamily="34" charset="-122"/>
              </a:rPr>
              <a:t>解析气味复现特征信息。</a:t>
            </a:r>
          </a:p>
        </p:txBody>
      </p:sp>
      <p:sp>
        <p:nvSpPr>
          <p:cNvPr id="51215" name="文本框 16"/>
          <p:cNvSpPr txBox="1">
            <a:spLocks noChangeArrowheads="1"/>
          </p:cNvSpPr>
          <p:nvPr/>
        </p:nvSpPr>
        <p:spPr bwMode="auto">
          <a:xfrm>
            <a:off x="3650132" y="4467090"/>
            <a:ext cx="1810825" cy="707886"/>
          </a:xfrm>
          <a:prstGeom prst="rect">
            <a:avLst/>
          </a:prstGeom>
          <a:noFill/>
          <a:ln w="9525">
            <a:noFill/>
            <a:miter lim="800000"/>
            <a:headEnd/>
            <a:tailEnd/>
          </a:ln>
        </p:spPr>
        <p:txBody>
          <a:bodyPr wrap="square">
            <a:spAutoFit/>
          </a:bodyPr>
          <a:lstStyle/>
          <a:p>
            <a:pPr eaLnBrk="0" hangingPunct="0"/>
            <a:r>
              <a:rPr lang="zh-CN" altLang="en-US" sz="2000" dirty="0">
                <a:ea typeface="微软雅黑" pitchFamily="34" charset="-122"/>
              </a:rPr>
              <a:t>气味复现的化学配比方法。</a:t>
            </a:r>
          </a:p>
        </p:txBody>
      </p:sp>
      <p:sp>
        <p:nvSpPr>
          <p:cNvPr id="51216" name="文本框 17"/>
          <p:cNvSpPr txBox="1">
            <a:spLocks noChangeArrowheads="1"/>
          </p:cNvSpPr>
          <p:nvPr/>
        </p:nvSpPr>
        <p:spPr bwMode="auto">
          <a:xfrm>
            <a:off x="6548021" y="4467090"/>
            <a:ext cx="1812994" cy="707886"/>
          </a:xfrm>
          <a:prstGeom prst="rect">
            <a:avLst/>
          </a:prstGeom>
          <a:noFill/>
          <a:ln w="9525">
            <a:noFill/>
            <a:miter lim="800000"/>
            <a:headEnd/>
            <a:tailEnd/>
          </a:ln>
        </p:spPr>
        <p:txBody>
          <a:bodyPr wrap="square">
            <a:spAutoFit/>
          </a:bodyPr>
          <a:lstStyle/>
          <a:p>
            <a:pPr eaLnBrk="0" hangingPunct="0"/>
            <a:r>
              <a:rPr lang="zh-CN" altLang="en-US" sz="2000" dirty="0">
                <a:ea typeface="微软雅黑" pitchFamily="34" charset="-122"/>
              </a:rPr>
              <a:t>气味播放方式与控制。</a:t>
            </a:r>
          </a:p>
        </p:txBody>
      </p:sp>
      <p:sp>
        <p:nvSpPr>
          <p:cNvPr id="17"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三</a:t>
            </a:r>
            <a:r>
              <a:rPr lang="zh-CN" altLang="en-US" sz="2400" b="1" dirty="0" smtClean="0">
                <a:solidFill>
                  <a:schemeClr val="bg1"/>
                </a:solidFill>
                <a:latin typeface="微软雅黑" panose="020B0503020204020204" pitchFamily="34" charset="-122"/>
                <a:ea typeface="微软雅黑" panose="020B0503020204020204" pitchFamily="34" charset="-122"/>
              </a:rPr>
              <a:t>、探索研究</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图片 14"/>
          <p:cNvPicPr>
            <a:picLocks noChangeAspect="1" noChangeArrowheads="1"/>
          </p:cNvPicPr>
          <p:nvPr/>
        </p:nvPicPr>
        <p:blipFill>
          <a:blip r:embed="rId2"/>
          <a:srcRect/>
          <a:stretch>
            <a:fillRect/>
          </a:stretch>
        </p:blipFill>
        <p:spPr bwMode="auto">
          <a:xfrm>
            <a:off x="577850" y="1293813"/>
            <a:ext cx="446088" cy="447675"/>
          </a:xfrm>
          <a:prstGeom prst="rect">
            <a:avLst/>
          </a:prstGeom>
          <a:noFill/>
          <a:ln w="9525">
            <a:noFill/>
            <a:miter lim="800000"/>
            <a:headEnd/>
            <a:tailEnd/>
          </a:ln>
        </p:spPr>
      </p:pic>
      <p:sp>
        <p:nvSpPr>
          <p:cNvPr id="13" name="标题 1"/>
          <p:cNvSpPr txBox="1">
            <a:spLocks/>
          </p:cNvSpPr>
          <p:nvPr/>
        </p:nvSpPr>
        <p:spPr bwMode="auto">
          <a:xfrm>
            <a:off x="1023938" y="1223963"/>
            <a:ext cx="3234553" cy="493712"/>
          </a:xfrm>
          <a:prstGeom prst="rect">
            <a:avLst/>
          </a:prstGeom>
          <a:noFill/>
          <a:ln>
            <a:noFill/>
          </a:ln>
          <a:extLst/>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lnSpc>
                <a:spcPct val="100000"/>
              </a:lnSpc>
              <a:defRPr/>
            </a:pPr>
            <a:r>
              <a:rPr lang="en-US" altLang="zh-CN" sz="1800" b="1" dirty="0">
                <a:solidFill>
                  <a:schemeClr val="tx1">
                    <a:lumMod val="85000"/>
                    <a:lumOff val="15000"/>
                  </a:schemeClr>
                </a:solidFill>
                <a:latin typeface="黑体" panose="02010609060101010101" pitchFamily="49" charset="-122"/>
                <a:ea typeface="黑体" panose="02010609060101010101" pitchFamily="49" charset="-122"/>
              </a:rPr>
              <a:t>3.2 </a:t>
            </a:r>
            <a:r>
              <a:rPr lang="zh-CN" altLang="en-US" sz="1800" b="1" dirty="0">
                <a:solidFill>
                  <a:schemeClr val="tx1">
                    <a:lumMod val="85000"/>
                    <a:lumOff val="15000"/>
                  </a:schemeClr>
                </a:solidFill>
                <a:latin typeface="黑体" panose="02010609060101010101" pitchFamily="49" charset="-122"/>
                <a:ea typeface="黑体" panose="02010609060101010101" pitchFamily="49" charset="-122"/>
              </a:rPr>
              <a:t>本团队气味复现研究框架</a:t>
            </a:r>
            <a:endParaRPr lang="zh-CN" altLang="zh-CN" sz="1800" b="1"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12" name="上凸带形 11"/>
          <p:cNvSpPr/>
          <p:nvPr/>
        </p:nvSpPr>
        <p:spPr>
          <a:xfrm>
            <a:off x="1384708" y="2610983"/>
            <a:ext cx="1674858" cy="748166"/>
          </a:xfrm>
          <a:prstGeom prst="ribbon2">
            <a:avLst/>
          </a:prstGeom>
        </p:spPr>
        <p:style>
          <a:lnRef idx="2">
            <a:schemeClr val="accent5"/>
          </a:lnRef>
          <a:fillRef idx="1">
            <a:schemeClr val="lt1"/>
          </a:fillRef>
          <a:effectRef idx="0">
            <a:schemeClr val="accent5"/>
          </a:effectRef>
          <a:fontRef idx="minor">
            <a:schemeClr val="dk1"/>
          </a:fontRef>
        </p:style>
        <p:txBody>
          <a:bodyPr anchor="ctr"/>
          <a:lstStyle/>
          <a:p>
            <a:pPr algn="ctr" eaLnBrk="0" hangingPunct="0">
              <a:defRPr/>
            </a:pPr>
            <a:r>
              <a:rPr lang="zh-CN" altLang="en-US" sz="2000" b="1" dirty="0">
                <a:latin typeface="黑体" panose="02010609060101010101" pitchFamily="49" charset="-122"/>
                <a:ea typeface="黑体" panose="02010609060101010101" pitchFamily="49" charset="-122"/>
              </a:rPr>
              <a:t>嗅频</a:t>
            </a:r>
          </a:p>
        </p:txBody>
      </p:sp>
      <p:sp>
        <p:nvSpPr>
          <p:cNvPr id="38" name="上凸带形 37"/>
          <p:cNvSpPr/>
          <p:nvPr/>
        </p:nvSpPr>
        <p:spPr>
          <a:xfrm>
            <a:off x="3823108" y="2610983"/>
            <a:ext cx="1674857" cy="748166"/>
          </a:xfrm>
          <a:prstGeom prst="ribbon2">
            <a:avLst/>
          </a:prstGeom>
        </p:spPr>
        <p:style>
          <a:lnRef idx="2">
            <a:schemeClr val="accent5"/>
          </a:lnRef>
          <a:fillRef idx="1">
            <a:schemeClr val="lt1"/>
          </a:fillRef>
          <a:effectRef idx="0">
            <a:schemeClr val="accent5"/>
          </a:effectRef>
          <a:fontRef idx="minor">
            <a:schemeClr val="dk1"/>
          </a:fontRef>
        </p:style>
        <p:txBody>
          <a:bodyPr anchor="ctr"/>
          <a:lstStyle/>
          <a:p>
            <a:pPr algn="ctr" eaLnBrk="0" hangingPunct="0">
              <a:defRPr/>
            </a:pPr>
            <a:r>
              <a:rPr lang="zh-CN" altLang="en-US" sz="2000" b="1" dirty="0">
                <a:latin typeface="黑体" panose="02010609060101010101" pitchFamily="49" charset="-122"/>
                <a:ea typeface="黑体" panose="02010609060101010101" pitchFamily="49" charset="-122"/>
              </a:rPr>
              <a:t>配比</a:t>
            </a:r>
          </a:p>
        </p:txBody>
      </p:sp>
      <p:sp>
        <p:nvSpPr>
          <p:cNvPr id="40" name="上凸带形 39"/>
          <p:cNvSpPr/>
          <p:nvPr/>
        </p:nvSpPr>
        <p:spPr>
          <a:xfrm>
            <a:off x="6259921" y="2610983"/>
            <a:ext cx="1674858" cy="748166"/>
          </a:xfrm>
          <a:prstGeom prst="ribbon2">
            <a:avLst/>
          </a:prstGeom>
        </p:spPr>
        <p:style>
          <a:lnRef idx="2">
            <a:schemeClr val="accent5"/>
          </a:lnRef>
          <a:fillRef idx="1">
            <a:schemeClr val="lt1"/>
          </a:fillRef>
          <a:effectRef idx="0">
            <a:schemeClr val="accent5"/>
          </a:effectRef>
          <a:fontRef idx="minor">
            <a:schemeClr val="dk1"/>
          </a:fontRef>
        </p:style>
        <p:txBody>
          <a:bodyPr anchor="ctr"/>
          <a:lstStyle/>
          <a:p>
            <a:pPr algn="ctr" eaLnBrk="0" hangingPunct="0">
              <a:defRPr/>
            </a:pPr>
            <a:r>
              <a:rPr lang="zh-CN" altLang="en-US" sz="2000" b="1" dirty="0">
                <a:latin typeface="黑体" panose="02010609060101010101" pitchFamily="49" charset="-122"/>
                <a:ea typeface="黑体" panose="02010609060101010101" pitchFamily="49" charset="-122"/>
              </a:rPr>
              <a:t>复现</a:t>
            </a:r>
          </a:p>
        </p:txBody>
      </p:sp>
      <p:sp>
        <p:nvSpPr>
          <p:cNvPr id="54279" name="文本框 14"/>
          <p:cNvSpPr txBox="1">
            <a:spLocks noChangeArrowheads="1"/>
          </p:cNvSpPr>
          <p:nvPr/>
        </p:nvSpPr>
        <p:spPr bwMode="auto">
          <a:xfrm>
            <a:off x="1174388" y="4465501"/>
            <a:ext cx="2092324" cy="400110"/>
          </a:xfrm>
          <a:prstGeom prst="rect">
            <a:avLst/>
          </a:prstGeom>
          <a:noFill/>
          <a:ln w="9525">
            <a:noFill/>
            <a:miter lim="800000"/>
            <a:headEnd/>
            <a:tailEnd/>
          </a:ln>
        </p:spPr>
        <p:txBody>
          <a:bodyPr wrap="square">
            <a:spAutoFit/>
          </a:bodyPr>
          <a:lstStyle/>
          <a:p>
            <a:pPr eaLnBrk="0" hangingPunct="0"/>
            <a:r>
              <a:rPr lang="zh-CN" altLang="en-US" sz="2000" dirty="0">
                <a:ea typeface="微软雅黑" pitchFamily="34" charset="-122"/>
              </a:rPr>
              <a:t>数字化气味特征</a:t>
            </a:r>
          </a:p>
        </p:txBody>
      </p:sp>
      <p:sp>
        <p:nvSpPr>
          <p:cNvPr id="54280" name="文本框 40"/>
          <p:cNvSpPr txBox="1">
            <a:spLocks noChangeArrowheads="1"/>
          </p:cNvSpPr>
          <p:nvPr/>
        </p:nvSpPr>
        <p:spPr bwMode="auto">
          <a:xfrm>
            <a:off x="3728838" y="4465501"/>
            <a:ext cx="1863395" cy="400110"/>
          </a:xfrm>
          <a:prstGeom prst="rect">
            <a:avLst/>
          </a:prstGeom>
          <a:noFill/>
          <a:ln w="9525">
            <a:noFill/>
            <a:miter lim="800000"/>
            <a:headEnd/>
            <a:tailEnd/>
          </a:ln>
        </p:spPr>
        <p:txBody>
          <a:bodyPr wrap="square">
            <a:spAutoFit/>
          </a:bodyPr>
          <a:lstStyle/>
          <a:p>
            <a:pPr eaLnBrk="0" hangingPunct="0"/>
            <a:r>
              <a:rPr lang="zh-CN" altLang="en-US" sz="2000" dirty="0">
                <a:ea typeface="微软雅黑" pitchFamily="34" charset="-122"/>
              </a:rPr>
              <a:t>气味量比信息</a:t>
            </a:r>
          </a:p>
        </p:txBody>
      </p:sp>
      <p:sp>
        <p:nvSpPr>
          <p:cNvPr id="54281" name="文本框 41"/>
          <p:cNvSpPr txBox="1">
            <a:spLocks noChangeArrowheads="1"/>
          </p:cNvSpPr>
          <p:nvPr/>
        </p:nvSpPr>
        <p:spPr bwMode="auto">
          <a:xfrm>
            <a:off x="6165652" y="4465501"/>
            <a:ext cx="1863395" cy="400110"/>
          </a:xfrm>
          <a:prstGeom prst="rect">
            <a:avLst/>
          </a:prstGeom>
          <a:noFill/>
          <a:ln w="9525">
            <a:noFill/>
            <a:miter lim="800000"/>
            <a:headEnd/>
            <a:tailEnd/>
          </a:ln>
        </p:spPr>
        <p:txBody>
          <a:bodyPr wrap="square">
            <a:spAutoFit/>
          </a:bodyPr>
          <a:lstStyle/>
          <a:p>
            <a:pPr eaLnBrk="0" hangingPunct="0"/>
            <a:r>
              <a:rPr lang="zh-CN" altLang="en-US" sz="2000" dirty="0">
                <a:ea typeface="微软雅黑" pitchFamily="34" charset="-122"/>
              </a:rPr>
              <a:t>气味复现系统</a:t>
            </a:r>
          </a:p>
        </p:txBody>
      </p:sp>
      <p:sp>
        <p:nvSpPr>
          <p:cNvPr id="16" name="右箭头 15"/>
          <p:cNvSpPr/>
          <p:nvPr/>
        </p:nvSpPr>
        <p:spPr>
          <a:xfrm>
            <a:off x="3250838" y="2904263"/>
            <a:ext cx="374650" cy="285750"/>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0" hangingPunct="0">
              <a:defRPr/>
            </a:pPr>
            <a:endParaRPr lang="zh-CN" altLang="en-US"/>
          </a:p>
        </p:txBody>
      </p:sp>
      <p:sp>
        <p:nvSpPr>
          <p:cNvPr id="47" name="右箭头 46"/>
          <p:cNvSpPr/>
          <p:nvPr/>
        </p:nvSpPr>
        <p:spPr>
          <a:xfrm>
            <a:off x="5689237" y="2904263"/>
            <a:ext cx="374650" cy="285750"/>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0" hangingPunct="0">
              <a:defRPr/>
            </a:pPr>
            <a:endParaRPr lang="zh-CN" altLang="en-US"/>
          </a:p>
        </p:txBody>
      </p:sp>
      <p:cxnSp>
        <p:nvCxnSpPr>
          <p:cNvPr id="20" name="直接箭头连接符 19"/>
          <p:cNvCxnSpPr/>
          <p:nvPr/>
        </p:nvCxnSpPr>
        <p:spPr>
          <a:xfrm>
            <a:off x="2220550" y="3610700"/>
            <a:ext cx="0" cy="59531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p:nvPr/>
        </p:nvCxnSpPr>
        <p:spPr>
          <a:xfrm>
            <a:off x="4648308" y="3602763"/>
            <a:ext cx="0" cy="5969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p:nvPr/>
        </p:nvCxnSpPr>
        <p:spPr>
          <a:xfrm>
            <a:off x="7098937" y="3602763"/>
            <a:ext cx="0" cy="5969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8"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三</a:t>
            </a:r>
            <a:r>
              <a:rPr lang="zh-CN" altLang="en-US" sz="2400" b="1" dirty="0" smtClean="0">
                <a:solidFill>
                  <a:schemeClr val="bg1"/>
                </a:solidFill>
                <a:latin typeface="微软雅黑" panose="020B0503020204020204" pitchFamily="34" charset="-122"/>
                <a:ea typeface="微软雅黑" panose="020B0503020204020204" pitchFamily="34" charset="-122"/>
              </a:rPr>
              <a:t>、探索研究</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37"/>
          <p:cNvSpPr/>
          <p:nvPr/>
        </p:nvSpPr>
        <p:spPr>
          <a:xfrm>
            <a:off x="2773391" y="2494435"/>
            <a:ext cx="3299438" cy="2782958"/>
          </a:xfrm>
          <a:prstGeom prst="roundRect">
            <a:avLst/>
          </a:prstGeom>
          <a:noFill/>
          <a:ln>
            <a:solidFill>
              <a:schemeClr val="accent1">
                <a:lumMod val="75000"/>
              </a:schemeClr>
            </a:solidFill>
            <a:prstDash val="lgDash"/>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40" name="圆角矩形 39"/>
          <p:cNvSpPr/>
          <p:nvPr/>
        </p:nvSpPr>
        <p:spPr>
          <a:xfrm>
            <a:off x="6221019" y="2493117"/>
            <a:ext cx="2818478" cy="2784275"/>
          </a:xfrm>
          <a:prstGeom prst="roundRect">
            <a:avLst/>
          </a:prstGeom>
          <a:noFill/>
          <a:ln>
            <a:solidFill>
              <a:schemeClr val="accent4">
                <a:lumMod val="75000"/>
              </a:schemeClr>
            </a:solidFill>
            <a:prstDash val="lgDash"/>
          </a:ln>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9" name="圆角矩形 8"/>
          <p:cNvSpPr/>
          <p:nvPr/>
        </p:nvSpPr>
        <p:spPr>
          <a:xfrm>
            <a:off x="130629" y="2493118"/>
            <a:ext cx="2494243" cy="2784275"/>
          </a:xfrm>
          <a:prstGeom prst="roundRect">
            <a:avLst/>
          </a:prstGeom>
          <a:noFill/>
          <a:ln>
            <a:solidFill>
              <a:schemeClr val="accent6">
                <a:lumMod val="75000"/>
              </a:schemeClr>
            </a:solidFill>
            <a:prstDash val="lg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pic>
        <p:nvPicPr>
          <p:cNvPr id="52226" name="图片 14"/>
          <p:cNvPicPr>
            <a:picLocks noChangeAspect="1" noChangeArrowheads="1"/>
          </p:cNvPicPr>
          <p:nvPr/>
        </p:nvPicPr>
        <p:blipFill>
          <a:blip r:embed="rId3"/>
          <a:srcRect/>
          <a:stretch>
            <a:fillRect/>
          </a:stretch>
        </p:blipFill>
        <p:spPr bwMode="auto">
          <a:xfrm>
            <a:off x="577850" y="1293813"/>
            <a:ext cx="446088" cy="447675"/>
          </a:xfrm>
          <a:prstGeom prst="rect">
            <a:avLst/>
          </a:prstGeom>
          <a:noFill/>
          <a:ln w="9525">
            <a:noFill/>
            <a:miter lim="800000"/>
            <a:headEnd/>
            <a:tailEnd/>
          </a:ln>
        </p:spPr>
      </p:pic>
      <p:sp>
        <p:nvSpPr>
          <p:cNvPr id="13" name="标题 1"/>
          <p:cNvSpPr txBox="1">
            <a:spLocks/>
          </p:cNvSpPr>
          <p:nvPr/>
        </p:nvSpPr>
        <p:spPr bwMode="auto">
          <a:xfrm>
            <a:off x="1023938" y="1223963"/>
            <a:ext cx="3199719" cy="493712"/>
          </a:xfrm>
          <a:prstGeom prst="rect">
            <a:avLst/>
          </a:prstGeom>
          <a:noFill/>
          <a:ln>
            <a:noFill/>
          </a:ln>
          <a:extLst/>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lnSpc>
                <a:spcPct val="100000"/>
              </a:lnSpc>
              <a:defRPr/>
            </a:pPr>
            <a:r>
              <a:rPr lang="en-US" altLang="zh-CN" sz="1800" b="1" dirty="0">
                <a:solidFill>
                  <a:schemeClr val="tx1">
                    <a:lumMod val="85000"/>
                    <a:lumOff val="15000"/>
                  </a:schemeClr>
                </a:solidFill>
                <a:latin typeface="黑体" panose="02010609060101010101" pitchFamily="49" charset="-122"/>
                <a:ea typeface="黑体" panose="02010609060101010101" pitchFamily="49" charset="-122"/>
              </a:rPr>
              <a:t>3.2 </a:t>
            </a:r>
            <a:r>
              <a:rPr lang="zh-CN" altLang="en-US" sz="1800" b="1" dirty="0">
                <a:solidFill>
                  <a:schemeClr val="tx1">
                    <a:lumMod val="85000"/>
                    <a:lumOff val="15000"/>
                  </a:schemeClr>
                </a:solidFill>
                <a:latin typeface="黑体" panose="02010609060101010101" pitchFamily="49" charset="-122"/>
                <a:ea typeface="黑体" panose="02010609060101010101" pitchFamily="49" charset="-122"/>
              </a:rPr>
              <a:t>本团队气味复现研究思路</a:t>
            </a:r>
            <a:endParaRPr lang="zh-CN" altLang="zh-CN" sz="1800" b="1"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52228" name="文本框 1"/>
          <p:cNvSpPr txBox="1">
            <a:spLocks noChangeArrowheads="1"/>
          </p:cNvSpPr>
          <p:nvPr/>
        </p:nvSpPr>
        <p:spPr bwMode="auto">
          <a:xfrm>
            <a:off x="1026727" y="1783219"/>
            <a:ext cx="2723823" cy="369332"/>
          </a:xfrm>
          <a:prstGeom prst="rect">
            <a:avLst/>
          </a:prstGeom>
          <a:noFill/>
          <a:ln w="9525">
            <a:noFill/>
            <a:miter lim="800000"/>
            <a:headEnd/>
            <a:tailEnd/>
          </a:ln>
        </p:spPr>
        <p:txBody>
          <a:bodyPr wrap="none">
            <a:spAutoFit/>
          </a:bodyPr>
          <a:lstStyle/>
          <a:p>
            <a:pPr eaLnBrk="0" hangingPunct="0"/>
            <a:r>
              <a:rPr lang="zh-CN" altLang="en-US" dirty="0">
                <a:ea typeface="微软雅黑" pitchFamily="34" charset="-122"/>
              </a:rPr>
              <a:t>原始气味近似复现示意图</a:t>
            </a:r>
          </a:p>
        </p:txBody>
      </p:sp>
      <p:sp>
        <p:nvSpPr>
          <p:cNvPr id="3" name="云形 2"/>
          <p:cNvSpPr/>
          <p:nvPr/>
        </p:nvSpPr>
        <p:spPr>
          <a:xfrm>
            <a:off x="181136" y="3649925"/>
            <a:ext cx="984250" cy="655637"/>
          </a:xfrm>
          <a:prstGeom prst="cloud">
            <a:avLst/>
          </a:prstGeom>
        </p:spPr>
        <p:style>
          <a:lnRef idx="2">
            <a:schemeClr val="accent3"/>
          </a:lnRef>
          <a:fillRef idx="1">
            <a:schemeClr val="lt1"/>
          </a:fillRef>
          <a:effectRef idx="0">
            <a:schemeClr val="accent3"/>
          </a:effectRef>
          <a:fontRef idx="minor">
            <a:schemeClr val="dk1"/>
          </a:fontRef>
        </p:style>
        <p:txBody>
          <a:bodyPr anchor="ctr"/>
          <a:lstStyle/>
          <a:p>
            <a:pPr algn="ctr" eaLnBrk="0" hangingPunct="0">
              <a:defRPr/>
            </a:pPr>
            <a:r>
              <a:rPr lang="zh-CN" altLang="en-US" dirty="0">
                <a:latin typeface="宋体" panose="02010600030101010101" pitchFamily="2" charset="-122"/>
                <a:ea typeface="宋体" panose="02010600030101010101" pitchFamily="2" charset="-122"/>
              </a:rPr>
              <a:t>原始气味</a:t>
            </a:r>
          </a:p>
        </p:txBody>
      </p:sp>
      <p:sp>
        <p:nvSpPr>
          <p:cNvPr id="4" name="圆角矩形 3"/>
          <p:cNvSpPr/>
          <p:nvPr/>
        </p:nvSpPr>
        <p:spPr>
          <a:xfrm>
            <a:off x="1546222" y="3429228"/>
            <a:ext cx="953727" cy="1088570"/>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eaLnBrk="0" hangingPunct="0">
              <a:defRPr/>
            </a:pPr>
            <a:r>
              <a:rPr lang="zh-CN" altLang="en-US" sz="1600" dirty="0">
                <a:latin typeface="宋体" panose="02010600030101010101" pitchFamily="2" charset="-122"/>
                <a:ea typeface="宋体" panose="02010600030101010101" pitchFamily="2" charset="-122"/>
              </a:rPr>
              <a:t>数据</a:t>
            </a:r>
            <a:endParaRPr lang="en-US" altLang="zh-CN" sz="1600" dirty="0">
              <a:latin typeface="宋体" panose="02010600030101010101" pitchFamily="2" charset="-122"/>
              <a:ea typeface="宋体" panose="02010600030101010101" pitchFamily="2" charset="-122"/>
            </a:endParaRPr>
          </a:p>
          <a:p>
            <a:pPr algn="ctr" eaLnBrk="0" hangingPunct="0">
              <a:defRPr/>
            </a:pPr>
            <a:r>
              <a:rPr lang="zh-CN" altLang="en-US" sz="1600" dirty="0">
                <a:latin typeface="宋体" panose="02010600030101010101" pitchFamily="2" charset="-122"/>
                <a:ea typeface="宋体" panose="02010600030101010101" pitchFamily="2" charset="-122"/>
              </a:rPr>
              <a:t>获取与处理</a:t>
            </a:r>
          </a:p>
        </p:txBody>
      </p:sp>
      <p:sp>
        <p:nvSpPr>
          <p:cNvPr id="5" name="爆炸形 1 4"/>
          <p:cNvSpPr/>
          <p:nvPr/>
        </p:nvSpPr>
        <p:spPr>
          <a:xfrm>
            <a:off x="2878297" y="3503913"/>
            <a:ext cx="1200150" cy="879475"/>
          </a:xfrm>
          <a:prstGeom prst="irregularSeal1">
            <a:avLst/>
          </a:prstGeom>
        </p:spPr>
        <p:style>
          <a:lnRef idx="2">
            <a:schemeClr val="accent4"/>
          </a:lnRef>
          <a:fillRef idx="1">
            <a:schemeClr val="lt1"/>
          </a:fillRef>
          <a:effectRef idx="0">
            <a:schemeClr val="accent4"/>
          </a:effectRef>
          <a:fontRef idx="minor">
            <a:schemeClr val="dk1"/>
          </a:fontRef>
        </p:style>
        <p:txBody>
          <a:bodyPr anchor="ctr"/>
          <a:lstStyle/>
          <a:p>
            <a:pPr algn="ctr" eaLnBrk="0" hangingPunct="0">
              <a:defRPr/>
            </a:pPr>
            <a:r>
              <a:rPr lang="zh-CN" altLang="en-US" sz="1600" dirty="0"/>
              <a:t>嗅频信号</a:t>
            </a:r>
          </a:p>
        </p:txBody>
      </p:sp>
      <p:sp>
        <p:nvSpPr>
          <p:cNvPr id="11" name="圆角矩形 10"/>
          <p:cNvSpPr/>
          <p:nvPr/>
        </p:nvSpPr>
        <p:spPr>
          <a:xfrm>
            <a:off x="4502985" y="2556872"/>
            <a:ext cx="1304925" cy="363538"/>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eaLnBrk="0" hangingPunct="0">
              <a:defRPr/>
            </a:pPr>
            <a:r>
              <a:rPr lang="zh-CN" altLang="en-US" dirty="0">
                <a:latin typeface="宋体" panose="02010600030101010101" pitchFamily="2" charset="-122"/>
                <a:ea typeface="宋体" panose="02010600030101010101" pitchFamily="2" charset="-122"/>
              </a:rPr>
              <a:t>气味信息</a:t>
            </a:r>
            <a:r>
              <a:rPr lang="en-US" altLang="zh-CN" dirty="0">
                <a:latin typeface="宋体" panose="02010600030101010101" pitchFamily="2" charset="-122"/>
                <a:ea typeface="宋体" panose="02010600030101010101" pitchFamily="2" charset="-122"/>
              </a:rPr>
              <a:t>1</a:t>
            </a:r>
            <a:endParaRPr lang="zh-CN" altLang="en-US" dirty="0">
              <a:latin typeface="宋体" panose="02010600030101010101" pitchFamily="2" charset="-122"/>
              <a:ea typeface="宋体" panose="02010600030101010101" pitchFamily="2" charset="-122"/>
            </a:endParaRPr>
          </a:p>
        </p:txBody>
      </p:sp>
      <p:sp>
        <p:nvSpPr>
          <p:cNvPr id="7" name="流程图: 接点 6"/>
          <p:cNvSpPr/>
          <p:nvPr/>
        </p:nvSpPr>
        <p:spPr>
          <a:xfrm>
            <a:off x="4917323" y="4334872"/>
            <a:ext cx="46037" cy="44450"/>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zh-CN" altLang="en-US"/>
          </a:p>
        </p:txBody>
      </p:sp>
      <p:sp>
        <p:nvSpPr>
          <p:cNvPr id="18" name="流程图: 接点 17"/>
          <p:cNvSpPr/>
          <p:nvPr/>
        </p:nvSpPr>
        <p:spPr>
          <a:xfrm>
            <a:off x="4917323" y="4493622"/>
            <a:ext cx="46037" cy="46038"/>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zh-CN" altLang="en-US"/>
          </a:p>
        </p:txBody>
      </p:sp>
      <p:sp>
        <p:nvSpPr>
          <p:cNvPr id="19" name="流程图: 接点 18"/>
          <p:cNvSpPr/>
          <p:nvPr/>
        </p:nvSpPr>
        <p:spPr>
          <a:xfrm>
            <a:off x="4917323" y="4652372"/>
            <a:ext cx="46037" cy="46038"/>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zh-CN" altLang="en-US"/>
          </a:p>
        </p:txBody>
      </p:sp>
      <p:sp>
        <p:nvSpPr>
          <p:cNvPr id="8" name="右箭头 7"/>
          <p:cNvSpPr/>
          <p:nvPr/>
        </p:nvSpPr>
        <p:spPr>
          <a:xfrm>
            <a:off x="1247390" y="3908425"/>
            <a:ext cx="249237" cy="68263"/>
          </a:xfrm>
          <a:prstGeom prst="rightArrow">
            <a:avLst/>
          </a:prstGeom>
        </p:spPr>
        <p:style>
          <a:lnRef idx="2">
            <a:schemeClr val="accent2"/>
          </a:lnRef>
          <a:fillRef idx="1">
            <a:schemeClr val="lt1"/>
          </a:fillRef>
          <a:effectRef idx="0">
            <a:schemeClr val="accent2"/>
          </a:effectRef>
          <a:fontRef idx="minor">
            <a:schemeClr val="dk1"/>
          </a:fontRef>
        </p:style>
        <p:txBody>
          <a:bodyPr anchor="ctr"/>
          <a:lstStyle/>
          <a:p>
            <a:pPr algn="ctr" eaLnBrk="0" hangingPunct="0">
              <a:defRPr/>
            </a:pPr>
            <a:endParaRPr lang="zh-CN" altLang="en-US"/>
          </a:p>
        </p:txBody>
      </p:sp>
      <p:sp>
        <p:nvSpPr>
          <p:cNvPr id="21" name="右箭头 20"/>
          <p:cNvSpPr/>
          <p:nvPr/>
        </p:nvSpPr>
        <p:spPr>
          <a:xfrm>
            <a:off x="2559698" y="3896367"/>
            <a:ext cx="250825" cy="68263"/>
          </a:xfrm>
          <a:prstGeom prst="rightArrow">
            <a:avLst/>
          </a:prstGeom>
        </p:spPr>
        <p:style>
          <a:lnRef idx="2">
            <a:schemeClr val="accent2"/>
          </a:lnRef>
          <a:fillRef idx="1">
            <a:schemeClr val="lt1"/>
          </a:fillRef>
          <a:effectRef idx="0">
            <a:schemeClr val="accent2"/>
          </a:effectRef>
          <a:fontRef idx="minor">
            <a:schemeClr val="dk1"/>
          </a:fontRef>
        </p:style>
        <p:txBody>
          <a:bodyPr anchor="ctr"/>
          <a:lstStyle/>
          <a:p>
            <a:pPr algn="ctr" eaLnBrk="0" hangingPunct="0">
              <a:defRPr/>
            </a:pPr>
            <a:endParaRPr lang="zh-CN" altLang="en-US"/>
          </a:p>
        </p:txBody>
      </p:sp>
      <p:sp>
        <p:nvSpPr>
          <p:cNvPr id="35" name="爆炸形 1 34"/>
          <p:cNvSpPr/>
          <p:nvPr/>
        </p:nvSpPr>
        <p:spPr>
          <a:xfrm>
            <a:off x="6251575" y="3536950"/>
            <a:ext cx="1198563" cy="879475"/>
          </a:xfrm>
          <a:prstGeom prst="irregularSeal1">
            <a:avLst/>
          </a:prstGeom>
        </p:spPr>
        <p:style>
          <a:lnRef idx="2">
            <a:schemeClr val="accent6"/>
          </a:lnRef>
          <a:fillRef idx="1">
            <a:schemeClr val="lt1"/>
          </a:fillRef>
          <a:effectRef idx="0">
            <a:schemeClr val="accent6"/>
          </a:effectRef>
          <a:fontRef idx="minor">
            <a:schemeClr val="dk1"/>
          </a:fontRef>
        </p:style>
        <p:txBody>
          <a:bodyPr anchor="ctr"/>
          <a:lstStyle/>
          <a:p>
            <a:pPr algn="ctr" eaLnBrk="0" hangingPunct="0">
              <a:defRPr/>
            </a:pPr>
            <a:r>
              <a:rPr lang="zh-CN" altLang="en-US" dirty="0"/>
              <a:t>配比</a:t>
            </a:r>
          </a:p>
        </p:txBody>
      </p:sp>
      <p:sp>
        <p:nvSpPr>
          <p:cNvPr id="51" name="云形 50"/>
          <p:cNvSpPr/>
          <p:nvPr/>
        </p:nvSpPr>
        <p:spPr>
          <a:xfrm>
            <a:off x="7970784" y="3658117"/>
            <a:ext cx="984250" cy="655637"/>
          </a:xfrm>
          <a:prstGeom prst="cloud">
            <a:avLst/>
          </a:prstGeom>
        </p:spPr>
        <p:style>
          <a:lnRef idx="2">
            <a:schemeClr val="dk1"/>
          </a:lnRef>
          <a:fillRef idx="1">
            <a:schemeClr val="lt1"/>
          </a:fillRef>
          <a:effectRef idx="0">
            <a:schemeClr val="dk1"/>
          </a:effectRef>
          <a:fontRef idx="minor">
            <a:schemeClr val="dk1"/>
          </a:fontRef>
        </p:style>
        <p:txBody>
          <a:bodyPr anchor="ctr"/>
          <a:lstStyle/>
          <a:p>
            <a:pPr algn="ctr" eaLnBrk="0" hangingPunct="0">
              <a:defRPr/>
            </a:pPr>
            <a:r>
              <a:rPr lang="zh-CN" altLang="en-US" dirty="0">
                <a:latin typeface="宋体" panose="02010600030101010101" pitchFamily="2" charset="-122"/>
                <a:ea typeface="宋体" panose="02010600030101010101" pitchFamily="2" charset="-122"/>
              </a:rPr>
              <a:t>目标气味</a:t>
            </a:r>
          </a:p>
        </p:txBody>
      </p:sp>
      <p:sp>
        <p:nvSpPr>
          <p:cNvPr id="52" name="右箭头 51"/>
          <p:cNvSpPr/>
          <p:nvPr/>
        </p:nvSpPr>
        <p:spPr>
          <a:xfrm>
            <a:off x="7541212" y="3938588"/>
            <a:ext cx="250825" cy="69850"/>
          </a:xfrm>
          <a:prstGeom prst="rightArrow">
            <a:avLst/>
          </a:prstGeom>
        </p:spPr>
        <p:style>
          <a:lnRef idx="2">
            <a:schemeClr val="accent2"/>
          </a:lnRef>
          <a:fillRef idx="1">
            <a:schemeClr val="lt1"/>
          </a:fillRef>
          <a:effectRef idx="0">
            <a:schemeClr val="accent2"/>
          </a:effectRef>
          <a:fontRef idx="minor">
            <a:schemeClr val="dk1"/>
          </a:fontRef>
        </p:style>
        <p:txBody>
          <a:bodyPr anchor="ctr"/>
          <a:lstStyle/>
          <a:p>
            <a:pPr algn="ctr" eaLnBrk="0" hangingPunct="0">
              <a:defRPr/>
            </a:pPr>
            <a:endParaRPr lang="zh-CN" altLang="en-US"/>
          </a:p>
        </p:txBody>
      </p:sp>
      <p:sp>
        <p:nvSpPr>
          <p:cNvPr id="33" name="圆角矩形 32"/>
          <p:cNvSpPr/>
          <p:nvPr/>
        </p:nvSpPr>
        <p:spPr>
          <a:xfrm>
            <a:off x="4502985" y="3190285"/>
            <a:ext cx="1304925" cy="363537"/>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eaLnBrk="0" hangingPunct="0">
              <a:defRPr/>
            </a:pPr>
            <a:r>
              <a:rPr lang="zh-CN" altLang="en-US" dirty="0">
                <a:latin typeface="宋体" panose="02010600030101010101" pitchFamily="2" charset="-122"/>
                <a:ea typeface="宋体" panose="02010600030101010101" pitchFamily="2" charset="-122"/>
              </a:rPr>
              <a:t>气味信息</a:t>
            </a:r>
            <a:r>
              <a:rPr lang="en-US" altLang="zh-CN" dirty="0">
                <a:latin typeface="宋体" panose="02010600030101010101" pitchFamily="2" charset="-122"/>
                <a:ea typeface="宋体" panose="02010600030101010101" pitchFamily="2" charset="-122"/>
              </a:rPr>
              <a:t>2</a:t>
            </a:r>
            <a:endParaRPr lang="zh-CN" altLang="en-US" dirty="0">
              <a:latin typeface="宋体" panose="02010600030101010101" pitchFamily="2" charset="-122"/>
              <a:ea typeface="宋体" panose="02010600030101010101" pitchFamily="2" charset="-122"/>
            </a:endParaRPr>
          </a:p>
        </p:txBody>
      </p:sp>
      <p:sp>
        <p:nvSpPr>
          <p:cNvPr id="34" name="圆角矩形 33"/>
          <p:cNvSpPr/>
          <p:nvPr/>
        </p:nvSpPr>
        <p:spPr>
          <a:xfrm>
            <a:off x="4499810" y="3820522"/>
            <a:ext cx="1308100" cy="363538"/>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eaLnBrk="0" hangingPunct="0">
              <a:defRPr/>
            </a:pPr>
            <a:r>
              <a:rPr lang="zh-CN" altLang="en-US" dirty="0">
                <a:latin typeface="宋体" panose="02010600030101010101" pitchFamily="2" charset="-122"/>
                <a:ea typeface="宋体" panose="02010600030101010101" pitchFamily="2" charset="-122"/>
              </a:rPr>
              <a:t>气味信息</a:t>
            </a:r>
            <a:r>
              <a:rPr lang="en-US" altLang="zh-CN" dirty="0">
                <a:latin typeface="宋体" panose="02010600030101010101" pitchFamily="2" charset="-122"/>
                <a:ea typeface="宋体" panose="02010600030101010101" pitchFamily="2" charset="-122"/>
              </a:rPr>
              <a:t>3</a:t>
            </a:r>
            <a:endParaRPr lang="zh-CN" altLang="en-US" dirty="0">
              <a:latin typeface="宋体" panose="02010600030101010101" pitchFamily="2" charset="-122"/>
              <a:ea typeface="宋体" panose="02010600030101010101" pitchFamily="2" charset="-122"/>
            </a:endParaRPr>
          </a:p>
        </p:txBody>
      </p:sp>
      <p:sp>
        <p:nvSpPr>
          <p:cNvPr id="37" name="圆角矩形 36"/>
          <p:cNvSpPr/>
          <p:nvPr/>
        </p:nvSpPr>
        <p:spPr>
          <a:xfrm>
            <a:off x="4499810" y="4850810"/>
            <a:ext cx="1308100" cy="3651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eaLnBrk="0" hangingPunct="0">
              <a:defRPr/>
            </a:pPr>
            <a:r>
              <a:rPr lang="zh-CN" altLang="en-US" dirty="0">
                <a:latin typeface="宋体" panose="02010600030101010101" pitchFamily="2" charset="-122"/>
                <a:ea typeface="宋体" panose="02010600030101010101" pitchFamily="2" charset="-122"/>
              </a:rPr>
              <a:t>气味信息</a:t>
            </a:r>
            <a:r>
              <a:rPr lang="en-US" altLang="zh-CN" dirty="0">
                <a:latin typeface="宋体" panose="02010600030101010101" pitchFamily="2" charset="-122"/>
                <a:ea typeface="宋体" panose="02010600030101010101" pitchFamily="2" charset="-122"/>
              </a:rPr>
              <a:t>n</a:t>
            </a:r>
            <a:endParaRPr lang="zh-CN" altLang="en-US" dirty="0">
              <a:latin typeface="宋体" panose="02010600030101010101" pitchFamily="2" charset="-122"/>
              <a:ea typeface="宋体" panose="02010600030101010101" pitchFamily="2" charset="-122"/>
            </a:endParaRPr>
          </a:p>
        </p:txBody>
      </p:sp>
      <p:sp>
        <p:nvSpPr>
          <p:cNvPr id="52256" name="文本框 8"/>
          <p:cNvSpPr txBox="1">
            <a:spLocks noChangeArrowheads="1"/>
          </p:cNvSpPr>
          <p:nvPr/>
        </p:nvSpPr>
        <p:spPr bwMode="auto">
          <a:xfrm>
            <a:off x="7369106" y="3600034"/>
            <a:ext cx="595035" cy="338554"/>
          </a:xfrm>
          <a:prstGeom prst="rect">
            <a:avLst/>
          </a:prstGeom>
          <a:noFill/>
          <a:ln w="9525">
            <a:noFill/>
            <a:miter lim="800000"/>
            <a:headEnd/>
            <a:tailEnd/>
          </a:ln>
        </p:spPr>
        <p:txBody>
          <a:bodyPr wrap="none">
            <a:spAutoFit/>
          </a:bodyPr>
          <a:lstStyle/>
          <a:p>
            <a:pPr eaLnBrk="0" hangingPunct="0"/>
            <a:r>
              <a:rPr lang="zh-CN" altLang="en-US" sz="1600" dirty="0">
                <a:ea typeface="微软雅黑" pitchFamily="34" charset="-122"/>
              </a:rPr>
              <a:t>复现</a:t>
            </a:r>
          </a:p>
        </p:txBody>
      </p:sp>
      <p:grpSp>
        <p:nvGrpSpPr>
          <p:cNvPr id="41" name="组合 40"/>
          <p:cNvGrpSpPr/>
          <p:nvPr/>
        </p:nvGrpSpPr>
        <p:grpSpPr>
          <a:xfrm>
            <a:off x="619315" y="5501532"/>
            <a:ext cx="1663369" cy="1076722"/>
            <a:chOff x="698402" y="23283"/>
            <a:chExt cx="1767802" cy="1237404"/>
          </a:xfrm>
        </p:grpSpPr>
        <p:sp>
          <p:nvSpPr>
            <p:cNvPr id="42" name="圆角矩形 41"/>
            <p:cNvSpPr/>
            <p:nvPr/>
          </p:nvSpPr>
          <p:spPr>
            <a:xfrm>
              <a:off x="698402" y="23283"/>
              <a:ext cx="1767802" cy="1237404"/>
            </a:xfrm>
            <a:prstGeom prst="roundRect">
              <a:avLst>
                <a:gd name="adj" fmla="val 16670"/>
              </a:avLst>
            </a:prstGeom>
          </p:spPr>
          <p:style>
            <a:lnRef idx="3">
              <a:schemeClr val="lt1"/>
            </a:lnRef>
            <a:fillRef idx="1">
              <a:schemeClr val="accent6"/>
            </a:fillRef>
            <a:effectRef idx="1">
              <a:schemeClr val="accent6"/>
            </a:effectRef>
            <a:fontRef idx="minor">
              <a:schemeClr val="lt1"/>
            </a:fontRef>
          </p:style>
        </p:sp>
        <p:sp>
          <p:nvSpPr>
            <p:cNvPr id="43" name="圆角矩形 4"/>
            <p:cNvSpPr txBox="1"/>
            <p:nvPr/>
          </p:nvSpPr>
          <p:spPr>
            <a:xfrm>
              <a:off x="758818" y="83699"/>
              <a:ext cx="1646970" cy="1116572"/>
            </a:xfrm>
            <a:prstGeom prst="rect">
              <a:avLst/>
            </a:prstGeom>
          </p:spPr>
          <p:style>
            <a:lnRef idx="3">
              <a:schemeClr val="lt1"/>
            </a:lnRef>
            <a:fillRef idx="1">
              <a:schemeClr val="accent6"/>
            </a:fillRef>
            <a:effectRef idx="1">
              <a:schemeClr val="accent6"/>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zh-CN" altLang="en-US" b="1" kern="1200" dirty="0">
                  <a:latin typeface="黑体" panose="02010609060101010101" pitchFamily="49" charset="-122"/>
                  <a:ea typeface="黑体" panose="02010609060101010101" pitchFamily="49" charset="-122"/>
                </a:rPr>
                <a:t>采集与识别</a:t>
              </a:r>
            </a:p>
          </p:txBody>
        </p:sp>
      </p:grpSp>
      <p:sp>
        <p:nvSpPr>
          <p:cNvPr id="12" name="左大括号 11"/>
          <p:cNvSpPr/>
          <p:nvPr/>
        </p:nvSpPr>
        <p:spPr>
          <a:xfrm>
            <a:off x="4150817" y="2743994"/>
            <a:ext cx="293610" cy="2289853"/>
          </a:xfrm>
          <a:prstGeom prst="leftBrace">
            <a:avLst>
              <a:gd name="adj1" fmla="val 74853"/>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7" name="左大括号 46"/>
          <p:cNvSpPr/>
          <p:nvPr/>
        </p:nvSpPr>
        <p:spPr>
          <a:xfrm rot="10800000">
            <a:off x="5867660" y="2744495"/>
            <a:ext cx="293610" cy="2289853"/>
          </a:xfrm>
          <a:prstGeom prst="leftBrace">
            <a:avLst>
              <a:gd name="adj1" fmla="val 74853"/>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49" name="组合 48"/>
          <p:cNvGrpSpPr/>
          <p:nvPr/>
        </p:nvGrpSpPr>
        <p:grpSpPr>
          <a:xfrm>
            <a:off x="3591425" y="5507375"/>
            <a:ext cx="1663369" cy="1076722"/>
            <a:chOff x="698402" y="23283"/>
            <a:chExt cx="1767802" cy="1237404"/>
          </a:xfrm>
        </p:grpSpPr>
        <p:sp>
          <p:nvSpPr>
            <p:cNvPr id="50" name="圆角矩形 49"/>
            <p:cNvSpPr/>
            <p:nvPr/>
          </p:nvSpPr>
          <p:spPr>
            <a:xfrm>
              <a:off x="698402" y="23283"/>
              <a:ext cx="1767802" cy="1237404"/>
            </a:xfrm>
            <a:prstGeom prst="roundRect">
              <a:avLst>
                <a:gd name="adj" fmla="val 16670"/>
              </a:avLst>
            </a:prstGeom>
          </p:spPr>
          <p:style>
            <a:lnRef idx="3">
              <a:schemeClr val="lt1"/>
            </a:lnRef>
            <a:fillRef idx="1">
              <a:schemeClr val="accent1"/>
            </a:fillRef>
            <a:effectRef idx="1">
              <a:schemeClr val="accent1"/>
            </a:effectRef>
            <a:fontRef idx="minor">
              <a:schemeClr val="lt1"/>
            </a:fontRef>
          </p:style>
        </p:sp>
        <p:sp>
          <p:nvSpPr>
            <p:cNvPr id="53" name="圆角矩形 4"/>
            <p:cNvSpPr txBox="1"/>
            <p:nvPr/>
          </p:nvSpPr>
          <p:spPr>
            <a:xfrm>
              <a:off x="758818" y="83699"/>
              <a:ext cx="1646970" cy="1116572"/>
            </a:xfrm>
            <a:prstGeom prst="rect">
              <a:avLst/>
            </a:prstGeom>
          </p:spPr>
          <p:style>
            <a:lnRef idx="3">
              <a:schemeClr val="lt1"/>
            </a:lnRef>
            <a:fillRef idx="1">
              <a:schemeClr val="accent1"/>
            </a:fillRef>
            <a:effectRef idx="1">
              <a:schemeClr val="accent1"/>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zh-CN" altLang="en-US" b="1" kern="1200" dirty="0">
                  <a:latin typeface="黑体" panose="02010609060101010101" pitchFamily="49" charset="-122"/>
                  <a:ea typeface="黑体" panose="02010609060101010101" pitchFamily="49" charset="-122"/>
                </a:rPr>
                <a:t>嗅频传输</a:t>
              </a:r>
            </a:p>
          </p:txBody>
        </p:sp>
      </p:grpSp>
      <p:grpSp>
        <p:nvGrpSpPr>
          <p:cNvPr id="54" name="组合 53"/>
          <p:cNvGrpSpPr/>
          <p:nvPr/>
        </p:nvGrpSpPr>
        <p:grpSpPr>
          <a:xfrm>
            <a:off x="6799540" y="5501532"/>
            <a:ext cx="1663369" cy="1076722"/>
            <a:chOff x="698402" y="23283"/>
            <a:chExt cx="1767802" cy="1237404"/>
          </a:xfrm>
        </p:grpSpPr>
        <p:sp>
          <p:nvSpPr>
            <p:cNvPr id="55" name="圆角矩形 54"/>
            <p:cNvSpPr/>
            <p:nvPr/>
          </p:nvSpPr>
          <p:spPr>
            <a:xfrm>
              <a:off x="698402" y="23283"/>
              <a:ext cx="1767802" cy="1237404"/>
            </a:xfrm>
            <a:prstGeom prst="roundRect">
              <a:avLst>
                <a:gd name="adj" fmla="val 16670"/>
              </a:avLst>
            </a:prstGeom>
          </p:spPr>
          <p:style>
            <a:lnRef idx="3">
              <a:schemeClr val="lt1"/>
            </a:lnRef>
            <a:fillRef idx="1">
              <a:schemeClr val="accent4"/>
            </a:fillRef>
            <a:effectRef idx="1">
              <a:schemeClr val="accent4"/>
            </a:effectRef>
            <a:fontRef idx="minor">
              <a:schemeClr val="lt1"/>
            </a:fontRef>
          </p:style>
        </p:sp>
        <p:sp>
          <p:nvSpPr>
            <p:cNvPr id="56" name="圆角矩形 4"/>
            <p:cNvSpPr txBox="1"/>
            <p:nvPr/>
          </p:nvSpPr>
          <p:spPr>
            <a:xfrm>
              <a:off x="758818" y="83699"/>
              <a:ext cx="1646970" cy="1116572"/>
            </a:xfrm>
            <a:prstGeom prst="rect">
              <a:avLst/>
            </a:prstGeom>
          </p:spPr>
          <p:style>
            <a:lnRef idx="3">
              <a:schemeClr val="lt1"/>
            </a:lnRef>
            <a:fillRef idx="1">
              <a:schemeClr val="accent4"/>
            </a:fillRef>
            <a:effectRef idx="1">
              <a:schemeClr val="accent4"/>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zh-CN" altLang="en-US" b="1" kern="1200" dirty="0">
                  <a:latin typeface="黑体" panose="02010609060101010101" pitchFamily="49" charset="-122"/>
                  <a:ea typeface="黑体" panose="02010609060101010101" pitchFamily="49" charset="-122"/>
                </a:rPr>
                <a:t>气味复现</a:t>
              </a:r>
            </a:p>
          </p:txBody>
        </p:sp>
      </p:grpSp>
      <p:sp>
        <p:nvSpPr>
          <p:cNvPr id="36"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三</a:t>
            </a:r>
            <a:r>
              <a:rPr lang="zh-CN" altLang="en-US" sz="2400" b="1" dirty="0" smtClean="0">
                <a:solidFill>
                  <a:schemeClr val="bg1"/>
                </a:solidFill>
                <a:latin typeface="微软雅黑" panose="020B0503020204020204" pitchFamily="34" charset="-122"/>
                <a:ea typeface="微软雅黑" panose="020B0503020204020204" pitchFamily="34" charset="-122"/>
              </a:rPr>
              <a:t>、探索研究</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图片 14"/>
          <p:cNvPicPr>
            <a:picLocks noChangeAspect="1" noChangeArrowheads="1"/>
          </p:cNvPicPr>
          <p:nvPr/>
        </p:nvPicPr>
        <p:blipFill>
          <a:blip r:embed="rId2"/>
          <a:srcRect/>
          <a:stretch>
            <a:fillRect/>
          </a:stretch>
        </p:blipFill>
        <p:spPr bwMode="auto">
          <a:xfrm>
            <a:off x="577850" y="1293813"/>
            <a:ext cx="446088" cy="447675"/>
          </a:xfrm>
          <a:prstGeom prst="rect">
            <a:avLst/>
          </a:prstGeom>
          <a:noFill/>
          <a:ln w="9525">
            <a:noFill/>
            <a:miter lim="800000"/>
            <a:headEnd/>
            <a:tailEnd/>
          </a:ln>
        </p:spPr>
      </p:pic>
      <p:sp>
        <p:nvSpPr>
          <p:cNvPr id="13" name="标题 1"/>
          <p:cNvSpPr txBox="1">
            <a:spLocks/>
          </p:cNvSpPr>
          <p:nvPr/>
        </p:nvSpPr>
        <p:spPr bwMode="auto">
          <a:xfrm>
            <a:off x="1023938" y="1223963"/>
            <a:ext cx="2503487" cy="493712"/>
          </a:xfrm>
          <a:prstGeom prst="rect">
            <a:avLst/>
          </a:prstGeom>
          <a:noFill/>
          <a:ln>
            <a:noFill/>
          </a:ln>
          <a:extLst/>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lnSpc>
                <a:spcPct val="100000"/>
              </a:lnSpc>
              <a:defRPr/>
            </a:pPr>
            <a:r>
              <a:rPr lang="en-US" altLang="zh-CN" sz="1800" b="1" dirty="0">
                <a:solidFill>
                  <a:schemeClr val="tx1">
                    <a:lumMod val="85000"/>
                    <a:lumOff val="15000"/>
                  </a:schemeClr>
                </a:solidFill>
                <a:latin typeface="黑体" panose="02010609060101010101" pitchFamily="49" charset="-122"/>
                <a:ea typeface="黑体" panose="02010609060101010101" pitchFamily="49" charset="-122"/>
              </a:rPr>
              <a:t>3.3 </a:t>
            </a:r>
            <a:r>
              <a:rPr lang="zh-CN" altLang="en-US" sz="1800" b="1" dirty="0">
                <a:solidFill>
                  <a:schemeClr val="tx1">
                    <a:lumMod val="85000"/>
                    <a:lumOff val="15000"/>
                  </a:schemeClr>
                </a:solidFill>
                <a:latin typeface="黑体" panose="02010609060101010101" pitchFamily="49" charset="-122"/>
                <a:ea typeface="黑体" panose="02010609060101010101" pitchFamily="49" charset="-122"/>
              </a:rPr>
              <a:t>气味复现特征信息</a:t>
            </a:r>
            <a:endParaRPr lang="zh-CN" altLang="zh-CN" sz="1800" b="1"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2" name="圆角矩形 1"/>
          <p:cNvSpPr/>
          <p:nvPr/>
        </p:nvSpPr>
        <p:spPr>
          <a:xfrm>
            <a:off x="1023938" y="3181350"/>
            <a:ext cx="1020762" cy="742950"/>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lgn="ctr" eaLnBrk="0" hangingPunct="0">
              <a:defRPr/>
            </a:pPr>
            <a:r>
              <a:rPr lang="zh-CN" altLang="en-US" b="1" dirty="0">
                <a:latin typeface="黑体" panose="02010609060101010101" pitchFamily="49" charset="-122"/>
                <a:ea typeface="黑体" panose="02010609060101010101" pitchFamily="49" charset="-122"/>
              </a:rPr>
              <a:t>气味信息接收</a:t>
            </a:r>
          </a:p>
        </p:txBody>
      </p:sp>
      <p:sp>
        <p:nvSpPr>
          <p:cNvPr id="6" name="圆角矩形 5"/>
          <p:cNvSpPr/>
          <p:nvPr/>
        </p:nvSpPr>
        <p:spPr>
          <a:xfrm>
            <a:off x="4161632" y="3171825"/>
            <a:ext cx="1019175" cy="742950"/>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lgn="ctr" eaLnBrk="0" hangingPunct="0">
              <a:defRPr/>
            </a:pPr>
            <a:r>
              <a:rPr lang="zh-CN" altLang="en-US" b="1" dirty="0">
                <a:latin typeface="黑体" panose="02010609060101010101" pitchFamily="49" charset="-122"/>
                <a:ea typeface="黑体" panose="02010609060101010101" pitchFamily="49" charset="-122"/>
              </a:rPr>
              <a:t>气味信息解析</a:t>
            </a:r>
          </a:p>
        </p:txBody>
      </p:sp>
      <p:sp>
        <p:nvSpPr>
          <p:cNvPr id="7" name="圆角矩形 6"/>
          <p:cNvSpPr/>
          <p:nvPr/>
        </p:nvSpPr>
        <p:spPr>
          <a:xfrm>
            <a:off x="2605880" y="3181350"/>
            <a:ext cx="1020763" cy="742950"/>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lgn="ctr" eaLnBrk="0" hangingPunct="0">
              <a:defRPr/>
            </a:pPr>
            <a:r>
              <a:rPr lang="zh-CN" altLang="en-US" b="1" dirty="0">
                <a:latin typeface="黑体" panose="02010609060101010101" pitchFamily="49" charset="-122"/>
                <a:ea typeface="黑体" panose="02010609060101010101" pitchFamily="49" charset="-122"/>
              </a:rPr>
              <a:t>嗅频</a:t>
            </a:r>
          </a:p>
        </p:txBody>
      </p:sp>
      <p:sp>
        <p:nvSpPr>
          <p:cNvPr id="3" name="流程图: 可选过程 2"/>
          <p:cNvSpPr/>
          <p:nvPr/>
        </p:nvSpPr>
        <p:spPr>
          <a:xfrm>
            <a:off x="6253163" y="1798638"/>
            <a:ext cx="1646237" cy="644525"/>
          </a:xfrm>
          <a:prstGeom prst="flowChartAlternateProcess">
            <a:avLst/>
          </a:prstGeom>
        </p:spPr>
        <p:style>
          <a:lnRef idx="2">
            <a:schemeClr val="accent4"/>
          </a:lnRef>
          <a:fillRef idx="1">
            <a:schemeClr val="lt1"/>
          </a:fillRef>
          <a:effectRef idx="0">
            <a:schemeClr val="accent4"/>
          </a:effectRef>
          <a:fontRef idx="minor">
            <a:schemeClr val="dk1"/>
          </a:fontRef>
        </p:style>
        <p:txBody>
          <a:bodyPr anchor="ctr"/>
          <a:lstStyle/>
          <a:p>
            <a:pPr algn="ctr" eaLnBrk="0" hangingPunct="0">
              <a:defRPr/>
            </a:pPr>
            <a:r>
              <a:rPr lang="zh-CN" altLang="en-US" b="1" dirty="0">
                <a:latin typeface="黑体" panose="02010609060101010101" pitchFamily="49" charset="-122"/>
                <a:ea typeface="黑体" panose="02010609060101010101" pitchFamily="49" charset="-122"/>
              </a:rPr>
              <a:t>名称（属性）</a:t>
            </a:r>
          </a:p>
        </p:txBody>
      </p:sp>
      <p:sp>
        <p:nvSpPr>
          <p:cNvPr id="9" name="流程图: 可选过程 8"/>
          <p:cNvSpPr/>
          <p:nvPr/>
        </p:nvSpPr>
        <p:spPr>
          <a:xfrm>
            <a:off x="6253163" y="2789238"/>
            <a:ext cx="1044575" cy="644525"/>
          </a:xfrm>
          <a:prstGeom prst="flowChartAlternateProcess">
            <a:avLst/>
          </a:prstGeom>
        </p:spPr>
        <p:style>
          <a:lnRef idx="2">
            <a:schemeClr val="accent4"/>
          </a:lnRef>
          <a:fillRef idx="1">
            <a:schemeClr val="lt1"/>
          </a:fillRef>
          <a:effectRef idx="0">
            <a:schemeClr val="accent4"/>
          </a:effectRef>
          <a:fontRef idx="minor">
            <a:schemeClr val="dk1"/>
          </a:fontRef>
        </p:style>
        <p:txBody>
          <a:bodyPr anchor="ctr"/>
          <a:lstStyle/>
          <a:p>
            <a:pPr algn="ctr" eaLnBrk="0" hangingPunct="0">
              <a:defRPr/>
            </a:pPr>
            <a:r>
              <a:rPr lang="zh-CN" altLang="en-US" b="1" dirty="0">
                <a:latin typeface="黑体" panose="02010609060101010101" pitchFamily="49" charset="-122"/>
                <a:ea typeface="黑体" panose="02010609060101010101" pitchFamily="49" charset="-122"/>
              </a:rPr>
              <a:t>浓度</a:t>
            </a:r>
          </a:p>
        </p:txBody>
      </p:sp>
      <p:sp>
        <p:nvSpPr>
          <p:cNvPr id="10" name="流程图: 可选过程 9"/>
          <p:cNvSpPr/>
          <p:nvPr/>
        </p:nvSpPr>
        <p:spPr>
          <a:xfrm>
            <a:off x="6253163" y="3741738"/>
            <a:ext cx="1044575" cy="644525"/>
          </a:xfrm>
          <a:prstGeom prst="flowChartAlternateProcess">
            <a:avLst/>
          </a:prstGeom>
        </p:spPr>
        <p:style>
          <a:lnRef idx="2">
            <a:schemeClr val="accent4"/>
          </a:lnRef>
          <a:fillRef idx="1">
            <a:schemeClr val="lt1"/>
          </a:fillRef>
          <a:effectRef idx="0">
            <a:schemeClr val="accent4"/>
          </a:effectRef>
          <a:fontRef idx="minor">
            <a:schemeClr val="dk1"/>
          </a:fontRef>
        </p:style>
        <p:txBody>
          <a:bodyPr anchor="ctr"/>
          <a:lstStyle/>
          <a:p>
            <a:pPr algn="ctr" eaLnBrk="0" hangingPunct="0">
              <a:defRPr/>
            </a:pPr>
            <a:r>
              <a:rPr lang="zh-CN" altLang="en-US" b="1" dirty="0">
                <a:latin typeface="黑体" panose="02010609060101010101" pitchFamily="49" charset="-122"/>
                <a:ea typeface="黑体" panose="02010609060101010101" pitchFamily="49" charset="-122"/>
              </a:rPr>
              <a:t>成分</a:t>
            </a:r>
          </a:p>
        </p:txBody>
      </p:sp>
      <p:sp>
        <p:nvSpPr>
          <p:cNvPr id="11" name="流程图: 可选过程 10"/>
          <p:cNvSpPr/>
          <p:nvPr/>
        </p:nvSpPr>
        <p:spPr>
          <a:xfrm>
            <a:off x="6253163" y="4732338"/>
            <a:ext cx="1044575" cy="646112"/>
          </a:xfrm>
          <a:prstGeom prst="flowChartAlternateProcess">
            <a:avLst/>
          </a:prstGeom>
        </p:spPr>
        <p:style>
          <a:lnRef idx="2">
            <a:schemeClr val="accent4"/>
          </a:lnRef>
          <a:fillRef idx="1">
            <a:schemeClr val="lt1"/>
          </a:fillRef>
          <a:effectRef idx="0">
            <a:schemeClr val="accent4"/>
          </a:effectRef>
          <a:fontRef idx="minor">
            <a:schemeClr val="dk1"/>
          </a:fontRef>
        </p:style>
        <p:txBody>
          <a:bodyPr anchor="ctr"/>
          <a:lstStyle/>
          <a:p>
            <a:pPr algn="ctr" eaLnBrk="0" hangingPunct="0">
              <a:defRPr/>
            </a:pPr>
            <a:r>
              <a:rPr lang="zh-CN" altLang="en-US" b="1" dirty="0">
                <a:latin typeface="黑体" panose="02010609060101010101" pitchFamily="49" charset="-122"/>
                <a:ea typeface="黑体" panose="02010609060101010101" pitchFamily="49" charset="-122"/>
              </a:rPr>
              <a:t>嗅感</a:t>
            </a:r>
          </a:p>
        </p:txBody>
      </p:sp>
      <p:cxnSp>
        <p:nvCxnSpPr>
          <p:cNvPr id="5" name="直接箭头连接符 4"/>
          <p:cNvCxnSpPr/>
          <p:nvPr/>
        </p:nvCxnSpPr>
        <p:spPr>
          <a:xfrm>
            <a:off x="2122488" y="3543300"/>
            <a:ext cx="465137"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a:off x="3649663" y="3530600"/>
            <a:ext cx="46513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V="1">
            <a:off x="5382418" y="2222500"/>
            <a:ext cx="726282" cy="8890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V="1">
            <a:off x="5386388" y="3111500"/>
            <a:ext cx="722312" cy="32226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5382419" y="3704432"/>
            <a:ext cx="726281" cy="35956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5382418" y="3924300"/>
            <a:ext cx="726282" cy="113109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0"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三</a:t>
            </a:r>
            <a:r>
              <a:rPr lang="zh-CN" altLang="en-US" sz="2400" b="1" dirty="0" smtClean="0">
                <a:solidFill>
                  <a:schemeClr val="bg1"/>
                </a:solidFill>
                <a:latin typeface="微软雅黑" panose="020B0503020204020204" pitchFamily="34" charset="-122"/>
                <a:ea typeface="微软雅黑" panose="020B0503020204020204" pitchFamily="34" charset="-122"/>
              </a:rPr>
              <a:t>、探索研究</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图片 14"/>
          <p:cNvPicPr>
            <a:picLocks noChangeAspect="1" noChangeArrowheads="1"/>
          </p:cNvPicPr>
          <p:nvPr/>
        </p:nvPicPr>
        <p:blipFill>
          <a:blip r:embed="rId2"/>
          <a:srcRect/>
          <a:stretch>
            <a:fillRect/>
          </a:stretch>
        </p:blipFill>
        <p:spPr bwMode="auto">
          <a:xfrm>
            <a:off x="577850" y="1293813"/>
            <a:ext cx="446088" cy="447675"/>
          </a:xfrm>
          <a:prstGeom prst="rect">
            <a:avLst/>
          </a:prstGeom>
          <a:noFill/>
          <a:ln w="9525">
            <a:noFill/>
            <a:miter lim="800000"/>
            <a:headEnd/>
            <a:tailEnd/>
          </a:ln>
        </p:spPr>
      </p:pic>
      <p:sp>
        <p:nvSpPr>
          <p:cNvPr id="13" name="标题 1"/>
          <p:cNvSpPr txBox="1">
            <a:spLocks/>
          </p:cNvSpPr>
          <p:nvPr/>
        </p:nvSpPr>
        <p:spPr bwMode="auto">
          <a:xfrm>
            <a:off x="1023938" y="1223963"/>
            <a:ext cx="3330348" cy="493712"/>
          </a:xfrm>
          <a:prstGeom prst="rect">
            <a:avLst/>
          </a:prstGeom>
          <a:noFill/>
          <a:ln>
            <a:noFill/>
          </a:ln>
          <a:extLst/>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lnSpc>
                <a:spcPct val="100000"/>
              </a:lnSpc>
              <a:defRPr/>
            </a:pPr>
            <a:r>
              <a:rPr lang="en-US" altLang="zh-CN" sz="1800" b="1" dirty="0">
                <a:solidFill>
                  <a:schemeClr val="tx1">
                    <a:lumMod val="85000"/>
                    <a:lumOff val="15000"/>
                  </a:schemeClr>
                </a:solidFill>
                <a:latin typeface="黑体" panose="02010609060101010101" pitchFamily="49" charset="-122"/>
                <a:ea typeface="黑体" panose="02010609060101010101" pitchFamily="49" charset="-122"/>
              </a:rPr>
              <a:t>3.4 </a:t>
            </a:r>
            <a:r>
              <a:rPr lang="zh-CN" altLang="en-US" sz="1800" b="1" dirty="0">
                <a:solidFill>
                  <a:schemeClr val="tx1">
                    <a:lumMod val="85000"/>
                    <a:lumOff val="15000"/>
                  </a:schemeClr>
                </a:solidFill>
                <a:latin typeface="黑体" panose="02010609060101010101" pitchFamily="49" charset="-122"/>
                <a:ea typeface="黑体" panose="02010609060101010101" pitchFamily="49" charset="-122"/>
              </a:rPr>
              <a:t>本团队气味复现研究思路</a:t>
            </a:r>
            <a:endParaRPr lang="zh-CN" altLang="zh-CN" sz="1800" b="1"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56324" name="文本框 1"/>
          <p:cNvSpPr txBox="1">
            <a:spLocks noChangeArrowheads="1"/>
          </p:cNvSpPr>
          <p:nvPr/>
        </p:nvSpPr>
        <p:spPr bwMode="auto">
          <a:xfrm>
            <a:off x="580461" y="1896547"/>
            <a:ext cx="8032968" cy="369332"/>
          </a:xfrm>
          <a:prstGeom prst="rect">
            <a:avLst/>
          </a:prstGeom>
          <a:noFill/>
          <a:ln w="9525">
            <a:noFill/>
            <a:miter lim="800000"/>
            <a:headEnd/>
            <a:tailEnd/>
          </a:ln>
        </p:spPr>
        <p:txBody>
          <a:bodyPr wrap="none">
            <a:spAutoFit/>
          </a:bodyPr>
          <a:lstStyle/>
          <a:p>
            <a:pPr eaLnBrk="0" hangingPunct="0"/>
            <a:r>
              <a:rPr lang="zh-CN" altLang="en-US" dirty="0">
                <a:ea typeface="微软雅黑" pitchFamily="34" charset="-122"/>
              </a:rPr>
              <a:t>本团队气味复现解决思想主要以调香理论为指导来达到近似复现气味的目的。</a:t>
            </a:r>
          </a:p>
        </p:txBody>
      </p:sp>
      <p:sp>
        <p:nvSpPr>
          <p:cNvPr id="6" name="圆角矩形 5"/>
          <p:cNvSpPr/>
          <p:nvPr/>
        </p:nvSpPr>
        <p:spPr>
          <a:xfrm>
            <a:off x="342634" y="3200057"/>
            <a:ext cx="849460" cy="1228039"/>
          </a:xfrm>
          <a:prstGeom prst="roundRect">
            <a:avLst/>
          </a:prstGeom>
          <a:ln w="9525"/>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zh-CN" altLang="en-US" sz="1600" dirty="0">
                <a:latin typeface="黑体" panose="02010609060101010101" pitchFamily="49" charset="-122"/>
                <a:ea typeface="黑体" panose="02010609060101010101" pitchFamily="49" charset="-122"/>
              </a:rPr>
              <a:t>气味化学成分</a:t>
            </a:r>
          </a:p>
        </p:txBody>
      </p:sp>
      <p:sp>
        <p:nvSpPr>
          <p:cNvPr id="7" name="圆角矩形 6"/>
          <p:cNvSpPr/>
          <p:nvPr/>
        </p:nvSpPr>
        <p:spPr>
          <a:xfrm>
            <a:off x="1907947" y="3200057"/>
            <a:ext cx="1326319" cy="1230511"/>
          </a:xfrm>
          <a:prstGeom prst="roundRect">
            <a:avLst/>
          </a:prstGeom>
          <a:ln w="9525"/>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zh-CN" altLang="en-US" sz="1600" dirty="0">
                <a:latin typeface="黑体" panose="02010609060101010101" pitchFamily="49" charset="-122"/>
                <a:ea typeface="黑体" panose="02010609060101010101" pitchFamily="49" charset="-122"/>
              </a:rPr>
              <a:t>香精香料</a:t>
            </a:r>
            <a:endParaRPr lang="en-US" altLang="zh-CN" sz="1600" dirty="0">
              <a:latin typeface="黑体" panose="02010609060101010101" pitchFamily="49" charset="-122"/>
              <a:ea typeface="黑体" panose="02010609060101010101" pitchFamily="49" charset="-122"/>
            </a:endParaRPr>
          </a:p>
          <a:p>
            <a:pPr algn="ctr" fontAlgn="auto">
              <a:spcBef>
                <a:spcPts val="0"/>
              </a:spcBef>
              <a:spcAft>
                <a:spcPts val="0"/>
              </a:spcAft>
              <a:defRPr/>
            </a:pPr>
            <a:r>
              <a:rPr lang="zh-CN" altLang="en-US" sz="1600" dirty="0">
                <a:latin typeface="黑体" panose="02010609060101010101" pitchFamily="49" charset="-122"/>
                <a:ea typeface="黑体" panose="02010609060101010101" pitchFamily="49" charset="-122"/>
              </a:rPr>
              <a:t>的气味配方</a:t>
            </a:r>
          </a:p>
        </p:txBody>
      </p:sp>
      <p:sp>
        <p:nvSpPr>
          <p:cNvPr id="8" name="圆角矩形 7"/>
          <p:cNvSpPr/>
          <p:nvPr/>
        </p:nvSpPr>
        <p:spPr>
          <a:xfrm>
            <a:off x="3944546" y="3197585"/>
            <a:ext cx="1433586" cy="1230511"/>
          </a:xfrm>
          <a:prstGeom prst="roundRect">
            <a:avLst/>
          </a:prstGeom>
          <a:ln w="9525"/>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zh-CN" altLang="en-US" sz="1600" dirty="0">
                <a:latin typeface="黑体" panose="02010609060101010101" pitchFamily="49" charset="-122"/>
                <a:ea typeface="黑体" panose="02010609060101010101" pitchFamily="49" charset="-122"/>
              </a:rPr>
              <a:t>最简香精香料的气味配方（“基气味”库）</a:t>
            </a:r>
          </a:p>
        </p:txBody>
      </p:sp>
      <p:sp>
        <p:nvSpPr>
          <p:cNvPr id="9" name="圆角矩形 8"/>
          <p:cNvSpPr/>
          <p:nvPr/>
        </p:nvSpPr>
        <p:spPr>
          <a:xfrm>
            <a:off x="6088411" y="3197585"/>
            <a:ext cx="1179603" cy="1157228"/>
          </a:xfrm>
          <a:prstGeom prst="roundRect">
            <a:avLst/>
          </a:prstGeom>
          <a:ln w="9525"/>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zh-CN" altLang="en-US" sz="1600" dirty="0">
                <a:latin typeface="黑体" panose="02010609060101010101" pitchFamily="49" charset="-122"/>
                <a:ea typeface="黑体" panose="02010609060101010101" pitchFamily="49" charset="-122"/>
              </a:rPr>
              <a:t>香精的</a:t>
            </a:r>
            <a:endParaRPr lang="en-US" altLang="zh-CN" sz="1600" dirty="0">
              <a:latin typeface="黑体" panose="02010609060101010101" pitchFamily="49" charset="-122"/>
              <a:ea typeface="黑体" panose="02010609060101010101" pitchFamily="49" charset="-122"/>
            </a:endParaRPr>
          </a:p>
          <a:p>
            <a:pPr algn="ctr" fontAlgn="auto">
              <a:spcBef>
                <a:spcPts val="0"/>
              </a:spcBef>
              <a:spcAft>
                <a:spcPts val="0"/>
              </a:spcAft>
              <a:defRPr/>
            </a:pPr>
            <a:r>
              <a:rPr lang="zh-CN" altLang="en-US" sz="1600" dirty="0">
                <a:latin typeface="黑体" panose="02010609060101010101" pitchFamily="49" charset="-122"/>
                <a:ea typeface="黑体" panose="02010609060101010101" pitchFamily="49" charset="-122"/>
              </a:rPr>
              <a:t>混合配比</a:t>
            </a:r>
          </a:p>
        </p:txBody>
      </p:sp>
      <p:sp>
        <p:nvSpPr>
          <p:cNvPr id="10" name="右箭头 9"/>
          <p:cNvSpPr/>
          <p:nvPr/>
        </p:nvSpPr>
        <p:spPr>
          <a:xfrm>
            <a:off x="1333699" y="3739463"/>
            <a:ext cx="433387" cy="149225"/>
          </a:xfrm>
          <a:prstGeom prst="rightArrow">
            <a:avLst/>
          </a:prstGeom>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endParaRPr lang="zh-CN" altLang="en-US" sz="1400"/>
          </a:p>
        </p:txBody>
      </p:sp>
      <p:sp>
        <p:nvSpPr>
          <p:cNvPr id="11" name="右箭头 10"/>
          <p:cNvSpPr/>
          <p:nvPr/>
        </p:nvSpPr>
        <p:spPr>
          <a:xfrm>
            <a:off x="3372712" y="3739463"/>
            <a:ext cx="433388" cy="149225"/>
          </a:xfrm>
          <a:prstGeom prst="rightArrow">
            <a:avLst/>
          </a:prstGeom>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endParaRPr lang="zh-CN" altLang="en-US" sz="1400"/>
          </a:p>
        </p:txBody>
      </p:sp>
      <p:sp>
        <p:nvSpPr>
          <p:cNvPr id="12" name="右箭头 11"/>
          <p:cNvSpPr/>
          <p:nvPr/>
        </p:nvSpPr>
        <p:spPr>
          <a:xfrm>
            <a:off x="5516578" y="3738227"/>
            <a:ext cx="433387" cy="149225"/>
          </a:xfrm>
          <a:prstGeom prst="rightArrow">
            <a:avLst/>
          </a:prstGeom>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endParaRPr lang="zh-CN" altLang="en-US" sz="1400"/>
          </a:p>
        </p:txBody>
      </p:sp>
      <p:sp>
        <p:nvSpPr>
          <p:cNvPr id="56332" name="文本框 13"/>
          <p:cNvSpPr txBox="1">
            <a:spLocks noChangeArrowheads="1"/>
          </p:cNvSpPr>
          <p:nvPr/>
        </p:nvSpPr>
        <p:spPr bwMode="auto">
          <a:xfrm>
            <a:off x="1243560" y="3380947"/>
            <a:ext cx="658813" cy="338554"/>
          </a:xfrm>
          <a:prstGeom prst="rect">
            <a:avLst/>
          </a:prstGeom>
          <a:noFill/>
          <a:ln w="9525">
            <a:noFill/>
            <a:miter lim="800000"/>
            <a:headEnd/>
            <a:tailEnd/>
          </a:ln>
        </p:spPr>
        <p:txBody>
          <a:bodyPr>
            <a:spAutoFit/>
          </a:bodyPr>
          <a:lstStyle/>
          <a:p>
            <a:r>
              <a:rPr lang="zh-CN" altLang="en-US" sz="1600" dirty="0">
                <a:latin typeface="黑体" panose="02010609060101010101" pitchFamily="49" charset="-122"/>
                <a:ea typeface="黑体" panose="02010609060101010101" pitchFamily="49" charset="-122"/>
              </a:rPr>
              <a:t>转换</a:t>
            </a:r>
          </a:p>
        </p:txBody>
      </p:sp>
      <p:sp>
        <p:nvSpPr>
          <p:cNvPr id="56333" name="文本框 14"/>
          <p:cNvSpPr txBox="1">
            <a:spLocks noChangeArrowheads="1"/>
          </p:cNvSpPr>
          <p:nvPr/>
        </p:nvSpPr>
        <p:spPr bwMode="auto">
          <a:xfrm>
            <a:off x="3299536" y="3873299"/>
            <a:ext cx="655638" cy="338554"/>
          </a:xfrm>
          <a:prstGeom prst="rect">
            <a:avLst/>
          </a:prstGeom>
          <a:noFill/>
          <a:ln w="9525">
            <a:noFill/>
            <a:miter lim="800000"/>
            <a:headEnd/>
            <a:tailEnd/>
          </a:ln>
        </p:spPr>
        <p:txBody>
          <a:bodyPr>
            <a:spAutoFit/>
          </a:bodyPr>
          <a:lstStyle/>
          <a:p>
            <a:r>
              <a:rPr lang="zh-CN" altLang="en-US" sz="1600" dirty="0">
                <a:latin typeface="黑体" panose="02010609060101010101" pitchFamily="49" charset="-122"/>
                <a:ea typeface="黑体" panose="02010609060101010101" pitchFamily="49" charset="-122"/>
              </a:rPr>
              <a:t>简化</a:t>
            </a:r>
          </a:p>
        </p:txBody>
      </p:sp>
      <p:sp>
        <p:nvSpPr>
          <p:cNvPr id="56337" name="文本框 19"/>
          <p:cNvSpPr txBox="1">
            <a:spLocks noChangeArrowheads="1"/>
          </p:cNvSpPr>
          <p:nvPr/>
        </p:nvSpPr>
        <p:spPr bwMode="auto">
          <a:xfrm>
            <a:off x="3528692" y="4721653"/>
            <a:ext cx="3975772" cy="646331"/>
          </a:xfrm>
          <a:prstGeom prst="rect">
            <a:avLst/>
          </a:prstGeom>
          <a:noFill/>
          <a:ln w="9525">
            <a:noFill/>
            <a:miter lim="800000"/>
            <a:headEnd/>
            <a:tailEnd/>
          </a:ln>
        </p:spPr>
        <p:txBody>
          <a:bodyPr wrap="square">
            <a:spAutoFit/>
          </a:bodyPr>
          <a:lstStyle/>
          <a:p>
            <a:r>
              <a:rPr lang="zh-CN" altLang="en-US" dirty="0">
                <a:latin typeface="Calibri" pitchFamily="34" charset="0"/>
              </a:rPr>
              <a:t>去掉可以对气味忽略不计的香精配比，保留对气味起主导作用的香精配比。</a:t>
            </a:r>
          </a:p>
        </p:txBody>
      </p:sp>
      <p:cxnSp>
        <p:nvCxnSpPr>
          <p:cNvPr id="4" name="直接箭头连接符 3"/>
          <p:cNvCxnSpPr/>
          <p:nvPr/>
        </p:nvCxnSpPr>
        <p:spPr>
          <a:xfrm flipH="1" flipV="1">
            <a:off x="3589406" y="4241886"/>
            <a:ext cx="199362" cy="4497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 name="圆角矩形 19"/>
          <p:cNvSpPr/>
          <p:nvPr/>
        </p:nvSpPr>
        <p:spPr>
          <a:xfrm>
            <a:off x="7978293" y="3197585"/>
            <a:ext cx="849993" cy="1157228"/>
          </a:xfrm>
          <a:prstGeom prst="roundRect">
            <a:avLst/>
          </a:prstGeom>
          <a:ln w="9525"/>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zh-CN" altLang="en-US" sz="1600" dirty="0">
                <a:latin typeface="黑体" panose="02010609060101010101" pitchFamily="49" charset="-122"/>
                <a:ea typeface="黑体" panose="02010609060101010101" pitchFamily="49" charset="-122"/>
              </a:rPr>
              <a:t>气味播放</a:t>
            </a:r>
          </a:p>
        </p:txBody>
      </p:sp>
      <p:sp>
        <p:nvSpPr>
          <p:cNvPr id="21" name="右箭头 20"/>
          <p:cNvSpPr/>
          <p:nvPr/>
        </p:nvSpPr>
        <p:spPr>
          <a:xfrm>
            <a:off x="7406460" y="3738227"/>
            <a:ext cx="433388" cy="149225"/>
          </a:xfrm>
          <a:prstGeom prst="rightArrow">
            <a:avLst/>
          </a:prstGeom>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endParaRPr lang="zh-CN" altLang="en-US" sz="1400"/>
          </a:p>
        </p:txBody>
      </p:sp>
      <p:sp>
        <p:nvSpPr>
          <p:cNvPr id="23"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三</a:t>
            </a:r>
            <a:r>
              <a:rPr lang="zh-CN" altLang="en-US" sz="2400" b="1" dirty="0" smtClean="0">
                <a:solidFill>
                  <a:schemeClr val="bg1"/>
                </a:solidFill>
                <a:latin typeface="微软雅黑" panose="020B0503020204020204" pitchFamily="34" charset="-122"/>
                <a:ea typeface="微软雅黑" panose="020B0503020204020204" pitchFamily="34" charset="-122"/>
              </a:rPr>
              <a:t>、探索研究</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图片 14"/>
          <p:cNvPicPr>
            <a:picLocks noChangeAspect="1" noChangeArrowheads="1"/>
          </p:cNvPicPr>
          <p:nvPr/>
        </p:nvPicPr>
        <p:blipFill>
          <a:blip r:embed="rId2"/>
          <a:srcRect/>
          <a:stretch>
            <a:fillRect/>
          </a:stretch>
        </p:blipFill>
        <p:spPr bwMode="auto">
          <a:xfrm>
            <a:off x="577850" y="1293813"/>
            <a:ext cx="446088" cy="447675"/>
          </a:xfrm>
          <a:prstGeom prst="rect">
            <a:avLst/>
          </a:prstGeom>
          <a:noFill/>
          <a:ln w="9525">
            <a:noFill/>
            <a:miter lim="800000"/>
            <a:headEnd/>
            <a:tailEnd/>
          </a:ln>
        </p:spPr>
      </p:pic>
      <p:sp>
        <p:nvSpPr>
          <p:cNvPr id="13" name="标题 1"/>
          <p:cNvSpPr txBox="1">
            <a:spLocks/>
          </p:cNvSpPr>
          <p:nvPr/>
        </p:nvSpPr>
        <p:spPr bwMode="auto">
          <a:xfrm>
            <a:off x="1023938" y="1223963"/>
            <a:ext cx="3347765" cy="493712"/>
          </a:xfrm>
          <a:prstGeom prst="rect">
            <a:avLst/>
          </a:prstGeom>
          <a:noFill/>
          <a:ln>
            <a:noFill/>
          </a:ln>
          <a:extLst/>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lnSpc>
                <a:spcPct val="100000"/>
              </a:lnSpc>
              <a:defRPr/>
            </a:pPr>
            <a:r>
              <a:rPr lang="en-US" altLang="zh-CN" sz="1800" b="1" dirty="0">
                <a:solidFill>
                  <a:schemeClr val="tx1">
                    <a:lumMod val="85000"/>
                    <a:lumOff val="15000"/>
                  </a:schemeClr>
                </a:solidFill>
                <a:latin typeface="黑体" panose="02010609060101010101" pitchFamily="49" charset="-122"/>
                <a:ea typeface="黑体" panose="02010609060101010101" pitchFamily="49" charset="-122"/>
              </a:rPr>
              <a:t>3.4 </a:t>
            </a:r>
            <a:r>
              <a:rPr lang="zh-CN" altLang="en-US" sz="1800" b="1" dirty="0">
                <a:solidFill>
                  <a:schemeClr val="tx1">
                    <a:lumMod val="85000"/>
                    <a:lumOff val="15000"/>
                  </a:schemeClr>
                </a:solidFill>
                <a:latin typeface="黑体" panose="02010609060101010101" pitchFamily="49" charset="-122"/>
                <a:ea typeface="黑体" panose="02010609060101010101" pitchFamily="49" charset="-122"/>
              </a:rPr>
              <a:t>本团队气味复现研究思路</a:t>
            </a:r>
            <a:endParaRPr lang="zh-CN" altLang="zh-CN" sz="1800" b="1"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57348" name="文本框 2"/>
          <p:cNvSpPr txBox="1">
            <a:spLocks noChangeArrowheads="1"/>
          </p:cNvSpPr>
          <p:nvPr/>
        </p:nvSpPr>
        <p:spPr bwMode="auto">
          <a:xfrm>
            <a:off x="2387600" y="6557963"/>
            <a:ext cx="1416050" cy="276225"/>
          </a:xfrm>
          <a:prstGeom prst="rect">
            <a:avLst/>
          </a:prstGeom>
          <a:noFill/>
          <a:ln w="9525">
            <a:noFill/>
            <a:miter lim="800000"/>
            <a:headEnd/>
            <a:tailEnd/>
          </a:ln>
        </p:spPr>
        <p:txBody>
          <a:bodyPr wrap="none">
            <a:spAutoFit/>
          </a:bodyPr>
          <a:lstStyle/>
          <a:p>
            <a:pPr eaLnBrk="0" hangingPunct="0"/>
            <a:r>
              <a:rPr lang="zh-CN" altLang="en-US" sz="1200">
                <a:ea typeface="微软雅黑" pitchFamily="34" charset="-122"/>
              </a:rPr>
              <a:t>自然界气味关系图</a:t>
            </a:r>
          </a:p>
        </p:txBody>
      </p:sp>
      <p:pic>
        <p:nvPicPr>
          <p:cNvPr id="57349" name="图片 3"/>
          <p:cNvPicPr>
            <a:picLocks noChangeAspect="1"/>
          </p:cNvPicPr>
          <p:nvPr/>
        </p:nvPicPr>
        <p:blipFill>
          <a:blip r:embed="rId3"/>
          <a:srcRect/>
          <a:stretch>
            <a:fillRect/>
          </a:stretch>
        </p:blipFill>
        <p:spPr bwMode="auto">
          <a:xfrm>
            <a:off x="696913" y="1762125"/>
            <a:ext cx="4789487" cy="4795838"/>
          </a:xfrm>
          <a:prstGeom prst="rect">
            <a:avLst/>
          </a:prstGeom>
          <a:noFill/>
          <a:ln w="9525">
            <a:noFill/>
            <a:miter lim="800000"/>
            <a:headEnd/>
            <a:tailEnd/>
          </a:ln>
        </p:spPr>
      </p:pic>
      <p:sp>
        <p:nvSpPr>
          <p:cNvPr id="57350" name="矩形 1"/>
          <p:cNvSpPr>
            <a:spLocks noChangeArrowheads="1"/>
          </p:cNvSpPr>
          <p:nvPr/>
        </p:nvSpPr>
        <p:spPr bwMode="auto">
          <a:xfrm>
            <a:off x="6024926" y="3301320"/>
            <a:ext cx="2579142" cy="1754326"/>
          </a:xfrm>
          <a:prstGeom prst="rect">
            <a:avLst/>
          </a:prstGeom>
          <a:noFill/>
          <a:ln w="9525">
            <a:noFill/>
            <a:miter lim="800000"/>
            <a:headEnd/>
            <a:tailEnd/>
          </a:ln>
        </p:spPr>
        <p:txBody>
          <a:bodyPr wrap="square">
            <a:spAutoFit/>
          </a:bodyPr>
          <a:lstStyle/>
          <a:p>
            <a:pPr algn="just" eaLnBrk="0" hangingPunct="0">
              <a:lnSpc>
                <a:spcPct val="150000"/>
              </a:lnSpc>
            </a:pPr>
            <a:r>
              <a:rPr lang="zh-CN" altLang="en-US" dirty="0">
                <a:latin typeface="黑体" panose="02010609060101010101" pitchFamily="49" charset="-122"/>
                <a:ea typeface="黑体" panose="02010609060101010101" pitchFamily="49" charset="-122"/>
              </a:rPr>
              <a:t>像七色光谱图一样，自然界气味关系图具有“对角补缺”和“相邻补强”性质。</a:t>
            </a:r>
          </a:p>
        </p:txBody>
      </p:sp>
      <p:sp>
        <p:nvSpPr>
          <p:cNvPr id="9"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三</a:t>
            </a:r>
            <a:r>
              <a:rPr lang="zh-CN" altLang="en-US" sz="2400" b="1" dirty="0" smtClean="0">
                <a:solidFill>
                  <a:schemeClr val="bg1"/>
                </a:solidFill>
                <a:latin typeface="微软雅黑" panose="020B0503020204020204" pitchFamily="34" charset="-122"/>
                <a:ea typeface="微软雅黑" panose="020B0503020204020204" pitchFamily="34" charset="-122"/>
              </a:rPr>
              <a:t>、探索研究</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图片 14"/>
          <p:cNvPicPr>
            <a:picLocks noChangeAspect="1" noChangeArrowheads="1"/>
          </p:cNvPicPr>
          <p:nvPr/>
        </p:nvPicPr>
        <p:blipFill>
          <a:blip r:embed="rId3"/>
          <a:srcRect/>
          <a:stretch>
            <a:fillRect/>
          </a:stretch>
        </p:blipFill>
        <p:spPr bwMode="auto">
          <a:xfrm>
            <a:off x="577850" y="1293813"/>
            <a:ext cx="446088" cy="447675"/>
          </a:xfrm>
          <a:prstGeom prst="rect">
            <a:avLst/>
          </a:prstGeom>
          <a:noFill/>
          <a:ln w="9525">
            <a:noFill/>
            <a:miter lim="800000"/>
            <a:headEnd/>
            <a:tailEnd/>
          </a:ln>
        </p:spPr>
      </p:pic>
      <p:sp>
        <p:nvSpPr>
          <p:cNvPr id="13" name="标题 1"/>
          <p:cNvSpPr txBox="1">
            <a:spLocks/>
          </p:cNvSpPr>
          <p:nvPr/>
        </p:nvSpPr>
        <p:spPr bwMode="auto">
          <a:xfrm>
            <a:off x="1023938" y="1223963"/>
            <a:ext cx="2503487" cy="493712"/>
          </a:xfrm>
          <a:prstGeom prst="rect">
            <a:avLst/>
          </a:prstGeom>
          <a:noFill/>
          <a:ln>
            <a:noFill/>
          </a:ln>
          <a:extLst/>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lnSpc>
                <a:spcPct val="100000"/>
              </a:lnSpc>
              <a:defRPr/>
            </a:pPr>
            <a:r>
              <a:rPr lang="en-US" altLang="zh-CN" sz="1400" b="1" dirty="0">
                <a:solidFill>
                  <a:schemeClr val="tx1">
                    <a:lumMod val="85000"/>
                    <a:lumOff val="15000"/>
                  </a:schemeClr>
                </a:solidFill>
                <a:latin typeface="黑体" panose="02010609060101010101" pitchFamily="49" charset="-122"/>
                <a:ea typeface="黑体" panose="02010609060101010101" pitchFamily="49" charset="-122"/>
              </a:rPr>
              <a:t>3.4 </a:t>
            </a:r>
            <a:r>
              <a:rPr lang="zh-CN" altLang="en-US" sz="1400" b="1" dirty="0">
                <a:solidFill>
                  <a:schemeClr val="tx1">
                    <a:lumMod val="85000"/>
                    <a:lumOff val="15000"/>
                  </a:schemeClr>
                </a:solidFill>
                <a:latin typeface="黑体" panose="02010609060101010101" pitchFamily="49" charset="-122"/>
                <a:ea typeface="黑体" panose="02010609060101010101" pitchFamily="49" charset="-122"/>
              </a:rPr>
              <a:t>本团队气味复现研究思路</a:t>
            </a:r>
            <a:endParaRPr lang="zh-CN" altLang="zh-CN" sz="1400" b="1"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58372" name="文本框 2"/>
          <p:cNvSpPr txBox="1">
            <a:spLocks noChangeArrowheads="1"/>
          </p:cNvSpPr>
          <p:nvPr/>
        </p:nvSpPr>
        <p:spPr bwMode="auto">
          <a:xfrm>
            <a:off x="2387600" y="6557963"/>
            <a:ext cx="1416050" cy="276225"/>
          </a:xfrm>
          <a:prstGeom prst="rect">
            <a:avLst/>
          </a:prstGeom>
          <a:noFill/>
          <a:ln w="9525">
            <a:noFill/>
            <a:miter lim="800000"/>
            <a:headEnd/>
            <a:tailEnd/>
          </a:ln>
        </p:spPr>
        <p:txBody>
          <a:bodyPr wrap="none">
            <a:spAutoFit/>
          </a:bodyPr>
          <a:lstStyle/>
          <a:p>
            <a:pPr eaLnBrk="0" hangingPunct="0"/>
            <a:r>
              <a:rPr lang="zh-CN" altLang="en-US" sz="1200">
                <a:ea typeface="微软雅黑" pitchFamily="34" charset="-122"/>
              </a:rPr>
              <a:t>自然界气味关系图</a:t>
            </a:r>
          </a:p>
        </p:txBody>
      </p:sp>
      <p:pic>
        <p:nvPicPr>
          <p:cNvPr id="58373" name="图片 3"/>
          <p:cNvPicPr>
            <a:picLocks noChangeAspect="1"/>
          </p:cNvPicPr>
          <p:nvPr/>
        </p:nvPicPr>
        <p:blipFill>
          <a:blip r:embed="rId4"/>
          <a:srcRect/>
          <a:stretch>
            <a:fillRect/>
          </a:stretch>
        </p:blipFill>
        <p:spPr bwMode="auto">
          <a:xfrm>
            <a:off x="696913" y="1762125"/>
            <a:ext cx="4789487" cy="4795838"/>
          </a:xfrm>
          <a:prstGeom prst="rect">
            <a:avLst/>
          </a:prstGeom>
          <a:noFill/>
          <a:ln w="9525">
            <a:noFill/>
            <a:miter lim="800000"/>
            <a:headEnd/>
            <a:tailEnd/>
          </a:ln>
        </p:spPr>
      </p:pic>
      <p:sp>
        <p:nvSpPr>
          <p:cNvPr id="58374" name="矩形 1"/>
          <p:cNvSpPr>
            <a:spLocks noChangeArrowheads="1"/>
          </p:cNvSpPr>
          <p:nvPr/>
        </p:nvSpPr>
        <p:spPr bwMode="auto">
          <a:xfrm>
            <a:off x="5972674" y="2417113"/>
            <a:ext cx="2544308" cy="3416320"/>
          </a:xfrm>
          <a:prstGeom prst="rect">
            <a:avLst/>
          </a:prstGeom>
          <a:noFill/>
          <a:ln w="9525">
            <a:noFill/>
            <a:miter lim="800000"/>
            <a:headEnd/>
            <a:tailEnd/>
          </a:ln>
        </p:spPr>
        <p:txBody>
          <a:bodyPr wrap="square">
            <a:spAutoFit/>
          </a:bodyPr>
          <a:lstStyle/>
          <a:p>
            <a:pPr algn="just" eaLnBrk="0" hangingPunct="0">
              <a:lnSpc>
                <a:spcPct val="150000"/>
              </a:lnSpc>
            </a:pPr>
            <a:r>
              <a:rPr lang="zh-CN" altLang="en-US" dirty="0">
                <a:latin typeface="黑体" panose="02010609060101010101" pitchFamily="49" charset="-122"/>
                <a:ea typeface="黑体" panose="02010609060101010101" pitchFamily="49" charset="-122"/>
              </a:rPr>
              <a:t>在“粪臭”的对角是“樟脑香”，这就是为什么人们喜欢在厕所里面放“樟脑丸”的原因；在“腥臭”的对角是“草香”，可以解释民间常用各种青草的香气来掩盖鱼腥臭。</a:t>
            </a:r>
          </a:p>
        </p:txBody>
      </p:sp>
      <p:sp>
        <p:nvSpPr>
          <p:cNvPr id="3" name="椭圆 2"/>
          <p:cNvSpPr/>
          <p:nvPr/>
        </p:nvSpPr>
        <p:spPr>
          <a:xfrm rot="21254978">
            <a:off x="2049463" y="4151313"/>
            <a:ext cx="530225" cy="207962"/>
          </a:xfrm>
          <a:prstGeom prst="ellipse">
            <a:avLst/>
          </a:prstGeom>
          <a:noFill/>
        </p:spPr>
        <p:style>
          <a:lnRef idx="2">
            <a:schemeClr val="accent2"/>
          </a:lnRef>
          <a:fillRef idx="1">
            <a:schemeClr val="lt1"/>
          </a:fillRef>
          <a:effectRef idx="0">
            <a:schemeClr val="accent2"/>
          </a:effectRef>
          <a:fontRef idx="minor">
            <a:schemeClr val="dk1"/>
          </a:fontRef>
        </p:style>
        <p:txBody>
          <a:bodyPr anchor="ctr"/>
          <a:lstStyle/>
          <a:p>
            <a:pPr algn="ctr" eaLnBrk="0" hangingPunct="0">
              <a:defRPr/>
            </a:pPr>
            <a:endParaRPr lang="zh-CN" altLang="en-US"/>
          </a:p>
        </p:txBody>
      </p:sp>
      <p:sp>
        <p:nvSpPr>
          <p:cNvPr id="9" name="椭圆 8"/>
          <p:cNvSpPr/>
          <p:nvPr/>
        </p:nvSpPr>
        <p:spPr>
          <a:xfrm rot="21254978">
            <a:off x="3614738" y="3952875"/>
            <a:ext cx="530225" cy="207963"/>
          </a:xfrm>
          <a:prstGeom prst="ellipse">
            <a:avLst/>
          </a:prstGeom>
          <a:noFill/>
        </p:spPr>
        <p:style>
          <a:lnRef idx="2">
            <a:schemeClr val="accent2"/>
          </a:lnRef>
          <a:fillRef idx="1">
            <a:schemeClr val="lt1"/>
          </a:fillRef>
          <a:effectRef idx="0">
            <a:schemeClr val="accent2"/>
          </a:effectRef>
          <a:fontRef idx="minor">
            <a:schemeClr val="dk1"/>
          </a:fontRef>
        </p:style>
        <p:txBody>
          <a:bodyPr anchor="ctr"/>
          <a:lstStyle/>
          <a:p>
            <a:pPr algn="ctr" eaLnBrk="0" hangingPunct="0">
              <a:defRPr/>
            </a:pPr>
            <a:endParaRPr lang="zh-CN" altLang="en-US"/>
          </a:p>
        </p:txBody>
      </p:sp>
      <p:sp>
        <p:nvSpPr>
          <p:cNvPr id="4" name="上下箭头 3"/>
          <p:cNvSpPr/>
          <p:nvPr/>
        </p:nvSpPr>
        <p:spPr>
          <a:xfrm rot="4980000">
            <a:off x="3015457" y="3698081"/>
            <a:ext cx="139700" cy="912813"/>
          </a:xfrm>
          <a:prstGeom prst="upDown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0" hangingPunct="0">
              <a:defRPr/>
            </a:pPr>
            <a:endParaRPr lang="zh-CN" altLang="en-US">
              <a:ln w="0"/>
              <a:solidFill>
                <a:schemeClr val="tx1"/>
              </a:solidFill>
              <a:effectLst>
                <a:outerShdw blurRad="38100" dist="19050" dir="2700000" algn="tl" rotWithShape="0">
                  <a:schemeClr val="dk1">
                    <a:alpha val="40000"/>
                  </a:schemeClr>
                </a:outerShdw>
              </a:effectLst>
            </a:endParaRPr>
          </a:p>
        </p:txBody>
      </p:sp>
      <p:sp>
        <p:nvSpPr>
          <p:cNvPr id="12"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三</a:t>
            </a:r>
            <a:r>
              <a:rPr lang="zh-CN" altLang="en-US" sz="2400" b="1" dirty="0" smtClean="0">
                <a:solidFill>
                  <a:schemeClr val="bg1"/>
                </a:solidFill>
                <a:latin typeface="微软雅黑" panose="020B0503020204020204" pitchFamily="34" charset="-122"/>
                <a:ea typeface="微软雅黑" panose="020B0503020204020204" pitchFamily="34" charset="-122"/>
              </a:rPr>
              <a:t>、探索研究</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ircle(in)">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图片 14"/>
          <p:cNvPicPr>
            <a:picLocks noChangeAspect="1" noChangeArrowheads="1"/>
          </p:cNvPicPr>
          <p:nvPr/>
        </p:nvPicPr>
        <p:blipFill>
          <a:blip r:embed="rId2"/>
          <a:srcRect/>
          <a:stretch>
            <a:fillRect/>
          </a:stretch>
        </p:blipFill>
        <p:spPr bwMode="auto">
          <a:xfrm>
            <a:off x="577850" y="1293813"/>
            <a:ext cx="446088" cy="447675"/>
          </a:xfrm>
          <a:prstGeom prst="rect">
            <a:avLst/>
          </a:prstGeom>
          <a:noFill/>
          <a:ln w="9525">
            <a:noFill/>
            <a:miter lim="800000"/>
            <a:headEnd/>
            <a:tailEnd/>
          </a:ln>
        </p:spPr>
      </p:pic>
      <p:sp>
        <p:nvSpPr>
          <p:cNvPr id="13" name="标题 1"/>
          <p:cNvSpPr txBox="1">
            <a:spLocks/>
          </p:cNvSpPr>
          <p:nvPr/>
        </p:nvSpPr>
        <p:spPr bwMode="auto">
          <a:xfrm>
            <a:off x="1023938" y="1223963"/>
            <a:ext cx="2503487" cy="493712"/>
          </a:xfrm>
          <a:prstGeom prst="rect">
            <a:avLst/>
          </a:prstGeom>
          <a:noFill/>
          <a:ln>
            <a:noFill/>
          </a:ln>
          <a:extLst/>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lnSpc>
                <a:spcPct val="100000"/>
              </a:lnSpc>
              <a:defRPr/>
            </a:pPr>
            <a:r>
              <a:rPr lang="en-US" altLang="zh-CN" sz="1800" b="1" dirty="0">
                <a:solidFill>
                  <a:schemeClr val="tx1">
                    <a:lumMod val="85000"/>
                    <a:lumOff val="15000"/>
                  </a:schemeClr>
                </a:solidFill>
                <a:latin typeface="黑体" panose="02010609060101010101" pitchFamily="49" charset="-122"/>
                <a:ea typeface="黑体" panose="02010609060101010101" pitchFamily="49" charset="-122"/>
              </a:rPr>
              <a:t>3.5 </a:t>
            </a:r>
            <a:r>
              <a:rPr lang="zh-CN" altLang="en-US" sz="1800" b="1" dirty="0">
                <a:solidFill>
                  <a:schemeClr val="tx1">
                    <a:lumMod val="85000"/>
                    <a:lumOff val="15000"/>
                  </a:schemeClr>
                </a:solidFill>
                <a:latin typeface="黑体" panose="02010609060101010101" pitchFamily="49" charset="-122"/>
                <a:ea typeface="黑体" panose="02010609060101010101" pitchFamily="49" charset="-122"/>
              </a:rPr>
              <a:t>气味复现关键问题</a:t>
            </a:r>
            <a:endParaRPr lang="zh-CN" altLang="zh-CN" sz="1800" b="1"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59396" name="矩形 1"/>
          <p:cNvSpPr>
            <a:spLocks noChangeArrowheads="1"/>
          </p:cNvSpPr>
          <p:nvPr/>
        </p:nvSpPr>
        <p:spPr bwMode="auto">
          <a:xfrm>
            <a:off x="1103313" y="2160588"/>
            <a:ext cx="6892925" cy="384175"/>
          </a:xfrm>
          <a:prstGeom prst="rect">
            <a:avLst/>
          </a:prstGeom>
          <a:noFill/>
          <a:ln w="9525">
            <a:noFill/>
            <a:miter lim="800000"/>
            <a:headEnd/>
            <a:tailEnd/>
          </a:ln>
        </p:spPr>
        <p:txBody>
          <a:bodyPr>
            <a:spAutoFit/>
          </a:bodyPr>
          <a:lstStyle/>
          <a:p>
            <a:pPr eaLnBrk="0" hangingPunct="0">
              <a:lnSpc>
                <a:spcPct val="150000"/>
              </a:lnSpc>
            </a:pPr>
            <a:r>
              <a:rPr lang="zh-CN" altLang="en-US" sz="1400">
                <a:latin typeface="华文仿宋" pitchFamily="2" charset="-122"/>
                <a:ea typeface="华文仿宋" pitchFamily="2" charset="-122"/>
              </a:rPr>
              <a:t>       </a:t>
            </a:r>
          </a:p>
        </p:txBody>
      </p:sp>
      <p:sp>
        <p:nvSpPr>
          <p:cNvPr id="2" name="矩形 1"/>
          <p:cNvSpPr/>
          <p:nvPr/>
        </p:nvSpPr>
        <p:spPr>
          <a:xfrm>
            <a:off x="1954213" y="2352675"/>
            <a:ext cx="3494867" cy="1754326"/>
          </a:xfrm>
          <a:prstGeom prst="rect">
            <a:avLst/>
          </a:prstGeom>
        </p:spPr>
        <p:txBody>
          <a:bodyPr wrap="none">
            <a:spAutoFit/>
          </a:bodyPr>
          <a:lstStyle/>
          <a:p>
            <a:pPr marL="285750" indent="-285750" eaLnBrk="0" hangingPunct="0">
              <a:lnSpc>
                <a:spcPct val="200000"/>
              </a:lnSpc>
              <a:buFont typeface="Wingdings" panose="05000000000000000000" pitchFamily="2" charset="2"/>
              <a:buChar char="Ø"/>
              <a:defRPr/>
            </a:pPr>
            <a:r>
              <a:rPr lang="zh-CN" altLang="en-US" b="1" dirty="0">
                <a:latin typeface="楷体" panose="02010609060101010101" pitchFamily="49" charset="-122"/>
                <a:ea typeface="楷体" panose="02010609060101010101" pitchFamily="49" charset="-122"/>
              </a:rPr>
              <a:t>气味嗅频模型的建立</a:t>
            </a:r>
            <a:endParaRPr lang="en-US" altLang="zh-CN" b="1" dirty="0">
              <a:latin typeface="楷体" panose="02010609060101010101" pitchFamily="49" charset="-122"/>
              <a:ea typeface="楷体" panose="02010609060101010101" pitchFamily="49" charset="-122"/>
            </a:endParaRPr>
          </a:p>
          <a:p>
            <a:pPr marL="285750" indent="-285750" eaLnBrk="0" hangingPunct="0">
              <a:lnSpc>
                <a:spcPct val="200000"/>
              </a:lnSpc>
              <a:buFont typeface="Wingdings" panose="05000000000000000000" pitchFamily="2" charset="2"/>
              <a:buChar char="Ø"/>
              <a:defRPr/>
            </a:pPr>
            <a:r>
              <a:rPr lang="zh-CN" altLang="en-US" b="1" dirty="0">
                <a:latin typeface="楷体" panose="02010609060101010101" pitchFamily="49" charset="-122"/>
                <a:ea typeface="楷体" panose="02010609060101010101" pitchFamily="49" charset="-122"/>
              </a:rPr>
              <a:t>物质气味的“基气味”库建立</a:t>
            </a:r>
            <a:endParaRPr lang="en-US" altLang="zh-CN" b="1" dirty="0">
              <a:latin typeface="楷体" panose="02010609060101010101" pitchFamily="49" charset="-122"/>
              <a:ea typeface="楷体" panose="02010609060101010101" pitchFamily="49" charset="-122"/>
            </a:endParaRPr>
          </a:p>
          <a:p>
            <a:pPr marL="285750" indent="-285750" eaLnBrk="0" hangingPunct="0">
              <a:lnSpc>
                <a:spcPct val="200000"/>
              </a:lnSpc>
              <a:buFont typeface="Wingdings" panose="05000000000000000000" pitchFamily="2" charset="2"/>
              <a:buChar char="Ø"/>
              <a:defRPr/>
            </a:pPr>
            <a:r>
              <a:rPr lang="zh-CN" altLang="en-US" b="1" kern="100" dirty="0">
                <a:latin typeface="楷体" panose="02010609060101010101" pitchFamily="49" charset="-122"/>
                <a:ea typeface="楷体" panose="02010609060101010101" pitchFamily="49" charset="-122"/>
                <a:cs typeface="Times New Roman" panose="02020603050405020304" pitchFamily="18" charset="0"/>
              </a:rPr>
              <a:t>气味配方与播放</a:t>
            </a:r>
            <a:endParaRPr lang="en-US" altLang="zh-CN" b="1" kern="100" dirty="0">
              <a:latin typeface="楷体" panose="02010609060101010101" pitchFamily="49" charset="-122"/>
              <a:ea typeface="楷体" panose="02010609060101010101" pitchFamily="49" charset="-122"/>
              <a:cs typeface="Times New Roman" panose="02020603050405020304" pitchFamily="18" charset="0"/>
            </a:endParaRPr>
          </a:p>
        </p:txBody>
      </p:sp>
      <p:pic>
        <p:nvPicPr>
          <p:cNvPr id="8" name="图片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6015" y="5193103"/>
            <a:ext cx="1400446" cy="1397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三</a:t>
            </a:r>
            <a:r>
              <a:rPr lang="zh-CN" altLang="en-US" sz="2400" b="1" dirty="0" smtClean="0">
                <a:solidFill>
                  <a:schemeClr val="bg1"/>
                </a:solidFill>
                <a:latin typeface="微软雅黑" panose="020B0503020204020204" pitchFamily="34" charset="-122"/>
                <a:ea typeface="微软雅黑" panose="020B0503020204020204" pitchFamily="34" charset="-122"/>
              </a:rPr>
              <a:t>、探索研究</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图片 14"/>
          <p:cNvPicPr>
            <a:picLocks noChangeAspect="1" noChangeArrowheads="1"/>
          </p:cNvPicPr>
          <p:nvPr/>
        </p:nvPicPr>
        <p:blipFill>
          <a:blip r:embed="rId2"/>
          <a:srcRect/>
          <a:stretch>
            <a:fillRect/>
          </a:stretch>
        </p:blipFill>
        <p:spPr bwMode="auto">
          <a:xfrm>
            <a:off x="577850" y="1293813"/>
            <a:ext cx="446088" cy="447675"/>
          </a:xfrm>
          <a:prstGeom prst="rect">
            <a:avLst/>
          </a:prstGeom>
          <a:noFill/>
          <a:ln w="9525">
            <a:noFill/>
            <a:miter lim="800000"/>
            <a:headEnd/>
            <a:tailEnd/>
          </a:ln>
        </p:spPr>
      </p:pic>
      <p:sp>
        <p:nvSpPr>
          <p:cNvPr id="13" name="标题 1"/>
          <p:cNvSpPr txBox="1">
            <a:spLocks/>
          </p:cNvSpPr>
          <p:nvPr/>
        </p:nvSpPr>
        <p:spPr bwMode="auto">
          <a:xfrm>
            <a:off x="1023938" y="1223963"/>
            <a:ext cx="3206744" cy="493712"/>
          </a:xfrm>
          <a:prstGeom prst="rect">
            <a:avLst/>
          </a:prstGeom>
          <a:noFill/>
          <a:ln>
            <a:noFill/>
          </a:ln>
          <a:extLst/>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lnSpc>
                <a:spcPct val="100000"/>
              </a:lnSpc>
              <a:defRPr/>
            </a:pPr>
            <a:r>
              <a:rPr lang="en-US" altLang="zh-CN" sz="1800" b="1" dirty="0">
                <a:solidFill>
                  <a:schemeClr val="tx1">
                    <a:lumMod val="85000"/>
                    <a:lumOff val="15000"/>
                  </a:schemeClr>
                </a:solidFill>
                <a:latin typeface="黑体" panose="02010609060101010101" pitchFamily="49" charset="-122"/>
                <a:ea typeface="黑体" panose="02010609060101010101" pitchFamily="49" charset="-122"/>
              </a:rPr>
              <a:t>3.6 </a:t>
            </a:r>
            <a:r>
              <a:rPr lang="zh-CN" altLang="en-US" sz="1800" b="1" dirty="0">
                <a:solidFill>
                  <a:schemeClr val="tx1">
                    <a:lumMod val="85000"/>
                    <a:lumOff val="15000"/>
                  </a:schemeClr>
                </a:solidFill>
                <a:latin typeface="黑体" panose="02010609060101010101" pitchFamily="49" charset="-122"/>
                <a:ea typeface="黑体" panose="02010609060101010101" pitchFamily="49" charset="-122"/>
              </a:rPr>
              <a:t>本团队气味复现初步装置</a:t>
            </a:r>
            <a:endParaRPr lang="zh-CN" altLang="zh-CN" sz="1800" b="1"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60420" name="椭圆 8"/>
          <p:cNvSpPr>
            <a:spLocks noChangeArrowheads="1"/>
          </p:cNvSpPr>
          <p:nvPr/>
        </p:nvSpPr>
        <p:spPr bwMode="auto">
          <a:xfrm>
            <a:off x="3983038" y="3114675"/>
            <a:ext cx="1466850" cy="1465263"/>
          </a:xfrm>
          <a:prstGeom prst="ellipse">
            <a:avLst/>
          </a:prstGeom>
          <a:solidFill>
            <a:schemeClr val="bg1"/>
          </a:solidFill>
          <a:ln w="63500">
            <a:solidFill>
              <a:srgbClr val="FBAF2D"/>
            </a:solidFill>
            <a:round/>
            <a:headEnd/>
            <a:tailEnd/>
          </a:ln>
        </p:spPr>
        <p:txBody>
          <a:bodyPr lIns="0" tIns="0" rIns="0" bIns="0" anchor="ctr"/>
          <a:lstStyle/>
          <a:p>
            <a:pPr algn="ctr">
              <a:buFont typeface="Arial" charset="0"/>
              <a:buNone/>
            </a:pPr>
            <a:endParaRPr lang="zh-CN" altLang="en-US" b="1">
              <a:solidFill>
                <a:srgbClr val="404040"/>
              </a:solidFill>
              <a:latin typeface="微软雅黑" pitchFamily="34" charset="-122"/>
              <a:ea typeface="微软雅黑" pitchFamily="34" charset="-122"/>
              <a:sym typeface="+mn-lt"/>
            </a:endParaRPr>
          </a:p>
        </p:txBody>
      </p:sp>
      <p:pic>
        <p:nvPicPr>
          <p:cNvPr id="60421" name="图片 1"/>
          <p:cNvPicPr>
            <a:picLocks noChangeAspect="1"/>
          </p:cNvPicPr>
          <p:nvPr/>
        </p:nvPicPr>
        <p:blipFill>
          <a:blip r:embed="rId3"/>
          <a:srcRect/>
          <a:stretch>
            <a:fillRect/>
          </a:stretch>
        </p:blipFill>
        <p:spPr bwMode="auto">
          <a:xfrm>
            <a:off x="4008438" y="3097213"/>
            <a:ext cx="1452562" cy="1466850"/>
          </a:xfrm>
          <a:prstGeom prst="rect">
            <a:avLst/>
          </a:prstGeom>
          <a:noFill/>
          <a:ln w="9525">
            <a:noFill/>
            <a:miter lim="800000"/>
            <a:headEnd/>
            <a:tailEnd/>
          </a:ln>
        </p:spPr>
      </p:pic>
      <p:sp>
        <p:nvSpPr>
          <p:cNvPr id="60422" name="形状 7"/>
          <p:cNvSpPr>
            <a:spLocks/>
          </p:cNvSpPr>
          <p:nvPr/>
        </p:nvSpPr>
        <p:spPr bwMode="auto">
          <a:xfrm rot="10649655" flipV="1">
            <a:off x="3032125" y="2519363"/>
            <a:ext cx="962025" cy="701675"/>
          </a:xfrm>
          <a:custGeom>
            <a:avLst/>
            <a:gdLst>
              <a:gd name="T0" fmla="*/ 0 w 2172221"/>
              <a:gd name="T1" fmla="*/ 2529 h 1567142"/>
              <a:gd name="T2" fmla="*/ 2520 w 2172221"/>
              <a:gd name="T3" fmla="*/ 316 h 1567142"/>
              <a:gd name="T4" fmla="*/ 2487 w 2172221"/>
              <a:gd name="T5" fmla="*/ 0 h 1567142"/>
              <a:gd name="T6" fmla="*/ 3207 w 2172221"/>
              <a:gd name="T7" fmla="*/ 426 h 1567142"/>
              <a:gd name="T8" fmla="*/ 2601 w 2172221"/>
              <a:gd name="T9" fmla="*/ 1105 h 1567142"/>
              <a:gd name="T10" fmla="*/ 2568 w 2172221"/>
              <a:gd name="T11" fmla="*/ 788 h 1567142"/>
              <a:gd name="T12" fmla="*/ 0 w 2172221"/>
              <a:gd name="T13" fmla="*/ 2529 h 1567142"/>
              <a:gd name="T14" fmla="*/ 0 60000 65536"/>
              <a:gd name="T15" fmla="*/ 0 60000 65536"/>
              <a:gd name="T16" fmla="*/ 0 60000 65536"/>
              <a:gd name="T17" fmla="*/ 0 60000 65536"/>
              <a:gd name="T18" fmla="*/ 0 60000 65536"/>
              <a:gd name="T19" fmla="*/ 0 60000 65536"/>
              <a:gd name="T20" fmla="*/ 0 60000 65536"/>
              <a:gd name="T21" fmla="*/ 0 w 2172221"/>
              <a:gd name="T22" fmla="*/ 0 h 1567142"/>
              <a:gd name="T23" fmla="*/ 2172221 w 2172221"/>
              <a:gd name="T24" fmla="*/ 1567142 h 15671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72221" h="1567142">
                <a:moveTo>
                  <a:pt x="0" y="1567142"/>
                </a:moveTo>
                <a:cubicBezTo>
                  <a:pt x="241358" y="870635"/>
                  <a:pt x="810222" y="413552"/>
                  <a:pt x="1706592" y="195893"/>
                </a:cubicBezTo>
                <a:lnTo>
                  <a:pt x="1684520" y="0"/>
                </a:lnTo>
                <a:lnTo>
                  <a:pt x="2172221" y="263985"/>
                </a:lnTo>
                <a:lnTo>
                  <a:pt x="1761665" y="684684"/>
                </a:lnTo>
                <a:lnTo>
                  <a:pt x="1739594" y="488792"/>
                </a:lnTo>
                <a:cubicBezTo>
                  <a:pt x="941901" y="575855"/>
                  <a:pt x="362037" y="935305"/>
                  <a:pt x="0" y="1567142"/>
                </a:cubicBezTo>
                <a:close/>
              </a:path>
            </a:pathLst>
          </a:custGeom>
          <a:solidFill>
            <a:srgbClr val="FFC000"/>
          </a:solidFill>
          <a:ln w="9525">
            <a:noFill/>
            <a:round/>
            <a:headEnd/>
            <a:tailEnd/>
          </a:ln>
        </p:spPr>
        <p:txBody>
          <a:bodyPr anchor="ctr"/>
          <a:lstStyle/>
          <a:p>
            <a:endParaRPr lang="zh-CN" altLang="en-US"/>
          </a:p>
        </p:txBody>
      </p:sp>
      <p:pic>
        <p:nvPicPr>
          <p:cNvPr id="60423" name="图片 14"/>
          <p:cNvPicPr>
            <a:picLocks noChangeAspect="1"/>
          </p:cNvPicPr>
          <p:nvPr/>
        </p:nvPicPr>
        <p:blipFill>
          <a:blip r:embed="rId4"/>
          <a:srcRect/>
          <a:stretch>
            <a:fillRect/>
          </a:stretch>
        </p:blipFill>
        <p:spPr bwMode="auto">
          <a:xfrm>
            <a:off x="1280250" y="1799724"/>
            <a:ext cx="1597025" cy="1066800"/>
          </a:xfrm>
          <a:prstGeom prst="rect">
            <a:avLst/>
          </a:prstGeom>
          <a:noFill/>
          <a:ln w="9525">
            <a:noFill/>
            <a:miter lim="800000"/>
            <a:headEnd/>
            <a:tailEnd/>
          </a:ln>
        </p:spPr>
      </p:pic>
      <p:pic>
        <p:nvPicPr>
          <p:cNvPr id="60424" name="图片 15"/>
          <p:cNvPicPr>
            <a:picLocks noChangeAspect="1"/>
          </p:cNvPicPr>
          <p:nvPr/>
        </p:nvPicPr>
        <p:blipFill>
          <a:blip r:embed="rId5"/>
          <a:srcRect/>
          <a:stretch>
            <a:fillRect/>
          </a:stretch>
        </p:blipFill>
        <p:spPr bwMode="auto">
          <a:xfrm>
            <a:off x="6530969" y="1703986"/>
            <a:ext cx="1081087" cy="1441450"/>
          </a:xfrm>
          <a:prstGeom prst="rect">
            <a:avLst/>
          </a:prstGeom>
          <a:noFill/>
          <a:ln w="9525">
            <a:noFill/>
            <a:miter lim="800000"/>
            <a:headEnd/>
            <a:tailEnd/>
          </a:ln>
        </p:spPr>
      </p:pic>
      <p:pic>
        <p:nvPicPr>
          <p:cNvPr id="60425" name="图片 16"/>
          <p:cNvPicPr>
            <a:picLocks noChangeAspect="1"/>
          </p:cNvPicPr>
          <p:nvPr/>
        </p:nvPicPr>
        <p:blipFill>
          <a:blip r:embed="rId6"/>
          <a:srcRect/>
          <a:stretch>
            <a:fillRect/>
          </a:stretch>
        </p:blipFill>
        <p:spPr bwMode="auto">
          <a:xfrm>
            <a:off x="3950749" y="5526922"/>
            <a:ext cx="1543050" cy="1243012"/>
          </a:xfrm>
          <a:prstGeom prst="rect">
            <a:avLst/>
          </a:prstGeom>
          <a:noFill/>
          <a:ln w="9525">
            <a:noFill/>
            <a:miter lim="800000"/>
            <a:headEnd/>
            <a:tailEnd/>
          </a:ln>
        </p:spPr>
      </p:pic>
      <p:pic>
        <p:nvPicPr>
          <p:cNvPr id="60426" name="图片 17"/>
          <p:cNvPicPr>
            <a:picLocks noChangeAspect="1"/>
          </p:cNvPicPr>
          <p:nvPr/>
        </p:nvPicPr>
        <p:blipFill>
          <a:blip r:embed="rId7"/>
          <a:srcRect/>
          <a:stretch>
            <a:fillRect/>
          </a:stretch>
        </p:blipFill>
        <p:spPr bwMode="auto">
          <a:xfrm>
            <a:off x="6699906" y="4026379"/>
            <a:ext cx="1152525" cy="1446213"/>
          </a:xfrm>
          <a:prstGeom prst="rect">
            <a:avLst/>
          </a:prstGeom>
          <a:noFill/>
          <a:ln w="9525">
            <a:noFill/>
            <a:miter lim="800000"/>
            <a:headEnd/>
            <a:tailEnd/>
          </a:ln>
        </p:spPr>
      </p:pic>
      <p:pic>
        <p:nvPicPr>
          <p:cNvPr id="60427" name="图片 18"/>
          <p:cNvPicPr>
            <a:picLocks noChangeAspect="1"/>
          </p:cNvPicPr>
          <p:nvPr/>
        </p:nvPicPr>
        <p:blipFill>
          <a:blip r:embed="rId8"/>
          <a:srcRect/>
          <a:stretch>
            <a:fillRect/>
          </a:stretch>
        </p:blipFill>
        <p:spPr bwMode="auto">
          <a:xfrm>
            <a:off x="1321660" y="4126513"/>
            <a:ext cx="1439863" cy="1270000"/>
          </a:xfrm>
          <a:prstGeom prst="rect">
            <a:avLst/>
          </a:prstGeom>
          <a:noFill/>
          <a:ln w="9525">
            <a:noFill/>
            <a:miter lim="800000"/>
            <a:headEnd/>
            <a:tailEnd/>
          </a:ln>
        </p:spPr>
      </p:pic>
      <p:sp>
        <p:nvSpPr>
          <p:cNvPr id="22" name="形状 7"/>
          <p:cNvSpPr>
            <a:spLocks/>
          </p:cNvSpPr>
          <p:nvPr/>
        </p:nvSpPr>
        <p:spPr bwMode="auto">
          <a:xfrm rot="17757660" flipV="1">
            <a:off x="5425536" y="2564847"/>
            <a:ext cx="909638" cy="655637"/>
          </a:xfrm>
          <a:custGeom>
            <a:avLst/>
            <a:gdLst>
              <a:gd name="T0" fmla="*/ 0 w 2172221"/>
              <a:gd name="T1" fmla="*/ 1563517 h 1567142"/>
              <a:gd name="T2" fmla="*/ 1701279 w 2172221"/>
              <a:gd name="T3" fmla="*/ 195438 h 1567142"/>
              <a:gd name="T4" fmla="*/ 1679275 w 2172221"/>
              <a:gd name="T5" fmla="*/ 0 h 1567142"/>
              <a:gd name="T6" fmla="*/ 2165456 w 2172221"/>
              <a:gd name="T7" fmla="*/ 263374 h 1567142"/>
              <a:gd name="T8" fmla="*/ 1756180 w 2172221"/>
              <a:gd name="T9" fmla="*/ 683098 h 1567142"/>
              <a:gd name="T10" fmla="*/ 1734178 w 2172221"/>
              <a:gd name="T11" fmla="*/ 487661 h 1567142"/>
              <a:gd name="T12" fmla="*/ 0 w 2172221"/>
              <a:gd name="T13" fmla="*/ 1563517 h 15671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72221" h="1567142">
                <a:moveTo>
                  <a:pt x="0" y="1567142"/>
                </a:moveTo>
                <a:cubicBezTo>
                  <a:pt x="241358" y="870635"/>
                  <a:pt x="810222" y="413552"/>
                  <a:pt x="1706592" y="195893"/>
                </a:cubicBezTo>
                <a:lnTo>
                  <a:pt x="1684520" y="0"/>
                </a:lnTo>
                <a:lnTo>
                  <a:pt x="2172221" y="263985"/>
                </a:lnTo>
                <a:lnTo>
                  <a:pt x="1761665" y="684684"/>
                </a:lnTo>
                <a:lnTo>
                  <a:pt x="1739594" y="488792"/>
                </a:lnTo>
                <a:cubicBezTo>
                  <a:pt x="941901" y="575855"/>
                  <a:pt x="362037" y="935305"/>
                  <a:pt x="0" y="1567142"/>
                </a:cubicBezTo>
                <a:close/>
              </a:path>
            </a:pathLst>
          </a:custGeom>
          <a:solidFill>
            <a:schemeClr val="accent5"/>
          </a:solidFill>
          <a:ln>
            <a:noFill/>
          </a:ln>
        </p:spPr>
        <p:txBody>
          <a:bodyPr anchor="ctr"/>
          <a:lstStyle/>
          <a:p>
            <a:pPr eaLnBrk="0" hangingPunct="0">
              <a:defRPr/>
            </a:pPr>
            <a:endParaRPr lang="zh-CN" altLang="en-US">
              <a:latin typeface="Arial" panose="020B0604020202020204" pitchFamily="34" charset="0"/>
              <a:ea typeface="微软雅黑" panose="020B0503020204020204" pitchFamily="34" charset="-122"/>
            </a:endParaRPr>
          </a:p>
        </p:txBody>
      </p:sp>
      <p:sp>
        <p:nvSpPr>
          <p:cNvPr id="60429" name="形状 7"/>
          <p:cNvSpPr>
            <a:spLocks/>
          </p:cNvSpPr>
          <p:nvPr/>
        </p:nvSpPr>
        <p:spPr bwMode="auto">
          <a:xfrm rot="3372428" flipV="1">
            <a:off x="4374357" y="4872831"/>
            <a:ext cx="646112" cy="466725"/>
          </a:xfrm>
          <a:custGeom>
            <a:avLst/>
            <a:gdLst>
              <a:gd name="T0" fmla="*/ 0 w 2172221"/>
              <a:gd name="T1" fmla="*/ 97 h 1567142"/>
              <a:gd name="T2" fmla="*/ 104 w 2172221"/>
              <a:gd name="T3" fmla="*/ 12 h 1567142"/>
              <a:gd name="T4" fmla="*/ 103 w 2172221"/>
              <a:gd name="T5" fmla="*/ 0 h 1567142"/>
              <a:gd name="T6" fmla="*/ 133 w 2172221"/>
              <a:gd name="T7" fmla="*/ 16 h 1567142"/>
              <a:gd name="T8" fmla="*/ 108 w 2172221"/>
              <a:gd name="T9" fmla="*/ 42 h 1567142"/>
              <a:gd name="T10" fmla="*/ 106 w 2172221"/>
              <a:gd name="T11" fmla="*/ 30 h 1567142"/>
              <a:gd name="T12" fmla="*/ 0 w 2172221"/>
              <a:gd name="T13" fmla="*/ 97 h 1567142"/>
              <a:gd name="T14" fmla="*/ 0 60000 65536"/>
              <a:gd name="T15" fmla="*/ 0 60000 65536"/>
              <a:gd name="T16" fmla="*/ 0 60000 65536"/>
              <a:gd name="T17" fmla="*/ 0 60000 65536"/>
              <a:gd name="T18" fmla="*/ 0 60000 65536"/>
              <a:gd name="T19" fmla="*/ 0 60000 65536"/>
              <a:gd name="T20" fmla="*/ 0 60000 65536"/>
              <a:gd name="T21" fmla="*/ 0 w 2172221"/>
              <a:gd name="T22" fmla="*/ 0 h 1567142"/>
              <a:gd name="T23" fmla="*/ 2172221 w 2172221"/>
              <a:gd name="T24" fmla="*/ 1567142 h 15671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72221" h="1567142">
                <a:moveTo>
                  <a:pt x="0" y="1567142"/>
                </a:moveTo>
                <a:cubicBezTo>
                  <a:pt x="241358" y="870635"/>
                  <a:pt x="810222" y="413552"/>
                  <a:pt x="1706592" y="195893"/>
                </a:cubicBezTo>
                <a:lnTo>
                  <a:pt x="1684520" y="0"/>
                </a:lnTo>
                <a:lnTo>
                  <a:pt x="2172221" y="263985"/>
                </a:lnTo>
                <a:lnTo>
                  <a:pt x="1761665" y="684684"/>
                </a:lnTo>
                <a:lnTo>
                  <a:pt x="1739594" y="488792"/>
                </a:lnTo>
                <a:cubicBezTo>
                  <a:pt x="941901" y="575855"/>
                  <a:pt x="362037" y="935305"/>
                  <a:pt x="0" y="1567142"/>
                </a:cubicBezTo>
                <a:close/>
              </a:path>
            </a:pathLst>
          </a:custGeom>
          <a:solidFill>
            <a:srgbClr val="EC566B"/>
          </a:solidFill>
          <a:ln w="9525">
            <a:noFill/>
            <a:round/>
            <a:headEnd/>
            <a:tailEnd/>
          </a:ln>
        </p:spPr>
        <p:txBody>
          <a:bodyPr anchor="ctr"/>
          <a:lstStyle/>
          <a:p>
            <a:endParaRPr lang="zh-CN" altLang="en-US"/>
          </a:p>
        </p:txBody>
      </p:sp>
      <p:sp>
        <p:nvSpPr>
          <p:cNvPr id="24" name="形状 7"/>
          <p:cNvSpPr>
            <a:spLocks/>
          </p:cNvSpPr>
          <p:nvPr/>
        </p:nvSpPr>
        <p:spPr bwMode="auto">
          <a:xfrm rot="18286512" flipV="1">
            <a:off x="2890489" y="4038252"/>
            <a:ext cx="936625" cy="692150"/>
          </a:xfrm>
          <a:custGeom>
            <a:avLst/>
            <a:gdLst>
              <a:gd name="T0" fmla="*/ 0 w 2172221"/>
              <a:gd name="T1" fmla="*/ 1563517 h 1567142"/>
              <a:gd name="T2" fmla="*/ 1701279 w 2172221"/>
              <a:gd name="T3" fmla="*/ 195438 h 1567142"/>
              <a:gd name="T4" fmla="*/ 1679275 w 2172221"/>
              <a:gd name="T5" fmla="*/ 0 h 1567142"/>
              <a:gd name="T6" fmla="*/ 2165456 w 2172221"/>
              <a:gd name="T7" fmla="*/ 263374 h 1567142"/>
              <a:gd name="T8" fmla="*/ 1756180 w 2172221"/>
              <a:gd name="T9" fmla="*/ 683098 h 1567142"/>
              <a:gd name="T10" fmla="*/ 1734178 w 2172221"/>
              <a:gd name="T11" fmla="*/ 487661 h 1567142"/>
              <a:gd name="T12" fmla="*/ 0 w 2172221"/>
              <a:gd name="T13" fmla="*/ 1563517 h 15671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72221" h="1567142">
                <a:moveTo>
                  <a:pt x="0" y="1567142"/>
                </a:moveTo>
                <a:cubicBezTo>
                  <a:pt x="241358" y="870635"/>
                  <a:pt x="810222" y="413552"/>
                  <a:pt x="1706592" y="195893"/>
                </a:cubicBezTo>
                <a:lnTo>
                  <a:pt x="1684520" y="0"/>
                </a:lnTo>
                <a:lnTo>
                  <a:pt x="2172221" y="263985"/>
                </a:lnTo>
                <a:lnTo>
                  <a:pt x="1761665" y="684684"/>
                </a:lnTo>
                <a:lnTo>
                  <a:pt x="1739594" y="488792"/>
                </a:lnTo>
                <a:cubicBezTo>
                  <a:pt x="941901" y="575855"/>
                  <a:pt x="362037" y="935305"/>
                  <a:pt x="0" y="1567142"/>
                </a:cubicBezTo>
                <a:close/>
              </a:path>
            </a:pathLst>
          </a:custGeom>
          <a:noFill/>
          <a:ln>
            <a:solidFill>
              <a:schemeClr val="tx1"/>
            </a:solidFill>
            <a:prstDash val="dash"/>
          </a:ln>
        </p:spPr>
        <p:txBody>
          <a:bodyPr anchor="ctr"/>
          <a:lstStyle/>
          <a:p>
            <a:pPr eaLnBrk="0" hangingPunct="0">
              <a:defRPr/>
            </a:pPr>
            <a:endParaRPr lang="zh-CN" altLang="en-US">
              <a:latin typeface="Arial" panose="020B0604020202020204" pitchFamily="34" charset="0"/>
              <a:ea typeface="微软雅黑" panose="020B0503020204020204" pitchFamily="34" charset="-122"/>
            </a:endParaRPr>
          </a:p>
        </p:txBody>
      </p:sp>
      <p:sp>
        <p:nvSpPr>
          <p:cNvPr id="60431" name="形状 2"/>
          <p:cNvSpPr>
            <a:spLocks/>
          </p:cNvSpPr>
          <p:nvPr/>
        </p:nvSpPr>
        <p:spPr bwMode="auto">
          <a:xfrm rot="21180973" flipV="1">
            <a:off x="5557838" y="4181475"/>
            <a:ext cx="939800" cy="585788"/>
          </a:xfrm>
          <a:custGeom>
            <a:avLst/>
            <a:gdLst>
              <a:gd name="T0" fmla="*/ 0 w 2172221"/>
              <a:gd name="T1" fmla="*/ 769 h 1567142"/>
              <a:gd name="T2" fmla="*/ 2651 w 2172221"/>
              <a:gd name="T3" fmla="*/ 96 h 1567142"/>
              <a:gd name="T4" fmla="*/ 2617 w 2172221"/>
              <a:gd name="T5" fmla="*/ 0 h 1567142"/>
              <a:gd name="T6" fmla="*/ 3374 w 2172221"/>
              <a:gd name="T7" fmla="*/ 130 h 1567142"/>
              <a:gd name="T8" fmla="*/ 2736 w 2172221"/>
              <a:gd name="T9" fmla="*/ 336 h 1567142"/>
              <a:gd name="T10" fmla="*/ 2702 w 2172221"/>
              <a:gd name="T11" fmla="*/ 240 h 1567142"/>
              <a:gd name="T12" fmla="*/ 0 w 2172221"/>
              <a:gd name="T13" fmla="*/ 769 h 1567142"/>
              <a:gd name="T14" fmla="*/ 0 60000 65536"/>
              <a:gd name="T15" fmla="*/ 0 60000 65536"/>
              <a:gd name="T16" fmla="*/ 0 60000 65536"/>
              <a:gd name="T17" fmla="*/ 0 60000 65536"/>
              <a:gd name="T18" fmla="*/ 0 60000 65536"/>
              <a:gd name="T19" fmla="*/ 0 60000 65536"/>
              <a:gd name="T20" fmla="*/ 0 60000 65536"/>
              <a:gd name="T21" fmla="*/ 0 w 2172221"/>
              <a:gd name="T22" fmla="*/ 0 h 1567142"/>
              <a:gd name="T23" fmla="*/ 2172221 w 2172221"/>
              <a:gd name="T24" fmla="*/ 1567142 h 15671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72221" h="1567142">
                <a:moveTo>
                  <a:pt x="0" y="1567142"/>
                </a:moveTo>
                <a:cubicBezTo>
                  <a:pt x="241358" y="870635"/>
                  <a:pt x="810222" y="413552"/>
                  <a:pt x="1706592" y="195893"/>
                </a:cubicBezTo>
                <a:lnTo>
                  <a:pt x="1684520" y="0"/>
                </a:lnTo>
                <a:lnTo>
                  <a:pt x="2172221" y="263985"/>
                </a:lnTo>
                <a:lnTo>
                  <a:pt x="1761665" y="684684"/>
                </a:lnTo>
                <a:lnTo>
                  <a:pt x="1739594" y="488792"/>
                </a:lnTo>
                <a:cubicBezTo>
                  <a:pt x="941901" y="575855"/>
                  <a:pt x="362037" y="935305"/>
                  <a:pt x="0" y="1567142"/>
                </a:cubicBezTo>
                <a:close/>
              </a:path>
            </a:pathLst>
          </a:custGeom>
          <a:solidFill>
            <a:srgbClr val="70C833"/>
          </a:solidFill>
          <a:ln w="9525">
            <a:noFill/>
            <a:round/>
            <a:headEnd/>
            <a:tailEnd/>
          </a:ln>
        </p:spPr>
        <p:txBody>
          <a:bodyPr anchor="ctr"/>
          <a:lstStyle/>
          <a:p>
            <a:endParaRPr lang="zh-CN" altLang="en-US"/>
          </a:p>
        </p:txBody>
      </p:sp>
      <p:sp>
        <p:nvSpPr>
          <p:cNvPr id="4" name="圆角矩形 3"/>
          <p:cNvSpPr/>
          <p:nvPr/>
        </p:nvSpPr>
        <p:spPr>
          <a:xfrm>
            <a:off x="3911596" y="5526922"/>
            <a:ext cx="1570038" cy="1206500"/>
          </a:xfrm>
          <a:prstGeom prst="roundRect">
            <a:avLst/>
          </a:prstGeom>
          <a:noFill/>
          <a:ln w="57150">
            <a:solidFill>
              <a:schemeClr val="accent2">
                <a:lumMod val="40000"/>
                <a:lumOff val="60000"/>
              </a:schemeClr>
            </a:solidFill>
          </a:ln>
        </p:spPr>
        <p:style>
          <a:lnRef idx="2">
            <a:schemeClr val="accent1"/>
          </a:lnRef>
          <a:fillRef idx="1">
            <a:schemeClr val="lt1"/>
          </a:fillRef>
          <a:effectRef idx="0">
            <a:schemeClr val="accent1"/>
          </a:effectRef>
          <a:fontRef idx="minor">
            <a:schemeClr val="dk1"/>
          </a:fontRef>
        </p:style>
        <p:txBody>
          <a:bodyPr anchor="ctr"/>
          <a:lstStyle/>
          <a:p>
            <a:pPr algn="ctr" eaLnBrk="0" hangingPunct="0">
              <a:defRPr/>
            </a:pPr>
            <a:endParaRPr lang="zh-CN" altLang="en-US"/>
          </a:p>
        </p:txBody>
      </p:sp>
      <p:sp>
        <p:nvSpPr>
          <p:cNvPr id="26" name="圆角矩形 25"/>
          <p:cNvSpPr/>
          <p:nvPr/>
        </p:nvSpPr>
        <p:spPr>
          <a:xfrm>
            <a:off x="6680548" y="3994960"/>
            <a:ext cx="1179513" cy="1522413"/>
          </a:xfrm>
          <a:prstGeom prst="roundRect">
            <a:avLst/>
          </a:prstGeom>
          <a:noFill/>
          <a:ln w="57150">
            <a:solidFill>
              <a:schemeClr val="accent6">
                <a:lumMod val="60000"/>
                <a:lumOff val="40000"/>
              </a:schemeClr>
            </a:solidFill>
          </a:ln>
        </p:spPr>
        <p:style>
          <a:lnRef idx="2">
            <a:schemeClr val="accent1"/>
          </a:lnRef>
          <a:fillRef idx="1">
            <a:schemeClr val="lt1"/>
          </a:fillRef>
          <a:effectRef idx="0">
            <a:schemeClr val="accent1"/>
          </a:effectRef>
          <a:fontRef idx="minor">
            <a:schemeClr val="dk1"/>
          </a:fontRef>
        </p:style>
        <p:txBody>
          <a:bodyPr anchor="ctr"/>
          <a:lstStyle/>
          <a:p>
            <a:pPr algn="ctr" eaLnBrk="0" hangingPunct="0">
              <a:defRPr/>
            </a:pPr>
            <a:endParaRPr lang="zh-CN" altLang="en-US"/>
          </a:p>
        </p:txBody>
      </p:sp>
      <p:sp>
        <p:nvSpPr>
          <p:cNvPr id="27" name="圆角矩形 26"/>
          <p:cNvSpPr/>
          <p:nvPr/>
        </p:nvSpPr>
        <p:spPr>
          <a:xfrm>
            <a:off x="1222305" y="1790045"/>
            <a:ext cx="1712913" cy="1066800"/>
          </a:xfrm>
          <a:prstGeom prst="roundRect">
            <a:avLst/>
          </a:prstGeom>
          <a:noFill/>
          <a:ln w="57150">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anchor="ctr"/>
          <a:lstStyle/>
          <a:p>
            <a:pPr algn="ctr" eaLnBrk="0" hangingPunct="0">
              <a:defRPr/>
            </a:pPr>
            <a:endParaRPr lang="zh-CN" altLang="en-US"/>
          </a:p>
        </p:txBody>
      </p:sp>
      <p:sp>
        <p:nvSpPr>
          <p:cNvPr id="28" name="圆角矩形 27"/>
          <p:cNvSpPr/>
          <p:nvPr/>
        </p:nvSpPr>
        <p:spPr>
          <a:xfrm>
            <a:off x="6518269" y="1675411"/>
            <a:ext cx="1119187" cy="1504950"/>
          </a:xfrm>
          <a:prstGeom prst="roundRect">
            <a:avLst/>
          </a:prstGeom>
          <a:noFill/>
          <a:ln w="57150">
            <a:solidFill>
              <a:srgbClr val="FBAF2D"/>
            </a:solidFill>
          </a:ln>
        </p:spPr>
        <p:style>
          <a:lnRef idx="2">
            <a:schemeClr val="accent1"/>
          </a:lnRef>
          <a:fillRef idx="1">
            <a:schemeClr val="lt1"/>
          </a:fillRef>
          <a:effectRef idx="0">
            <a:schemeClr val="accent1"/>
          </a:effectRef>
          <a:fontRef idx="minor">
            <a:schemeClr val="dk1"/>
          </a:fontRef>
        </p:style>
        <p:txBody>
          <a:bodyPr anchor="ctr"/>
          <a:lstStyle/>
          <a:p>
            <a:pPr algn="ctr" eaLnBrk="0" hangingPunct="0">
              <a:defRPr/>
            </a:pPr>
            <a:endParaRPr lang="zh-CN" altLang="en-US"/>
          </a:p>
        </p:txBody>
      </p:sp>
      <p:sp>
        <p:nvSpPr>
          <p:cNvPr id="29" name="圆角矩形 28"/>
          <p:cNvSpPr/>
          <p:nvPr/>
        </p:nvSpPr>
        <p:spPr>
          <a:xfrm>
            <a:off x="1296260" y="4126513"/>
            <a:ext cx="1465263" cy="1270000"/>
          </a:xfrm>
          <a:prstGeom prst="roundRect">
            <a:avLst/>
          </a:prstGeom>
          <a:noFill/>
          <a:ln w="57150">
            <a:solidFill>
              <a:srgbClr val="B7C8D3"/>
            </a:solidFill>
            <a:prstDash val="dash"/>
          </a:ln>
        </p:spPr>
        <p:style>
          <a:lnRef idx="2">
            <a:schemeClr val="accent1"/>
          </a:lnRef>
          <a:fillRef idx="1">
            <a:schemeClr val="lt1"/>
          </a:fillRef>
          <a:effectRef idx="0">
            <a:schemeClr val="accent1"/>
          </a:effectRef>
          <a:fontRef idx="minor">
            <a:schemeClr val="dk1"/>
          </a:fontRef>
        </p:style>
        <p:txBody>
          <a:bodyPr anchor="ctr"/>
          <a:lstStyle/>
          <a:p>
            <a:pPr algn="ctr" eaLnBrk="0" hangingPunct="0">
              <a:defRPr/>
            </a:pPr>
            <a:endParaRPr lang="zh-CN" altLang="en-US"/>
          </a:p>
        </p:txBody>
      </p:sp>
      <p:sp>
        <p:nvSpPr>
          <p:cNvPr id="60437" name="文本框 19"/>
          <p:cNvSpPr txBox="1">
            <a:spLocks noChangeArrowheads="1"/>
          </p:cNvSpPr>
          <p:nvPr/>
        </p:nvSpPr>
        <p:spPr bwMode="auto">
          <a:xfrm>
            <a:off x="5520787" y="6331972"/>
            <a:ext cx="1460656" cy="338554"/>
          </a:xfrm>
          <a:prstGeom prst="rect">
            <a:avLst/>
          </a:prstGeom>
          <a:noFill/>
          <a:ln w="9525">
            <a:noFill/>
            <a:miter lim="800000"/>
            <a:headEnd/>
            <a:tailEnd/>
          </a:ln>
        </p:spPr>
        <p:txBody>
          <a:bodyPr wrap="none">
            <a:spAutoFit/>
          </a:bodyPr>
          <a:lstStyle/>
          <a:p>
            <a:pPr eaLnBrk="0" hangingPunct="0"/>
            <a:r>
              <a:rPr lang="en-US" altLang="zh-CN" sz="1600" dirty="0">
                <a:ea typeface="微软雅黑" pitchFamily="34" charset="-122"/>
              </a:rPr>
              <a:t>A8</a:t>
            </a:r>
            <a:r>
              <a:rPr lang="zh-CN" altLang="en-US" sz="1600" dirty="0">
                <a:ea typeface="微软雅黑" pitchFamily="34" charset="-122"/>
              </a:rPr>
              <a:t>核心控制板</a:t>
            </a:r>
          </a:p>
        </p:txBody>
      </p:sp>
      <p:sp>
        <p:nvSpPr>
          <p:cNvPr id="60438" name="文本框 30"/>
          <p:cNvSpPr txBox="1">
            <a:spLocks noChangeArrowheads="1"/>
          </p:cNvSpPr>
          <p:nvPr/>
        </p:nvSpPr>
        <p:spPr bwMode="auto">
          <a:xfrm>
            <a:off x="1541632" y="2906314"/>
            <a:ext cx="1005403" cy="338554"/>
          </a:xfrm>
          <a:prstGeom prst="rect">
            <a:avLst/>
          </a:prstGeom>
          <a:noFill/>
          <a:ln w="9525">
            <a:noFill/>
            <a:miter lim="800000"/>
            <a:headEnd/>
            <a:tailEnd/>
          </a:ln>
        </p:spPr>
        <p:txBody>
          <a:bodyPr wrap="none">
            <a:spAutoFit/>
          </a:bodyPr>
          <a:lstStyle/>
          <a:p>
            <a:pPr eaLnBrk="0" hangingPunct="0"/>
            <a:r>
              <a:rPr lang="zh-CN" altLang="en-US" sz="1600" dirty="0">
                <a:ea typeface="微软雅黑" pitchFamily="34" charset="-122"/>
              </a:rPr>
              <a:t>系统界面</a:t>
            </a:r>
          </a:p>
        </p:txBody>
      </p:sp>
      <p:sp>
        <p:nvSpPr>
          <p:cNvPr id="60439" name="文本框 31"/>
          <p:cNvSpPr txBox="1">
            <a:spLocks noChangeArrowheads="1"/>
          </p:cNvSpPr>
          <p:nvPr/>
        </p:nvSpPr>
        <p:spPr bwMode="auto">
          <a:xfrm>
            <a:off x="6707915" y="3247011"/>
            <a:ext cx="800219" cy="338554"/>
          </a:xfrm>
          <a:prstGeom prst="rect">
            <a:avLst/>
          </a:prstGeom>
          <a:noFill/>
          <a:ln w="9525">
            <a:noFill/>
            <a:miter lim="800000"/>
            <a:headEnd/>
            <a:tailEnd/>
          </a:ln>
        </p:spPr>
        <p:txBody>
          <a:bodyPr wrap="none">
            <a:spAutoFit/>
          </a:bodyPr>
          <a:lstStyle/>
          <a:p>
            <a:pPr eaLnBrk="0" hangingPunct="0"/>
            <a:r>
              <a:rPr lang="zh-CN" altLang="en-US" sz="1600" dirty="0">
                <a:ea typeface="微软雅黑" pitchFamily="34" charset="-122"/>
              </a:rPr>
              <a:t>试剂盘</a:t>
            </a:r>
          </a:p>
        </p:txBody>
      </p:sp>
      <p:sp>
        <p:nvSpPr>
          <p:cNvPr id="60440" name="文本框 32"/>
          <p:cNvSpPr txBox="1">
            <a:spLocks noChangeArrowheads="1"/>
          </p:cNvSpPr>
          <p:nvPr/>
        </p:nvSpPr>
        <p:spPr bwMode="auto">
          <a:xfrm>
            <a:off x="1541632" y="5472592"/>
            <a:ext cx="1003801" cy="338554"/>
          </a:xfrm>
          <a:prstGeom prst="rect">
            <a:avLst/>
          </a:prstGeom>
          <a:noFill/>
          <a:ln w="9525">
            <a:noFill/>
            <a:miter lim="800000"/>
            <a:headEnd/>
            <a:tailEnd/>
          </a:ln>
        </p:spPr>
        <p:txBody>
          <a:bodyPr wrap="none">
            <a:spAutoFit/>
          </a:bodyPr>
          <a:lstStyle/>
          <a:p>
            <a:pPr eaLnBrk="0" hangingPunct="0"/>
            <a:r>
              <a:rPr lang="zh-CN" altLang="en-US" sz="1600" dirty="0">
                <a:ea typeface="微软雅黑" pitchFamily="34" charset="-122"/>
              </a:rPr>
              <a:t>气味信息</a:t>
            </a:r>
          </a:p>
        </p:txBody>
      </p:sp>
      <p:sp>
        <p:nvSpPr>
          <p:cNvPr id="60441" name="文本框 33"/>
          <p:cNvSpPr txBox="1">
            <a:spLocks noChangeArrowheads="1"/>
          </p:cNvSpPr>
          <p:nvPr/>
        </p:nvSpPr>
        <p:spPr bwMode="auto">
          <a:xfrm>
            <a:off x="6716728" y="5563144"/>
            <a:ext cx="1210588" cy="338554"/>
          </a:xfrm>
          <a:prstGeom prst="rect">
            <a:avLst/>
          </a:prstGeom>
          <a:noFill/>
          <a:ln w="9525">
            <a:noFill/>
            <a:miter lim="800000"/>
            <a:headEnd/>
            <a:tailEnd/>
          </a:ln>
        </p:spPr>
        <p:txBody>
          <a:bodyPr wrap="none">
            <a:spAutoFit/>
          </a:bodyPr>
          <a:lstStyle/>
          <a:p>
            <a:pPr eaLnBrk="0" hangingPunct="0"/>
            <a:r>
              <a:rPr lang="zh-CN" altLang="en-US" sz="1600" dirty="0">
                <a:ea typeface="微软雅黑" pitchFamily="34" charset="-122"/>
              </a:rPr>
              <a:t>试剂融合室</a:t>
            </a:r>
          </a:p>
        </p:txBody>
      </p:sp>
      <p:sp>
        <p:nvSpPr>
          <p:cNvPr id="31"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三</a:t>
            </a:r>
            <a:r>
              <a:rPr lang="zh-CN" altLang="en-US" sz="2400" b="1" dirty="0" smtClean="0">
                <a:solidFill>
                  <a:schemeClr val="bg1"/>
                </a:solidFill>
                <a:latin typeface="微软雅黑" panose="020B0503020204020204" pitchFamily="34" charset="-122"/>
                <a:ea typeface="微软雅黑" panose="020B0503020204020204" pitchFamily="34" charset="-122"/>
              </a:rPr>
              <a:t>、探索研究</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标题 49"/>
          <p:cNvSpPr>
            <a:spLocks noGrp="1"/>
          </p:cNvSpPr>
          <p:nvPr>
            <p:ph type="title" idx="4294967295"/>
          </p:nvPr>
        </p:nvSpPr>
        <p:spPr>
          <a:xfrm>
            <a:off x="581025" y="598488"/>
            <a:ext cx="3517900" cy="487362"/>
          </a:xfrm>
        </p:spPr>
        <p:txBody>
          <a:body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目录</a:t>
            </a:r>
            <a:r>
              <a:rPr lang="zh-CN" altLang="en-US" sz="2400" b="1" dirty="0">
                <a:solidFill>
                  <a:schemeClr val="bg1"/>
                </a:solidFill>
                <a:latin typeface="微软雅黑" pitchFamily="34" charset="-122"/>
              </a:rPr>
              <a:t> </a:t>
            </a:r>
            <a:r>
              <a:rPr lang="en-US" altLang="zh-CN" sz="2400" b="1" dirty="0">
                <a:solidFill>
                  <a:schemeClr val="bg1"/>
                </a:solidFill>
                <a:latin typeface="微软雅黑" pitchFamily="34" charset="-122"/>
              </a:rPr>
              <a:t>Contents</a:t>
            </a:r>
            <a:endParaRPr lang="zh-CN" altLang="en-US" sz="2400" b="1" dirty="0">
              <a:solidFill>
                <a:schemeClr val="bg1"/>
              </a:solidFill>
              <a:latin typeface="微软雅黑" pitchFamily="34" charset="-122"/>
            </a:endParaRPr>
          </a:p>
        </p:txBody>
      </p:sp>
      <p:grpSp>
        <p:nvGrpSpPr>
          <p:cNvPr id="29" name="组合 33"/>
          <p:cNvGrpSpPr>
            <a:grpSpLocks/>
          </p:cNvGrpSpPr>
          <p:nvPr/>
        </p:nvGrpSpPr>
        <p:grpSpPr bwMode="auto">
          <a:xfrm>
            <a:off x="1522053" y="4835217"/>
            <a:ext cx="5400675" cy="661947"/>
            <a:chOff x="0" y="63241"/>
            <a:chExt cx="5400675" cy="661601"/>
          </a:xfrm>
        </p:grpSpPr>
        <p:sp>
          <p:nvSpPr>
            <p:cNvPr id="30" name="五边形 13"/>
            <p:cNvSpPr>
              <a:spLocks noChangeArrowheads="1"/>
            </p:cNvSpPr>
            <p:nvPr/>
          </p:nvSpPr>
          <p:spPr bwMode="auto">
            <a:xfrm>
              <a:off x="0" y="74160"/>
              <a:ext cx="1023937" cy="639763"/>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endParaRPr>
            </a:p>
          </p:txBody>
        </p:sp>
        <p:cxnSp>
          <p:nvCxnSpPr>
            <p:cNvPr id="31" name="直接连接符 14"/>
            <p:cNvCxnSpPr>
              <a:cxnSpLocks noChangeShapeType="1"/>
            </p:cNvCxnSpPr>
            <p:nvPr/>
          </p:nvCxnSpPr>
          <p:spPr bwMode="auto">
            <a:xfrm>
              <a:off x="987425" y="674235"/>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sp>
          <p:nvSpPr>
            <p:cNvPr id="32" name="TextBox 34"/>
            <p:cNvSpPr txBox="1">
              <a:spLocks noChangeArrowheads="1"/>
            </p:cNvSpPr>
            <p:nvPr/>
          </p:nvSpPr>
          <p:spPr bwMode="auto">
            <a:xfrm>
              <a:off x="1864505" y="96350"/>
              <a:ext cx="1980029" cy="522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rPr>
                <a:t>思考与展望</a:t>
              </a:r>
              <a:endParaRPr kumimoji="0" lang="zh-CN" altLang="zh-CN" sz="2800" b="1"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pic>
          <p:nvPicPr>
            <p:cNvPr id="33" name="TextBox 3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842" y="63241"/>
              <a:ext cx="617859" cy="66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 name="组合 39"/>
          <p:cNvGrpSpPr>
            <a:grpSpLocks/>
          </p:cNvGrpSpPr>
          <p:nvPr/>
        </p:nvGrpSpPr>
        <p:grpSpPr bwMode="auto">
          <a:xfrm>
            <a:off x="1522053" y="1962438"/>
            <a:ext cx="5400675" cy="682192"/>
            <a:chOff x="0" y="84439"/>
            <a:chExt cx="5400675" cy="681641"/>
          </a:xfrm>
        </p:grpSpPr>
        <p:sp>
          <p:nvSpPr>
            <p:cNvPr id="36" name="五边形 6"/>
            <p:cNvSpPr>
              <a:spLocks noChangeArrowheads="1"/>
            </p:cNvSpPr>
            <p:nvPr/>
          </p:nvSpPr>
          <p:spPr bwMode="auto">
            <a:xfrm>
              <a:off x="0" y="91333"/>
              <a:ext cx="1023937" cy="639762"/>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endParaRPr>
            </a:p>
          </p:txBody>
        </p:sp>
        <p:sp>
          <p:nvSpPr>
            <p:cNvPr id="37" name="TextBox 18"/>
            <p:cNvSpPr txBox="1">
              <a:spLocks noChangeArrowheads="1"/>
            </p:cNvSpPr>
            <p:nvPr/>
          </p:nvSpPr>
          <p:spPr bwMode="auto">
            <a:xfrm>
              <a:off x="2188309" y="140563"/>
              <a:ext cx="1332416" cy="522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引    言</a:t>
              </a:r>
              <a:endParaRPr kumimoji="0" lang="zh-CN" altLang="zh-CN" sz="2800" b="1"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endParaRPr>
            </a:p>
          </p:txBody>
        </p:sp>
        <p:pic>
          <p:nvPicPr>
            <p:cNvPr id="38" name="TextBox 1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009" y="84439"/>
              <a:ext cx="583526" cy="68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0" name="直接连接符 7"/>
            <p:cNvCxnSpPr>
              <a:cxnSpLocks noChangeShapeType="1"/>
            </p:cNvCxnSpPr>
            <p:nvPr/>
          </p:nvCxnSpPr>
          <p:spPr bwMode="auto">
            <a:xfrm>
              <a:off x="987425" y="727920"/>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grpSp>
      <p:grpSp>
        <p:nvGrpSpPr>
          <p:cNvPr id="41" name="组合 38"/>
          <p:cNvGrpSpPr>
            <a:grpSpLocks/>
          </p:cNvGrpSpPr>
          <p:nvPr/>
        </p:nvGrpSpPr>
        <p:grpSpPr bwMode="auto">
          <a:xfrm>
            <a:off x="1522053" y="2942554"/>
            <a:ext cx="5400675" cy="667252"/>
            <a:chOff x="0" y="58133"/>
            <a:chExt cx="5400675" cy="667069"/>
          </a:xfrm>
        </p:grpSpPr>
        <p:sp>
          <p:nvSpPr>
            <p:cNvPr id="42" name="五边形 11"/>
            <p:cNvSpPr>
              <a:spLocks noChangeArrowheads="1"/>
            </p:cNvSpPr>
            <p:nvPr/>
          </p:nvSpPr>
          <p:spPr bwMode="auto">
            <a:xfrm>
              <a:off x="0" y="68025"/>
              <a:ext cx="1023937" cy="639763"/>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endParaRPr>
            </a:p>
          </p:txBody>
        </p:sp>
        <p:cxnSp>
          <p:nvCxnSpPr>
            <p:cNvPr id="43" name="直接连接符 18"/>
            <p:cNvCxnSpPr>
              <a:cxnSpLocks noChangeShapeType="1"/>
            </p:cNvCxnSpPr>
            <p:nvPr/>
          </p:nvCxnSpPr>
          <p:spPr bwMode="auto">
            <a:xfrm>
              <a:off x="987425" y="674450"/>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sp>
          <p:nvSpPr>
            <p:cNvPr id="44" name="TextBox 24"/>
            <p:cNvSpPr txBox="1">
              <a:spLocks noChangeArrowheads="1"/>
            </p:cNvSpPr>
            <p:nvPr/>
          </p:nvSpPr>
          <p:spPr bwMode="auto">
            <a:xfrm>
              <a:off x="2044039" y="88741"/>
              <a:ext cx="1620957" cy="523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zh-CN" sz="2800" b="1"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研究</a:t>
              </a:r>
              <a:r>
                <a:rPr kumimoji="0" lang="zh-CN" altLang="en-US" sz="2800" b="1"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背景</a:t>
              </a:r>
              <a:endParaRPr kumimoji="0" lang="zh-CN" altLang="zh-CN" sz="2800" b="1"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endParaRPr>
            </a:p>
          </p:txBody>
        </p:sp>
        <p:pic>
          <p:nvPicPr>
            <p:cNvPr id="45" name="TextBox 2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676" y="58133"/>
              <a:ext cx="617859" cy="66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7" name="组合 35"/>
          <p:cNvGrpSpPr>
            <a:grpSpLocks/>
          </p:cNvGrpSpPr>
          <p:nvPr/>
        </p:nvGrpSpPr>
        <p:grpSpPr bwMode="auto">
          <a:xfrm>
            <a:off x="1522053" y="3906414"/>
            <a:ext cx="5400675" cy="663325"/>
            <a:chOff x="0" y="69549"/>
            <a:chExt cx="5400675" cy="663725"/>
          </a:xfrm>
        </p:grpSpPr>
        <p:sp>
          <p:nvSpPr>
            <p:cNvPr id="48" name="五边形 12"/>
            <p:cNvSpPr>
              <a:spLocks noChangeArrowheads="1"/>
            </p:cNvSpPr>
            <p:nvPr/>
          </p:nvSpPr>
          <p:spPr bwMode="auto">
            <a:xfrm>
              <a:off x="0" y="79885"/>
              <a:ext cx="1023937" cy="639762"/>
            </a:xfrm>
            <a:prstGeom prst="homePlate">
              <a:avLst>
                <a:gd name="adj" fmla="val 24378"/>
              </a:avLst>
            </a:prstGeom>
            <a:solidFill>
              <a:srgbClr val="306A9B"/>
            </a:solidFill>
            <a:ln w="12700">
              <a:solidFill>
                <a:srgbClr val="41719C"/>
              </a:solidFill>
              <a:miter lim="800000"/>
              <a:headEnd/>
              <a:tailEnd/>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endParaRPr>
            </a:p>
          </p:txBody>
        </p:sp>
        <p:cxnSp>
          <p:nvCxnSpPr>
            <p:cNvPr id="49" name="直接连接符 22"/>
            <p:cNvCxnSpPr>
              <a:cxnSpLocks noChangeShapeType="1"/>
            </p:cNvCxnSpPr>
            <p:nvPr/>
          </p:nvCxnSpPr>
          <p:spPr bwMode="auto">
            <a:xfrm>
              <a:off x="987425" y="657735"/>
              <a:ext cx="4413250" cy="0"/>
            </a:xfrm>
            <a:prstGeom prst="line">
              <a:avLst/>
            </a:prstGeom>
            <a:noFill/>
            <a:ln w="3175">
              <a:solidFill>
                <a:srgbClr val="A5A5A5"/>
              </a:solidFill>
              <a:prstDash val="sysDot"/>
              <a:round/>
              <a:headEnd/>
              <a:tailEnd/>
            </a:ln>
            <a:extLst>
              <a:ext uri="{909E8E84-426E-40DD-AFC4-6F175D3DCCD1}">
                <a14:hiddenFill xmlns:a14="http://schemas.microsoft.com/office/drawing/2010/main">
                  <a:noFill/>
                </a14:hiddenFill>
              </a:ext>
            </a:extLst>
          </p:spPr>
        </p:cxnSp>
        <p:sp>
          <p:nvSpPr>
            <p:cNvPr id="50" name="TextBox 29"/>
            <p:cNvSpPr txBox="1">
              <a:spLocks noChangeArrowheads="1"/>
            </p:cNvSpPr>
            <p:nvPr/>
          </p:nvSpPr>
          <p:spPr bwMode="auto">
            <a:xfrm>
              <a:off x="2044040" y="69549"/>
              <a:ext cx="1620957" cy="523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2800" b="1" i="0" u="none" strike="noStrike" kern="1200" cap="none" spc="0" normalizeH="0" baseline="0" noProof="0" dirty="0" smtClean="0">
                  <a:ln>
                    <a:noFill/>
                  </a:ln>
                  <a:solidFill>
                    <a:schemeClr val="bg1">
                      <a:lumMod val="75000"/>
                    </a:schemeClr>
                  </a:solidFill>
                  <a:effectLst/>
                  <a:uLnTx/>
                  <a:uFillTx/>
                  <a:latin typeface="微软雅黑" panose="020B0503020204020204" pitchFamily="34" charset="-122"/>
                  <a:ea typeface="微软雅黑" panose="020B0503020204020204" pitchFamily="34" charset="-122"/>
                  <a:cs typeface="+mn-cs"/>
                </a:rPr>
                <a:t>探索研究</a:t>
              </a:r>
              <a:endParaRPr kumimoji="0" lang="zh-CN" altLang="zh-CN" sz="2800" b="1" i="0" u="none" strike="noStrike" kern="1200" cap="none" spc="0" normalizeH="0" baseline="0" noProof="0" dirty="0">
                <a:ln>
                  <a:noFill/>
                </a:ln>
                <a:solidFill>
                  <a:schemeClr val="bg1">
                    <a:lumMod val="75000"/>
                  </a:schemeClr>
                </a:solidFill>
                <a:effectLst/>
                <a:uLnTx/>
                <a:uFillTx/>
                <a:latin typeface="微软雅黑" panose="020B0503020204020204" pitchFamily="34" charset="-122"/>
                <a:ea typeface="微软雅黑" panose="020B0503020204020204" pitchFamily="34" charset="-122"/>
                <a:cs typeface="+mn-cs"/>
              </a:endParaRPr>
            </a:p>
          </p:txBody>
        </p:sp>
        <p:pic>
          <p:nvPicPr>
            <p:cNvPr id="51" name="TextBox 3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929" y="71673"/>
              <a:ext cx="617859" cy="66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23199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465" name="组合 2"/>
          <p:cNvGrpSpPr>
            <a:grpSpLocks/>
          </p:cNvGrpSpPr>
          <p:nvPr/>
        </p:nvGrpSpPr>
        <p:grpSpPr bwMode="auto">
          <a:xfrm>
            <a:off x="360363" y="1684338"/>
            <a:ext cx="8334375" cy="4121240"/>
            <a:chOff x="0" y="3175"/>
            <a:chExt cx="7862887" cy="3073400"/>
          </a:xfrm>
        </p:grpSpPr>
        <p:sp>
          <p:nvSpPr>
            <p:cNvPr id="7174" name="椭圆 11"/>
            <p:cNvSpPr>
              <a:spLocks noChangeArrowheads="1"/>
            </p:cNvSpPr>
            <p:nvPr/>
          </p:nvSpPr>
          <p:spPr bwMode="auto">
            <a:xfrm>
              <a:off x="275575" y="2914446"/>
              <a:ext cx="94354" cy="155961"/>
            </a:xfrm>
            <a:prstGeom prst="ellipse">
              <a:avLst/>
            </a:prstGeom>
            <a:solidFill>
              <a:srgbClr val="595959"/>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a:solidFill>
                  <a:srgbClr val="FFFFFF"/>
                </a:solidFill>
                <a:sym typeface="+mn-lt"/>
              </a:endParaRPr>
            </a:p>
          </p:txBody>
        </p:sp>
        <p:sp>
          <p:nvSpPr>
            <p:cNvPr id="7175" name="椭圆 14"/>
            <p:cNvSpPr>
              <a:spLocks noChangeArrowheads="1"/>
            </p:cNvSpPr>
            <p:nvPr/>
          </p:nvSpPr>
          <p:spPr bwMode="auto">
            <a:xfrm>
              <a:off x="278571" y="3175"/>
              <a:ext cx="97350" cy="155961"/>
            </a:xfrm>
            <a:prstGeom prst="ellipse">
              <a:avLst/>
            </a:prstGeom>
            <a:solidFill>
              <a:srgbClr val="595959"/>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a:solidFill>
                  <a:srgbClr val="FFFFFF"/>
                </a:solidFill>
                <a:sym typeface="+mn-lt"/>
              </a:endParaRPr>
            </a:p>
          </p:txBody>
        </p:sp>
        <p:sp>
          <p:nvSpPr>
            <p:cNvPr id="7176" name="矩形 15"/>
            <p:cNvSpPr>
              <a:spLocks noChangeArrowheads="1"/>
            </p:cNvSpPr>
            <p:nvPr/>
          </p:nvSpPr>
          <p:spPr bwMode="auto">
            <a:xfrm>
              <a:off x="0" y="114198"/>
              <a:ext cx="7862887" cy="2867214"/>
            </a:xfrm>
            <a:prstGeom prst="rect">
              <a:avLst/>
            </a:prstGeom>
            <a:solidFill>
              <a:srgbClr val="F2F2F2"/>
            </a:solidFill>
            <a:ln>
              <a:noFill/>
            </a:ln>
            <a:extLst/>
          </p:spPr>
          <p:txBody>
            <a:bodyPr lIns="3186000" rIns="189000"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just">
                <a:lnSpc>
                  <a:spcPct val="130000"/>
                </a:lnSpc>
                <a:spcBef>
                  <a:spcPts val="450"/>
                </a:spcBef>
                <a:spcAft>
                  <a:spcPts val="450"/>
                </a:spcAft>
                <a:buFont typeface="Arial" panose="020B0604020202020204" pitchFamily="34" charset="0"/>
                <a:buNone/>
                <a:defRPr/>
              </a:pPr>
              <a:endParaRPr lang="zh-CN" altLang="en-US" sz="1050" dirty="0">
                <a:solidFill>
                  <a:srgbClr val="A6A6A6"/>
                </a:solidFill>
                <a:sym typeface="+mn-lt"/>
              </a:endParaRPr>
            </a:p>
          </p:txBody>
        </p:sp>
        <p:sp>
          <p:nvSpPr>
            <p:cNvPr id="7177" name="圆角矩形 15"/>
            <p:cNvSpPr>
              <a:spLocks noChangeArrowheads="1"/>
            </p:cNvSpPr>
            <p:nvPr/>
          </p:nvSpPr>
          <p:spPr bwMode="auto">
            <a:xfrm>
              <a:off x="307027" y="3175"/>
              <a:ext cx="417857" cy="3073400"/>
            </a:xfrm>
            <a:custGeom>
              <a:avLst/>
              <a:gdLst>
                <a:gd name="T0" fmla="*/ 94 w 738285"/>
                <a:gd name="T1" fmla="*/ 1136 h 4248500"/>
                <a:gd name="T2" fmla="*/ 13 w 738285"/>
                <a:gd name="T3" fmla="*/ 1 h 4248500"/>
                <a:gd name="T4" fmla="*/ 660 w 738285"/>
                <a:gd name="T5" fmla="*/ 1 h 4248500"/>
                <a:gd name="T6" fmla="*/ 773 w 738285"/>
                <a:gd name="T7" fmla="*/ 840 h 4248500"/>
                <a:gd name="T8" fmla="*/ 773 w 738285"/>
                <a:gd name="T9" fmla="*/ 32196 h 4248500"/>
                <a:gd name="T10" fmla="*/ 660 w 738285"/>
                <a:gd name="T11" fmla="*/ 33036 h 4248500"/>
                <a:gd name="T12" fmla="*/ 38 w 738285"/>
                <a:gd name="T13" fmla="*/ 33036 h 4248500"/>
                <a:gd name="T14" fmla="*/ 94 w 738285"/>
                <a:gd name="T15" fmla="*/ 32196 h 4248500"/>
                <a:gd name="T16" fmla="*/ 94 w 738285"/>
                <a:gd name="T17" fmla="*/ 1136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00A5E7"/>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r>
                <a:rPr lang="en-US" altLang="zh-CN" sz="1350" dirty="0">
                  <a:solidFill>
                    <a:srgbClr val="FFFFFF"/>
                  </a:solidFill>
                  <a:sym typeface="+mn-lt"/>
                </a:rPr>
                <a:t>4.1</a:t>
              </a:r>
              <a:r>
                <a:rPr lang="zh-CN" altLang="en-US" sz="1350" dirty="0">
                  <a:solidFill>
                    <a:srgbClr val="FFFFFF"/>
                  </a:solidFill>
                  <a:sym typeface="+mn-lt"/>
                </a:rPr>
                <a:t>未来发展</a:t>
              </a:r>
            </a:p>
          </p:txBody>
        </p:sp>
      </p:grpSp>
      <p:sp>
        <p:nvSpPr>
          <p:cNvPr id="62466" name="Rectangle 1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endParaRPr lang="zh-CN" altLang="en-US">
              <a:solidFill>
                <a:srgbClr val="000000"/>
              </a:solidFill>
              <a:ea typeface="微软雅黑" pitchFamily="34" charset="-122"/>
            </a:endParaRPr>
          </a:p>
        </p:txBody>
      </p:sp>
      <p:sp>
        <p:nvSpPr>
          <p:cNvPr id="62468" name="文本框 1"/>
          <p:cNvSpPr txBox="1">
            <a:spLocks noChangeArrowheads="1"/>
          </p:cNvSpPr>
          <p:nvPr/>
        </p:nvSpPr>
        <p:spPr bwMode="auto">
          <a:xfrm>
            <a:off x="2083312" y="2670678"/>
            <a:ext cx="4762842" cy="2323713"/>
          </a:xfrm>
          <a:prstGeom prst="rect">
            <a:avLst/>
          </a:prstGeom>
          <a:noFill/>
          <a:ln w="9525">
            <a:noFill/>
            <a:miter lim="800000"/>
            <a:headEnd/>
            <a:tailEnd/>
          </a:ln>
        </p:spPr>
        <p:txBody>
          <a:bodyPr wrap="none">
            <a:spAutoFit/>
          </a:bodyPr>
          <a:lstStyle/>
          <a:p>
            <a:pPr eaLnBrk="0" hangingPunct="0">
              <a:lnSpc>
                <a:spcPct val="150000"/>
              </a:lnSpc>
            </a:pPr>
            <a:r>
              <a:rPr lang="en-US" altLang="zh-CN" dirty="0">
                <a:ea typeface="微软雅黑" pitchFamily="34" charset="-122"/>
              </a:rPr>
              <a:t>1.</a:t>
            </a:r>
            <a:r>
              <a:rPr lang="zh-CN" altLang="en-US" dirty="0">
                <a:ea typeface="微软雅黑" pitchFamily="34" charset="-122"/>
              </a:rPr>
              <a:t>气味复现理论的研究和丰富；</a:t>
            </a:r>
            <a:endParaRPr lang="en-US" altLang="zh-CN" dirty="0">
              <a:ea typeface="微软雅黑" pitchFamily="34" charset="-122"/>
            </a:endParaRPr>
          </a:p>
          <a:p>
            <a:pPr eaLnBrk="0" hangingPunct="0">
              <a:lnSpc>
                <a:spcPct val="150000"/>
              </a:lnSpc>
              <a:spcAft>
                <a:spcPts val="600"/>
              </a:spcAft>
            </a:pPr>
            <a:r>
              <a:rPr lang="zh-CN" altLang="en-US" dirty="0">
                <a:ea typeface="微软雅黑" pitchFamily="34" charset="-122"/>
              </a:rPr>
              <a:t>   气味复现特征表征，“基气味”配方理论。</a:t>
            </a:r>
            <a:endParaRPr lang="en-US" altLang="zh-CN" dirty="0">
              <a:ea typeface="微软雅黑" pitchFamily="34" charset="-122"/>
            </a:endParaRPr>
          </a:p>
          <a:p>
            <a:pPr eaLnBrk="0" hangingPunct="0">
              <a:lnSpc>
                <a:spcPct val="150000"/>
              </a:lnSpc>
            </a:pPr>
            <a:r>
              <a:rPr lang="en-US" altLang="zh-CN" dirty="0">
                <a:ea typeface="微软雅黑" pitchFamily="34" charset="-122"/>
              </a:rPr>
              <a:t>2.</a:t>
            </a:r>
            <a:r>
              <a:rPr lang="zh-CN" altLang="en-US" dirty="0">
                <a:ea typeface="微软雅黑" pitchFamily="34" charset="-122"/>
              </a:rPr>
              <a:t>气味复现系统的探索与完善；</a:t>
            </a:r>
            <a:endParaRPr lang="en-US" altLang="zh-CN" dirty="0">
              <a:ea typeface="微软雅黑" pitchFamily="34" charset="-122"/>
            </a:endParaRPr>
          </a:p>
          <a:p>
            <a:pPr eaLnBrk="0" hangingPunct="0">
              <a:lnSpc>
                <a:spcPct val="150000"/>
              </a:lnSpc>
              <a:spcAft>
                <a:spcPts val="600"/>
              </a:spcAft>
            </a:pPr>
            <a:r>
              <a:rPr lang="en-US" altLang="zh-CN" dirty="0">
                <a:ea typeface="微软雅黑" pitchFamily="34" charset="-122"/>
              </a:rPr>
              <a:t>   </a:t>
            </a:r>
            <a:r>
              <a:rPr lang="zh-CN" altLang="en-US" dirty="0">
                <a:ea typeface="微软雅黑" pitchFamily="34" charset="-122"/>
              </a:rPr>
              <a:t>复现系统更加完善，微型化，复现快速化。</a:t>
            </a:r>
          </a:p>
          <a:p>
            <a:pPr eaLnBrk="0" hangingPunct="0">
              <a:lnSpc>
                <a:spcPct val="150000"/>
              </a:lnSpc>
            </a:pPr>
            <a:r>
              <a:rPr lang="en-US" altLang="zh-CN" dirty="0">
                <a:ea typeface="微软雅黑" pitchFamily="34" charset="-122"/>
              </a:rPr>
              <a:t>3.</a:t>
            </a:r>
            <a:r>
              <a:rPr lang="zh-CN" altLang="en-US" dirty="0">
                <a:ea typeface="微软雅黑" pitchFamily="34" charset="-122"/>
              </a:rPr>
              <a:t>气味复现装置的应用与拓展。</a:t>
            </a:r>
          </a:p>
        </p:txBody>
      </p:sp>
      <p:pic>
        <p:nvPicPr>
          <p:cNvPr id="11" name="图片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82709" y="4952041"/>
            <a:ext cx="1112029" cy="111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四、思考与展望</a:t>
            </a:r>
          </a:p>
        </p:txBody>
      </p:sp>
      <p:sp>
        <p:nvSpPr>
          <p:cNvPr id="13" name="文本框 12"/>
          <p:cNvSpPr txBox="1"/>
          <p:nvPr/>
        </p:nvSpPr>
        <p:spPr>
          <a:xfrm>
            <a:off x="1572894" y="2126042"/>
            <a:ext cx="2741456" cy="369332"/>
          </a:xfrm>
          <a:prstGeom prst="rect">
            <a:avLst/>
          </a:prstGeom>
          <a:noFill/>
        </p:spPr>
        <p:txBody>
          <a:bodyPr wrap="none" rtlCol="0">
            <a:spAutoFit/>
          </a:bodyPr>
          <a:lstStyle/>
          <a:p>
            <a:r>
              <a:rPr lang="zh-CN" altLang="en-US" b="1" dirty="0"/>
              <a:t>对气味复现未来的思考：</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489" name="组合 2"/>
          <p:cNvGrpSpPr>
            <a:grpSpLocks/>
          </p:cNvGrpSpPr>
          <p:nvPr/>
        </p:nvGrpSpPr>
        <p:grpSpPr bwMode="auto">
          <a:xfrm>
            <a:off x="360363" y="1634765"/>
            <a:ext cx="8283306" cy="4578429"/>
            <a:chOff x="0" y="3175"/>
            <a:chExt cx="7862887" cy="3073400"/>
          </a:xfrm>
        </p:grpSpPr>
        <p:sp>
          <p:nvSpPr>
            <p:cNvPr id="7174" name="椭圆 11"/>
            <p:cNvSpPr>
              <a:spLocks noChangeArrowheads="1"/>
            </p:cNvSpPr>
            <p:nvPr/>
          </p:nvSpPr>
          <p:spPr bwMode="auto">
            <a:xfrm>
              <a:off x="275575" y="2914446"/>
              <a:ext cx="94354" cy="155961"/>
            </a:xfrm>
            <a:prstGeom prst="ellipse">
              <a:avLst/>
            </a:prstGeom>
            <a:solidFill>
              <a:srgbClr val="595959"/>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a:solidFill>
                  <a:srgbClr val="FFFFFF"/>
                </a:solidFill>
                <a:sym typeface="+mn-lt"/>
              </a:endParaRPr>
            </a:p>
          </p:txBody>
        </p:sp>
        <p:sp>
          <p:nvSpPr>
            <p:cNvPr id="7175" name="椭圆 14"/>
            <p:cNvSpPr>
              <a:spLocks noChangeArrowheads="1"/>
            </p:cNvSpPr>
            <p:nvPr/>
          </p:nvSpPr>
          <p:spPr bwMode="auto">
            <a:xfrm>
              <a:off x="278571" y="3175"/>
              <a:ext cx="97350" cy="155961"/>
            </a:xfrm>
            <a:prstGeom prst="ellipse">
              <a:avLst/>
            </a:prstGeom>
            <a:solidFill>
              <a:srgbClr val="595959"/>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a:solidFill>
                  <a:srgbClr val="FFFFFF"/>
                </a:solidFill>
                <a:sym typeface="+mn-lt"/>
              </a:endParaRPr>
            </a:p>
          </p:txBody>
        </p:sp>
        <p:sp>
          <p:nvSpPr>
            <p:cNvPr id="7176" name="矩形 15"/>
            <p:cNvSpPr>
              <a:spLocks noChangeArrowheads="1"/>
            </p:cNvSpPr>
            <p:nvPr/>
          </p:nvSpPr>
          <p:spPr bwMode="auto">
            <a:xfrm>
              <a:off x="0" y="114198"/>
              <a:ext cx="7862887" cy="2867214"/>
            </a:xfrm>
            <a:prstGeom prst="rect">
              <a:avLst/>
            </a:prstGeom>
            <a:solidFill>
              <a:srgbClr val="F2F2F2"/>
            </a:solidFill>
            <a:ln>
              <a:noFill/>
            </a:ln>
            <a:extLst/>
          </p:spPr>
          <p:txBody>
            <a:bodyPr lIns="3186000" rIns="189000"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just">
                <a:lnSpc>
                  <a:spcPct val="130000"/>
                </a:lnSpc>
                <a:spcBef>
                  <a:spcPts val="450"/>
                </a:spcBef>
                <a:spcAft>
                  <a:spcPts val="450"/>
                </a:spcAft>
                <a:buFont typeface="Arial" panose="020B0604020202020204" pitchFamily="34" charset="0"/>
                <a:buNone/>
                <a:defRPr/>
              </a:pPr>
              <a:endParaRPr lang="zh-CN" altLang="en-US" sz="1050">
                <a:solidFill>
                  <a:srgbClr val="A6A6A6"/>
                </a:solidFill>
                <a:sym typeface="+mn-lt"/>
              </a:endParaRPr>
            </a:p>
          </p:txBody>
        </p:sp>
        <p:sp>
          <p:nvSpPr>
            <p:cNvPr id="7177" name="圆角矩形 15"/>
            <p:cNvSpPr>
              <a:spLocks noChangeArrowheads="1"/>
            </p:cNvSpPr>
            <p:nvPr/>
          </p:nvSpPr>
          <p:spPr bwMode="auto">
            <a:xfrm>
              <a:off x="307027" y="3175"/>
              <a:ext cx="417857" cy="3073400"/>
            </a:xfrm>
            <a:custGeom>
              <a:avLst/>
              <a:gdLst>
                <a:gd name="T0" fmla="*/ 94 w 738285"/>
                <a:gd name="T1" fmla="*/ 1136 h 4248500"/>
                <a:gd name="T2" fmla="*/ 13 w 738285"/>
                <a:gd name="T3" fmla="*/ 1 h 4248500"/>
                <a:gd name="T4" fmla="*/ 660 w 738285"/>
                <a:gd name="T5" fmla="*/ 1 h 4248500"/>
                <a:gd name="T6" fmla="*/ 773 w 738285"/>
                <a:gd name="T7" fmla="*/ 840 h 4248500"/>
                <a:gd name="T8" fmla="*/ 773 w 738285"/>
                <a:gd name="T9" fmla="*/ 32196 h 4248500"/>
                <a:gd name="T10" fmla="*/ 660 w 738285"/>
                <a:gd name="T11" fmla="*/ 33036 h 4248500"/>
                <a:gd name="T12" fmla="*/ 38 w 738285"/>
                <a:gd name="T13" fmla="*/ 33036 h 4248500"/>
                <a:gd name="T14" fmla="*/ 94 w 738285"/>
                <a:gd name="T15" fmla="*/ 32196 h 4248500"/>
                <a:gd name="T16" fmla="*/ 94 w 738285"/>
                <a:gd name="T17" fmla="*/ 1136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00A5E7"/>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r>
                <a:rPr lang="en-US" altLang="zh-CN" sz="1350" dirty="0">
                  <a:solidFill>
                    <a:srgbClr val="FFFFFF"/>
                  </a:solidFill>
                  <a:sym typeface="+mn-lt"/>
                </a:rPr>
                <a:t>4.2</a:t>
              </a:r>
              <a:r>
                <a:rPr lang="zh-CN" altLang="en-US" sz="1350" dirty="0">
                  <a:solidFill>
                    <a:srgbClr val="FFFFFF"/>
                  </a:solidFill>
                  <a:sym typeface="+mn-lt"/>
                </a:rPr>
                <a:t>本团队工作</a:t>
              </a:r>
            </a:p>
          </p:txBody>
        </p:sp>
      </p:grpSp>
      <p:sp>
        <p:nvSpPr>
          <p:cNvPr id="63490" name="Rectangle 1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endParaRPr lang="zh-CN" altLang="en-US">
              <a:solidFill>
                <a:srgbClr val="000000"/>
              </a:solidFill>
              <a:ea typeface="微软雅黑" pitchFamily="34" charset="-122"/>
            </a:endParaRPr>
          </a:p>
        </p:txBody>
      </p:sp>
      <p:sp>
        <p:nvSpPr>
          <p:cNvPr id="63492" name="文本框 9"/>
          <p:cNvSpPr txBox="1">
            <a:spLocks noChangeArrowheads="1"/>
          </p:cNvSpPr>
          <p:nvPr/>
        </p:nvSpPr>
        <p:spPr bwMode="auto">
          <a:xfrm>
            <a:off x="1758992" y="2565499"/>
            <a:ext cx="6084588" cy="3831818"/>
          </a:xfrm>
          <a:prstGeom prst="rect">
            <a:avLst/>
          </a:prstGeom>
          <a:noFill/>
          <a:ln w="9525">
            <a:noFill/>
            <a:miter lim="800000"/>
            <a:headEnd/>
            <a:tailEnd/>
          </a:ln>
        </p:spPr>
        <p:txBody>
          <a:bodyPr wrap="square">
            <a:spAutoFit/>
          </a:bodyPr>
          <a:lstStyle/>
          <a:p>
            <a:pPr eaLnBrk="0" hangingPunct="0">
              <a:lnSpc>
                <a:spcPct val="150000"/>
              </a:lnSpc>
            </a:pPr>
            <a:r>
              <a:rPr lang="en-US" altLang="zh-CN" b="1" dirty="0">
                <a:solidFill>
                  <a:schemeClr val="accent2">
                    <a:lumMod val="50000"/>
                  </a:schemeClr>
                </a:solidFill>
                <a:ea typeface="微软雅黑" pitchFamily="34" charset="-122"/>
              </a:rPr>
              <a:t>1</a:t>
            </a:r>
            <a:r>
              <a:rPr lang="zh-CN" altLang="en-US" b="1" dirty="0">
                <a:solidFill>
                  <a:schemeClr val="accent2">
                    <a:lumMod val="50000"/>
                  </a:schemeClr>
                </a:solidFill>
                <a:ea typeface="微软雅黑" pitchFamily="34" charset="-122"/>
              </a:rPr>
              <a:t>、气味复现理论方面</a:t>
            </a:r>
            <a:endParaRPr lang="en-US" altLang="zh-CN" b="1" dirty="0">
              <a:solidFill>
                <a:schemeClr val="accent2">
                  <a:lumMod val="50000"/>
                </a:schemeClr>
              </a:solidFill>
              <a:ea typeface="微软雅黑" pitchFamily="34" charset="-122"/>
            </a:endParaRPr>
          </a:p>
          <a:p>
            <a:pPr eaLnBrk="0" hangingPunct="0">
              <a:lnSpc>
                <a:spcPct val="150000"/>
              </a:lnSpc>
            </a:pPr>
            <a:r>
              <a:rPr lang="zh-CN" altLang="en-US" dirty="0">
                <a:ea typeface="微软雅黑" pitchFamily="34" charset="-122"/>
              </a:rPr>
              <a:t>（</a:t>
            </a:r>
            <a:r>
              <a:rPr lang="en-US" altLang="zh-CN" dirty="0">
                <a:ea typeface="微软雅黑" pitchFamily="34" charset="-122"/>
              </a:rPr>
              <a:t>1</a:t>
            </a:r>
            <a:r>
              <a:rPr lang="zh-CN" altLang="en-US" dirty="0">
                <a:ea typeface="微软雅黑" pitchFamily="34" charset="-122"/>
              </a:rPr>
              <a:t>）嗅频理论研究，嗅频模型建立；</a:t>
            </a:r>
            <a:endParaRPr lang="en-US" altLang="zh-CN" dirty="0">
              <a:ea typeface="微软雅黑" pitchFamily="34" charset="-122"/>
            </a:endParaRPr>
          </a:p>
          <a:p>
            <a:pPr eaLnBrk="0" hangingPunct="0">
              <a:lnSpc>
                <a:spcPct val="150000"/>
              </a:lnSpc>
            </a:pPr>
            <a:r>
              <a:rPr lang="zh-CN" altLang="en-US" dirty="0">
                <a:ea typeface="微软雅黑" pitchFamily="34" charset="-122"/>
              </a:rPr>
              <a:t>（</a:t>
            </a:r>
            <a:r>
              <a:rPr lang="en-US" altLang="zh-CN" dirty="0">
                <a:ea typeface="微软雅黑" pitchFamily="34" charset="-122"/>
              </a:rPr>
              <a:t>2</a:t>
            </a:r>
            <a:r>
              <a:rPr lang="zh-CN" altLang="en-US" dirty="0">
                <a:ea typeface="微软雅黑" pitchFamily="34" charset="-122"/>
              </a:rPr>
              <a:t>）“基气味”理论的研究；</a:t>
            </a:r>
            <a:endParaRPr lang="en-US" altLang="zh-CN" dirty="0">
              <a:ea typeface="微软雅黑" pitchFamily="34" charset="-122"/>
            </a:endParaRPr>
          </a:p>
          <a:p>
            <a:pPr eaLnBrk="0" hangingPunct="0">
              <a:lnSpc>
                <a:spcPct val="150000"/>
              </a:lnSpc>
            </a:pPr>
            <a:r>
              <a:rPr lang="zh-CN" altLang="en-US" dirty="0">
                <a:ea typeface="微软雅黑" pitchFamily="34" charset="-122"/>
              </a:rPr>
              <a:t>（</a:t>
            </a:r>
            <a:r>
              <a:rPr lang="en-US" altLang="zh-CN" dirty="0">
                <a:ea typeface="微软雅黑" pitchFamily="34" charset="-122"/>
              </a:rPr>
              <a:t>3</a:t>
            </a:r>
            <a:r>
              <a:rPr lang="zh-CN" altLang="en-US" dirty="0">
                <a:ea typeface="微软雅黑" pitchFamily="34" charset="-122"/>
              </a:rPr>
              <a:t>）气味配方理论研究。</a:t>
            </a:r>
            <a:endParaRPr lang="en-US" altLang="zh-CN" dirty="0">
              <a:ea typeface="微软雅黑" pitchFamily="34" charset="-122"/>
            </a:endParaRPr>
          </a:p>
          <a:p>
            <a:pPr eaLnBrk="0" hangingPunct="0">
              <a:lnSpc>
                <a:spcPct val="150000"/>
              </a:lnSpc>
            </a:pPr>
            <a:endParaRPr lang="en-US" altLang="zh-CN" dirty="0">
              <a:ea typeface="微软雅黑" pitchFamily="34" charset="-122"/>
            </a:endParaRPr>
          </a:p>
          <a:p>
            <a:pPr eaLnBrk="0" hangingPunct="0">
              <a:lnSpc>
                <a:spcPct val="150000"/>
              </a:lnSpc>
            </a:pPr>
            <a:r>
              <a:rPr lang="en-US" altLang="zh-CN" b="1" dirty="0">
                <a:solidFill>
                  <a:schemeClr val="accent2">
                    <a:lumMod val="50000"/>
                  </a:schemeClr>
                </a:solidFill>
                <a:ea typeface="微软雅黑" pitchFamily="34" charset="-122"/>
              </a:rPr>
              <a:t>2</a:t>
            </a:r>
            <a:r>
              <a:rPr lang="zh-CN" altLang="en-US" b="1" dirty="0">
                <a:solidFill>
                  <a:schemeClr val="accent2">
                    <a:lumMod val="50000"/>
                  </a:schemeClr>
                </a:solidFill>
                <a:ea typeface="微软雅黑" pitchFamily="34" charset="-122"/>
              </a:rPr>
              <a:t>、气味复现装置方面</a:t>
            </a:r>
            <a:endParaRPr lang="en-US" altLang="zh-CN" b="1" dirty="0">
              <a:solidFill>
                <a:schemeClr val="accent2">
                  <a:lumMod val="50000"/>
                </a:schemeClr>
              </a:solidFill>
              <a:ea typeface="微软雅黑" pitchFamily="34" charset="-122"/>
            </a:endParaRPr>
          </a:p>
          <a:p>
            <a:pPr eaLnBrk="0" hangingPunct="0">
              <a:lnSpc>
                <a:spcPct val="150000"/>
              </a:lnSpc>
            </a:pPr>
            <a:r>
              <a:rPr lang="zh-CN" altLang="en-US" dirty="0">
                <a:ea typeface="微软雅黑" pitchFamily="34" charset="-122"/>
              </a:rPr>
              <a:t>（</a:t>
            </a:r>
            <a:r>
              <a:rPr lang="en-US" altLang="zh-CN" dirty="0">
                <a:ea typeface="微软雅黑" pitchFamily="34" charset="-122"/>
              </a:rPr>
              <a:t>1</a:t>
            </a:r>
            <a:r>
              <a:rPr lang="zh-CN" altLang="en-US" dirty="0">
                <a:ea typeface="微软雅黑" pitchFamily="34" charset="-122"/>
              </a:rPr>
              <a:t>）复现装置结构的微型化和智能化；</a:t>
            </a:r>
          </a:p>
          <a:p>
            <a:pPr eaLnBrk="0" hangingPunct="0">
              <a:lnSpc>
                <a:spcPct val="150000"/>
              </a:lnSpc>
            </a:pPr>
            <a:r>
              <a:rPr lang="zh-CN" altLang="en-US" dirty="0">
                <a:ea typeface="微软雅黑" pitchFamily="34" charset="-122"/>
              </a:rPr>
              <a:t>（</a:t>
            </a:r>
            <a:r>
              <a:rPr lang="en-US" altLang="zh-CN" dirty="0">
                <a:ea typeface="微软雅黑" pitchFamily="34" charset="-122"/>
              </a:rPr>
              <a:t>2</a:t>
            </a:r>
            <a:r>
              <a:rPr lang="zh-CN" altLang="en-US" dirty="0">
                <a:ea typeface="微软雅黑" pitchFamily="34" charset="-122"/>
              </a:rPr>
              <a:t>）复现装置与应用领域结合的密切化。</a:t>
            </a:r>
          </a:p>
          <a:p>
            <a:pPr eaLnBrk="0" hangingPunct="0">
              <a:lnSpc>
                <a:spcPct val="150000"/>
              </a:lnSpc>
            </a:pPr>
            <a:endParaRPr lang="zh-CN" altLang="en-US" dirty="0">
              <a:ea typeface="微软雅黑" pitchFamily="34" charset="-122"/>
            </a:endParaRPr>
          </a:p>
        </p:txBody>
      </p:sp>
      <p:sp>
        <p:nvSpPr>
          <p:cNvPr id="2" name="文本框 1"/>
          <p:cNvSpPr txBox="1"/>
          <p:nvPr/>
        </p:nvSpPr>
        <p:spPr>
          <a:xfrm>
            <a:off x="1572894" y="2126042"/>
            <a:ext cx="2954655" cy="369332"/>
          </a:xfrm>
          <a:prstGeom prst="rect">
            <a:avLst/>
          </a:prstGeom>
          <a:noFill/>
        </p:spPr>
        <p:txBody>
          <a:bodyPr wrap="none" rtlCol="0">
            <a:spAutoFit/>
          </a:bodyPr>
          <a:lstStyle/>
          <a:p>
            <a:r>
              <a:rPr lang="zh-CN" altLang="en-US" b="1" dirty="0"/>
              <a:t>本团队进一步的研究工作：</a:t>
            </a:r>
          </a:p>
        </p:txBody>
      </p:sp>
      <p:pic>
        <p:nvPicPr>
          <p:cNvPr id="12" name="图片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4924" y="4997365"/>
            <a:ext cx="974305" cy="974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四、思考与展望</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3492">
                                            <p:txEl>
                                              <p:pRg st="0" end="0"/>
                                            </p:txEl>
                                          </p:spTgt>
                                        </p:tgtEl>
                                        <p:attrNameLst>
                                          <p:attrName>style.visibility</p:attrName>
                                        </p:attrNameLst>
                                      </p:cBhvr>
                                      <p:to>
                                        <p:strVal val="visible"/>
                                      </p:to>
                                    </p:set>
                                    <p:anim calcmode="lin" valueType="num">
                                      <p:cBhvr additive="base">
                                        <p:cTn id="7" dur="500" fill="hold"/>
                                        <p:tgtEl>
                                          <p:spTgt spid="6349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49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3492">
                                            <p:txEl>
                                              <p:pRg st="1" end="1"/>
                                            </p:txEl>
                                          </p:spTgt>
                                        </p:tgtEl>
                                        <p:attrNameLst>
                                          <p:attrName>style.visibility</p:attrName>
                                        </p:attrNameLst>
                                      </p:cBhvr>
                                      <p:to>
                                        <p:strVal val="visible"/>
                                      </p:to>
                                    </p:set>
                                    <p:anim calcmode="lin" valueType="num">
                                      <p:cBhvr additive="base">
                                        <p:cTn id="11" dur="500" fill="hold"/>
                                        <p:tgtEl>
                                          <p:spTgt spid="6349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349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3492">
                                            <p:txEl>
                                              <p:pRg st="2" end="2"/>
                                            </p:txEl>
                                          </p:spTgt>
                                        </p:tgtEl>
                                        <p:attrNameLst>
                                          <p:attrName>style.visibility</p:attrName>
                                        </p:attrNameLst>
                                      </p:cBhvr>
                                      <p:to>
                                        <p:strVal val="visible"/>
                                      </p:to>
                                    </p:set>
                                    <p:anim calcmode="lin" valueType="num">
                                      <p:cBhvr additive="base">
                                        <p:cTn id="15" dur="500" fill="hold"/>
                                        <p:tgtEl>
                                          <p:spTgt spid="6349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349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3492">
                                            <p:txEl>
                                              <p:pRg st="3" end="3"/>
                                            </p:txEl>
                                          </p:spTgt>
                                        </p:tgtEl>
                                        <p:attrNameLst>
                                          <p:attrName>style.visibility</p:attrName>
                                        </p:attrNameLst>
                                      </p:cBhvr>
                                      <p:to>
                                        <p:strVal val="visible"/>
                                      </p:to>
                                    </p:set>
                                    <p:anim calcmode="lin" valueType="num">
                                      <p:cBhvr additive="base">
                                        <p:cTn id="19" dur="500" fill="hold"/>
                                        <p:tgtEl>
                                          <p:spTgt spid="6349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349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3492">
                                            <p:txEl>
                                              <p:pRg st="5" end="5"/>
                                            </p:txEl>
                                          </p:spTgt>
                                        </p:tgtEl>
                                        <p:attrNameLst>
                                          <p:attrName>style.visibility</p:attrName>
                                        </p:attrNameLst>
                                      </p:cBhvr>
                                      <p:to>
                                        <p:strVal val="visible"/>
                                      </p:to>
                                    </p:set>
                                    <p:anim calcmode="lin" valueType="num">
                                      <p:cBhvr additive="base">
                                        <p:cTn id="25" dur="500" fill="hold"/>
                                        <p:tgtEl>
                                          <p:spTgt spid="6349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3492">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3492">
                                            <p:txEl>
                                              <p:pRg st="6" end="6"/>
                                            </p:txEl>
                                          </p:spTgt>
                                        </p:tgtEl>
                                        <p:attrNameLst>
                                          <p:attrName>style.visibility</p:attrName>
                                        </p:attrNameLst>
                                      </p:cBhvr>
                                      <p:to>
                                        <p:strVal val="visible"/>
                                      </p:to>
                                    </p:set>
                                    <p:anim calcmode="lin" valueType="num">
                                      <p:cBhvr additive="base">
                                        <p:cTn id="29" dur="500" fill="hold"/>
                                        <p:tgtEl>
                                          <p:spTgt spid="6349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3492">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63492">
                                            <p:txEl>
                                              <p:pRg st="7" end="7"/>
                                            </p:txEl>
                                          </p:spTgt>
                                        </p:tgtEl>
                                        <p:attrNameLst>
                                          <p:attrName>style.visibility</p:attrName>
                                        </p:attrNameLst>
                                      </p:cBhvr>
                                      <p:to>
                                        <p:strVal val="visible"/>
                                      </p:to>
                                    </p:set>
                                    <p:anim calcmode="lin" valueType="num">
                                      <p:cBhvr additive="base">
                                        <p:cTn id="33" dur="500" fill="hold"/>
                                        <p:tgtEl>
                                          <p:spTgt spid="6349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349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57" name="组合 2"/>
          <p:cNvGrpSpPr>
            <a:grpSpLocks/>
          </p:cNvGrpSpPr>
          <p:nvPr/>
        </p:nvGrpSpPr>
        <p:grpSpPr bwMode="auto">
          <a:xfrm>
            <a:off x="317500" y="1186208"/>
            <a:ext cx="8334375" cy="5537200"/>
            <a:chOff x="0" y="3175"/>
            <a:chExt cx="7862887" cy="3073400"/>
          </a:xfrm>
        </p:grpSpPr>
        <p:sp>
          <p:nvSpPr>
            <p:cNvPr id="7174" name="椭圆 11"/>
            <p:cNvSpPr>
              <a:spLocks noChangeArrowheads="1"/>
            </p:cNvSpPr>
            <p:nvPr/>
          </p:nvSpPr>
          <p:spPr bwMode="auto">
            <a:xfrm>
              <a:off x="275575" y="2914446"/>
              <a:ext cx="94354" cy="155961"/>
            </a:xfrm>
            <a:prstGeom prst="ellipse">
              <a:avLst/>
            </a:prstGeom>
            <a:solidFill>
              <a:srgbClr val="595959"/>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a:solidFill>
                  <a:srgbClr val="FFFFFF"/>
                </a:solidFill>
                <a:sym typeface="+mn-lt"/>
              </a:endParaRPr>
            </a:p>
          </p:txBody>
        </p:sp>
        <p:sp>
          <p:nvSpPr>
            <p:cNvPr id="7175" name="椭圆 14"/>
            <p:cNvSpPr>
              <a:spLocks noChangeArrowheads="1"/>
            </p:cNvSpPr>
            <p:nvPr/>
          </p:nvSpPr>
          <p:spPr bwMode="auto">
            <a:xfrm>
              <a:off x="269585" y="3175"/>
              <a:ext cx="97350" cy="155961"/>
            </a:xfrm>
            <a:prstGeom prst="ellipse">
              <a:avLst/>
            </a:prstGeom>
            <a:solidFill>
              <a:srgbClr val="595959"/>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a:solidFill>
                  <a:srgbClr val="FFFFFF"/>
                </a:solidFill>
                <a:sym typeface="+mn-lt"/>
              </a:endParaRPr>
            </a:p>
          </p:txBody>
        </p:sp>
        <p:sp>
          <p:nvSpPr>
            <p:cNvPr id="7176" name="矩形 15"/>
            <p:cNvSpPr>
              <a:spLocks noChangeArrowheads="1"/>
            </p:cNvSpPr>
            <p:nvPr/>
          </p:nvSpPr>
          <p:spPr bwMode="auto">
            <a:xfrm>
              <a:off x="0" y="114198"/>
              <a:ext cx="7862887" cy="2867214"/>
            </a:xfrm>
            <a:prstGeom prst="rect">
              <a:avLst/>
            </a:prstGeom>
            <a:solidFill>
              <a:srgbClr val="F2F2F2"/>
            </a:solidFill>
            <a:ln>
              <a:noFill/>
            </a:ln>
            <a:extLst/>
          </p:spPr>
          <p:txBody>
            <a:bodyPr lIns="3186000" rIns="189000"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just">
                <a:lnSpc>
                  <a:spcPct val="130000"/>
                </a:lnSpc>
                <a:spcBef>
                  <a:spcPts val="450"/>
                </a:spcBef>
                <a:spcAft>
                  <a:spcPts val="450"/>
                </a:spcAft>
                <a:buFont typeface="Arial" panose="020B0604020202020204" pitchFamily="34" charset="0"/>
                <a:buNone/>
                <a:defRPr/>
              </a:pPr>
              <a:endParaRPr lang="zh-CN" altLang="en-US" sz="1050">
                <a:solidFill>
                  <a:srgbClr val="A6A6A6"/>
                </a:solidFill>
                <a:sym typeface="+mn-lt"/>
              </a:endParaRPr>
            </a:p>
          </p:txBody>
        </p:sp>
        <p:sp>
          <p:nvSpPr>
            <p:cNvPr id="7177" name="圆角矩形 15"/>
            <p:cNvSpPr>
              <a:spLocks noChangeArrowheads="1"/>
            </p:cNvSpPr>
            <p:nvPr/>
          </p:nvSpPr>
          <p:spPr bwMode="auto">
            <a:xfrm>
              <a:off x="302534" y="3175"/>
              <a:ext cx="422349" cy="3073400"/>
            </a:xfrm>
            <a:custGeom>
              <a:avLst/>
              <a:gdLst>
                <a:gd name="T0" fmla="*/ 94 w 738285"/>
                <a:gd name="T1" fmla="*/ 1136 h 4248500"/>
                <a:gd name="T2" fmla="*/ 13 w 738285"/>
                <a:gd name="T3" fmla="*/ 1 h 4248500"/>
                <a:gd name="T4" fmla="*/ 660 w 738285"/>
                <a:gd name="T5" fmla="*/ 1 h 4248500"/>
                <a:gd name="T6" fmla="*/ 773 w 738285"/>
                <a:gd name="T7" fmla="*/ 840 h 4248500"/>
                <a:gd name="T8" fmla="*/ 773 w 738285"/>
                <a:gd name="T9" fmla="*/ 32196 h 4248500"/>
                <a:gd name="T10" fmla="*/ 660 w 738285"/>
                <a:gd name="T11" fmla="*/ 33036 h 4248500"/>
                <a:gd name="T12" fmla="*/ 38 w 738285"/>
                <a:gd name="T13" fmla="*/ 33036 h 4248500"/>
                <a:gd name="T14" fmla="*/ 94 w 738285"/>
                <a:gd name="T15" fmla="*/ 32196 h 4248500"/>
                <a:gd name="T16" fmla="*/ 94 w 738285"/>
                <a:gd name="T17" fmla="*/ 1136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00A5E7"/>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r>
                <a:rPr lang="en-US" altLang="zh-CN" sz="1350" dirty="0">
                  <a:solidFill>
                    <a:srgbClr val="FFFFFF"/>
                  </a:solidFill>
                  <a:sym typeface="+mn-lt"/>
                </a:rPr>
                <a:t>4.3</a:t>
              </a:r>
              <a:r>
                <a:rPr lang="zh-CN" altLang="en-US" sz="1350" dirty="0">
                  <a:solidFill>
                    <a:srgbClr val="FFFFFF"/>
                  </a:solidFill>
                  <a:sym typeface="+mn-lt"/>
                </a:rPr>
                <a:t>应用领域</a:t>
              </a:r>
            </a:p>
          </p:txBody>
        </p:sp>
      </p:grpSp>
      <p:sp>
        <p:nvSpPr>
          <p:cNvPr id="25658" name="TextBox 12"/>
          <p:cNvSpPr txBox="1">
            <a:spLocks noChangeArrowheads="1"/>
          </p:cNvSpPr>
          <p:nvPr/>
        </p:nvSpPr>
        <p:spPr bwMode="auto">
          <a:xfrm>
            <a:off x="1174750" y="1436688"/>
            <a:ext cx="7011988" cy="414337"/>
          </a:xfrm>
          <a:prstGeom prst="rect">
            <a:avLst/>
          </a:prstGeom>
          <a:noFill/>
          <a:ln w="9525">
            <a:noFill/>
            <a:miter lim="800000"/>
            <a:headEnd/>
            <a:tailEnd/>
          </a:ln>
        </p:spPr>
        <p:txBody>
          <a:bodyPr>
            <a:spAutoFit/>
          </a:bodyPr>
          <a:lstStyle/>
          <a:p>
            <a:pPr algn="just">
              <a:lnSpc>
                <a:spcPct val="150000"/>
              </a:lnSpc>
              <a:spcBef>
                <a:spcPts val="450"/>
              </a:spcBef>
              <a:spcAft>
                <a:spcPts val="450"/>
              </a:spcAft>
              <a:buFont typeface="Arial" charset="0"/>
              <a:buNone/>
            </a:pPr>
            <a:r>
              <a:rPr lang="zh-CN" altLang="en-US" sz="1400" b="1">
                <a:solidFill>
                  <a:srgbClr val="595959"/>
                </a:solidFill>
                <a:latin typeface="微软雅黑" pitchFamily="34" charset="-122"/>
                <a:ea typeface="微软雅黑" pitchFamily="34" charset="-122"/>
                <a:sym typeface="+mn-lt"/>
              </a:rPr>
              <a:t>      物质气味的复现类似于音频、视频的网络化传输与再现，有着广泛的应用领域。</a:t>
            </a:r>
          </a:p>
        </p:txBody>
      </p:sp>
      <p:sp>
        <p:nvSpPr>
          <p:cNvPr id="25659" name="圆角矩形 24"/>
          <p:cNvSpPr>
            <a:spLocks noChangeArrowheads="1"/>
          </p:cNvSpPr>
          <p:nvPr/>
        </p:nvSpPr>
        <p:spPr bwMode="auto">
          <a:xfrm>
            <a:off x="1304925" y="3648075"/>
            <a:ext cx="7250113" cy="93663"/>
          </a:xfrm>
          <a:prstGeom prst="roundRect">
            <a:avLst>
              <a:gd name="adj" fmla="val 50000"/>
            </a:avLst>
          </a:prstGeom>
          <a:solidFill>
            <a:srgbClr val="D9D9D9"/>
          </a:solidFill>
          <a:ln w="9525">
            <a:noFill/>
            <a:round/>
            <a:headEnd/>
            <a:tailEnd/>
          </a:ln>
        </p:spPr>
        <p:txBody>
          <a:bodyPr anchor="ctr"/>
          <a:lstStyle/>
          <a:p>
            <a:pPr algn="ctr">
              <a:buFont typeface="Arial" charset="0"/>
              <a:buNone/>
            </a:pPr>
            <a:endParaRPr lang="zh-CN" altLang="en-US" sz="1300">
              <a:solidFill>
                <a:srgbClr val="FFFFFF"/>
              </a:solidFill>
              <a:ea typeface="微软雅黑" pitchFamily="34" charset="-122"/>
              <a:sym typeface="+mn-lt"/>
            </a:endParaRPr>
          </a:p>
        </p:txBody>
      </p:sp>
      <p:sp>
        <p:nvSpPr>
          <p:cNvPr id="25660" name="圆角矩形 29"/>
          <p:cNvSpPr>
            <a:spLocks noChangeArrowheads="1"/>
          </p:cNvSpPr>
          <p:nvPr/>
        </p:nvSpPr>
        <p:spPr bwMode="auto">
          <a:xfrm>
            <a:off x="2003425" y="3621088"/>
            <a:ext cx="141288" cy="142875"/>
          </a:xfrm>
          <a:prstGeom prst="roundRect">
            <a:avLst>
              <a:gd name="adj" fmla="val 50000"/>
            </a:avLst>
          </a:prstGeom>
          <a:solidFill>
            <a:srgbClr val="EC566B"/>
          </a:solidFill>
          <a:ln w="9525">
            <a:noFill/>
            <a:round/>
            <a:headEnd/>
            <a:tailEnd/>
          </a:ln>
        </p:spPr>
        <p:txBody>
          <a:bodyPr anchor="ctr"/>
          <a:lstStyle/>
          <a:p>
            <a:pPr algn="ctr">
              <a:buFont typeface="Arial" charset="0"/>
              <a:buNone/>
            </a:pPr>
            <a:endParaRPr lang="zh-CN" altLang="en-US">
              <a:solidFill>
                <a:srgbClr val="FFFFFF"/>
              </a:solidFill>
              <a:ea typeface="微软雅黑" pitchFamily="34" charset="-122"/>
              <a:sym typeface="+mn-lt"/>
            </a:endParaRPr>
          </a:p>
        </p:txBody>
      </p:sp>
      <p:sp>
        <p:nvSpPr>
          <p:cNvPr id="25661" name="TextBox 53"/>
          <p:cNvSpPr txBox="1">
            <a:spLocks noChangeArrowheads="1"/>
          </p:cNvSpPr>
          <p:nvPr/>
        </p:nvSpPr>
        <p:spPr bwMode="auto">
          <a:xfrm>
            <a:off x="1243013" y="5224463"/>
            <a:ext cx="1662112" cy="1362075"/>
          </a:xfrm>
          <a:prstGeom prst="rect">
            <a:avLst/>
          </a:prstGeom>
          <a:noFill/>
          <a:ln w="9525">
            <a:noFill/>
            <a:miter lim="800000"/>
            <a:headEnd/>
            <a:tailEnd/>
          </a:ln>
        </p:spPr>
        <p:txBody>
          <a:bodyPr>
            <a:spAutoFit/>
          </a:bodyPr>
          <a:lstStyle/>
          <a:p>
            <a:pPr algn="just">
              <a:lnSpc>
                <a:spcPct val="150000"/>
              </a:lnSpc>
              <a:spcBef>
                <a:spcPts val="450"/>
              </a:spcBef>
              <a:spcAft>
                <a:spcPts val="450"/>
              </a:spcAft>
              <a:buFont typeface="Arial" charset="0"/>
              <a:buNone/>
            </a:pPr>
            <a:r>
              <a:rPr lang="zh-CN" altLang="en-US" sz="1100" b="1">
                <a:solidFill>
                  <a:srgbClr val="595959"/>
                </a:solidFill>
                <a:latin typeface="微软雅黑" pitchFamily="34" charset="-122"/>
                <a:ea typeface="微软雅黑" pitchFamily="34" charset="-122"/>
                <a:sym typeface="+mn-lt"/>
              </a:rPr>
              <a:t>把气味信息加入到商品的属性中，通过互联网传输该气味信息将大大的提高网上购物的真实感与便捷性。</a:t>
            </a:r>
          </a:p>
        </p:txBody>
      </p:sp>
      <p:sp>
        <p:nvSpPr>
          <p:cNvPr id="25662" name="圆角矩形 25"/>
          <p:cNvSpPr>
            <a:spLocks noChangeArrowheads="1"/>
          </p:cNvSpPr>
          <p:nvPr/>
        </p:nvSpPr>
        <p:spPr bwMode="auto">
          <a:xfrm>
            <a:off x="1698625" y="4143719"/>
            <a:ext cx="762000" cy="728662"/>
          </a:xfrm>
          <a:prstGeom prst="roundRect">
            <a:avLst>
              <a:gd name="adj" fmla="val 50000"/>
            </a:avLst>
          </a:prstGeom>
          <a:solidFill>
            <a:srgbClr val="EC566B"/>
          </a:solidFill>
          <a:ln w="9525">
            <a:noFill/>
            <a:round/>
            <a:headEnd/>
            <a:tailEnd/>
          </a:ln>
        </p:spPr>
        <p:txBody>
          <a:bodyPr anchor="ctr"/>
          <a:lstStyle/>
          <a:p>
            <a:pPr algn="ctr">
              <a:buFont typeface="Arial" charset="0"/>
              <a:buNone/>
            </a:pPr>
            <a:r>
              <a:rPr lang="zh-CN" altLang="en-US" sz="1400">
                <a:solidFill>
                  <a:srgbClr val="FFFFFF"/>
                </a:solidFill>
                <a:ea typeface="微软雅黑" pitchFamily="34" charset="-122"/>
                <a:sym typeface="+mn-lt"/>
              </a:rPr>
              <a:t>电子商务</a:t>
            </a:r>
          </a:p>
        </p:txBody>
      </p:sp>
      <p:sp>
        <p:nvSpPr>
          <p:cNvPr id="25663" name="圆角矩形 32"/>
          <p:cNvSpPr>
            <a:spLocks noChangeArrowheads="1"/>
          </p:cNvSpPr>
          <p:nvPr/>
        </p:nvSpPr>
        <p:spPr bwMode="auto">
          <a:xfrm>
            <a:off x="3797300" y="3624263"/>
            <a:ext cx="142875" cy="142875"/>
          </a:xfrm>
          <a:prstGeom prst="roundRect">
            <a:avLst>
              <a:gd name="adj" fmla="val 50000"/>
            </a:avLst>
          </a:prstGeom>
          <a:solidFill>
            <a:srgbClr val="306A9B"/>
          </a:solidFill>
          <a:ln w="9525">
            <a:noFill/>
            <a:round/>
            <a:headEnd/>
            <a:tailEnd/>
          </a:ln>
        </p:spPr>
        <p:txBody>
          <a:bodyPr anchor="ctr"/>
          <a:lstStyle/>
          <a:p>
            <a:pPr algn="ctr">
              <a:buFont typeface="Arial" charset="0"/>
              <a:buNone/>
            </a:pPr>
            <a:endParaRPr lang="zh-CN" altLang="en-US">
              <a:solidFill>
                <a:srgbClr val="FFFFFF"/>
              </a:solidFill>
              <a:ea typeface="微软雅黑" pitchFamily="34" charset="-122"/>
              <a:sym typeface="+mn-lt"/>
            </a:endParaRPr>
          </a:p>
        </p:txBody>
      </p:sp>
      <p:sp>
        <p:nvSpPr>
          <p:cNvPr id="25664" name="圆角矩形 26"/>
          <p:cNvSpPr>
            <a:spLocks noChangeArrowheads="1"/>
          </p:cNvSpPr>
          <p:nvPr/>
        </p:nvSpPr>
        <p:spPr bwMode="auto">
          <a:xfrm>
            <a:off x="3487738" y="4495458"/>
            <a:ext cx="762000" cy="738187"/>
          </a:xfrm>
          <a:prstGeom prst="roundRect">
            <a:avLst>
              <a:gd name="adj" fmla="val 50000"/>
            </a:avLst>
          </a:prstGeom>
          <a:solidFill>
            <a:srgbClr val="306A9B"/>
          </a:solidFill>
          <a:ln w="9525">
            <a:noFill/>
            <a:round/>
            <a:headEnd/>
            <a:tailEnd/>
          </a:ln>
        </p:spPr>
        <p:txBody>
          <a:bodyPr anchor="ctr"/>
          <a:lstStyle/>
          <a:p>
            <a:pPr algn="ctr">
              <a:buFont typeface="Arial" charset="0"/>
              <a:buNone/>
            </a:pPr>
            <a:r>
              <a:rPr lang="zh-CN" altLang="en-US" sz="1400">
                <a:solidFill>
                  <a:srgbClr val="FFFFFF"/>
                </a:solidFill>
                <a:ea typeface="微软雅黑" pitchFamily="34" charset="-122"/>
                <a:sym typeface="+mn-lt"/>
              </a:rPr>
              <a:t>教育方面</a:t>
            </a:r>
          </a:p>
        </p:txBody>
      </p:sp>
      <p:sp>
        <p:nvSpPr>
          <p:cNvPr id="25665" name="圆角矩形 30"/>
          <p:cNvSpPr>
            <a:spLocks noChangeArrowheads="1"/>
          </p:cNvSpPr>
          <p:nvPr/>
        </p:nvSpPr>
        <p:spPr bwMode="auto">
          <a:xfrm>
            <a:off x="5592763" y="3621088"/>
            <a:ext cx="141287" cy="142875"/>
          </a:xfrm>
          <a:prstGeom prst="roundRect">
            <a:avLst>
              <a:gd name="adj" fmla="val 50000"/>
            </a:avLst>
          </a:prstGeom>
          <a:solidFill>
            <a:srgbClr val="FBAF2D"/>
          </a:solidFill>
          <a:ln w="9525">
            <a:noFill/>
            <a:round/>
            <a:headEnd/>
            <a:tailEnd/>
          </a:ln>
        </p:spPr>
        <p:txBody>
          <a:bodyPr anchor="ctr"/>
          <a:lstStyle/>
          <a:p>
            <a:pPr algn="ctr">
              <a:buFont typeface="Arial" charset="0"/>
              <a:buNone/>
            </a:pPr>
            <a:endParaRPr lang="zh-CN" altLang="en-US">
              <a:solidFill>
                <a:srgbClr val="FFFFFF"/>
              </a:solidFill>
              <a:ea typeface="微软雅黑" pitchFamily="34" charset="-122"/>
              <a:sym typeface="+mn-lt"/>
            </a:endParaRPr>
          </a:p>
        </p:txBody>
      </p:sp>
      <p:sp>
        <p:nvSpPr>
          <p:cNvPr id="25666" name="圆角矩形 34"/>
          <p:cNvSpPr>
            <a:spLocks noChangeArrowheads="1"/>
          </p:cNvSpPr>
          <p:nvPr/>
        </p:nvSpPr>
        <p:spPr bwMode="auto">
          <a:xfrm>
            <a:off x="7386638" y="3621088"/>
            <a:ext cx="142875" cy="142875"/>
          </a:xfrm>
          <a:prstGeom prst="roundRect">
            <a:avLst>
              <a:gd name="adj" fmla="val 50000"/>
            </a:avLst>
          </a:prstGeom>
          <a:solidFill>
            <a:srgbClr val="70C833"/>
          </a:solidFill>
          <a:ln w="9525">
            <a:noFill/>
            <a:round/>
            <a:headEnd/>
            <a:tailEnd/>
          </a:ln>
        </p:spPr>
        <p:txBody>
          <a:bodyPr anchor="ctr"/>
          <a:lstStyle/>
          <a:p>
            <a:pPr algn="ctr">
              <a:buFont typeface="Arial" charset="0"/>
              <a:buNone/>
            </a:pPr>
            <a:endParaRPr lang="zh-CN" altLang="en-US">
              <a:solidFill>
                <a:srgbClr val="FFFFFF"/>
              </a:solidFill>
              <a:ea typeface="微软雅黑" pitchFamily="34" charset="-122"/>
              <a:sym typeface="+mn-lt"/>
            </a:endParaRPr>
          </a:p>
        </p:txBody>
      </p:sp>
      <p:sp>
        <p:nvSpPr>
          <p:cNvPr id="25667" name="圆角矩形 28"/>
          <p:cNvSpPr>
            <a:spLocks noChangeArrowheads="1"/>
          </p:cNvSpPr>
          <p:nvPr/>
        </p:nvSpPr>
        <p:spPr bwMode="auto">
          <a:xfrm>
            <a:off x="7077075" y="4500631"/>
            <a:ext cx="762000" cy="736600"/>
          </a:xfrm>
          <a:prstGeom prst="roundRect">
            <a:avLst>
              <a:gd name="adj" fmla="val 50000"/>
            </a:avLst>
          </a:prstGeom>
          <a:solidFill>
            <a:srgbClr val="70C833"/>
          </a:solidFill>
          <a:ln w="9525">
            <a:noFill/>
            <a:round/>
            <a:headEnd/>
            <a:tailEnd/>
          </a:ln>
        </p:spPr>
        <p:txBody>
          <a:bodyPr anchor="ctr"/>
          <a:lstStyle/>
          <a:p>
            <a:pPr algn="ctr">
              <a:buFont typeface="Arial" charset="0"/>
              <a:buNone/>
            </a:pPr>
            <a:r>
              <a:rPr lang="zh-CN" altLang="en-US" sz="1400">
                <a:solidFill>
                  <a:srgbClr val="FFFFFF"/>
                </a:solidFill>
                <a:ea typeface="微软雅黑" pitchFamily="34" charset="-122"/>
                <a:sym typeface="+mn-lt"/>
              </a:rPr>
              <a:t>虚拟现实</a:t>
            </a:r>
          </a:p>
        </p:txBody>
      </p:sp>
      <p:sp>
        <p:nvSpPr>
          <p:cNvPr id="25668" name="圆角矩形 27"/>
          <p:cNvSpPr>
            <a:spLocks noChangeArrowheads="1"/>
          </p:cNvSpPr>
          <p:nvPr/>
        </p:nvSpPr>
        <p:spPr bwMode="auto">
          <a:xfrm>
            <a:off x="5270500" y="4104102"/>
            <a:ext cx="779463" cy="744537"/>
          </a:xfrm>
          <a:prstGeom prst="roundRect">
            <a:avLst>
              <a:gd name="adj" fmla="val 50000"/>
            </a:avLst>
          </a:prstGeom>
          <a:solidFill>
            <a:srgbClr val="FBAF2D"/>
          </a:solidFill>
          <a:ln w="9525">
            <a:noFill/>
            <a:round/>
            <a:headEnd/>
            <a:tailEnd/>
          </a:ln>
        </p:spPr>
        <p:txBody>
          <a:bodyPr anchor="ctr"/>
          <a:lstStyle/>
          <a:p>
            <a:pPr algn="ctr">
              <a:buFont typeface="Arial" charset="0"/>
              <a:buNone/>
            </a:pPr>
            <a:r>
              <a:rPr lang="zh-CN" altLang="en-US" sz="1400" dirty="0">
                <a:solidFill>
                  <a:srgbClr val="FFFFFF"/>
                </a:solidFill>
                <a:ea typeface="微软雅黑" pitchFamily="34" charset="-122"/>
                <a:sym typeface="+mn-lt"/>
              </a:rPr>
              <a:t>生活方面</a:t>
            </a:r>
          </a:p>
        </p:txBody>
      </p:sp>
      <p:sp>
        <p:nvSpPr>
          <p:cNvPr id="25669" name="Rectangle 1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endParaRPr lang="zh-CN" altLang="en-US">
              <a:solidFill>
                <a:srgbClr val="000000"/>
              </a:solidFill>
              <a:ea typeface="微软雅黑" pitchFamily="34" charset="-122"/>
            </a:endParaRPr>
          </a:p>
        </p:txBody>
      </p:sp>
      <p:graphicFrame>
        <p:nvGraphicFramePr>
          <p:cNvPr id="25656" name="Object 56"/>
          <p:cNvGraphicFramePr>
            <a:graphicFrameLocks noChangeAspect="1"/>
          </p:cNvGraphicFramePr>
          <p:nvPr/>
        </p:nvGraphicFramePr>
        <p:xfrm>
          <a:off x="1487488" y="2043113"/>
          <a:ext cx="1173162" cy="838200"/>
        </p:xfrm>
        <a:graphic>
          <a:graphicData uri="http://schemas.openxmlformats.org/presentationml/2006/ole">
            <mc:AlternateContent xmlns:mc="http://schemas.openxmlformats.org/markup-compatibility/2006">
              <mc:Choice xmlns:v="urn:schemas-microsoft-com:vml" Requires="v">
                <p:oleObj spid="_x0000_s25729" name="Visio" r:id="rId3" imgW="9789946" imgH="4998090" progId="">
                  <p:embed/>
                </p:oleObj>
              </mc:Choice>
              <mc:Fallback>
                <p:oleObj name="Visio" r:id="rId3" imgW="9789946" imgH="4998090" progId="">
                  <p:embed/>
                  <p:pic>
                    <p:nvPicPr>
                      <p:cNvPr id="0" name="Picture 5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7488" y="2043113"/>
                        <a:ext cx="1173162"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670" name="TextBox 53"/>
          <p:cNvSpPr txBox="1">
            <a:spLocks noChangeArrowheads="1"/>
          </p:cNvSpPr>
          <p:nvPr/>
        </p:nvSpPr>
        <p:spPr bwMode="auto">
          <a:xfrm>
            <a:off x="6626225" y="5230813"/>
            <a:ext cx="1663700" cy="1362075"/>
          </a:xfrm>
          <a:prstGeom prst="rect">
            <a:avLst/>
          </a:prstGeom>
          <a:noFill/>
          <a:ln w="9525">
            <a:noFill/>
            <a:miter lim="800000"/>
            <a:headEnd/>
            <a:tailEnd/>
          </a:ln>
        </p:spPr>
        <p:txBody>
          <a:bodyPr>
            <a:spAutoFit/>
          </a:bodyPr>
          <a:lstStyle/>
          <a:p>
            <a:pPr algn="just">
              <a:lnSpc>
                <a:spcPct val="150000"/>
              </a:lnSpc>
              <a:spcBef>
                <a:spcPts val="450"/>
              </a:spcBef>
              <a:spcAft>
                <a:spcPts val="450"/>
              </a:spcAft>
              <a:buFont typeface="Arial" charset="0"/>
              <a:buNone/>
            </a:pPr>
            <a:r>
              <a:rPr lang="zh-CN" altLang="en-US" sz="1100" b="1">
                <a:solidFill>
                  <a:srgbClr val="595959"/>
                </a:solidFill>
                <a:latin typeface="微软雅黑" pitchFamily="34" charset="-122"/>
                <a:ea typeface="微软雅黑" pitchFamily="34" charset="-122"/>
                <a:sym typeface="+mn-lt"/>
              </a:rPr>
              <a:t>欣赏电影的同时，除了给人们带来“视觉”和“听觉”享受外还能让其体验到丰富的“嗅觉盛宴”。</a:t>
            </a:r>
          </a:p>
        </p:txBody>
      </p:sp>
      <p:pic>
        <p:nvPicPr>
          <p:cNvPr id="25671" name="图片 12"/>
          <p:cNvPicPr>
            <a:picLocks noChangeAspect="1" noChangeArrowheads="1"/>
          </p:cNvPicPr>
          <p:nvPr/>
        </p:nvPicPr>
        <p:blipFill>
          <a:blip r:embed="rId5"/>
          <a:srcRect/>
          <a:stretch>
            <a:fillRect/>
          </a:stretch>
        </p:blipFill>
        <p:spPr bwMode="auto">
          <a:xfrm>
            <a:off x="6991350" y="2000250"/>
            <a:ext cx="933450" cy="931863"/>
          </a:xfrm>
          <a:prstGeom prst="rect">
            <a:avLst/>
          </a:prstGeom>
          <a:noFill/>
          <a:ln w="9525">
            <a:noFill/>
            <a:miter lim="800000"/>
            <a:headEnd/>
            <a:tailEnd/>
          </a:ln>
        </p:spPr>
      </p:pic>
      <p:sp>
        <p:nvSpPr>
          <p:cNvPr id="25672" name="TextBox 53"/>
          <p:cNvSpPr txBox="1">
            <a:spLocks noChangeArrowheads="1"/>
          </p:cNvSpPr>
          <p:nvPr/>
        </p:nvSpPr>
        <p:spPr bwMode="auto">
          <a:xfrm>
            <a:off x="3254374" y="5244550"/>
            <a:ext cx="1230313" cy="854075"/>
          </a:xfrm>
          <a:prstGeom prst="rect">
            <a:avLst/>
          </a:prstGeom>
          <a:noFill/>
          <a:ln w="9525">
            <a:noFill/>
            <a:miter lim="800000"/>
            <a:headEnd/>
            <a:tailEnd/>
          </a:ln>
        </p:spPr>
        <p:txBody>
          <a:bodyPr>
            <a:spAutoFit/>
          </a:bodyPr>
          <a:lstStyle/>
          <a:p>
            <a:pPr algn="just">
              <a:lnSpc>
                <a:spcPct val="150000"/>
              </a:lnSpc>
              <a:spcBef>
                <a:spcPts val="450"/>
              </a:spcBef>
              <a:spcAft>
                <a:spcPts val="450"/>
              </a:spcAft>
              <a:buFont typeface="Arial" charset="0"/>
              <a:buNone/>
            </a:pPr>
            <a:r>
              <a:rPr lang="zh-CN" altLang="en-US" sz="1100" b="1" dirty="0">
                <a:solidFill>
                  <a:srgbClr val="595959"/>
                </a:solidFill>
                <a:latin typeface="微软雅黑" pitchFamily="34" charset="-122"/>
                <a:ea typeface="微软雅黑" pitchFamily="34" charset="-122"/>
                <a:sym typeface="+mn-lt"/>
              </a:rPr>
              <a:t>气味复现对幼儿在气味识别方面有很重要的意义。</a:t>
            </a:r>
          </a:p>
        </p:txBody>
      </p:sp>
      <p:sp>
        <p:nvSpPr>
          <p:cNvPr id="25673" name="TextBox 53"/>
          <p:cNvSpPr txBox="1">
            <a:spLocks noChangeArrowheads="1"/>
          </p:cNvSpPr>
          <p:nvPr/>
        </p:nvSpPr>
        <p:spPr bwMode="auto">
          <a:xfrm>
            <a:off x="4829175" y="5230813"/>
            <a:ext cx="1663700" cy="1331912"/>
          </a:xfrm>
          <a:prstGeom prst="rect">
            <a:avLst/>
          </a:prstGeom>
          <a:noFill/>
          <a:ln w="9525">
            <a:noFill/>
            <a:miter lim="800000"/>
            <a:headEnd/>
            <a:tailEnd/>
          </a:ln>
        </p:spPr>
        <p:txBody>
          <a:bodyPr>
            <a:spAutoFit/>
          </a:bodyPr>
          <a:lstStyle/>
          <a:p>
            <a:pPr algn="just">
              <a:lnSpc>
                <a:spcPct val="150000"/>
              </a:lnSpc>
              <a:spcBef>
                <a:spcPts val="450"/>
              </a:spcBef>
              <a:spcAft>
                <a:spcPts val="450"/>
              </a:spcAft>
              <a:buFont typeface="Arial" charset="0"/>
              <a:buNone/>
            </a:pPr>
            <a:r>
              <a:rPr lang="zh-CN" altLang="en-US" sz="1100" b="1">
                <a:solidFill>
                  <a:srgbClr val="595959"/>
                </a:solidFill>
                <a:latin typeface="微软雅黑" pitchFamily="34" charset="-122"/>
                <a:ea typeface="微软雅黑" pitchFamily="34" charset="-122"/>
                <a:sym typeface="+mn-lt"/>
              </a:rPr>
              <a:t>在朋友圈分享你拍的鲜花图片时，如果能边看照片的同时还能闻到鲜花的香味，那会是怎样的一种心情呢。</a:t>
            </a:r>
          </a:p>
        </p:txBody>
      </p:sp>
      <p:cxnSp>
        <p:nvCxnSpPr>
          <p:cNvPr id="25674" name="直接连接符 31"/>
          <p:cNvCxnSpPr>
            <a:cxnSpLocks noChangeShapeType="1"/>
          </p:cNvCxnSpPr>
          <p:nvPr/>
        </p:nvCxnSpPr>
        <p:spPr bwMode="auto">
          <a:xfrm>
            <a:off x="2082800" y="2994025"/>
            <a:ext cx="0" cy="1370013"/>
          </a:xfrm>
          <a:prstGeom prst="line">
            <a:avLst/>
          </a:prstGeom>
          <a:noFill/>
          <a:ln w="19050">
            <a:solidFill>
              <a:srgbClr val="EC566B"/>
            </a:solidFill>
            <a:round/>
            <a:headEnd/>
            <a:tailEnd/>
          </a:ln>
        </p:spPr>
      </p:cxnSp>
      <p:cxnSp>
        <p:nvCxnSpPr>
          <p:cNvPr id="25675" name="直接连接符 22"/>
          <p:cNvCxnSpPr>
            <a:cxnSpLocks noChangeShapeType="1"/>
          </p:cNvCxnSpPr>
          <p:nvPr/>
        </p:nvCxnSpPr>
        <p:spPr bwMode="auto">
          <a:xfrm>
            <a:off x="3868737" y="2932113"/>
            <a:ext cx="1" cy="1738312"/>
          </a:xfrm>
          <a:prstGeom prst="line">
            <a:avLst/>
          </a:prstGeom>
          <a:noFill/>
          <a:ln w="19050">
            <a:solidFill>
              <a:srgbClr val="306A9B"/>
            </a:solidFill>
            <a:round/>
            <a:headEnd/>
            <a:tailEnd/>
          </a:ln>
        </p:spPr>
      </p:cxnSp>
      <p:cxnSp>
        <p:nvCxnSpPr>
          <p:cNvPr id="25676" name="直接连接符 23"/>
          <p:cNvCxnSpPr>
            <a:cxnSpLocks noChangeShapeType="1"/>
          </p:cNvCxnSpPr>
          <p:nvPr/>
        </p:nvCxnSpPr>
        <p:spPr bwMode="auto">
          <a:xfrm>
            <a:off x="5660230" y="2932113"/>
            <a:ext cx="3970" cy="1139825"/>
          </a:xfrm>
          <a:prstGeom prst="line">
            <a:avLst/>
          </a:prstGeom>
          <a:noFill/>
          <a:ln w="19050">
            <a:solidFill>
              <a:srgbClr val="FBAF2D"/>
            </a:solidFill>
            <a:round/>
            <a:headEnd/>
            <a:tailEnd/>
          </a:ln>
        </p:spPr>
      </p:cxnSp>
      <p:cxnSp>
        <p:nvCxnSpPr>
          <p:cNvPr id="25677" name="直接连接符 33"/>
          <p:cNvCxnSpPr>
            <a:cxnSpLocks noChangeShapeType="1"/>
          </p:cNvCxnSpPr>
          <p:nvPr/>
        </p:nvCxnSpPr>
        <p:spPr bwMode="auto">
          <a:xfrm>
            <a:off x="7461250" y="2994025"/>
            <a:ext cx="0" cy="1427163"/>
          </a:xfrm>
          <a:prstGeom prst="line">
            <a:avLst/>
          </a:prstGeom>
          <a:noFill/>
          <a:ln w="19050">
            <a:solidFill>
              <a:srgbClr val="70C833"/>
            </a:solidFill>
            <a:round/>
            <a:headEnd/>
            <a:tailEnd/>
          </a:ln>
        </p:spPr>
      </p:cxnSp>
      <p:sp>
        <p:nvSpPr>
          <p:cNvPr id="29" name="标题 49"/>
          <p:cNvSpPr txBox="1">
            <a:spLocks/>
          </p:cNvSpPr>
          <p:nvPr/>
        </p:nvSpPr>
        <p:spPr bwMode="auto">
          <a:xfrm>
            <a:off x="581025" y="598488"/>
            <a:ext cx="3517900" cy="487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cs typeface="等线 Light"/>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等线 Light"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四、思考与展望</a:t>
            </a:r>
          </a:p>
        </p:txBody>
      </p:sp>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59093" y="2038350"/>
            <a:ext cx="1019290" cy="848444"/>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56708" y="2039585"/>
            <a:ext cx="1007045" cy="83696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矩形 9"/>
          <p:cNvSpPr>
            <a:spLocks noChangeArrowheads="1"/>
          </p:cNvSpPr>
          <p:nvPr/>
        </p:nvSpPr>
        <p:spPr bwMode="auto">
          <a:xfrm>
            <a:off x="0" y="3198813"/>
            <a:ext cx="9144000" cy="1355725"/>
          </a:xfrm>
          <a:prstGeom prst="rect">
            <a:avLst/>
          </a:prstGeom>
          <a:solidFill>
            <a:schemeClr val="bg1">
              <a:alpha val="76862"/>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algn="ctr">
              <a:lnSpc>
                <a:spcPct val="100000"/>
              </a:lnSpc>
              <a:spcBef>
                <a:spcPct val="0"/>
              </a:spcBef>
              <a:buFont typeface="Arial" panose="020B0604020202020204" pitchFamily="34" charset="0"/>
              <a:buNone/>
              <a:defRPr/>
            </a:pPr>
            <a:endParaRPr lang="zh-CN" altLang="en-US" sz="1350">
              <a:solidFill>
                <a:srgbClr val="FFFFFF"/>
              </a:solidFill>
            </a:endParaRPr>
          </a:p>
        </p:txBody>
      </p:sp>
      <p:sp>
        <p:nvSpPr>
          <p:cNvPr id="66562" name="文本框 5"/>
          <p:cNvSpPr txBox="1">
            <a:spLocks noChangeArrowheads="1"/>
          </p:cNvSpPr>
          <p:nvPr/>
        </p:nvSpPr>
        <p:spPr bwMode="auto">
          <a:xfrm>
            <a:off x="3382963" y="3484563"/>
            <a:ext cx="4802187" cy="784225"/>
          </a:xfrm>
          <a:prstGeom prst="rect">
            <a:avLst/>
          </a:prstGeom>
          <a:noFill/>
          <a:ln w="9525">
            <a:noFill/>
            <a:miter lim="800000"/>
            <a:headEnd/>
            <a:tailEnd/>
          </a:ln>
        </p:spPr>
        <p:txBody>
          <a:bodyPr wrap="none">
            <a:spAutoFit/>
          </a:bodyPr>
          <a:lstStyle/>
          <a:p>
            <a:pPr>
              <a:buFont typeface="Arial" charset="0"/>
              <a:buNone/>
            </a:pPr>
            <a:r>
              <a:rPr lang="zh-CN" altLang="en-US" sz="4500" b="1">
                <a:latin typeface="微软雅黑" pitchFamily="34" charset="-122"/>
                <a:ea typeface="微软雅黑" pitchFamily="34" charset="-122"/>
              </a:rPr>
              <a:t>感谢大家的聆听！</a:t>
            </a:r>
            <a:endParaRPr lang="en-US" altLang="zh-CN" sz="4500" b="1">
              <a:latin typeface="微软雅黑" pitchFamily="34" charset="-122"/>
              <a:ea typeface="微软雅黑" pitchFamily="34" charset="-122"/>
            </a:endParaRPr>
          </a:p>
        </p:txBody>
      </p:sp>
      <p:pic>
        <p:nvPicPr>
          <p:cNvPr id="66563" name="图片 2"/>
          <p:cNvPicPr>
            <a:picLocks noChangeAspect="1"/>
          </p:cNvPicPr>
          <p:nvPr/>
        </p:nvPicPr>
        <p:blipFill>
          <a:blip r:embed="rId2"/>
          <a:srcRect/>
          <a:stretch>
            <a:fillRect/>
          </a:stretch>
        </p:blipFill>
        <p:spPr bwMode="auto">
          <a:xfrm>
            <a:off x="-231775" y="-120650"/>
            <a:ext cx="3984625" cy="3984625"/>
          </a:xfrm>
          <a:prstGeom prst="rect">
            <a:avLst/>
          </a:prstGeom>
          <a:noFill/>
          <a:ln w="9525">
            <a:noFill/>
            <a:miter lim="800000"/>
            <a:headEnd/>
            <a:tailEnd/>
          </a:ln>
        </p:spPr>
      </p:pic>
      <p:sp>
        <p:nvSpPr>
          <p:cNvPr id="66564" name="文本框 5"/>
          <p:cNvSpPr txBox="1">
            <a:spLocks noChangeArrowheads="1"/>
          </p:cNvSpPr>
          <p:nvPr/>
        </p:nvSpPr>
        <p:spPr bwMode="auto">
          <a:xfrm>
            <a:off x="98425" y="6132513"/>
            <a:ext cx="1138238" cy="554037"/>
          </a:xfrm>
          <a:prstGeom prst="rect">
            <a:avLst/>
          </a:prstGeom>
          <a:noFill/>
          <a:ln w="9525">
            <a:noFill/>
            <a:miter lim="800000"/>
            <a:headEnd/>
            <a:tailEnd/>
          </a:ln>
        </p:spPr>
        <p:txBody>
          <a:bodyPr wrap="none">
            <a:spAutoFit/>
          </a:bodyPr>
          <a:lstStyle/>
          <a:p>
            <a:pPr>
              <a:buFont typeface="Arial" charset="0"/>
              <a:buNone/>
            </a:pPr>
            <a:r>
              <a:rPr lang="en-US" altLang="zh-CN" sz="3000" b="1">
                <a:latin typeface="微软雅黑" pitchFamily="34" charset="-122"/>
                <a:ea typeface="微软雅黑" pitchFamily="34" charset="-122"/>
              </a:rPr>
              <a:t>Q&amp;A</a:t>
            </a:r>
          </a:p>
        </p:txBody>
      </p:sp>
    </p:spTree>
  </p:cSld>
  <p:clrMapOvr>
    <a:masterClrMapping/>
  </p:clrMapOvr>
</p:sld>
</file>

<file path=ppt/theme/theme1.xml><?xml version="1.0" encoding="utf-8"?>
<a:theme xmlns:a="http://schemas.openxmlformats.org/drawingml/2006/main" name="清风素材 https://12sc.taobao.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清风素材1 https://12sc.taobao.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清风素材2 https://12sc.taobao.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2834</TotalTime>
  <Pages>0</Pages>
  <Words>1497</Words>
  <Characters>0</Characters>
  <Application>Microsoft Office PowerPoint</Application>
  <DocSecurity>0</DocSecurity>
  <PresentationFormat>全屏显示(4:3)</PresentationFormat>
  <Lines>0</Lines>
  <Paragraphs>217</Paragraphs>
  <Slides>29</Slides>
  <Notes>3</Notes>
  <HiddenSlides>0</HiddenSlides>
  <MMClips>0</MMClips>
  <ScaleCrop>false</ScaleCrop>
  <HeadingPairs>
    <vt:vector size="8" baseType="variant">
      <vt:variant>
        <vt:lpstr>已用的字体</vt:lpstr>
      </vt:variant>
      <vt:variant>
        <vt:i4>13</vt:i4>
      </vt:variant>
      <vt:variant>
        <vt:lpstr>主题</vt:lpstr>
      </vt:variant>
      <vt:variant>
        <vt:i4>3</vt:i4>
      </vt:variant>
      <vt:variant>
        <vt:lpstr>嵌入 OLE 服务器</vt:lpstr>
      </vt:variant>
      <vt:variant>
        <vt:i4>1</vt:i4>
      </vt:variant>
      <vt:variant>
        <vt:lpstr>幻灯片标题</vt:lpstr>
      </vt:variant>
      <vt:variant>
        <vt:i4>29</vt:i4>
      </vt:variant>
    </vt:vector>
  </HeadingPairs>
  <TitlesOfParts>
    <vt:vector size="46" baseType="lpstr">
      <vt:lpstr>等线</vt:lpstr>
      <vt:lpstr>等线 Light</vt:lpstr>
      <vt:lpstr>仿宋</vt:lpstr>
      <vt:lpstr>黑体</vt:lpstr>
      <vt:lpstr>华文仿宋</vt:lpstr>
      <vt:lpstr>楷体</vt:lpstr>
      <vt:lpstr>宋体</vt:lpstr>
      <vt:lpstr>微软雅黑</vt:lpstr>
      <vt:lpstr>Arial</vt:lpstr>
      <vt:lpstr>Calibri</vt:lpstr>
      <vt:lpstr>Calibri Light</vt:lpstr>
      <vt:lpstr>Times New Roman</vt:lpstr>
      <vt:lpstr>Wingdings</vt:lpstr>
      <vt:lpstr>清风素材 https://12sc.taobao.com</vt:lpstr>
      <vt:lpstr>清风素材1 https://12sc.taobao.com</vt:lpstr>
      <vt:lpstr>清风素材2 https://12sc.taobao.com</vt:lpstr>
      <vt:lpstr>Visio</vt:lpstr>
      <vt:lpstr>PowerPoint 演示文稿</vt:lpstr>
      <vt:lpstr>目录 Contents</vt:lpstr>
      <vt:lpstr>目录 Contents</vt:lpstr>
      <vt:lpstr>PowerPoint 演示文稿</vt:lpstr>
      <vt:lpstr>PowerPoint 演示文稿</vt:lpstr>
      <vt:lpstr>PowerPoint 演示文稿</vt:lpstr>
      <vt:lpstr>PowerPoint 演示文稿</vt:lpstr>
      <vt:lpstr>思考：机器嗅觉定义</vt:lpstr>
      <vt:lpstr>目录 Contents</vt:lpstr>
      <vt:lpstr>PowerPoint 演示文稿</vt:lpstr>
      <vt:lpstr>PowerPoint 演示文稿</vt:lpstr>
      <vt:lpstr>PowerPoint 演示文稿</vt:lpstr>
      <vt:lpstr>PowerPoint 演示文稿</vt:lpstr>
      <vt:lpstr>PowerPoint 演示文稿</vt:lpstr>
      <vt:lpstr>目录 Contents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目录 Contents</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xiaoliang</dc:creator>
  <cp:keywords/>
  <cp:lastModifiedBy>xiaoliang</cp:lastModifiedBy>
  <cp:revision>257</cp:revision>
  <dcterms:created xsi:type="dcterms:W3CDTF">2014-11-28T08:03:04Z</dcterms:created>
  <dcterms:modified xsi:type="dcterms:W3CDTF">2017-05-24T04:49:26Z</dcterms:modified>
  <cp:category/>
</cp:coreProperties>
</file>