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47"/>
  </p:notesMasterIdLst>
  <p:sldIdLst>
    <p:sldId id="338" r:id="rId2"/>
    <p:sldId id="339" r:id="rId3"/>
    <p:sldId id="340" r:id="rId4"/>
    <p:sldId id="348" r:id="rId5"/>
    <p:sldId id="349" r:id="rId6"/>
    <p:sldId id="350" r:id="rId7"/>
    <p:sldId id="353" r:id="rId8"/>
    <p:sldId id="354" r:id="rId9"/>
    <p:sldId id="355" r:id="rId10"/>
    <p:sldId id="367" r:id="rId11"/>
    <p:sldId id="368" r:id="rId12"/>
    <p:sldId id="270" r:id="rId13"/>
    <p:sldId id="356" r:id="rId14"/>
    <p:sldId id="357" r:id="rId15"/>
    <p:sldId id="358" r:id="rId16"/>
    <p:sldId id="359" r:id="rId17"/>
    <p:sldId id="360" r:id="rId18"/>
    <p:sldId id="361" r:id="rId19"/>
    <p:sldId id="362" r:id="rId20"/>
    <p:sldId id="363" r:id="rId21"/>
    <p:sldId id="364" r:id="rId22"/>
    <p:sldId id="365" r:id="rId23"/>
    <p:sldId id="366" r:id="rId24"/>
    <p:sldId id="347" r:id="rId25"/>
    <p:sldId id="341" r:id="rId26"/>
    <p:sldId id="342" r:id="rId27"/>
    <p:sldId id="343" r:id="rId28"/>
    <p:sldId id="344" r:id="rId29"/>
    <p:sldId id="345" r:id="rId30"/>
    <p:sldId id="346" r:id="rId31"/>
    <p:sldId id="369" r:id="rId32"/>
    <p:sldId id="370" r:id="rId33"/>
    <p:sldId id="371" r:id="rId34"/>
    <p:sldId id="372" r:id="rId35"/>
    <p:sldId id="373" r:id="rId36"/>
    <p:sldId id="374" r:id="rId37"/>
    <p:sldId id="375" r:id="rId38"/>
    <p:sldId id="376" r:id="rId39"/>
    <p:sldId id="377" r:id="rId40"/>
    <p:sldId id="378" r:id="rId41"/>
    <p:sldId id="379" r:id="rId42"/>
    <p:sldId id="380" r:id="rId43"/>
    <p:sldId id="381" r:id="rId44"/>
    <p:sldId id="382" r:id="rId45"/>
    <p:sldId id="383" r:id="rId46"/>
  </p:sldIdLst>
  <p:sldSz cx="9144000" cy="6858000" type="screen4x3"/>
  <p:notesSz cx="6858000" cy="9144000"/>
  <p:defaultTextStyle>
    <a:defPPr>
      <a:defRPr lang="zh-CN"/>
    </a:defPPr>
    <a:lvl1pPr algn="l" rtl="0" fontAlgn="base">
      <a:spcBef>
        <a:spcPct val="0"/>
      </a:spcBef>
      <a:spcAft>
        <a:spcPct val="0"/>
      </a:spcAft>
      <a:defRPr kern="1200">
        <a:solidFill>
          <a:schemeClr val="tx1"/>
        </a:solidFill>
        <a:latin typeface="Garamond" pitchFamily="18" charset="0"/>
        <a:ea typeface="宋体" pitchFamily="2" charset="-122"/>
        <a:cs typeface="+mn-cs"/>
      </a:defRPr>
    </a:lvl1pPr>
    <a:lvl2pPr marL="457200" algn="l" rtl="0" fontAlgn="base">
      <a:spcBef>
        <a:spcPct val="0"/>
      </a:spcBef>
      <a:spcAft>
        <a:spcPct val="0"/>
      </a:spcAft>
      <a:defRPr kern="1200">
        <a:solidFill>
          <a:schemeClr val="tx1"/>
        </a:solidFill>
        <a:latin typeface="Garamond" pitchFamily="18" charset="0"/>
        <a:ea typeface="宋体" pitchFamily="2" charset="-122"/>
        <a:cs typeface="+mn-cs"/>
      </a:defRPr>
    </a:lvl2pPr>
    <a:lvl3pPr marL="914400" algn="l" rtl="0" fontAlgn="base">
      <a:spcBef>
        <a:spcPct val="0"/>
      </a:spcBef>
      <a:spcAft>
        <a:spcPct val="0"/>
      </a:spcAft>
      <a:defRPr kern="1200">
        <a:solidFill>
          <a:schemeClr val="tx1"/>
        </a:solidFill>
        <a:latin typeface="Garamond" pitchFamily="18" charset="0"/>
        <a:ea typeface="宋体" pitchFamily="2" charset="-122"/>
        <a:cs typeface="+mn-cs"/>
      </a:defRPr>
    </a:lvl3pPr>
    <a:lvl4pPr marL="1371600" algn="l" rtl="0" fontAlgn="base">
      <a:spcBef>
        <a:spcPct val="0"/>
      </a:spcBef>
      <a:spcAft>
        <a:spcPct val="0"/>
      </a:spcAft>
      <a:defRPr kern="1200">
        <a:solidFill>
          <a:schemeClr val="tx1"/>
        </a:solidFill>
        <a:latin typeface="Garamond" pitchFamily="18" charset="0"/>
        <a:ea typeface="宋体" pitchFamily="2" charset="-122"/>
        <a:cs typeface="+mn-cs"/>
      </a:defRPr>
    </a:lvl4pPr>
    <a:lvl5pPr marL="1828800" algn="l" rtl="0" fontAlgn="base">
      <a:spcBef>
        <a:spcPct val="0"/>
      </a:spcBef>
      <a:spcAft>
        <a:spcPct val="0"/>
      </a:spcAft>
      <a:defRPr kern="1200">
        <a:solidFill>
          <a:schemeClr val="tx1"/>
        </a:solidFill>
        <a:latin typeface="Garamond" pitchFamily="18" charset="0"/>
        <a:ea typeface="宋体" pitchFamily="2" charset="-122"/>
        <a:cs typeface="+mn-cs"/>
      </a:defRPr>
    </a:lvl5pPr>
    <a:lvl6pPr marL="2286000" algn="l" defTabSz="914400" rtl="0" eaLnBrk="1" latinLnBrk="0" hangingPunct="1">
      <a:defRPr kern="1200">
        <a:solidFill>
          <a:schemeClr val="tx1"/>
        </a:solidFill>
        <a:latin typeface="Garamond" pitchFamily="18" charset="0"/>
        <a:ea typeface="宋体" pitchFamily="2" charset="-122"/>
        <a:cs typeface="+mn-cs"/>
      </a:defRPr>
    </a:lvl6pPr>
    <a:lvl7pPr marL="2743200" algn="l" defTabSz="914400" rtl="0" eaLnBrk="1" latinLnBrk="0" hangingPunct="1">
      <a:defRPr kern="1200">
        <a:solidFill>
          <a:schemeClr val="tx1"/>
        </a:solidFill>
        <a:latin typeface="Garamond" pitchFamily="18" charset="0"/>
        <a:ea typeface="宋体" pitchFamily="2" charset="-122"/>
        <a:cs typeface="+mn-cs"/>
      </a:defRPr>
    </a:lvl7pPr>
    <a:lvl8pPr marL="3200400" algn="l" defTabSz="914400" rtl="0" eaLnBrk="1" latinLnBrk="0" hangingPunct="1">
      <a:defRPr kern="1200">
        <a:solidFill>
          <a:schemeClr val="tx1"/>
        </a:solidFill>
        <a:latin typeface="Garamond" pitchFamily="18" charset="0"/>
        <a:ea typeface="宋体" pitchFamily="2" charset="-122"/>
        <a:cs typeface="+mn-cs"/>
      </a:defRPr>
    </a:lvl8pPr>
    <a:lvl9pPr marL="3657600" algn="l" defTabSz="914400" rtl="0" eaLnBrk="1" latinLnBrk="0" hangingPunct="1">
      <a:defRPr kern="1200">
        <a:solidFill>
          <a:schemeClr val="tx1"/>
        </a:solidFill>
        <a:latin typeface="Garamond" pitchFamily="18" charset="0"/>
        <a:ea typeface="宋体"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1623" autoAdjust="0"/>
    <p:restoredTop sz="94660"/>
  </p:normalViewPr>
  <p:slideViewPr>
    <p:cSldViewPr>
      <p:cViewPr varScale="1">
        <p:scale>
          <a:sx n="122" d="100"/>
          <a:sy n="122" d="100"/>
        </p:scale>
        <p:origin x="-151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6.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9.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2.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47F5D5B-4B6E-4BA1-9F7D-CC89A045DF36}" type="datetimeFigureOut">
              <a:rPr lang="zh-CN" altLang="en-US" smtClean="0"/>
              <a:pPr/>
              <a:t>2020/10/25</a:t>
            </a:fld>
            <a:endParaRPr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65BBE1-3CC2-4E1E-9DCF-D84D9978993A}"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grpSp>
        <p:nvGrpSpPr>
          <p:cNvPr id="4" name="Group 2"/>
          <p:cNvGrpSpPr>
            <a:grpSpLocks/>
          </p:cNvGrpSpPr>
          <p:nvPr/>
        </p:nvGrpSpPr>
        <p:grpSpPr bwMode="auto">
          <a:xfrm>
            <a:off x="0" y="2438400"/>
            <a:ext cx="9144000" cy="4046538"/>
            <a:chOff x="0" y="1536"/>
            <a:chExt cx="5760" cy="2549"/>
          </a:xfrm>
        </p:grpSpPr>
        <p:sp>
          <p:nvSpPr>
            <p:cNvPr id="5"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a:defRPr/>
              </a:pPr>
              <a:endParaRPr lang="zh-CN" altLang="en-US"/>
            </a:p>
          </p:txBody>
        </p:sp>
        <p:sp>
          <p:nvSpPr>
            <p:cNvPr id="6" name="Freeform 4"/>
            <p:cNvSpPr>
              <a:spLocks/>
            </p:cNvSpPr>
            <p:nvPr userDrawn="1"/>
          </p:nvSpPr>
          <p:spPr bwMode="hidden">
            <a:xfrm>
              <a:off x="0" y="2664"/>
              <a:ext cx="2688" cy="1224"/>
            </a:xfrm>
            <a:custGeom>
              <a:avLst/>
              <a:gdLst/>
              <a:ahLst/>
              <a:cxnLst>
                <a:cxn ang="0">
                  <a:pos x="0" y="0"/>
                </a:cxn>
                <a:cxn ang="0">
                  <a:pos x="960" y="552"/>
                </a:cxn>
                <a:cxn ang="0">
                  <a:pos x="1968" y="264"/>
                </a:cxn>
                <a:cxn ang="0">
                  <a:pos x="2028" y="270"/>
                </a:cxn>
                <a:cxn ang="0">
                  <a:pos x="2661" y="528"/>
                </a:cxn>
                <a:cxn ang="0">
                  <a:pos x="2688" y="648"/>
                </a:cxn>
                <a:cxn ang="0">
                  <a:pos x="2304" y="1080"/>
                </a:cxn>
                <a:cxn ang="0">
                  <a:pos x="1584" y="1224"/>
                </a:cxn>
                <a:cxn ang="0">
                  <a:pos x="1296" y="936"/>
                </a:cxn>
                <a:cxn ang="0">
                  <a:pos x="864" y="1032"/>
                </a:cxn>
                <a:cxn ang="0">
                  <a:pos x="0" y="552"/>
                </a:cxn>
                <a:cxn ang="0">
                  <a:pos x="0" y="0"/>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w="9525">
              <a:noFill/>
              <a:round/>
              <a:headEnd/>
              <a:tailEnd/>
            </a:ln>
            <a:effectLst/>
          </p:spPr>
          <p:txBody>
            <a:bodyPr/>
            <a:lstStyle/>
            <a:p>
              <a:pPr>
                <a:defRPr/>
              </a:pPr>
              <a:endParaRPr lang="zh-CN" altLang="en-US"/>
            </a:p>
          </p:txBody>
        </p:sp>
        <p:sp>
          <p:nvSpPr>
            <p:cNvPr id="7" name="Freeform 5"/>
            <p:cNvSpPr>
              <a:spLocks/>
            </p:cNvSpPr>
            <p:nvPr userDrawn="1"/>
          </p:nvSpPr>
          <p:spPr bwMode="hidden">
            <a:xfrm>
              <a:off x="3359" y="1536"/>
              <a:ext cx="2401" cy="1232"/>
            </a:xfrm>
            <a:custGeom>
              <a:avLst/>
              <a:gdLst/>
              <a:ahLst/>
              <a:cxnLst>
                <a:cxn ang="0">
                  <a:pos x="2208" y="15"/>
                </a:cxn>
                <a:cxn ang="0">
                  <a:pos x="2088" y="57"/>
                </a:cxn>
                <a:cxn ang="0">
                  <a:pos x="1951" y="99"/>
                </a:cxn>
                <a:cxn ang="0">
                  <a:pos x="1704" y="135"/>
                </a:cxn>
                <a:cxn ang="0">
                  <a:pos x="1314" y="177"/>
                </a:cxn>
                <a:cxn ang="0">
                  <a:pos x="1176" y="189"/>
                </a:cxn>
                <a:cxn ang="0">
                  <a:pos x="1122" y="195"/>
                </a:cxn>
                <a:cxn ang="0">
                  <a:pos x="1075" y="231"/>
                </a:cxn>
                <a:cxn ang="0">
                  <a:pos x="924" y="321"/>
                </a:cxn>
                <a:cxn ang="0">
                  <a:pos x="840" y="369"/>
                </a:cxn>
                <a:cxn ang="0">
                  <a:pos x="630" y="458"/>
                </a:cxn>
                <a:cxn ang="0">
                  <a:pos x="529" y="500"/>
                </a:cxn>
                <a:cxn ang="0">
                  <a:pos x="487" y="542"/>
                </a:cxn>
                <a:cxn ang="0">
                  <a:pos x="457" y="590"/>
                </a:cxn>
                <a:cxn ang="0">
                  <a:pos x="402" y="638"/>
                </a:cxn>
                <a:cxn ang="0">
                  <a:pos x="330" y="758"/>
                </a:cxn>
                <a:cxn ang="0">
                  <a:pos x="312" y="788"/>
                </a:cxn>
                <a:cxn ang="0">
                  <a:pos x="252" y="824"/>
                </a:cxn>
                <a:cxn ang="0">
                  <a:pos x="84" y="926"/>
                </a:cxn>
                <a:cxn ang="0">
                  <a:pos x="0" y="992"/>
                </a:cxn>
                <a:cxn ang="0">
                  <a:pos x="12" y="1040"/>
                </a:cxn>
                <a:cxn ang="0">
                  <a:pos x="132" y="1034"/>
                </a:cxn>
                <a:cxn ang="0">
                  <a:pos x="336" y="980"/>
                </a:cxn>
                <a:cxn ang="0">
                  <a:pos x="529" y="896"/>
                </a:cxn>
                <a:cxn ang="0">
                  <a:pos x="576" y="872"/>
                </a:cxn>
                <a:cxn ang="0">
                  <a:pos x="714" y="848"/>
                </a:cxn>
                <a:cxn ang="0">
                  <a:pos x="966" y="794"/>
                </a:cxn>
                <a:cxn ang="0">
                  <a:pos x="1212" y="782"/>
                </a:cxn>
                <a:cxn ang="0">
                  <a:pos x="1416" y="872"/>
                </a:cxn>
                <a:cxn ang="0">
                  <a:pos x="1464" y="932"/>
                </a:cxn>
                <a:cxn ang="0">
                  <a:pos x="1440" y="992"/>
                </a:cxn>
                <a:cxn ang="0">
                  <a:pos x="1302" y="1040"/>
                </a:cxn>
                <a:cxn ang="0">
                  <a:pos x="1158" y="1100"/>
                </a:cxn>
                <a:cxn ang="0">
                  <a:pos x="1093" y="1148"/>
                </a:cxn>
                <a:cxn ang="0">
                  <a:pos x="1075" y="1208"/>
                </a:cxn>
                <a:cxn ang="0">
                  <a:pos x="1093" y="1232"/>
                </a:cxn>
                <a:cxn ang="0">
                  <a:pos x="1152" y="1226"/>
                </a:cxn>
                <a:cxn ang="0">
                  <a:pos x="1332" y="1208"/>
                </a:cxn>
                <a:cxn ang="0">
                  <a:pos x="1434" y="1184"/>
                </a:cxn>
                <a:cxn ang="0">
                  <a:pos x="1464" y="1172"/>
                </a:cxn>
                <a:cxn ang="0">
                  <a:pos x="1578" y="1130"/>
                </a:cxn>
                <a:cxn ang="0">
                  <a:pos x="1758" y="1064"/>
                </a:cxn>
                <a:cxn ang="0">
                  <a:pos x="1872" y="962"/>
                </a:cxn>
                <a:cxn ang="0">
                  <a:pos x="1986" y="800"/>
                </a:cxn>
                <a:cxn ang="0">
                  <a:pos x="2166" y="650"/>
                </a:cxn>
                <a:cxn ang="0">
                  <a:pos x="2257" y="590"/>
                </a:cxn>
                <a:cxn ang="0">
                  <a:pos x="2400" y="57"/>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257" y="590"/>
                  </a:lnTo>
                  <a:lnTo>
                    <a:pt x="2400" y="518"/>
                  </a:lnTo>
                  <a:lnTo>
                    <a:pt x="2400" y="57"/>
                  </a:lnTo>
                  <a:lnTo>
                    <a:pt x="2401" y="0"/>
                  </a:lnTo>
                  <a:lnTo>
                    <a:pt x="2310" y="3"/>
                  </a:lnTo>
                  <a:close/>
                </a:path>
              </a:pathLst>
            </a:custGeom>
            <a:solidFill>
              <a:schemeClr val="bg2"/>
            </a:solidFill>
            <a:ln w="9525">
              <a:noFill/>
              <a:round/>
              <a:headEnd/>
              <a:tailEnd/>
            </a:ln>
          </p:spPr>
          <p:txBody>
            <a:bodyPr/>
            <a:lstStyle/>
            <a:p>
              <a:pPr>
                <a:defRPr/>
              </a:pPr>
              <a:endParaRPr lang="zh-CN" altLang="en-US"/>
            </a:p>
          </p:txBody>
        </p:sp>
        <p:sp>
          <p:nvSpPr>
            <p:cNvPr id="8" name="Freeform 6"/>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zh-CN" altLang="en-US"/>
            </a:p>
          </p:txBody>
        </p:sp>
        <p:sp>
          <p:nvSpPr>
            <p:cNvPr id="9" name="Freeform 7"/>
            <p:cNvSpPr>
              <a:spLocks/>
            </p:cNvSpPr>
            <p:nvPr userDrawn="1"/>
          </p:nvSpPr>
          <p:spPr bwMode="hidden">
            <a:xfrm>
              <a:off x="3599" y="2477"/>
              <a:ext cx="186" cy="120"/>
            </a:xfrm>
            <a:custGeom>
              <a:avLst/>
              <a:gdLst/>
              <a:ahLst/>
              <a:cxnLst>
                <a:cxn ang="0">
                  <a:pos x="185" y="0"/>
                </a:cxn>
                <a:cxn ang="0">
                  <a:pos x="185" y="6"/>
                </a:cxn>
                <a:cxn ang="0">
                  <a:pos x="185" y="18"/>
                </a:cxn>
                <a:cxn ang="0">
                  <a:pos x="185" y="36"/>
                </a:cxn>
                <a:cxn ang="0">
                  <a:pos x="179" y="54"/>
                </a:cxn>
                <a:cxn ang="0">
                  <a:pos x="161" y="72"/>
                </a:cxn>
                <a:cxn ang="0">
                  <a:pos x="137" y="96"/>
                </a:cxn>
                <a:cxn ang="0">
                  <a:pos x="101" y="108"/>
                </a:cxn>
                <a:cxn ang="0">
                  <a:pos x="47" y="120"/>
                </a:cxn>
                <a:cxn ang="0">
                  <a:pos x="29" y="120"/>
                </a:cxn>
                <a:cxn ang="0">
                  <a:pos x="17" y="114"/>
                </a:cxn>
                <a:cxn ang="0">
                  <a:pos x="0" y="96"/>
                </a:cxn>
                <a:cxn ang="0">
                  <a:pos x="0" y="78"/>
                </a:cxn>
                <a:cxn ang="0">
                  <a:pos x="0" y="72"/>
                </a:cxn>
                <a:cxn ang="0">
                  <a:pos x="185" y="0"/>
                </a:cxn>
                <a:cxn ang="0">
                  <a:pos x="185" y="0"/>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lnTo>
                    <a:pt x="185" y="0"/>
                  </a:lnTo>
                  <a:close/>
                </a:path>
              </a:pathLst>
            </a:custGeom>
            <a:solidFill>
              <a:schemeClr val="bg1"/>
            </a:solidFill>
            <a:ln w="9525">
              <a:noFill/>
              <a:round/>
              <a:headEnd/>
              <a:tailEnd/>
            </a:ln>
          </p:spPr>
          <p:txBody>
            <a:bodyPr/>
            <a:lstStyle/>
            <a:p>
              <a:pPr>
                <a:defRPr/>
              </a:pPr>
              <a:endParaRPr lang="zh-CN" altLang="en-US"/>
            </a:p>
          </p:txBody>
        </p:sp>
        <p:sp>
          <p:nvSpPr>
            <p:cNvPr id="10" name="Freeform 8"/>
            <p:cNvSpPr>
              <a:spLocks/>
            </p:cNvSpPr>
            <p:nvPr userDrawn="1"/>
          </p:nvSpPr>
          <p:spPr bwMode="hidden">
            <a:xfrm>
              <a:off x="3779" y="2393"/>
              <a:ext cx="185" cy="120"/>
            </a:xfrm>
            <a:custGeom>
              <a:avLst/>
              <a:gdLst/>
              <a:ahLst/>
              <a:cxnLst>
                <a:cxn ang="0">
                  <a:pos x="185" y="0"/>
                </a:cxn>
                <a:cxn ang="0">
                  <a:pos x="185" y="6"/>
                </a:cxn>
                <a:cxn ang="0">
                  <a:pos x="179" y="24"/>
                </a:cxn>
                <a:cxn ang="0">
                  <a:pos x="167" y="42"/>
                </a:cxn>
                <a:cxn ang="0">
                  <a:pos x="149" y="66"/>
                </a:cxn>
                <a:cxn ang="0">
                  <a:pos x="131" y="90"/>
                </a:cxn>
                <a:cxn ang="0">
                  <a:pos x="102" y="108"/>
                </a:cxn>
                <a:cxn ang="0">
                  <a:pos x="66" y="120"/>
                </a:cxn>
                <a:cxn ang="0">
                  <a:pos x="18" y="120"/>
                </a:cxn>
                <a:cxn ang="0">
                  <a:pos x="0" y="60"/>
                </a:cxn>
                <a:cxn ang="0">
                  <a:pos x="185" y="0"/>
                </a:cxn>
                <a:cxn ang="0">
                  <a:pos x="185" y="0"/>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lnTo>
                    <a:pt x="185" y="0"/>
                  </a:lnTo>
                  <a:close/>
                </a:path>
              </a:pathLst>
            </a:custGeom>
            <a:solidFill>
              <a:schemeClr val="bg1"/>
            </a:solidFill>
            <a:ln w="9525">
              <a:noFill/>
              <a:round/>
              <a:headEnd/>
              <a:tailEnd/>
            </a:ln>
          </p:spPr>
          <p:txBody>
            <a:bodyPr/>
            <a:lstStyle/>
            <a:p>
              <a:pPr>
                <a:defRPr/>
              </a:pPr>
              <a:endParaRPr lang="zh-CN" altLang="en-US"/>
            </a:p>
          </p:txBody>
        </p:sp>
        <p:sp>
          <p:nvSpPr>
            <p:cNvPr id="11" name="Freeform 9"/>
            <p:cNvSpPr>
              <a:spLocks/>
            </p:cNvSpPr>
            <p:nvPr userDrawn="1"/>
          </p:nvSpPr>
          <p:spPr bwMode="hidden">
            <a:xfrm>
              <a:off x="3839" y="1836"/>
              <a:ext cx="528" cy="275"/>
            </a:xfrm>
            <a:custGeom>
              <a:avLst/>
              <a:gdLst/>
              <a:ahLst/>
              <a:cxnLst>
                <a:cxn ang="0">
                  <a:pos x="0" y="275"/>
                </a:cxn>
                <a:cxn ang="0">
                  <a:pos x="0" y="269"/>
                </a:cxn>
                <a:cxn ang="0">
                  <a:pos x="6" y="251"/>
                </a:cxn>
                <a:cxn ang="0">
                  <a:pos x="6" y="239"/>
                </a:cxn>
                <a:cxn ang="0">
                  <a:pos x="12" y="227"/>
                </a:cxn>
                <a:cxn ang="0">
                  <a:pos x="18" y="221"/>
                </a:cxn>
                <a:cxn ang="0">
                  <a:pos x="36" y="215"/>
                </a:cxn>
                <a:cxn ang="0">
                  <a:pos x="77" y="203"/>
                </a:cxn>
                <a:cxn ang="0">
                  <a:pos x="137" y="179"/>
                </a:cxn>
                <a:cxn ang="0">
                  <a:pos x="209" y="143"/>
                </a:cxn>
                <a:cxn ang="0">
                  <a:pos x="251" y="120"/>
                </a:cxn>
                <a:cxn ang="0">
                  <a:pos x="299" y="96"/>
                </a:cxn>
                <a:cxn ang="0">
                  <a:pos x="394" y="48"/>
                </a:cxn>
                <a:cxn ang="0">
                  <a:pos x="442" y="30"/>
                </a:cxn>
                <a:cxn ang="0">
                  <a:pos x="478" y="12"/>
                </a:cxn>
                <a:cxn ang="0">
                  <a:pos x="502" y="6"/>
                </a:cxn>
                <a:cxn ang="0">
                  <a:pos x="520" y="0"/>
                </a:cxn>
                <a:cxn ang="0">
                  <a:pos x="526" y="0"/>
                </a:cxn>
                <a:cxn ang="0">
                  <a:pos x="520" y="6"/>
                </a:cxn>
                <a:cxn ang="0">
                  <a:pos x="508" y="12"/>
                </a:cxn>
                <a:cxn ang="0">
                  <a:pos x="484" y="24"/>
                </a:cxn>
                <a:cxn ang="0">
                  <a:pos x="460" y="42"/>
                </a:cxn>
                <a:cxn ang="0">
                  <a:pos x="436" y="54"/>
                </a:cxn>
                <a:cxn ang="0">
                  <a:pos x="394" y="78"/>
                </a:cxn>
                <a:cxn ang="0">
                  <a:pos x="340" y="108"/>
                </a:cxn>
                <a:cxn ang="0">
                  <a:pos x="275" y="143"/>
                </a:cxn>
                <a:cxn ang="0">
                  <a:pos x="131" y="221"/>
                </a:cxn>
                <a:cxn ang="0">
                  <a:pos x="65" y="251"/>
                </a:cxn>
                <a:cxn ang="0">
                  <a:pos x="0" y="275"/>
                </a:cxn>
                <a:cxn ang="0">
                  <a:pos x="0" y="275"/>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lnTo>
                    <a:pt x="0" y="275"/>
                  </a:lnTo>
                  <a:close/>
                </a:path>
              </a:pathLst>
            </a:custGeom>
            <a:solidFill>
              <a:schemeClr val="bg1"/>
            </a:solidFill>
            <a:ln w="9525">
              <a:noFill/>
              <a:round/>
              <a:headEnd/>
              <a:tailEnd/>
            </a:ln>
          </p:spPr>
          <p:txBody>
            <a:bodyPr/>
            <a:lstStyle/>
            <a:p>
              <a:pPr>
                <a:defRPr/>
              </a:pPr>
              <a:endParaRPr lang="zh-CN" altLang="en-US"/>
            </a:p>
          </p:txBody>
        </p:sp>
        <p:sp>
          <p:nvSpPr>
            <p:cNvPr id="12" name="Freeform 10"/>
            <p:cNvSpPr>
              <a:spLocks/>
            </p:cNvSpPr>
            <p:nvPr userDrawn="1"/>
          </p:nvSpPr>
          <p:spPr bwMode="hidden">
            <a:xfrm>
              <a:off x="3676" y="2015"/>
              <a:ext cx="721" cy="306"/>
            </a:xfrm>
            <a:custGeom>
              <a:avLst/>
              <a:gdLst/>
              <a:ahLst/>
              <a:cxnLst>
                <a:cxn ang="0">
                  <a:pos x="48" y="216"/>
                </a:cxn>
                <a:cxn ang="0">
                  <a:pos x="30" y="252"/>
                </a:cxn>
                <a:cxn ang="0">
                  <a:pos x="12" y="282"/>
                </a:cxn>
                <a:cxn ang="0">
                  <a:pos x="6" y="300"/>
                </a:cxn>
                <a:cxn ang="0">
                  <a:pos x="0" y="306"/>
                </a:cxn>
                <a:cxn ang="0">
                  <a:pos x="48" y="276"/>
                </a:cxn>
                <a:cxn ang="0">
                  <a:pos x="84" y="252"/>
                </a:cxn>
                <a:cxn ang="0">
                  <a:pos x="108" y="234"/>
                </a:cxn>
                <a:cxn ang="0">
                  <a:pos x="120" y="228"/>
                </a:cxn>
                <a:cxn ang="0">
                  <a:pos x="126" y="228"/>
                </a:cxn>
                <a:cxn ang="0">
                  <a:pos x="144" y="222"/>
                </a:cxn>
                <a:cxn ang="0">
                  <a:pos x="168" y="216"/>
                </a:cxn>
                <a:cxn ang="0">
                  <a:pos x="198" y="204"/>
                </a:cxn>
                <a:cxn ang="0">
                  <a:pos x="275" y="180"/>
                </a:cxn>
                <a:cxn ang="0">
                  <a:pos x="371" y="156"/>
                </a:cxn>
                <a:cxn ang="0">
                  <a:pos x="461" y="126"/>
                </a:cxn>
                <a:cxn ang="0">
                  <a:pos x="544" y="102"/>
                </a:cxn>
                <a:cxn ang="0">
                  <a:pos x="574" y="90"/>
                </a:cxn>
                <a:cxn ang="0">
                  <a:pos x="604" y="84"/>
                </a:cxn>
                <a:cxn ang="0">
                  <a:pos x="622" y="78"/>
                </a:cxn>
                <a:cxn ang="0">
                  <a:pos x="628" y="72"/>
                </a:cxn>
                <a:cxn ang="0">
                  <a:pos x="634" y="66"/>
                </a:cxn>
                <a:cxn ang="0">
                  <a:pos x="652" y="60"/>
                </a:cxn>
                <a:cxn ang="0">
                  <a:pos x="694" y="30"/>
                </a:cxn>
                <a:cxn ang="0">
                  <a:pos x="712" y="18"/>
                </a:cxn>
                <a:cxn ang="0">
                  <a:pos x="718" y="6"/>
                </a:cxn>
                <a:cxn ang="0">
                  <a:pos x="712" y="0"/>
                </a:cxn>
                <a:cxn ang="0">
                  <a:pos x="688" y="0"/>
                </a:cxn>
                <a:cxn ang="0">
                  <a:pos x="628" y="0"/>
                </a:cxn>
                <a:cxn ang="0">
                  <a:pos x="580" y="0"/>
                </a:cxn>
                <a:cxn ang="0">
                  <a:pos x="544" y="0"/>
                </a:cxn>
                <a:cxn ang="0">
                  <a:pos x="514" y="18"/>
                </a:cxn>
                <a:cxn ang="0">
                  <a:pos x="485" y="42"/>
                </a:cxn>
                <a:cxn ang="0">
                  <a:pos x="467" y="54"/>
                </a:cxn>
                <a:cxn ang="0">
                  <a:pos x="449" y="60"/>
                </a:cxn>
                <a:cxn ang="0">
                  <a:pos x="425" y="60"/>
                </a:cxn>
                <a:cxn ang="0">
                  <a:pos x="389" y="66"/>
                </a:cxn>
                <a:cxn ang="0">
                  <a:pos x="347" y="84"/>
                </a:cxn>
                <a:cxn ang="0">
                  <a:pos x="311" y="108"/>
                </a:cxn>
                <a:cxn ang="0">
                  <a:pos x="287" y="126"/>
                </a:cxn>
                <a:cxn ang="0">
                  <a:pos x="275" y="132"/>
                </a:cxn>
                <a:cxn ang="0">
                  <a:pos x="257" y="138"/>
                </a:cxn>
                <a:cxn ang="0">
                  <a:pos x="221" y="138"/>
                </a:cxn>
                <a:cxn ang="0">
                  <a:pos x="186" y="138"/>
                </a:cxn>
                <a:cxn ang="0">
                  <a:pos x="180" y="138"/>
                </a:cxn>
                <a:cxn ang="0">
                  <a:pos x="174" y="138"/>
                </a:cxn>
                <a:cxn ang="0">
                  <a:pos x="114" y="162"/>
                </a:cxn>
                <a:cxn ang="0">
                  <a:pos x="48" y="216"/>
                </a:cxn>
                <a:cxn ang="0">
                  <a:pos x="48" y="216"/>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lnTo>
                    <a:pt x="48" y="216"/>
                  </a:lnTo>
                  <a:close/>
                </a:path>
              </a:pathLst>
            </a:custGeom>
            <a:solidFill>
              <a:schemeClr val="bg1"/>
            </a:solidFill>
            <a:ln w="9525">
              <a:noFill/>
              <a:round/>
              <a:headEnd/>
              <a:tailEnd/>
            </a:ln>
          </p:spPr>
          <p:txBody>
            <a:bodyPr/>
            <a:lstStyle/>
            <a:p>
              <a:pPr>
                <a:defRPr/>
              </a:pPr>
              <a:endParaRPr lang="zh-CN" altLang="en-US"/>
            </a:p>
          </p:txBody>
        </p:sp>
        <p:sp>
          <p:nvSpPr>
            <p:cNvPr id="13" name="Freeform 11"/>
            <p:cNvSpPr>
              <a:spLocks/>
            </p:cNvSpPr>
            <p:nvPr userDrawn="1"/>
          </p:nvSpPr>
          <p:spPr bwMode="hidden">
            <a:xfrm>
              <a:off x="3358" y="1890"/>
              <a:ext cx="2400" cy="881"/>
            </a:xfrm>
            <a:custGeom>
              <a:avLst/>
              <a:gdLst/>
              <a:ahLst/>
              <a:cxnLst>
                <a:cxn ang="0">
                  <a:pos x="2231" y="54"/>
                </a:cxn>
                <a:cxn ang="0">
                  <a:pos x="2189" y="54"/>
                </a:cxn>
                <a:cxn ang="0">
                  <a:pos x="2147" y="66"/>
                </a:cxn>
                <a:cxn ang="0">
                  <a:pos x="2021" y="101"/>
                </a:cxn>
                <a:cxn ang="0">
                  <a:pos x="1956" y="119"/>
                </a:cxn>
                <a:cxn ang="0">
                  <a:pos x="1860" y="167"/>
                </a:cxn>
                <a:cxn ang="0">
                  <a:pos x="1836" y="245"/>
                </a:cxn>
                <a:cxn ang="0">
                  <a:pos x="1842" y="305"/>
                </a:cxn>
                <a:cxn ang="0">
                  <a:pos x="1758" y="317"/>
                </a:cxn>
                <a:cxn ang="0">
                  <a:pos x="1597" y="263"/>
                </a:cxn>
                <a:cxn ang="0">
                  <a:pos x="1507" y="257"/>
                </a:cxn>
                <a:cxn ang="0">
                  <a:pos x="1399" y="311"/>
                </a:cxn>
                <a:cxn ang="0">
                  <a:pos x="1334" y="353"/>
                </a:cxn>
                <a:cxn ang="0">
                  <a:pos x="1310" y="359"/>
                </a:cxn>
                <a:cxn ang="0">
                  <a:pos x="1214" y="371"/>
                </a:cxn>
                <a:cxn ang="0">
                  <a:pos x="1160" y="365"/>
                </a:cxn>
                <a:cxn ang="0">
                  <a:pos x="1053" y="371"/>
                </a:cxn>
                <a:cxn ang="0">
                  <a:pos x="957" y="383"/>
                </a:cxn>
                <a:cxn ang="0">
                  <a:pos x="921" y="401"/>
                </a:cxn>
                <a:cxn ang="0">
                  <a:pos x="819" y="419"/>
                </a:cxn>
                <a:cxn ang="0">
                  <a:pos x="778" y="419"/>
                </a:cxn>
                <a:cxn ang="0">
                  <a:pos x="664" y="437"/>
                </a:cxn>
                <a:cxn ang="0">
                  <a:pos x="598" y="473"/>
                </a:cxn>
                <a:cxn ang="0">
                  <a:pos x="503" y="467"/>
                </a:cxn>
                <a:cxn ang="0">
                  <a:pos x="431" y="491"/>
                </a:cxn>
                <a:cxn ang="0">
                  <a:pos x="413" y="539"/>
                </a:cxn>
                <a:cxn ang="0">
                  <a:pos x="347" y="569"/>
                </a:cxn>
                <a:cxn ang="0">
                  <a:pos x="222" y="599"/>
                </a:cxn>
                <a:cxn ang="0">
                  <a:pos x="138" y="647"/>
                </a:cxn>
                <a:cxn ang="0">
                  <a:pos x="108" y="659"/>
                </a:cxn>
                <a:cxn ang="0">
                  <a:pos x="0" y="671"/>
                </a:cxn>
                <a:cxn ang="0">
                  <a:pos x="84" y="695"/>
                </a:cxn>
                <a:cxn ang="0">
                  <a:pos x="263" y="653"/>
                </a:cxn>
                <a:cxn ang="0">
                  <a:pos x="473" y="569"/>
                </a:cxn>
                <a:cxn ang="0">
                  <a:pos x="568" y="521"/>
                </a:cxn>
                <a:cxn ang="0">
                  <a:pos x="646" y="515"/>
                </a:cxn>
                <a:cxn ang="0">
                  <a:pos x="873" y="461"/>
                </a:cxn>
                <a:cxn ang="0">
                  <a:pos x="1148" y="425"/>
                </a:cxn>
                <a:cxn ang="0">
                  <a:pos x="1292" y="461"/>
                </a:cxn>
                <a:cxn ang="0">
                  <a:pos x="1417" y="533"/>
                </a:cxn>
                <a:cxn ang="0">
                  <a:pos x="1435" y="617"/>
                </a:cxn>
                <a:cxn ang="0">
                  <a:pos x="1376" y="653"/>
                </a:cxn>
                <a:cxn ang="0">
                  <a:pos x="1226" y="701"/>
                </a:cxn>
                <a:cxn ang="0">
                  <a:pos x="1112" y="755"/>
                </a:cxn>
                <a:cxn ang="0">
                  <a:pos x="1065" y="809"/>
                </a:cxn>
                <a:cxn ang="0">
                  <a:pos x="1077" y="869"/>
                </a:cxn>
                <a:cxn ang="0">
                  <a:pos x="1106" y="881"/>
                </a:cxn>
                <a:cxn ang="0">
                  <a:pos x="1208" y="869"/>
                </a:cxn>
                <a:cxn ang="0">
                  <a:pos x="1388" y="857"/>
                </a:cxn>
                <a:cxn ang="0">
                  <a:pos x="1441" y="851"/>
                </a:cxn>
                <a:cxn ang="0">
                  <a:pos x="1483" y="833"/>
                </a:cxn>
                <a:cxn ang="0">
                  <a:pos x="1675" y="743"/>
                </a:cxn>
                <a:cxn ang="0">
                  <a:pos x="1806" y="689"/>
                </a:cxn>
                <a:cxn ang="0">
                  <a:pos x="1884" y="581"/>
                </a:cxn>
                <a:cxn ang="0">
                  <a:pos x="2039" y="389"/>
                </a:cxn>
                <a:cxn ang="0">
                  <a:pos x="2207" y="269"/>
                </a:cxn>
                <a:cxn ang="0">
                  <a:pos x="2249" y="239"/>
                </a:cxn>
                <a:cxn ang="0">
                  <a:pos x="2392" y="0"/>
                </a:cxn>
                <a:cxn ang="0">
                  <a:pos x="2302" y="36"/>
                </a:cxn>
              </a:cxnLst>
              <a:rect l="0" t="0" r="r" b="b"/>
              <a:pathLst>
                <a:path w="2392" h="881">
                  <a:moveTo>
                    <a:pt x="2302" y="36"/>
                  </a:moveTo>
                  <a:lnTo>
                    <a:pt x="2266" y="48"/>
                  </a:lnTo>
                  <a:lnTo>
                    <a:pt x="2231" y="54"/>
                  </a:lnTo>
                  <a:lnTo>
                    <a:pt x="2201" y="54"/>
                  </a:lnTo>
                  <a:lnTo>
                    <a:pt x="2195" y="54"/>
                  </a:lnTo>
                  <a:lnTo>
                    <a:pt x="2189"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249" y="239"/>
                  </a:lnTo>
                  <a:lnTo>
                    <a:pt x="2392" y="167"/>
                  </a:lnTo>
                  <a:lnTo>
                    <a:pt x="2392" y="60"/>
                  </a:lnTo>
                  <a:lnTo>
                    <a:pt x="2392" y="0"/>
                  </a:lnTo>
                  <a:lnTo>
                    <a:pt x="2344" y="18"/>
                  </a:lnTo>
                  <a:lnTo>
                    <a:pt x="2302" y="36"/>
                  </a:lnTo>
                  <a:lnTo>
                    <a:pt x="2302" y="36"/>
                  </a:lnTo>
                  <a:close/>
                </a:path>
              </a:pathLst>
            </a:custGeom>
            <a:solidFill>
              <a:schemeClr val="bg1"/>
            </a:solidFill>
            <a:ln w="9525">
              <a:noFill/>
              <a:round/>
              <a:headEnd/>
              <a:tailEnd/>
            </a:ln>
          </p:spPr>
          <p:txBody>
            <a:bodyPr/>
            <a:lstStyle/>
            <a:p>
              <a:pPr>
                <a:defRPr/>
              </a:pPr>
              <a:endParaRPr lang="zh-CN" altLang="en-US"/>
            </a:p>
          </p:txBody>
        </p:sp>
        <p:sp>
          <p:nvSpPr>
            <p:cNvPr id="14" name="Freeform 12"/>
            <p:cNvSpPr>
              <a:spLocks/>
            </p:cNvSpPr>
            <p:nvPr userDrawn="1"/>
          </p:nvSpPr>
          <p:spPr bwMode="hidden">
            <a:xfrm>
              <a:off x="3839" y="1854"/>
              <a:ext cx="577" cy="258"/>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zh-CN" altLang="en-US"/>
            </a:p>
          </p:txBody>
        </p:sp>
        <p:sp>
          <p:nvSpPr>
            <p:cNvPr id="15" name="Freeform 13"/>
            <p:cNvSpPr>
              <a:spLocks/>
            </p:cNvSpPr>
            <p:nvPr userDrawn="1"/>
          </p:nvSpPr>
          <p:spPr bwMode="hidden">
            <a:xfrm>
              <a:off x="5327" y="1642"/>
              <a:ext cx="5" cy="1"/>
            </a:xfrm>
            <a:custGeom>
              <a:avLst/>
              <a:gdLst/>
              <a:ahLst/>
              <a:cxnLst>
                <a:cxn ang="0">
                  <a:pos x="0" y="0"/>
                </a:cxn>
                <a:cxn ang="0">
                  <a:pos x="5" y="0"/>
                </a:cxn>
                <a:cxn ang="0">
                  <a:pos x="0" y="0"/>
                </a:cxn>
                <a:cxn ang="0">
                  <a:pos x="0" y="0"/>
                </a:cxn>
              </a:cxnLst>
              <a:rect l="0" t="0" r="r" b="b"/>
              <a:pathLst>
                <a:path w="5">
                  <a:moveTo>
                    <a:pt x="0" y="0"/>
                  </a:moveTo>
                  <a:lnTo>
                    <a:pt x="5" y="0"/>
                  </a:lnTo>
                  <a:lnTo>
                    <a:pt x="0" y="0"/>
                  </a:lnTo>
                  <a:lnTo>
                    <a:pt x="0" y="0"/>
                  </a:lnTo>
                  <a:close/>
                </a:path>
              </a:pathLst>
            </a:custGeom>
            <a:solidFill>
              <a:srgbClr val="FED1AD"/>
            </a:solidFill>
            <a:ln w="9525">
              <a:noFill/>
              <a:round/>
              <a:headEnd/>
              <a:tailEnd/>
            </a:ln>
          </p:spPr>
          <p:txBody>
            <a:bodyPr/>
            <a:lstStyle/>
            <a:p>
              <a:pPr>
                <a:defRPr/>
              </a:pPr>
              <a:endParaRPr lang="zh-CN" altLang="en-US"/>
            </a:p>
          </p:txBody>
        </p:sp>
        <p:sp>
          <p:nvSpPr>
            <p:cNvPr id="16"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zh-CN" altLang="en-US"/>
            </a:p>
          </p:txBody>
        </p:sp>
        <p:sp>
          <p:nvSpPr>
            <p:cNvPr id="17"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zh-CN" altLang="en-US"/>
            </a:p>
          </p:txBody>
        </p:sp>
        <p:sp>
          <p:nvSpPr>
            <p:cNvPr id="18" name="Freeform 16"/>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zh-CN" altLang="en-US"/>
            </a:p>
          </p:txBody>
        </p:sp>
        <p:sp>
          <p:nvSpPr>
            <p:cNvPr id="19" name="Freeform 17"/>
            <p:cNvSpPr>
              <a:spLocks/>
            </p:cNvSpPr>
            <p:nvPr userDrawn="1"/>
          </p:nvSpPr>
          <p:spPr bwMode="hidden">
            <a:xfrm>
              <a:off x="0" y="2994"/>
              <a:ext cx="2723" cy="1091"/>
            </a:xfrm>
            <a:custGeom>
              <a:avLst/>
              <a:gdLst/>
              <a:ahLst/>
              <a:cxnLst>
                <a:cxn ang="0">
                  <a:pos x="2370" y="72"/>
                </a:cxn>
                <a:cxn ang="0">
                  <a:pos x="2597" y="198"/>
                </a:cxn>
                <a:cxn ang="0">
                  <a:pos x="2639" y="276"/>
                </a:cxn>
                <a:cxn ang="0">
                  <a:pos x="2453" y="264"/>
                </a:cxn>
                <a:cxn ang="0">
                  <a:pos x="2297" y="204"/>
                </a:cxn>
                <a:cxn ang="0">
                  <a:pos x="2112" y="66"/>
                </a:cxn>
                <a:cxn ang="0">
                  <a:pos x="2088" y="72"/>
                </a:cxn>
                <a:cxn ang="0">
                  <a:pos x="2106" y="114"/>
                </a:cxn>
                <a:cxn ang="0">
                  <a:pos x="2412" y="552"/>
                </a:cxn>
                <a:cxn ang="0">
                  <a:pos x="2279" y="564"/>
                </a:cxn>
                <a:cxn ang="0">
                  <a:pos x="2189" y="492"/>
                </a:cxn>
                <a:cxn ang="0">
                  <a:pos x="2058" y="330"/>
                </a:cxn>
                <a:cxn ang="0">
                  <a:pos x="1991" y="234"/>
                </a:cxn>
                <a:cxn ang="0">
                  <a:pos x="1949" y="174"/>
                </a:cxn>
                <a:cxn ang="0">
                  <a:pos x="1824" y="132"/>
                </a:cxn>
                <a:cxn ang="0">
                  <a:pos x="1794" y="144"/>
                </a:cxn>
                <a:cxn ang="0">
                  <a:pos x="1895" y="222"/>
                </a:cxn>
                <a:cxn ang="0">
                  <a:pos x="1943" y="366"/>
                </a:cxn>
                <a:cxn ang="0">
                  <a:pos x="2064" y="630"/>
                </a:cxn>
                <a:cxn ang="0">
                  <a:pos x="2052" y="695"/>
                </a:cxn>
                <a:cxn ang="0">
                  <a:pos x="1955" y="683"/>
                </a:cxn>
                <a:cxn ang="0">
                  <a:pos x="1913" y="636"/>
                </a:cxn>
                <a:cxn ang="0">
                  <a:pos x="1703" y="312"/>
                </a:cxn>
                <a:cxn ang="0">
                  <a:pos x="1637" y="276"/>
                </a:cxn>
                <a:cxn ang="0">
                  <a:pos x="1643" y="318"/>
                </a:cxn>
                <a:cxn ang="0">
                  <a:pos x="1673" y="408"/>
                </a:cxn>
                <a:cxn ang="0">
                  <a:pos x="1716" y="779"/>
                </a:cxn>
                <a:cxn ang="0">
                  <a:pos x="1691" y="737"/>
                </a:cxn>
                <a:cxn ang="0">
                  <a:pos x="1613" y="582"/>
                </a:cxn>
                <a:cxn ang="0">
                  <a:pos x="1494" y="480"/>
                </a:cxn>
                <a:cxn ang="0">
                  <a:pos x="1248" y="528"/>
                </a:cxn>
                <a:cxn ang="0">
                  <a:pos x="996" y="630"/>
                </a:cxn>
                <a:cxn ang="0">
                  <a:pos x="714" y="534"/>
                </a:cxn>
                <a:cxn ang="0">
                  <a:pos x="198" y="288"/>
                </a:cxn>
                <a:cxn ang="0">
                  <a:pos x="0" y="460"/>
                </a:cxn>
                <a:cxn ang="0">
                  <a:pos x="288" y="570"/>
                </a:cxn>
                <a:cxn ang="0">
                  <a:pos x="461" y="654"/>
                </a:cxn>
                <a:cxn ang="0">
                  <a:pos x="725" y="755"/>
                </a:cxn>
                <a:cxn ang="0">
                  <a:pos x="966" y="791"/>
                </a:cxn>
                <a:cxn ang="0">
                  <a:pos x="1176" y="779"/>
                </a:cxn>
                <a:cxn ang="0">
                  <a:pos x="1278" y="791"/>
                </a:cxn>
                <a:cxn ang="0">
                  <a:pos x="1404" y="845"/>
                </a:cxn>
                <a:cxn ang="0">
                  <a:pos x="1416" y="887"/>
                </a:cxn>
                <a:cxn ang="0">
                  <a:pos x="1361" y="923"/>
                </a:cxn>
                <a:cxn ang="0">
                  <a:pos x="1385" y="1007"/>
                </a:cxn>
                <a:cxn ang="0">
                  <a:pos x="1494" y="1085"/>
                </a:cxn>
                <a:cxn ang="0">
                  <a:pos x="1697" y="1043"/>
                </a:cxn>
                <a:cxn ang="0">
                  <a:pos x="1812" y="989"/>
                </a:cxn>
                <a:cxn ang="0">
                  <a:pos x="1973" y="917"/>
                </a:cxn>
                <a:cxn ang="0">
                  <a:pos x="2201" y="899"/>
                </a:cxn>
                <a:cxn ang="0">
                  <a:pos x="2364" y="863"/>
                </a:cxn>
                <a:cxn ang="0">
                  <a:pos x="2400" y="743"/>
                </a:cxn>
                <a:cxn ang="0">
                  <a:pos x="2471" y="701"/>
                </a:cxn>
                <a:cxn ang="0">
                  <a:pos x="2621" y="504"/>
                </a:cxn>
                <a:cxn ang="0">
                  <a:pos x="2693" y="374"/>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08"/>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w="9525">
              <a:noFill/>
              <a:round/>
              <a:headEnd/>
              <a:tailEnd/>
            </a:ln>
          </p:spPr>
          <p:txBody>
            <a:bodyPr/>
            <a:lstStyle/>
            <a:p>
              <a:pPr>
                <a:defRPr/>
              </a:pPr>
              <a:endParaRPr lang="zh-CN" altLang="en-US"/>
            </a:p>
          </p:txBody>
        </p:sp>
      </p:grpSp>
      <p:sp>
        <p:nvSpPr>
          <p:cNvPr id="5138" name="Rectangle 18"/>
          <p:cNvSpPr>
            <a:spLocks noGrp="1" noChangeArrowheads="1"/>
          </p:cNvSpPr>
          <p:nvPr>
            <p:ph type="ctrTitle" sz="quarter"/>
          </p:nvPr>
        </p:nvSpPr>
        <p:spPr>
          <a:xfrm>
            <a:off x="685800" y="1768475"/>
            <a:ext cx="7772400" cy="1736725"/>
          </a:xfrm>
        </p:spPr>
        <p:txBody>
          <a:bodyPr anchor="b"/>
          <a:lstStyle>
            <a:lvl1pPr>
              <a:defRPr sz="5400"/>
            </a:lvl1pPr>
          </a:lstStyle>
          <a:p>
            <a:r>
              <a:rPr lang="zh-CN" altLang="en-US"/>
              <a:t>单击此处编辑母版标题样式</a:t>
            </a:r>
          </a:p>
        </p:txBody>
      </p:sp>
      <p:sp>
        <p:nvSpPr>
          <p:cNvPr id="5139" name="Rectangle 19"/>
          <p:cNvSpPr>
            <a:spLocks noGrp="1" noChangeArrowheads="1"/>
          </p:cNvSpPr>
          <p:nvPr>
            <p:ph type="subTitle" sz="quarter" idx="1"/>
          </p:nvPr>
        </p:nvSpPr>
        <p:spPr>
          <a:xfrm>
            <a:off x="1371600" y="3886200"/>
            <a:ext cx="6400800" cy="1752600"/>
          </a:xfrm>
        </p:spPr>
        <p:txBody>
          <a:bodyPr/>
          <a:lstStyle>
            <a:lvl1pPr marL="0" indent="0" algn="ctr">
              <a:buFontTx/>
              <a:buNone/>
              <a:defRPr/>
            </a:lvl1pPr>
          </a:lstStyle>
          <a:p>
            <a:r>
              <a:rPr lang="zh-CN" altLang="en-US"/>
              <a:t>单击此处编辑母版副标题样式</a:t>
            </a:r>
          </a:p>
        </p:txBody>
      </p:sp>
      <p:sp>
        <p:nvSpPr>
          <p:cNvPr id="20" name="Rectangle 20"/>
          <p:cNvSpPr>
            <a:spLocks noGrp="1" noChangeArrowheads="1"/>
          </p:cNvSpPr>
          <p:nvPr>
            <p:ph type="dt" sz="quarter" idx="10"/>
          </p:nvPr>
        </p:nvSpPr>
        <p:spPr/>
        <p:txBody>
          <a:bodyPr/>
          <a:lstStyle>
            <a:lvl1pPr>
              <a:defRPr/>
            </a:lvl1pPr>
          </a:lstStyle>
          <a:p>
            <a:pPr>
              <a:defRPr/>
            </a:pPr>
            <a:endParaRPr lang="en-US" altLang="zh-CN"/>
          </a:p>
        </p:txBody>
      </p:sp>
      <p:sp>
        <p:nvSpPr>
          <p:cNvPr id="21" name="Rectangle 21"/>
          <p:cNvSpPr>
            <a:spLocks noGrp="1" noChangeArrowheads="1"/>
          </p:cNvSpPr>
          <p:nvPr>
            <p:ph type="ftr" sz="quarter" idx="11"/>
          </p:nvPr>
        </p:nvSpPr>
        <p:spPr/>
        <p:txBody>
          <a:bodyPr/>
          <a:lstStyle>
            <a:lvl1pPr>
              <a:defRPr/>
            </a:lvl1pPr>
          </a:lstStyle>
          <a:p>
            <a:pPr>
              <a:defRPr/>
            </a:pPr>
            <a:endParaRPr lang="en-US" altLang="zh-CN"/>
          </a:p>
        </p:txBody>
      </p:sp>
      <p:sp>
        <p:nvSpPr>
          <p:cNvPr id="22" name="Rectangle 22"/>
          <p:cNvSpPr>
            <a:spLocks noGrp="1" noChangeArrowheads="1"/>
          </p:cNvSpPr>
          <p:nvPr>
            <p:ph type="sldNum" sz="quarter" idx="12"/>
          </p:nvPr>
        </p:nvSpPr>
        <p:spPr/>
        <p:txBody>
          <a:bodyPr/>
          <a:lstStyle>
            <a:lvl1pPr>
              <a:defRPr/>
            </a:lvl1pPr>
          </a:lstStyle>
          <a:p>
            <a:pPr>
              <a:defRPr/>
            </a:pPr>
            <a:fld id="{9E08EEE3-D84F-412F-8538-C44F6FF0B9E7}"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21"/>
          <p:cNvSpPr>
            <a:spLocks noGrp="1" noChangeArrowheads="1"/>
          </p:cNvSpPr>
          <p:nvPr>
            <p:ph type="sldNum" sz="quarter" idx="12"/>
          </p:nvPr>
        </p:nvSpPr>
        <p:spPr>
          <a:ln/>
        </p:spPr>
        <p:txBody>
          <a:bodyPr/>
          <a:lstStyle>
            <a:lvl1pPr>
              <a:defRPr/>
            </a:lvl1pPr>
          </a:lstStyle>
          <a:p>
            <a:pPr>
              <a:defRPr/>
            </a:pPr>
            <a:fld id="{606E4D21-41D1-493E-AC25-B499C9B0BA87}"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21"/>
          <p:cNvSpPr>
            <a:spLocks noGrp="1" noChangeArrowheads="1"/>
          </p:cNvSpPr>
          <p:nvPr>
            <p:ph type="sldNum" sz="quarter" idx="12"/>
          </p:nvPr>
        </p:nvSpPr>
        <p:spPr>
          <a:ln/>
        </p:spPr>
        <p:txBody>
          <a:bodyPr/>
          <a:lstStyle>
            <a:lvl1pPr>
              <a:defRPr/>
            </a:lvl1pPr>
          </a:lstStyle>
          <a:p>
            <a:pPr>
              <a:defRPr/>
            </a:pPr>
            <a:fld id="{10DE7A19-C8F1-40E3-AC36-FBF27EA99DBE}"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495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21"/>
          <p:cNvSpPr>
            <a:spLocks noGrp="1" noChangeArrowheads="1"/>
          </p:cNvSpPr>
          <p:nvPr>
            <p:ph type="sldNum" sz="quarter" idx="12"/>
          </p:nvPr>
        </p:nvSpPr>
        <p:spPr>
          <a:ln/>
        </p:spPr>
        <p:txBody>
          <a:bodyPr/>
          <a:lstStyle>
            <a:lvl1pPr>
              <a:defRPr/>
            </a:lvl1pPr>
          </a:lstStyle>
          <a:p>
            <a:pPr>
              <a:defRPr/>
            </a:pPr>
            <a:fld id="{596A8B23-E6DD-4EEC-AB7E-BC496391EBDB}"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Rectangle 19"/>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20"/>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21"/>
          <p:cNvSpPr>
            <a:spLocks noGrp="1" noChangeArrowheads="1"/>
          </p:cNvSpPr>
          <p:nvPr>
            <p:ph type="sldNum" sz="quarter" idx="12"/>
          </p:nvPr>
        </p:nvSpPr>
        <p:spPr>
          <a:ln/>
        </p:spPr>
        <p:txBody>
          <a:bodyPr/>
          <a:lstStyle>
            <a:lvl1pPr>
              <a:defRPr/>
            </a:lvl1pPr>
          </a:lstStyle>
          <a:p>
            <a:pPr>
              <a:defRPr/>
            </a:pPr>
            <a:fld id="{4656A482-2138-4CE9-8B31-B3E8D95D78B8}"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Rectangle 19"/>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20"/>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21"/>
          <p:cNvSpPr>
            <a:spLocks noGrp="1" noChangeArrowheads="1"/>
          </p:cNvSpPr>
          <p:nvPr>
            <p:ph type="sldNum" sz="quarter" idx="12"/>
          </p:nvPr>
        </p:nvSpPr>
        <p:spPr>
          <a:ln/>
        </p:spPr>
        <p:txBody>
          <a:bodyPr/>
          <a:lstStyle>
            <a:lvl1pPr>
              <a:defRPr/>
            </a:lvl1pPr>
          </a:lstStyle>
          <a:p>
            <a:pPr>
              <a:defRPr/>
            </a:pPr>
            <a:fld id="{8EB3C193-3D9A-44A1-91E3-5EA4C1161B66}"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9"/>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20"/>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21"/>
          <p:cNvSpPr>
            <a:spLocks noGrp="1" noChangeArrowheads="1"/>
          </p:cNvSpPr>
          <p:nvPr>
            <p:ph type="sldNum" sz="quarter" idx="12"/>
          </p:nvPr>
        </p:nvSpPr>
        <p:spPr>
          <a:ln/>
        </p:spPr>
        <p:txBody>
          <a:bodyPr/>
          <a:lstStyle>
            <a:lvl1pPr>
              <a:defRPr/>
            </a:lvl1pPr>
          </a:lstStyle>
          <a:p>
            <a:pPr>
              <a:defRPr/>
            </a:pPr>
            <a:fld id="{973B9C09-C27F-4EBE-A30F-416361465335}"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21"/>
          <p:cNvSpPr>
            <a:spLocks noGrp="1" noChangeArrowheads="1"/>
          </p:cNvSpPr>
          <p:nvPr>
            <p:ph type="sldNum" sz="quarter" idx="12"/>
          </p:nvPr>
        </p:nvSpPr>
        <p:spPr>
          <a:ln/>
        </p:spPr>
        <p:txBody>
          <a:bodyPr/>
          <a:lstStyle>
            <a:lvl1pPr>
              <a:defRPr/>
            </a:lvl1pPr>
          </a:lstStyle>
          <a:p>
            <a:pPr>
              <a:defRPr/>
            </a:pPr>
            <a:fld id="{3F3F4E83-74D5-4DDD-9B8D-0CA2215A879F}"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21"/>
          <p:cNvSpPr>
            <a:spLocks noGrp="1" noChangeArrowheads="1"/>
          </p:cNvSpPr>
          <p:nvPr>
            <p:ph type="sldNum" sz="quarter" idx="12"/>
          </p:nvPr>
        </p:nvSpPr>
        <p:spPr>
          <a:ln/>
        </p:spPr>
        <p:txBody>
          <a:bodyPr/>
          <a:lstStyle>
            <a:lvl1pPr>
              <a:defRPr/>
            </a:lvl1pPr>
          </a:lstStyle>
          <a:p>
            <a:pPr>
              <a:defRPr/>
            </a:pPr>
            <a:fld id="{66C05753-6CBD-48B9-A44E-D9C0E738DA86}"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21"/>
          <p:cNvSpPr>
            <a:spLocks noGrp="1" noChangeArrowheads="1"/>
          </p:cNvSpPr>
          <p:nvPr>
            <p:ph type="sldNum" sz="quarter" idx="12"/>
          </p:nvPr>
        </p:nvSpPr>
        <p:spPr>
          <a:ln/>
        </p:spPr>
        <p:txBody>
          <a:bodyPr/>
          <a:lstStyle>
            <a:lvl1pPr>
              <a:defRPr/>
            </a:lvl1pPr>
          </a:lstStyle>
          <a:p>
            <a:pPr>
              <a:defRPr/>
            </a:pPr>
            <a:fld id="{46A2C611-1B00-44C0-8F7E-C0B8B3C186ED}"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21362"/>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74638"/>
            <a:ext cx="6019800" cy="5821362"/>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19"/>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20"/>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21"/>
          <p:cNvSpPr>
            <a:spLocks noGrp="1" noChangeArrowheads="1"/>
          </p:cNvSpPr>
          <p:nvPr>
            <p:ph type="sldNum" sz="quarter" idx="12"/>
          </p:nvPr>
        </p:nvSpPr>
        <p:spPr>
          <a:ln/>
        </p:spPr>
        <p:txBody>
          <a:bodyPr/>
          <a:lstStyle>
            <a:lvl1pPr>
              <a:defRPr/>
            </a:lvl1pPr>
          </a:lstStyle>
          <a:p>
            <a:pPr>
              <a:defRPr/>
            </a:pPr>
            <a:fld id="{049D03FA-0660-44B8-A5F1-F89AA2B814C8}" type="slidenum">
              <a:rPr lang="en-US" altLang="zh-CN"/>
              <a:pPr>
                <a:defRPr/>
              </a:pPr>
              <a:t>‹#›</a:t>
            </a:fld>
            <a:endParaRPr lang="en-US" alt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标题，文本与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495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600200"/>
            <a:ext cx="4038600" cy="4495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Rectangle 19"/>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20"/>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21"/>
          <p:cNvSpPr>
            <a:spLocks noGrp="1" noChangeArrowheads="1"/>
          </p:cNvSpPr>
          <p:nvPr>
            <p:ph type="sldNum" sz="quarter" idx="12"/>
          </p:nvPr>
        </p:nvSpPr>
        <p:spPr>
          <a:ln/>
        </p:spPr>
        <p:txBody>
          <a:bodyPr/>
          <a:lstStyle>
            <a:lvl1pPr>
              <a:defRPr/>
            </a:lvl1pPr>
          </a:lstStyle>
          <a:p>
            <a:pPr>
              <a:defRPr/>
            </a:pPr>
            <a:fld id="{379278B0-9851-41D3-A996-373B3A21EA11}" type="slidenum">
              <a:rPr lang="en-US" altLang="zh-CN"/>
              <a:pPr>
                <a:defRPr/>
              </a:pPr>
              <a:t>‹#›</a:t>
            </a:fld>
            <a:endParaRPr lang="en-US" altLang="zh-CN"/>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reserve="1">
  <p:cSld name="标题，文本与两项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457200" y="1600200"/>
            <a:ext cx="4038600" cy="44958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quarter" idx="2"/>
          </p:nvPr>
        </p:nvSpPr>
        <p:spPr>
          <a:xfrm>
            <a:off x="4648200" y="1600200"/>
            <a:ext cx="4038600" cy="21717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内容占位符 4"/>
          <p:cNvSpPr>
            <a:spLocks noGrp="1"/>
          </p:cNvSpPr>
          <p:nvPr>
            <p:ph sz="quarter" idx="3"/>
          </p:nvPr>
        </p:nvSpPr>
        <p:spPr>
          <a:xfrm>
            <a:off x="4648200" y="3924300"/>
            <a:ext cx="4038600" cy="2171700"/>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Rectangle 19"/>
          <p:cNvSpPr>
            <a:spLocks noGrp="1" noChangeArrowheads="1"/>
          </p:cNvSpPr>
          <p:nvPr>
            <p:ph type="dt" sz="half" idx="10"/>
          </p:nvPr>
        </p:nvSpPr>
        <p:spPr>
          <a:ln/>
        </p:spPr>
        <p:txBody>
          <a:bodyPr/>
          <a:lstStyle>
            <a:lvl1pPr>
              <a:defRPr/>
            </a:lvl1pPr>
          </a:lstStyle>
          <a:p>
            <a:pPr>
              <a:defRPr/>
            </a:pPr>
            <a:endParaRPr lang="en-US" altLang="zh-CN"/>
          </a:p>
        </p:txBody>
      </p:sp>
      <p:sp>
        <p:nvSpPr>
          <p:cNvPr id="7" name="Rectangle 20"/>
          <p:cNvSpPr>
            <a:spLocks noGrp="1" noChangeArrowheads="1"/>
          </p:cNvSpPr>
          <p:nvPr>
            <p:ph type="ftr" sz="quarter" idx="11"/>
          </p:nvPr>
        </p:nvSpPr>
        <p:spPr>
          <a:ln/>
        </p:spPr>
        <p:txBody>
          <a:bodyPr/>
          <a:lstStyle>
            <a:lvl1pPr>
              <a:defRPr/>
            </a:lvl1pPr>
          </a:lstStyle>
          <a:p>
            <a:pPr>
              <a:defRPr/>
            </a:pPr>
            <a:endParaRPr lang="en-US" altLang="zh-CN"/>
          </a:p>
        </p:txBody>
      </p:sp>
      <p:sp>
        <p:nvSpPr>
          <p:cNvPr id="8" name="Rectangle 21"/>
          <p:cNvSpPr>
            <a:spLocks noGrp="1" noChangeArrowheads="1"/>
          </p:cNvSpPr>
          <p:nvPr>
            <p:ph type="sldNum" sz="quarter" idx="12"/>
          </p:nvPr>
        </p:nvSpPr>
        <p:spPr>
          <a:ln/>
        </p:spPr>
        <p:txBody>
          <a:bodyPr/>
          <a:lstStyle>
            <a:lvl1pPr>
              <a:defRPr/>
            </a:lvl1pPr>
          </a:lstStyle>
          <a:p>
            <a:pPr>
              <a:defRPr/>
            </a:pPr>
            <a:fld id="{1E111240-5991-4DCE-BD98-442BE5F58444}" type="slidenum">
              <a:rPr lang="en-US" altLang="zh-CN"/>
              <a:pPr>
                <a:defRPr/>
              </a:pPr>
              <a:t>‹#›</a:t>
            </a:fld>
            <a:endParaRPr lang="en-US" altLang="zh-CN"/>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457200" y="274638"/>
            <a:ext cx="8229600" cy="5821362"/>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3" name="Rectangle 19"/>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20"/>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21"/>
          <p:cNvSpPr>
            <a:spLocks noGrp="1" noChangeArrowheads="1"/>
          </p:cNvSpPr>
          <p:nvPr>
            <p:ph type="sldNum" sz="quarter" idx="12"/>
          </p:nvPr>
        </p:nvSpPr>
        <p:spPr>
          <a:ln/>
        </p:spPr>
        <p:txBody>
          <a:bodyPr/>
          <a:lstStyle>
            <a:lvl1pPr>
              <a:defRPr/>
            </a:lvl1pPr>
          </a:lstStyle>
          <a:p>
            <a:pPr>
              <a:defRPr/>
            </a:pPr>
            <a:fld id="{57039F88-C443-4B1A-B22F-580C340F67DF}"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dkHorz">
          <a:fgClr>
            <a:schemeClr val="bg2"/>
          </a:fgClr>
          <a:bgClr>
            <a:schemeClr val="bg1"/>
          </a:bgClr>
        </a:pattFill>
        <a:effectLst/>
      </p:bgPr>
    </p:bg>
    <p:spTree>
      <p:nvGrpSpPr>
        <p:cNvPr id="1" name=""/>
        <p:cNvGrpSpPr/>
        <p:nvPr/>
      </p:nvGrpSpPr>
      <p:grpSpPr>
        <a:xfrm>
          <a:off x="0" y="0"/>
          <a:ext cx="0" cy="0"/>
          <a:chOff x="0" y="0"/>
          <a:chExt cx="0" cy="0"/>
        </a:xfrm>
      </p:grpSpPr>
      <p:grpSp>
        <p:nvGrpSpPr>
          <p:cNvPr id="19458" name="Group 2"/>
          <p:cNvGrpSpPr>
            <a:grpSpLocks/>
          </p:cNvGrpSpPr>
          <p:nvPr/>
        </p:nvGrpSpPr>
        <p:grpSpPr bwMode="auto">
          <a:xfrm>
            <a:off x="0" y="2438400"/>
            <a:ext cx="9144000" cy="4046538"/>
            <a:chOff x="0" y="1536"/>
            <a:chExt cx="5760" cy="2549"/>
          </a:xfrm>
        </p:grpSpPr>
        <p:sp>
          <p:nvSpPr>
            <p:cNvPr id="4099" name="Rectangle 3"/>
            <p:cNvSpPr>
              <a:spLocks noChangeArrowheads="1"/>
            </p:cNvSpPr>
            <p:nvPr userDrawn="1"/>
          </p:nvSpPr>
          <p:spPr bwMode="hidden">
            <a:xfrm rot="-1424751">
              <a:off x="2121" y="2592"/>
              <a:ext cx="3072" cy="384"/>
            </a:xfrm>
            <a:prstGeom prst="rect">
              <a:avLst/>
            </a:prstGeom>
            <a:gradFill rotWithShape="0">
              <a:gsLst>
                <a:gs pos="0">
                  <a:schemeClr val="bg1">
                    <a:gamma/>
                    <a:shade val="94118"/>
                    <a:invGamma/>
                  </a:schemeClr>
                </a:gs>
                <a:gs pos="50000">
                  <a:schemeClr val="bg1"/>
                </a:gs>
                <a:gs pos="100000">
                  <a:schemeClr val="bg1">
                    <a:gamma/>
                    <a:shade val="94118"/>
                    <a:invGamma/>
                  </a:schemeClr>
                </a:gs>
              </a:gsLst>
              <a:lin ang="18900000" scaled="1"/>
            </a:gradFill>
            <a:ln w="9525">
              <a:noFill/>
              <a:miter lim="800000"/>
              <a:headEnd/>
              <a:tailEnd/>
            </a:ln>
            <a:effectLst/>
          </p:spPr>
          <p:txBody>
            <a:bodyPr wrap="none" anchor="ctr"/>
            <a:lstStyle/>
            <a:p>
              <a:pPr>
                <a:defRPr/>
              </a:pPr>
              <a:endParaRPr lang="zh-CN" altLang="en-US"/>
            </a:p>
          </p:txBody>
        </p:sp>
        <p:sp>
          <p:nvSpPr>
            <p:cNvPr id="4100" name="Freeform 4"/>
            <p:cNvSpPr>
              <a:spLocks/>
            </p:cNvSpPr>
            <p:nvPr userDrawn="1"/>
          </p:nvSpPr>
          <p:spPr bwMode="hidden">
            <a:xfrm>
              <a:off x="0" y="2664"/>
              <a:ext cx="2688" cy="1224"/>
            </a:xfrm>
            <a:custGeom>
              <a:avLst/>
              <a:gdLst/>
              <a:ahLst/>
              <a:cxnLst>
                <a:cxn ang="0">
                  <a:pos x="0" y="0"/>
                </a:cxn>
                <a:cxn ang="0">
                  <a:pos x="960" y="552"/>
                </a:cxn>
                <a:cxn ang="0">
                  <a:pos x="1968" y="264"/>
                </a:cxn>
                <a:cxn ang="0">
                  <a:pos x="2028" y="270"/>
                </a:cxn>
                <a:cxn ang="0">
                  <a:pos x="2661" y="528"/>
                </a:cxn>
                <a:cxn ang="0">
                  <a:pos x="2688" y="648"/>
                </a:cxn>
                <a:cxn ang="0">
                  <a:pos x="2304" y="1080"/>
                </a:cxn>
                <a:cxn ang="0">
                  <a:pos x="1584" y="1224"/>
                </a:cxn>
                <a:cxn ang="0">
                  <a:pos x="1296" y="936"/>
                </a:cxn>
                <a:cxn ang="0">
                  <a:pos x="864" y="1032"/>
                </a:cxn>
                <a:cxn ang="0">
                  <a:pos x="0" y="552"/>
                </a:cxn>
                <a:cxn ang="0">
                  <a:pos x="0" y="0"/>
                </a:cxn>
              </a:cxnLst>
              <a:rect l="0" t="0" r="r" b="b"/>
              <a:pathLst>
                <a:path w="2688" h="1224">
                  <a:moveTo>
                    <a:pt x="0" y="0"/>
                  </a:moveTo>
                  <a:lnTo>
                    <a:pt x="960" y="552"/>
                  </a:lnTo>
                  <a:lnTo>
                    <a:pt x="1968" y="264"/>
                  </a:lnTo>
                  <a:lnTo>
                    <a:pt x="2028" y="270"/>
                  </a:lnTo>
                  <a:lnTo>
                    <a:pt x="2661" y="528"/>
                  </a:lnTo>
                  <a:lnTo>
                    <a:pt x="2688" y="648"/>
                  </a:lnTo>
                  <a:lnTo>
                    <a:pt x="2304" y="1080"/>
                  </a:lnTo>
                  <a:lnTo>
                    <a:pt x="1584" y="1224"/>
                  </a:lnTo>
                  <a:lnTo>
                    <a:pt x="1296" y="936"/>
                  </a:lnTo>
                  <a:lnTo>
                    <a:pt x="864" y="1032"/>
                  </a:lnTo>
                  <a:lnTo>
                    <a:pt x="0" y="552"/>
                  </a:lnTo>
                  <a:lnTo>
                    <a:pt x="0" y="0"/>
                  </a:lnTo>
                  <a:close/>
                </a:path>
              </a:pathLst>
            </a:custGeom>
            <a:solidFill>
              <a:schemeClr val="bg2"/>
            </a:solidFill>
            <a:ln w="9525">
              <a:noFill/>
              <a:round/>
              <a:headEnd/>
              <a:tailEnd/>
            </a:ln>
            <a:effectLst/>
          </p:spPr>
          <p:txBody>
            <a:bodyPr/>
            <a:lstStyle/>
            <a:p>
              <a:pPr>
                <a:defRPr/>
              </a:pPr>
              <a:endParaRPr lang="zh-CN" altLang="en-US"/>
            </a:p>
          </p:txBody>
        </p:sp>
        <p:sp>
          <p:nvSpPr>
            <p:cNvPr id="4101" name="Freeform 5"/>
            <p:cNvSpPr>
              <a:spLocks/>
            </p:cNvSpPr>
            <p:nvPr userDrawn="1"/>
          </p:nvSpPr>
          <p:spPr bwMode="hidden">
            <a:xfrm>
              <a:off x="3359" y="1536"/>
              <a:ext cx="2401" cy="1232"/>
            </a:xfrm>
            <a:custGeom>
              <a:avLst/>
              <a:gdLst/>
              <a:ahLst/>
              <a:cxnLst>
                <a:cxn ang="0">
                  <a:pos x="2208" y="15"/>
                </a:cxn>
                <a:cxn ang="0">
                  <a:pos x="2088" y="57"/>
                </a:cxn>
                <a:cxn ang="0">
                  <a:pos x="1951" y="99"/>
                </a:cxn>
                <a:cxn ang="0">
                  <a:pos x="1704" y="135"/>
                </a:cxn>
                <a:cxn ang="0">
                  <a:pos x="1314" y="177"/>
                </a:cxn>
                <a:cxn ang="0">
                  <a:pos x="1176" y="189"/>
                </a:cxn>
                <a:cxn ang="0">
                  <a:pos x="1122" y="195"/>
                </a:cxn>
                <a:cxn ang="0">
                  <a:pos x="1075" y="231"/>
                </a:cxn>
                <a:cxn ang="0">
                  <a:pos x="924" y="321"/>
                </a:cxn>
                <a:cxn ang="0">
                  <a:pos x="840" y="369"/>
                </a:cxn>
                <a:cxn ang="0">
                  <a:pos x="630" y="458"/>
                </a:cxn>
                <a:cxn ang="0">
                  <a:pos x="529" y="500"/>
                </a:cxn>
                <a:cxn ang="0">
                  <a:pos x="487" y="542"/>
                </a:cxn>
                <a:cxn ang="0">
                  <a:pos x="457" y="590"/>
                </a:cxn>
                <a:cxn ang="0">
                  <a:pos x="402" y="638"/>
                </a:cxn>
                <a:cxn ang="0">
                  <a:pos x="330" y="758"/>
                </a:cxn>
                <a:cxn ang="0">
                  <a:pos x="312" y="788"/>
                </a:cxn>
                <a:cxn ang="0">
                  <a:pos x="252" y="824"/>
                </a:cxn>
                <a:cxn ang="0">
                  <a:pos x="84" y="926"/>
                </a:cxn>
                <a:cxn ang="0">
                  <a:pos x="0" y="992"/>
                </a:cxn>
                <a:cxn ang="0">
                  <a:pos x="12" y="1040"/>
                </a:cxn>
                <a:cxn ang="0">
                  <a:pos x="132" y="1034"/>
                </a:cxn>
                <a:cxn ang="0">
                  <a:pos x="336" y="980"/>
                </a:cxn>
                <a:cxn ang="0">
                  <a:pos x="529" y="896"/>
                </a:cxn>
                <a:cxn ang="0">
                  <a:pos x="576" y="872"/>
                </a:cxn>
                <a:cxn ang="0">
                  <a:pos x="714" y="848"/>
                </a:cxn>
                <a:cxn ang="0">
                  <a:pos x="966" y="794"/>
                </a:cxn>
                <a:cxn ang="0">
                  <a:pos x="1212" y="782"/>
                </a:cxn>
                <a:cxn ang="0">
                  <a:pos x="1416" y="872"/>
                </a:cxn>
                <a:cxn ang="0">
                  <a:pos x="1464" y="932"/>
                </a:cxn>
                <a:cxn ang="0">
                  <a:pos x="1440" y="992"/>
                </a:cxn>
                <a:cxn ang="0">
                  <a:pos x="1302" y="1040"/>
                </a:cxn>
                <a:cxn ang="0">
                  <a:pos x="1158" y="1100"/>
                </a:cxn>
                <a:cxn ang="0">
                  <a:pos x="1093" y="1148"/>
                </a:cxn>
                <a:cxn ang="0">
                  <a:pos x="1075" y="1208"/>
                </a:cxn>
                <a:cxn ang="0">
                  <a:pos x="1093" y="1232"/>
                </a:cxn>
                <a:cxn ang="0">
                  <a:pos x="1152" y="1226"/>
                </a:cxn>
                <a:cxn ang="0">
                  <a:pos x="1332" y="1208"/>
                </a:cxn>
                <a:cxn ang="0">
                  <a:pos x="1434" y="1184"/>
                </a:cxn>
                <a:cxn ang="0">
                  <a:pos x="1464" y="1172"/>
                </a:cxn>
                <a:cxn ang="0">
                  <a:pos x="1578" y="1130"/>
                </a:cxn>
                <a:cxn ang="0">
                  <a:pos x="1758" y="1064"/>
                </a:cxn>
                <a:cxn ang="0">
                  <a:pos x="1872" y="962"/>
                </a:cxn>
                <a:cxn ang="0">
                  <a:pos x="1986" y="800"/>
                </a:cxn>
                <a:cxn ang="0">
                  <a:pos x="2166" y="650"/>
                </a:cxn>
                <a:cxn ang="0">
                  <a:pos x="2257" y="590"/>
                </a:cxn>
                <a:cxn ang="0">
                  <a:pos x="2400" y="57"/>
                </a:cxn>
              </a:cxnLst>
              <a:rect l="0" t="0" r="r" b="b"/>
              <a:pathLst>
                <a:path w="2401" h="1232">
                  <a:moveTo>
                    <a:pt x="2310" y="3"/>
                  </a:moveTo>
                  <a:lnTo>
                    <a:pt x="2280" y="3"/>
                  </a:lnTo>
                  <a:lnTo>
                    <a:pt x="2208" y="15"/>
                  </a:lnTo>
                  <a:lnTo>
                    <a:pt x="2136" y="27"/>
                  </a:lnTo>
                  <a:lnTo>
                    <a:pt x="2112" y="39"/>
                  </a:lnTo>
                  <a:lnTo>
                    <a:pt x="2088" y="57"/>
                  </a:lnTo>
                  <a:lnTo>
                    <a:pt x="2082" y="63"/>
                  </a:lnTo>
                  <a:lnTo>
                    <a:pt x="2076" y="69"/>
                  </a:lnTo>
                  <a:lnTo>
                    <a:pt x="1951" y="99"/>
                  </a:lnTo>
                  <a:lnTo>
                    <a:pt x="1896" y="111"/>
                  </a:lnTo>
                  <a:lnTo>
                    <a:pt x="1836" y="117"/>
                  </a:lnTo>
                  <a:lnTo>
                    <a:pt x="1704" y="135"/>
                  </a:lnTo>
                  <a:lnTo>
                    <a:pt x="1572" y="153"/>
                  </a:lnTo>
                  <a:lnTo>
                    <a:pt x="1434" y="165"/>
                  </a:lnTo>
                  <a:lnTo>
                    <a:pt x="1314" y="177"/>
                  </a:lnTo>
                  <a:lnTo>
                    <a:pt x="1260" y="183"/>
                  </a:lnTo>
                  <a:lnTo>
                    <a:pt x="1212" y="189"/>
                  </a:lnTo>
                  <a:lnTo>
                    <a:pt x="1176" y="189"/>
                  </a:lnTo>
                  <a:lnTo>
                    <a:pt x="1146" y="195"/>
                  </a:lnTo>
                  <a:lnTo>
                    <a:pt x="1128" y="195"/>
                  </a:lnTo>
                  <a:lnTo>
                    <a:pt x="1122" y="195"/>
                  </a:lnTo>
                  <a:lnTo>
                    <a:pt x="1116" y="201"/>
                  </a:lnTo>
                  <a:lnTo>
                    <a:pt x="1105" y="207"/>
                  </a:lnTo>
                  <a:lnTo>
                    <a:pt x="1075" y="231"/>
                  </a:lnTo>
                  <a:lnTo>
                    <a:pt x="1026" y="261"/>
                  </a:lnTo>
                  <a:lnTo>
                    <a:pt x="972" y="291"/>
                  </a:lnTo>
                  <a:lnTo>
                    <a:pt x="924" y="321"/>
                  </a:lnTo>
                  <a:lnTo>
                    <a:pt x="876" y="345"/>
                  </a:lnTo>
                  <a:lnTo>
                    <a:pt x="846" y="363"/>
                  </a:lnTo>
                  <a:lnTo>
                    <a:pt x="840" y="369"/>
                  </a:lnTo>
                  <a:lnTo>
                    <a:pt x="834" y="369"/>
                  </a:lnTo>
                  <a:lnTo>
                    <a:pt x="732" y="417"/>
                  </a:lnTo>
                  <a:lnTo>
                    <a:pt x="630" y="458"/>
                  </a:lnTo>
                  <a:lnTo>
                    <a:pt x="588" y="476"/>
                  </a:lnTo>
                  <a:lnTo>
                    <a:pt x="552" y="488"/>
                  </a:lnTo>
                  <a:lnTo>
                    <a:pt x="529" y="500"/>
                  </a:lnTo>
                  <a:lnTo>
                    <a:pt x="517" y="506"/>
                  </a:lnTo>
                  <a:lnTo>
                    <a:pt x="499" y="524"/>
                  </a:lnTo>
                  <a:lnTo>
                    <a:pt x="487" y="542"/>
                  </a:lnTo>
                  <a:lnTo>
                    <a:pt x="481" y="560"/>
                  </a:lnTo>
                  <a:lnTo>
                    <a:pt x="481" y="578"/>
                  </a:lnTo>
                  <a:lnTo>
                    <a:pt x="457" y="590"/>
                  </a:lnTo>
                  <a:lnTo>
                    <a:pt x="438" y="596"/>
                  </a:lnTo>
                  <a:lnTo>
                    <a:pt x="420" y="614"/>
                  </a:lnTo>
                  <a:lnTo>
                    <a:pt x="402" y="638"/>
                  </a:lnTo>
                  <a:lnTo>
                    <a:pt x="366" y="698"/>
                  </a:lnTo>
                  <a:lnTo>
                    <a:pt x="348" y="728"/>
                  </a:lnTo>
                  <a:lnTo>
                    <a:pt x="330" y="758"/>
                  </a:lnTo>
                  <a:lnTo>
                    <a:pt x="324" y="776"/>
                  </a:lnTo>
                  <a:lnTo>
                    <a:pt x="318" y="782"/>
                  </a:lnTo>
                  <a:lnTo>
                    <a:pt x="312" y="788"/>
                  </a:lnTo>
                  <a:lnTo>
                    <a:pt x="300" y="794"/>
                  </a:lnTo>
                  <a:lnTo>
                    <a:pt x="282" y="806"/>
                  </a:lnTo>
                  <a:lnTo>
                    <a:pt x="252" y="824"/>
                  </a:lnTo>
                  <a:lnTo>
                    <a:pt x="199" y="854"/>
                  </a:lnTo>
                  <a:lnTo>
                    <a:pt x="151" y="884"/>
                  </a:lnTo>
                  <a:lnTo>
                    <a:pt x="84" y="926"/>
                  </a:lnTo>
                  <a:lnTo>
                    <a:pt x="30" y="962"/>
                  </a:lnTo>
                  <a:lnTo>
                    <a:pt x="12" y="974"/>
                  </a:lnTo>
                  <a:lnTo>
                    <a:pt x="0" y="992"/>
                  </a:lnTo>
                  <a:lnTo>
                    <a:pt x="0" y="1004"/>
                  </a:lnTo>
                  <a:lnTo>
                    <a:pt x="0" y="1022"/>
                  </a:lnTo>
                  <a:lnTo>
                    <a:pt x="12" y="1040"/>
                  </a:lnTo>
                  <a:lnTo>
                    <a:pt x="42" y="1046"/>
                  </a:lnTo>
                  <a:lnTo>
                    <a:pt x="84" y="1046"/>
                  </a:lnTo>
                  <a:lnTo>
                    <a:pt x="132" y="1034"/>
                  </a:lnTo>
                  <a:lnTo>
                    <a:pt x="193" y="1022"/>
                  </a:lnTo>
                  <a:lnTo>
                    <a:pt x="264" y="1004"/>
                  </a:lnTo>
                  <a:lnTo>
                    <a:pt x="336" y="980"/>
                  </a:lnTo>
                  <a:lnTo>
                    <a:pt x="408" y="950"/>
                  </a:lnTo>
                  <a:lnTo>
                    <a:pt x="475" y="920"/>
                  </a:lnTo>
                  <a:lnTo>
                    <a:pt x="529" y="896"/>
                  </a:lnTo>
                  <a:lnTo>
                    <a:pt x="564" y="878"/>
                  </a:lnTo>
                  <a:lnTo>
                    <a:pt x="570" y="872"/>
                  </a:lnTo>
                  <a:lnTo>
                    <a:pt x="576" y="872"/>
                  </a:lnTo>
                  <a:lnTo>
                    <a:pt x="606" y="872"/>
                  </a:lnTo>
                  <a:lnTo>
                    <a:pt x="648" y="866"/>
                  </a:lnTo>
                  <a:lnTo>
                    <a:pt x="714" y="848"/>
                  </a:lnTo>
                  <a:lnTo>
                    <a:pt x="793" y="830"/>
                  </a:lnTo>
                  <a:lnTo>
                    <a:pt x="876" y="812"/>
                  </a:lnTo>
                  <a:lnTo>
                    <a:pt x="966" y="794"/>
                  </a:lnTo>
                  <a:lnTo>
                    <a:pt x="1063" y="782"/>
                  </a:lnTo>
                  <a:lnTo>
                    <a:pt x="1152" y="776"/>
                  </a:lnTo>
                  <a:lnTo>
                    <a:pt x="1212" y="782"/>
                  </a:lnTo>
                  <a:lnTo>
                    <a:pt x="1284" y="806"/>
                  </a:lnTo>
                  <a:lnTo>
                    <a:pt x="1357" y="836"/>
                  </a:lnTo>
                  <a:lnTo>
                    <a:pt x="1416" y="872"/>
                  </a:lnTo>
                  <a:lnTo>
                    <a:pt x="1434" y="890"/>
                  </a:lnTo>
                  <a:lnTo>
                    <a:pt x="1452" y="908"/>
                  </a:lnTo>
                  <a:lnTo>
                    <a:pt x="1464" y="932"/>
                  </a:lnTo>
                  <a:lnTo>
                    <a:pt x="1464" y="950"/>
                  </a:lnTo>
                  <a:lnTo>
                    <a:pt x="1458" y="968"/>
                  </a:lnTo>
                  <a:lnTo>
                    <a:pt x="1440" y="992"/>
                  </a:lnTo>
                  <a:lnTo>
                    <a:pt x="1410" y="1004"/>
                  </a:lnTo>
                  <a:lnTo>
                    <a:pt x="1369" y="1022"/>
                  </a:lnTo>
                  <a:lnTo>
                    <a:pt x="1302" y="1040"/>
                  </a:lnTo>
                  <a:lnTo>
                    <a:pt x="1248" y="1064"/>
                  </a:lnTo>
                  <a:lnTo>
                    <a:pt x="1200" y="1082"/>
                  </a:lnTo>
                  <a:lnTo>
                    <a:pt x="1158" y="1100"/>
                  </a:lnTo>
                  <a:lnTo>
                    <a:pt x="1128" y="1118"/>
                  </a:lnTo>
                  <a:lnTo>
                    <a:pt x="1110" y="1130"/>
                  </a:lnTo>
                  <a:lnTo>
                    <a:pt x="1093" y="1148"/>
                  </a:lnTo>
                  <a:lnTo>
                    <a:pt x="1081" y="1160"/>
                  </a:lnTo>
                  <a:lnTo>
                    <a:pt x="1069" y="1190"/>
                  </a:lnTo>
                  <a:lnTo>
                    <a:pt x="1075" y="1208"/>
                  </a:lnTo>
                  <a:lnTo>
                    <a:pt x="1081" y="1220"/>
                  </a:lnTo>
                  <a:lnTo>
                    <a:pt x="1087" y="1226"/>
                  </a:lnTo>
                  <a:lnTo>
                    <a:pt x="1093" y="1232"/>
                  </a:lnTo>
                  <a:lnTo>
                    <a:pt x="1110" y="1232"/>
                  </a:lnTo>
                  <a:lnTo>
                    <a:pt x="1128" y="1226"/>
                  </a:lnTo>
                  <a:lnTo>
                    <a:pt x="1152" y="1226"/>
                  </a:lnTo>
                  <a:lnTo>
                    <a:pt x="1212" y="1220"/>
                  </a:lnTo>
                  <a:lnTo>
                    <a:pt x="1272" y="1214"/>
                  </a:lnTo>
                  <a:lnTo>
                    <a:pt x="1332" y="1208"/>
                  </a:lnTo>
                  <a:lnTo>
                    <a:pt x="1393" y="1196"/>
                  </a:lnTo>
                  <a:lnTo>
                    <a:pt x="1416" y="1190"/>
                  </a:lnTo>
                  <a:lnTo>
                    <a:pt x="1434" y="1184"/>
                  </a:lnTo>
                  <a:lnTo>
                    <a:pt x="1446" y="1178"/>
                  </a:lnTo>
                  <a:lnTo>
                    <a:pt x="1452" y="1178"/>
                  </a:lnTo>
                  <a:lnTo>
                    <a:pt x="1464" y="1172"/>
                  </a:lnTo>
                  <a:lnTo>
                    <a:pt x="1488" y="1166"/>
                  </a:lnTo>
                  <a:lnTo>
                    <a:pt x="1530" y="1148"/>
                  </a:lnTo>
                  <a:lnTo>
                    <a:pt x="1578" y="1130"/>
                  </a:lnTo>
                  <a:lnTo>
                    <a:pt x="1681" y="1094"/>
                  </a:lnTo>
                  <a:lnTo>
                    <a:pt x="1722" y="1076"/>
                  </a:lnTo>
                  <a:lnTo>
                    <a:pt x="1758" y="1064"/>
                  </a:lnTo>
                  <a:lnTo>
                    <a:pt x="1812" y="1040"/>
                  </a:lnTo>
                  <a:lnTo>
                    <a:pt x="1848" y="1004"/>
                  </a:lnTo>
                  <a:lnTo>
                    <a:pt x="1872" y="962"/>
                  </a:lnTo>
                  <a:lnTo>
                    <a:pt x="1890" y="932"/>
                  </a:lnTo>
                  <a:lnTo>
                    <a:pt x="1932" y="866"/>
                  </a:lnTo>
                  <a:lnTo>
                    <a:pt x="1986" y="800"/>
                  </a:lnTo>
                  <a:lnTo>
                    <a:pt x="2046" y="740"/>
                  </a:lnTo>
                  <a:lnTo>
                    <a:pt x="2112" y="692"/>
                  </a:lnTo>
                  <a:lnTo>
                    <a:pt x="2166" y="650"/>
                  </a:lnTo>
                  <a:lnTo>
                    <a:pt x="2214" y="620"/>
                  </a:lnTo>
                  <a:lnTo>
                    <a:pt x="2244" y="596"/>
                  </a:lnTo>
                  <a:lnTo>
                    <a:pt x="2257" y="590"/>
                  </a:lnTo>
                  <a:lnTo>
                    <a:pt x="2257" y="590"/>
                  </a:lnTo>
                  <a:lnTo>
                    <a:pt x="2400" y="518"/>
                  </a:lnTo>
                  <a:lnTo>
                    <a:pt x="2400" y="57"/>
                  </a:lnTo>
                  <a:lnTo>
                    <a:pt x="2401" y="0"/>
                  </a:lnTo>
                  <a:lnTo>
                    <a:pt x="2310" y="3"/>
                  </a:lnTo>
                  <a:close/>
                </a:path>
              </a:pathLst>
            </a:custGeom>
            <a:solidFill>
              <a:schemeClr val="bg2"/>
            </a:solidFill>
            <a:ln w="9525">
              <a:noFill/>
              <a:round/>
              <a:headEnd/>
              <a:tailEnd/>
            </a:ln>
          </p:spPr>
          <p:txBody>
            <a:bodyPr/>
            <a:lstStyle/>
            <a:p>
              <a:pPr>
                <a:defRPr/>
              </a:pPr>
              <a:endParaRPr lang="zh-CN" altLang="en-US"/>
            </a:p>
          </p:txBody>
        </p:sp>
        <p:sp>
          <p:nvSpPr>
            <p:cNvPr id="4102" name="Freeform 6"/>
            <p:cNvSpPr>
              <a:spLocks/>
            </p:cNvSpPr>
            <p:nvPr userDrawn="1"/>
          </p:nvSpPr>
          <p:spPr bwMode="hidden">
            <a:xfrm>
              <a:off x="3792" y="1536"/>
              <a:ext cx="1968" cy="762"/>
            </a:xfrm>
            <a:custGeom>
              <a:avLst/>
              <a:gdLst/>
              <a:ahLst/>
              <a:cxnLst>
                <a:cxn ang="0">
                  <a:pos x="965" y="165"/>
                </a:cxn>
                <a:cxn ang="0">
                  <a:pos x="696" y="200"/>
                </a:cxn>
                <a:cxn ang="0">
                  <a:pos x="693" y="237"/>
                </a:cxn>
                <a:cxn ang="0">
                  <a:pos x="924" y="258"/>
                </a:cxn>
                <a:cxn ang="0">
                  <a:pos x="993" y="267"/>
                </a:cxn>
                <a:cxn ang="0">
                  <a:pos x="681" y="291"/>
                </a:cxn>
                <a:cxn ang="0">
                  <a:pos x="633" y="309"/>
                </a:cxn>
                <a:cxn ang="0">
                  <a:pos x="645" y="336"/>
                </a:cxn>
                <a:cxn ang="0">
                  <a:pos x="672" y="351"/>
                </a:cxn>
                <a:cxn ang="0">
                  <a:pos x="984" y="333"/>
                </a:cxn>
                <a:cxn ang="0">
                  <a:pos x="1080" y="357"/>
                </a:cxn>
                <a:cxn ang="0">
                  <a:pos x="624" y="492"/>
                </a:cxn>
                <a:cxn ang="0">
                  <a:pos x="616" y="536"/>
                </a:cxn>
                <a:cxn ang="0">
                  <a:pos x="8" y="724"/>
                </a:cxn>
                <a:cxn ang="0">
                  <a:pos x="0" y="756"/>
                </a:cxn>
                <a:cxn ang="0">
                  <a:pos x="27" y="762"/>
                </a:cxn>
                <a:cxn ang="0">
                  <a:pos x="664" y="564"/>
                </a:cxn>
                <a:cxn ang="0">
                  <a:pos x="856" y="600"/>
                </a:cxn>
                <a:cxn ang="0">
                  <a:pos x="1158" y="507"/>
                </a:cxn>
                <a:cxn ang="0">
                  <a:pos x="1434" y="465"/>
                </a:cxn>
                <a:cxn ang="0">
                  <a:pos x="1572" y="368"/>
                </a:cxn>
                <a:cxn ang="0">
                  <a:pos x="1712" y="340"/>
                </a:cxn>
                <a:cxn ang="0">
                  <a:pos x="1856" y="328"/>
                </a:cxn>
                <a:cxn ang="0">
                  <a:pos x="1968" y="330"/>
                </a:cxn>
                <a:cxn ang="0">
                  <a:pos x="1968" y="0"/>
                </a:cxn>
                <a:cxn ang="0">
                  <a:pos x="1934" y="3"/>
                </a:cxn>
                <a:cxn ang="0">
                  <a:pos x="1832" y="5"/>
                </a:cxn>
                <a:cxn ang="0">
                  <a:pos x="1682" y="35"/>
                </a:cxn>
                <a:cxn ang="0">
                  <a:pos x="1643" y="72"/>
                </a:cxn>
                <a:cxn ang="0">
                  <a:pos x="1392" y="119"/>
                </a:cxn>
              </a:cxnLst>
              <a:rect l="0" t="0" r="r" b="b"/>
              <a:pathLst>
                <a:path w="1968" h="762">
                  <a:moveTo>
                    <a:pt x="965" y="165"/>
                  </a:moveTo>
                  <a:lnTo>
                    <a:pt x="696" y="200"/>
                  </a:lnTo>
                  <a:lnTo>
                    <a:pt x="693" y="237"/>
                  </a:lnTo>
                  <a:lnTo>
                    <a:pt x="924" y="258"/>
                  </a:lnTo>
                  <a:lnTo>
                    <a:pt x="993" y="267"/>
                  </a:lnTo>
                  <a:lnTo>
                    <a:pt x="681" y="291"/>
                  </a:lnTo>
                  <a:lnTo>
                    <a:pt x="633" y="309"/>
                  </a:lnTo>
                  <a:lnTo>
                    <a:pt x="645" y="336"/>
                  </a:lnTo>
                  <a:lnTo>
                    <a:pt x="672" y="351"/>
                  </a:lnTo>
                  <a:lnTo>
                    <a:pt x="984" y="333"/>
                  </a:lnTo>
                  <a:lnTo>
                    <a:pt x="1080" y="357"/>
                  </a:lnTo>
                  <a:lnTo>
                    <a:pt x="624" y="492"/>
                  </a:lnTo>
                  <a:lnTo>
                    <a:pt x="616" y="536"/>
                  </a:lnTo>
                  <a:lnTo>
                    <a:pt x="8" y="724"/>
                  </a:lnTo>
                  <a:lnTo>
                    <a:pt x="0" y="756"/>
                  </a:lnTo>
                  <a:lnTo>
                    <a:pt x="27" y="762"/>
                  </a:lnTo>
                  <a:lnTo>
                    <a:pt x="664" y="564"/>
                  </a:lnTo>
                  <a:lnTo>
                    <a:pt x="856" y="600"/>
                  </a:lnTo>
                  <a:lnTo>
                    <a:pt x="1158" y="507"/>
                  </a:lnTo>
                  <a:lnTo>
                    <a:pt x="1434" y="465"/>
                  </a:lnTo>
                  <a:lnTo>
                    <a:pt x="1572" y="368"/>
                  </a:lnTo>
                  <a:lnTo>
                    <a:pt x="1712" y="340"/>
                  </a:lnTo>
                  <a:lnTo>
                    <a:pt x="1856" y="328"/>
                  </a:lnTo>
                  <a:lnTo>
                    <a:pt x="1968" y="330"/>
                  </a:lnTo>
                  <a:lnTo>
                    <a:pt x="1968" y="0"/>
                  </a:lnTo>
                  <a:lnTo>
                    <a:pt x="1934" y="3"/>
                  </a:lnTo>
                  <a:lnTo>
                    <a:pt x="1832" y="5"/>
                  </a:lnTo>
                  <a:lnTo>
                    <a:pt x="1682" y="35"/>
                  </a:lnTo>
                  <a:lnTo>
                    <a:pt x="1643" y="72"/>
                  </a:lnTo>
                  <a:lnTo>
                    <a:pt x="1392" y="119"/>
                  </a:lnTo>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zh-CN" altLang="en-US"/>
            </a:p>
          </p:txBody>
        </p:sp>
        <p:sp>
          <p:nvSpPr>
            <p:cNvPr id="4103" name="Freeform 7"/>
            <p:cNvSpPr>
              <a:spLocks/>
            </p:cNvSpPr>
            <p:nvPr userDrawn="1"/>
          </p:nvSpPr>
          <p:spPr bwMode="hidden">
            <a:xfrm>
              <a:off x="3599" y="2477"/>
              <a:ext cx="186" cy="120"/>
            </a:xfrm>
            <a:custGeom>
              <a:avLst/>
              <a:gdLst/>
              <a:ahLst/>
              <a:cxnLst>
                <a:cxn ang="0">
                  <a:pos x="185" y="0"/>
                </a:cxn>
                <a:cxn ang="0">
                  <a:pos x="185" y="6"/>
                </a:cxn>
                <a:cxn ang="0">
                  <a:pos x="185" y="18"/>
                </a:cxn>
                <a:cxn ang="0">
                  <a:pos x="185" y="36"/>
                </a:cxn>
                <a:cxn ang="0">
                  <a:pos x="179" y="54"/>
                </a:cxn>
                <a:cxn ang="0">
                  <a:pos x="161" y="72"/>
                </a:cxn>
                <a:cxn ang="0">
                  <a:pos x="137" y="96"/>
                </a:cxn>
                <a:cxn ang="0">
                  <a:pos x="101" y="108"/>
                </a:cxn>
                <a:cxn ang="0">
                  <a:pos x="47" y="120"/>
                </a:cxn>
                <a:cxn ang="0">
                  <a:pos x="29" y="120"/>
                </a:cxn>
                <a:cxn ang="0">
                  <a:pos x="17" y="114"/>
                </a:cxn>
                <a:cxn ang="0">
                  <a:pos x="0" y="96"/>
                </a:cxn>
                <a:cxn ang="0">
                  <a:pos x="0" y="78"/>
                </a:cxn>
                <a:cxn ang="0">
                  <a:pos x="0" y="72"/>
                </a:cxn>
                <a:cxn ang="0">
                  <a:pos x="185" y="0"/>
                </a:cxn>
                <a:cxn ang="0">
                  <a:pos x="185" y="0"/>
                </a:cxn>
              </a:cxnLst>
              <a:rect l="0" t="0" r="r" b="b"/>
              <a:pathLst>
                <a:path w="185" h="120">
                  <a:moveTo>
                    <a:pt x="185" y="0"/>
                  </a:moveTo>
                  <a:lnTo>
                    <a:pt x="185" y="6"/>
                  </a:lnTo>
                  <a:lnTo>
                    <a:pt x="185" y="18"/>
                  </a:lnTo>
                  <a:lnTo>
                    <a:pt x="185" y="36"/>
                  </a:lnTo>
                  <a:lnTo>
                    <a:pt x="179" y="54"/>
                  </a:lnTo>
                  <a:lnTo>
                    <a:pt x="161" y="72"/>
                  </a:lnTo>
                  <a:lnTo>
                    <a:pt x="137" y="96"/>
                  </a:lnTo>
                  <a:lnTo>
                    <a:pt x="101" y="108"/>
                  </a:lnTo>
                  <a:lnTo>
                    <a:pt x="47" y="120"/>
                  </a:lnTo>
                  <a:lnTo>
                    <a:pt x="29" y="120"/>
                  </a:lnTo>
                  <a:lnTo>
                    <a:pt x="17" y="114"/>
                  </a:lnTo>
                  <a:lnTo>
                    <a:pt x="0" y="96"/>
                  </a:lnTo>
                  <a:lnTo>
                    <a:pt x="0" y="78"/>
                  </a:lnTo>
                  <a:lnTo>
                    <a:pt x="0" y="72"/>
                  </a:lnTo>
                  <a:lnTo>
                    <a:pt x="185" y="0"/>
                  </a:lnTo>
                  <a:lnTo>
                    <a:pt x="185" y="0"/>
                  </a:lnTo>
                  <a:close/>
                </a:path>
              </a:pathLst>
            </a:custGeom>
            <a:solidFill>
              <a:schemeClr val="bg1"/>
            </a:solidFill>
            <a:ln w="9525">
              <a:noFill/>
              <a:round/>
              <a:headEnd/>
              <a:tailEnd/>
            </a:ln>
          </p:spPr>
          <p:txBody>
            <a:bodyPr/>
            <a:lstStyle/>
            <a:p>
              <a:pPr>
                <a:defRPr/>
              </a:pPr>
              <a:endParaRPr lang="zh-CN" altLang="en-US"/>
            </a:p>
          </p:txBody>
        </p:sp>
        <p:sp>
          <p:nvSpPr>
            <p:cNvPr id="4104" name="Freeform 8"/>
            <p:cNvSpPr>
              <a:spLocks/>
            </p:cNvSpPr>
            <p:nvPr userDrawn="1"/>
          </p:nvSpPr>
          <p:spPr bwMode="hidden">
            <a:xfrm>
              <a:off x="3779" y="2393"/>
              <a:ext cx="185" cy="120"/>
            </a:xfrm>
            <a:custGeom>
              <a:avLst/>
              <a:gdLst/>
              <a:ahLst/>
              <a:cxnLst>
                <a:cxn ang="0">
                  <a:pos x="185" y="0"/>
                </a:cxn>
                <a:cxn ang="0">
                  <a:pos x="185" y="6"/>
                </a:cxn>
                <a:cxn ang="0">
                  <a:pos x="179" y="24"/>
                </a:cxn>
                <a:cxn ang="0">
                  <a:pos x="167" y="42"/>
                </a:cxn>
                <a:cxn ang="0">
                  <a:pos x="149" y="66"/>
                </a:cxn>
                <a:cxn ang="0">
                  <a:pos x="131" y="90"/>
                </a:cxn>
                <a:cxn ang="0">
                  <a:pos x="102" y="108"/>
                </a:cxn>
                <a:cxn ang="0">
                  <a:pos x="66" y="120"/>
                </a:cxn>
                <a:cxn ang="0">
                  <a:pos x="18" y="120"/>
                </a:cxn>
                <a:cxn ang="0">
                  <a:pos x="0" y="60"/>
                </a:cxn>
                <a:cxn ang="0">
                  <a:pos x="185" y="0"/>
                </a:cxn>
                <a:cxn ang="0">
                  <a:pos x="185" y="0"/>
                </a:cxn>
              </a:cxnLst>
              <a:rect l="0" t="0" r="r" b="b"/>
              <a:pathLst>
                <a:path w="185" h="120">
                  <a:moveTo>
                    <a:pt x="185" y="0"/>
                  </a:moveTo>
                  <a:lnTo>
                    <a:pt x="185" y="6"/>
                  </a:lnTo>
                  <a:lnTo>
                    <a:pt x="179" y="24"/>
                  </a:lnTo>
                  <a:lnTo>
                    <a:pt x="167" y="42"/>
                  </a:lnTo>
                  <a:lnTo>
                    <a:pt x="149" y="66"/>
                  </a:lnTo>
                  <a:lnTo>
                    <a:pt x="131" y="90"/>
                  </a:lnTo>
                  <a:lnTo>
                    <a:pt x="102" y="108"/>
                  </a:lnTo>
                  <a:lnTo>
                    <a:pt x="66" y="120"/>
                  </a:lnTo>
                  <a:lnTo>
                    <a:pt x="18" y="120"/>
                  </a:lnTo>
                  <a:lnTo>
                    <a:pt x="0" y="60"/>
                  </a:lnTo>
                  <a:lnTo>
                    <a:pt x="185" y="0"/>
                  </a:lnTo>
                  <a:lnTo>
                    <a:pt x="185" y="0"/>
                  </a:lnTo>
                  <a:close/>
                </a:path>
              </a:pathLst>
            </a:custGeom>
            <a:solidFill>
              <a:schemeClr val="bg1"/>
            </a:solidFill>
            <a:ln w="9525">
              <a:noFill/>
              <a:round/>
              <a:headEnd/>
              <a:tailEnd/>
            </a:ln>
          </p:spPr>
          <p:txBody>
            <a:bodyPr/>
            <a:lstStyle/>
            <a:p>
              <a:pPr>
                <a:defRPr/>
              </a:pPr>
              <a:endParaRPr lang="zh-CN" altLang="en-US"/>
            </a:p>
          </p:txBody>
        </p:sp>
        <p:sp>
          <p:nvSpPr>
            <p:cNvPr id="4105" name="Freeform 9"/>
            <p:cNvSpPr>
              <a:spLocks/>
            </p:cNvSpPr>
            <p:nvPr userDrawn="1"/>
          </p:nvSpPr>
          <p:spPr bwMode="hidden">
            <a:xfrm>
              <a:off x="3839" y="1836"/>
              <a:ext cx="528" cy="275"/>
            </a:xfrm>
            <a:custGeom>
              <a:avLst/>
              <a:gdLst/>
              <a:ahLst/>
              <a:cxnLst>
                <a:cxn ang="0">
                  <a:pos x="0" y="275"/>
                </a:cxn>
                <a:cxn ang="0">
                  <a:pos x="0" y="269"/>
                </a:cxn>
                <a:cxn ang="0">
                  <a:pos x="6" y="251"/>
                </a:cxn>
                <a:cxn ang="0">
                  <a:pos x="6" y="239"/>
                </a:cxn>
                <a:cxn ang="0">
                  <a:pos x="12" y="227"/>
                </a:cxn>
                <a:cxn ang="0">
                  <a:pos x="18" y="221"/>
                </a:cxn>
                <a:cxn ang="0">
                  <a:pos x="36" y="215"/>
                </a:cxn>
                <a:cxn ang="0">
                  <a:pos x="77" y="203"/>
                </a:cxn>
                <a:cxn ang="0">
                  <a:pos x="137" y="179"/>
                </a:cxn>
                <a:cxn ang="0">
                  <a:pos x="209" y="143"/>
                </a:cxn>
                <a:cxn ang="0">
                  <a:pos x="251" y="120"/>
                </a:cxn>
                <a:cxn ang="0">
                  <a:pos x="299" y="96"/>
                </a:cxn>
                <a:cxn ang="0">
                  <a:pos x="394" y="48"/>
                </a:cxn>
                <a:cxn ang="0">
                  <a:pos x="442" y="30"/>
                </a:cxn>
                <a:cxn ang="0">
                  <a:pos x="478" y="12"/>
                </a:cxn>
                <a:cxn ang="0">
                  <a:pos x="502" y="6"/>
                </a:cxn>
                <a:cxn ang="0">
                  <a:pos x="520" y="0"/>
                </a:cxn>
                <a:cxn ang="0">
                  <a:pos x="526" y="0"/>
                </a:cxn>
                <a:cxn ang="0">
                  <a:pos x="520" y="6"/>
                </a:cxn>
                <a:cxn ang="0">
                  <a:pos x="508" y="12"/>
                </a:cxn>
                <a:cxn ang="0">
                  <a:pos x="484" y="24"/>
                </a:cxn>
                <a:cxn ang="0">
                  <a:pos x="460" y="42"/>
                </a:cxn>
                <a:cxn ang="0">
                  <a:pos x="436" y="54"/>
                </a:cxn>
                <a:cxn ang="0">
                  <a:pos x="394" y="78"/>
                </a:cxn>
                <a:cxn ang="0">
                  <a:pos x="340" y="108"/>
                </a:cxn>
                <a:cxn ang="0">
                  <a:pos x="275" y="143"/>
                </a:cxn>
                <a:cxn ang="0">
                  <a:pos x="131" y="221"/>
                </a:cxn>
                <a:cxn ang="0">
                  <a:pos x="65" y="251"/>
                </a:cxn>
                <a:cxn ang="0">
                  <a:pos x="0" y="275"/>
                </a:cxn>
                <a:cxn ang="0">
                  <a:pos x="0" y="275"/>
                </a:cxn>
              </a:cxnLst>
              <a:rect l="0" t="0" r="r" b="b"/>
              <a:pathLst>
                <a:path w="526" h="275">
                  <a:moveTo>
                    <a:pt x="0" y="275"/>
                  </a:moveTo>
                  <a:lnTo>
                    <a:pt x="0" y="269"/>
                  </a:lnTo>
                  <a:lnTo>
                    <a:pt x="6" y="251"/>
                  </a:lnTo>
                  <a:lnTo>
                    <a:pt x="6" y="239"/>
                  </a:lnTo>
                  <a:lnTo>
                    <a:pt x="12" y="227"/>
                  </a:lnTo>
                  <a:lnTo>
                    <a:pt x="18" y="221"/>
                  </a:lnTo>
                  <a:lnTo>
                    <a:pt x="36" y="215"/>
                  </a:lnTo>
                  <a:lnTo>
                    <a:pt x="77" y="203"/>
                  </a:lnTo>
                  <a:lnTo>
                    <a:pt x="137" y="179"/>
                  </a:lnTo>
                  <a:lnTo>
                    <a:pt x="209" y="143"/>
                  </a:lnTo>
                  <a:lnTo>
                    <a:pt x="251" y="120"/>
                  </a:lnTo>
                  <a:lnTo>
                    <a:pt x="299" y="96"/>
                  </a:lnTo>
                  <a:lnTo>
                    <a:pt x="394" y="48"/>
                  </a:lnTo>
                  <a:lnTo>
                    <a:pt x="442" y="30"/>
                  </a:lnTo>
                  <a:lnTo>
                    <a:pt x="478" y="12"/>
                  </a:lnTo>
                  <a:lnTo>
                    <a:pt x="502" y="6"/>
                  </a:lnTo>
                  <a:lnTo>
                    <a:pt x="520" y="0"/>
                  </a:lnTo>
                  <a:lnTo>
                    <a:pt x="526" y="0"/>
                  </a:lnTo>
                  <a:lnTo>
                    <a:pt x="520" y="6"/>
                  </a:lnTo>
                  <a:lnTo>
                    <a:pt x="508" y="12"/>
                  </a:lnTo>
                  <a:lnTo>
                    <a:pt x="484" y="24"/>
                  </a:lnTo>
                  <a:lnTo>
                    <a:pt x="460" y="42"/>
                  </a:lnTo>
                  <a:lnTo>
                    <a:pt x="436" y="54"/>
                  </a:lnTo>
                  <a:lnTo>
                    <a:pt x="394" y="78"/>
                  </a:lnTo>
                  <a:lnTo>
                    <a:pt x="340" y="108"/>
                  </a:lnTo>
                  <a:lnTo>
                    <a:pt x="275" y="143"/>
                  </a:lnTo>
                  <a:lnTo>
                    <a:pt x="131" y="221"/>
                  </a:lnTo>
                  <a:lnTo>
                    <a:pt x="65" y="251"/>
                  </a:lnTo>
                  <a:lnTo>
                    <a:pt x="0" y="275"/>
                  </a:lnTo>
                  <a:lnTo>
                    <a:pt x="0" y="275"/>
                  </a:lnTo>
                  <a:close/>
                </a:path>
              </a:pathLst>
            </a:custGeom>
            <a:solidFill>
              <a:schemeClr val="bg1"/>
            </a:solidFill>
            <a:ln w="9525">
              <a:noFill/>
              <a:round/>
              <a:headEnd/>
              <a:tailEnd/>
            </a:ln>
          </p:spPr>
          <p:txBody>
            <a:bodyPr/>
            <a:lstStyle/>
            <a:p>
              <a:pPr>
                <a:defRPr/>
              </a:pPr>
              <a:endParaRPr lang="zh-CN" altLang="en-US"/>
            </a:p>
          </p:txBody>
        </p:sp>
        <p:sp>
          <p:nvSpPr>
            <p:cNvPr id="4106" name="Freeform 10"/>
            <p:cNvSpPr>
              <a:spLocks/>
            </p:cNvSpPr>
            <p:nvPr userDrawn="1"/>
          </p:nvSpPr>
          <p:spPr bwMode="hidden">
            <a:xfrm>
              <a:off x="3676" y="2015"/>
              <a:ext cx="721" cy="306"/>
            </a:xfrm>
            <a:custGeom>
              <a:avLst/>
              <a:gdLst/>
              <a:ahLst/>
              <a:cxnLst>
                <a:cxn ang="0">
                  <a:pos x="48" y="216"/>
                </a:cxn>
                <a:cxn ang="0">
                  <a:pos x="30" y="252"/>
                </a:cxn>
                <a:cxn ang="0">
                  <a:pos x="12" y="282"/>
                </a:cxn>
                <a:cxn ang="0">
                  <a:pos x="6" y="300"/>
                </a:cxn>
                <a:cxn ang="0">
                  <a:pos x="0" y="306"/>
                </a:cxn>
                <a:cxn ang="0">
                  <a:pos x="48" y="276"/>
                </a:cxn>
                <a:cxn ang="0">
                  <a:pos x="84" y="252"/>
                </a:cxn>
                <a:cxn ang="0">
                  <a:pos x="108" y="234"/>
                </a:cxn>
                <a:cxn ang="0">
                  <a:pos x="120" y="228"/>
                </a:cxn>
                <a:cxn ang="0">
                  <a:pos x="126" y="228"/>
                </a:cxn>
                <a:cxn ang="0">
                  <a:pos x="144" y="222"/>
                </a:cxn>
                <a:cxn ang="0">
                  <a:pos x="168" y="216"/>
                </a:cxn>
                <a:cxn ang="0">
                  <a:pos x="198" y="204"/>
                </a:cxn>
                <a:cxn ang="0">
                  <a:pos x="275" y="180"/>
                </a:cxn>
                <a:cxn ang="0">
                  <a:pos x="371" y="156"/>
                </a:cxn>
                <a:cxn ang="0">
                  <a:pos x="461" y="126"/>
                </a:cxn>
                <a:cxn ang="0">
                  <a:pos x="544" y="102"/>
                </a:cxn>
                <a:cxn ang="0">
                  <a:pos x="574" y="90"/>
                </a:cxn>
                <a:cxn ang="0">
                  <a:pos x="604" y="84"/>
                </a:cxn>
                <a:cxn ang="0">
                  <a:pos x="622" y="78"/>
                </a:cxn>
                <a:cxn ang="0">
                  <a:pos x="628" y="72"/>
                </a:cxn>
                <a:cxn ang="0">
                  <a:pos x="634" y="66"/>
                </a:cxn>
                <a:cxn ang="0">
                  <a:pos x="652" y="60"/>
                </a:cxn>
                <a:cxn ang="0">
                  <a:pos x="694" y="30"/>
                </a:cxn>
                <a:cxn ang="0">
                  <a:pos x="712" y="18"/>
                </a:cxn>
                <a:cxn ang="0">
                  <a:pos x="718" y="6"/>
                </a:cxn>
                <a:cxn ang="0">
                  <a:pos x="712" y="0"/>
                </a:cxn>
                <a:cxn ang="0">
                  <a:pos x="688" y="0"/>
                </a:cxn>
                <a:cxn ang="0">
                  <a:pos x="628" y="0"/>
                </a:cxn>
                <a:cxn ang="0">
                  <a:pos x="580" y="0"/>
                </a:cxn>
                <a:cxn ang="0">
                  <a:pos x="544" y="0"/>
                </a:cxn>
                <a:cxn ang="0">
                  <a:pos x="514" y="18"/>
                </a:cxn>
                <a:cxn ang="0">
                  <a:pos x="485" y="42"/>
                </a:cxn>
                <a:cxn ang="0">
                  <a:pos x="467" y="54"/>
                </a:cxn>
                <a:cxn ang="0">
                  <a:pos x="449" y="60"/>
                </a:cxn>
                <a:cxn ang="0">
                  <a:pos x="425" y="60"/>
                </a:cxn>
                <a:cxn ang="0">
                  <a:pos x="389" y="66"/>
                </a:cxn>
                <a:cxn ang="0">
                  <a:pos x="347" y="84"/>
                </a:cxn>
                <a:cxn ang="0">
                  <a:pos x="311" y="108"/>
                </a:cxn>
                <a:cxn ang="0">
                  <a:pos x="287" y="126"/>
                </a:cxn>
                <a:cxn ang="0">
                  <a:pos x="275" y="132"/>
                </a:cxn>
                <a:cxn ang="0">
                  <a:pos x="257" y="138"/>
                </a:cxn>
                <a:cxn ang="0">
                  <a:pos x="221" y="138"/>
                </a:cxn>
                <a:cxn ang="0">
                  <a:pos x="186" y="138"/>
                </a:cxn>
                <a:cxn ang="0">
                  <a:pos x="180" y="138"/>
                </a:cxn>
                <a:cxn ang="0">
                  <a:pos x="174" y="138"/>
                </a:cxn>
                <a:cxn ang="0">
                  <a:pos x="114" y="162"/>
                </a:cxn>
                <a:cxn ang="0">
                  <a:pos x="48" y="216"/>
                </a:cxn>
                <a:cxn ang="0">
                  <a:pos x="48" y="216"/>
                </a:cxn>
              </a:cxnLst>
              <a:rect l="0" t="0" r="r" b="b"/>
              <a:pathLst>
                <a:path w="718" h="306">
                  <a:moveTo>
                    <a:pt x="48" y="216"/>
                  </a:moveTo>
                  <a:lnTo>
                    <a:pt x="30" y="252"/>
                  </a:lnTo>
                  <a:lnTo>
                    <a:pt x="12" y="282"/>
                  </a:lnTo>
                  <a:lnTo>
                    <a:pt x="6" y="300"/>
                  </a:lnTo>
                  <a:lnTo>
                    <a:pt x="0" y="306"/>
                  </a:lnTo>
                  <a:lnTo>
                    <a:pt x="48" y="276"/>
                  </a:lnTo>
                  <a:lnTo>
                    <a:pt x="84" y="252"/>
                  </a:lnTo>
                  <a:lnTo>
                    <a:pt x="108" y="234"/>
                  </a:lnTo>
                  <a:lnTo>
                    <a:pt x="120" y="228"/>
                  </a:lnTo>
                  <a:lnTo>
                    <a:pt x="126" y="228"/>
                  </a:lnTo>
                  <a:lnTo>
                    <a:pt x="144" y="222"/>
                  </a:lnTo>
                  <a:lnTo>
                    <a:pt x="168" y="216"/>
                  </a:lnTo>
                  <a:lnTo>
                    <a:pt x="198" y="204"/>
                  </a:lnTo>
                  <a:lnTo>
                    <a:pt x="275" y="180"/>
                  </a:lnTo>
                  <a:lnTo>
                    <a:pt x="371" y="156"/>
                  </a:lnTo>
                  <a:lnTo>
                    <a:pt x="461" y="126"/>
                  </a:lnTo>
                  <a:lnTo>
                    <a:pt x="544" y="102"/>
                  </a:lnTo>
                  <a:lnTo>
                    <a:pt x="574" y="90"/>
                  </a:lnTo>
                  <a:lnTo>
                    <a:pt x="604" y="84"/>
                  </a:lnTo>
                  <a:lnTo>
                    <a:pt x="622" y="78"/>
                  </a:lnTo>
                  <a:lnTo>
                    <a:pt x="628" y="72"/>
                  </a:lnTo>
                  <a:lnTo>
                    <a:pt x="634" y="66"/>
                  </a:lnTo>
                  <a:lnTo>
                    <a:pt x="652" y="60"/>
                  </a:lnTo>
                  <a:lnTo>
                    <a:pt x="694" y="30"/>
                  </a:lnTo>
                  <a:lnTo>
                    <a:pt x="712" y="18"/>
                  </a:lnTo>
                  <a:lnTo>
                    <a:pt x="718" y="6"/>
                  </a:lnTo>
                  <a:lnTo>
                    <a:pt x="712" y="0"/>
                  </a:lnTo>
                  <a:lnTo>
                    <a:pt x="688" y="0"/>
                  </a:lnTo>
                  <a:lnTo>
                    <a:pt x="628" y="0"/>
                  </a:lnTo>
                  <a:lnTo>
                    <a:pt x="580" y="0"/>
                  </a:lnTo>
                  <a:lnTo>
                    <a:pt x="544" y="0"/>
                  </a:lnTo>
                  <a:lnTo>
                    <a:pt x="514" y="18"/>
                  </a:lnTo>
                  <a:lnTo>
                    <a:pt x="485" y="42"/>
                  </a:lnTo>
                  <a:lnTo>
                    <a:pt x="467" y="54"/>
                  </a:lnTo>
                  <a:lnTo>
                    <a:pt x="449" y="60"/>
                  </a:lnTo>
                  <a:lnTo>
                    <a:pt x="425" y="60"/>
                  </a:lnTo>
                  <a:lnTo>
                    <a:pt x="389" y="66"/>
                  </a:lnTo>
                  <a:lnTo>
                    <a:pt x="347" y="84"/>
                  </a:lnTo>
                  <a:lnTo>
                    <a:pt x="311" y="108"/>
                  </a:lnTo>
                  <a:lnTo>
                    <a:pt x="287" y="126"/>
                  </a:lnTo>
                  <a:lnTo>
                    <a:pt x="275" y="132"/>
                  </a:lnTo>
                  <a:lnTo>
                    <a:pt x="257" y="138"/>
                  </a:lnTo>
                  <a:lnTo>
                    <a:pt x="221" y="138"/>
                  </a:lnTo>
                  <a:lnTo>
                    <a:pt x="186" y="138"/>
                  </a:lnTo>
                  <a:lnTo>
                    <a:pt x="180" y="138"/>
                  </a:lnTo>
                  <a:lnTo>
                    <a:pt x="174" y="138"/>
                  </a:lnTo>
                  <a:lnTo>
                    <a:pt x="114" y="162"/>
                  </a:lnTo>
                  <a:lnTo>
                    <a:pt x="48" y="216"/>
                  </a:lnTo>
                  <a:lnTo>
                    <a:pt x="48" y="216"/>
                  </a:lnTo>
                  <a:close/>
                </a:path>
              </a:pathLst>
            </a:custGeom>
            <a:solidFill>
              <a:schemeClr val="bg1"/>
            </a:solidFill>
            <a:ln w="9525">
              <a:noFill/>
              <a:round/>
              <a:headEnd/>
              <a:tailEnd/>
            </a:ln>
          </p:spPr>
          <p:txBody>
            <a:bodyPr/>
            <a:lstStyle/>
            <a:p>
              <a:pPr>
                <a:defRPr/>
              </a:pPr>
              <a:endParaRPr lang="zh-CN" altLang="en-US"/>
            </a:p>
          </p:txBody>
        </p:sp>
        <p:sp>
          <p:nvSpPr>
            <p:cNvPr id="4107" name="Freeform 11"/>
            <p:cNvSpPr>
              <a:spLocks/>
            </p:cNvSpPr>
            <p:nvPr userDrawn="1"/>
          </p:nvSpPr>
          <p:spPr bwMode="hidden">
            <a:xfrm>
              <a:off x="3358" y="1890"/>
              <a:ext cx="2400" cy="881"/>
            </a:xfrm>
            <a:custGeom>
              <a:avLst/>
              <a:gdLst/>
              <a:ahLst/>
              <a:cxnLst>
                <a:cxn ang="0">
                  <a:pos x="2231" y="54"/>
                </a:cxn>
                <a:cxn ang="0">
                  <a:pos x="2189" y="54"/>
                </a:cxn>
                <a:cxn ang="0">
                  <a:pos x="2147" y="66"/>
                </a:cxn>
                <a:cxn ang="0">
                  <a:pos x="2021" y="101"/>
                </a:cxn>
                <a:cxn ang="0">
                  <a:pos x="1956" y="119"/>
                </a:cxn>
                <a:cxn ang="0">
                  <a:pos x="1860" y="167"/>
                </a:cxn>
                <a:cxn ang="0">
                  <a:pos x="1836" y="245"/>
                </a:cxn>
                <a:cxn ang="0">
                  <a:pos x="1842" y="305"/>
                </a:cxn>
                <a:cxn ang="0">
                  <a:pos x="1758" y="317"/>
                </a:cxn>
                <a:cxn ang="0">
                  <a:pos x="1597" y="263"/>
                </a:cxn>
                <a:cxn ang="0">
                  <a:pos x="1507" y="257"/>
                </a:cxn>
                <a:cxn ang="0">
                  <a:pos x="1399" y="311"/>
                </a:cxn>
                <a:cxn ang="0">
                  <a:pos x="1334" y="353"/>
                </a:cxn>
                <a:cxn ang="0">
                  <a:pos x="1310" y="359"/>
                </a:cxn>
                <a:cxn ang="0">
                  <a:pos x="1214" y="371"/>
                </a:cxn>
                <a:cxn ang="0">
                  <a:pos x="1160" y="365"/>
                </a:cxn>
                <a:cxn ang="0">
                  <a:pos x="1053" y="371"/>
                </a:cxn>
                <a:cxn ang="0">
                  <a:pos x="957" y="383"/>
                </a:cxn>
                <a:cxn ang="0">
                  <a:pos x="921" y="401"/>
                </a:cxn>
                <a:cxn ang="0">
                  <a:pos x="819" y="419"/>
                </a:cxn>
                <a:cxn ang="0">
                  <a:pos x="778" y="419"/>
                </a:cxn>
                <a:cxn ang="0">
                  <a:pos x="664" y="437"/>
                </a:cxn>
                <a:cxn ang="0">
                  <a:pos x="598" y="473"/>
                </a:cxn>
                <a:cxn ang="0">
                  <a:pos x="503" y="467"/>
                </a:cxn>
                <a:cxn ang="0">
                  <a:pos x="431" y="491"/>
                </a:cxn>
                <a:cxn ang="0">
                  <a:pos x="413" y="539"/>
                </a:cxn>
                <a:cxn ang="0">
                  <a:pos x="347" y="569"/>
                </a:cxn>
                <a:cxn ang="0">
                  <a:pos x="222" y="599"/>
                </a:cxn>
                <a:cxn ang="0">
                  <a:pos x="138" y="647"/>
                </a:cxn>
                <a:cxn ang="0">
                  <a:pos x="108" y="659"/>
                </a:cxn>
                <a:cxn ang="0">
                  <a:pos x="0" y="671"/>
                </a:cxn>
                <a:cxn ang="0">
                  <a:pos x="84" y="695"/>
                </a:cxn>
                <a:cxn ang="0">
                  <a:pos x="263" y="653"/>
                </a:cxn>
                <a:cxn ang="0">
                  <a:pos x="473" y="569"/>
                </a:cxn>
                <a:cxn ang="0">
                  <a:pos x="568" y="521"/>
                </a:cxn>
                <a:cxn ang="0">
                  <a:pos x="646" y="515"/>
                </a:cxn>
                <a:cxn ang="0">
                  <a:pos x="873" y="461"/>
                </a:cxn>
                <a:cxn ang="0">
                  <a:pos x="1148" y="425"/>
                </a:cxn>
                <a:cxn ang="0">
                  <a:pos x="1292" y="461"/>
                </a:cxn>
                <a:cxn ang="0">
                  <a:pos x="1417" y="533"/>
                </a:cxn>
                <a:cxn ang="0">
                  <a:pos x="1435" y="617"/>
                </a:cxn>
                <a:cxn ang="0">
                  <a:pos x="1376" y="653"/>
                </a:cxn>
                <a:cxn ang="0">
                  <a:pos x="1226" y="701"/>
                </a:cxn>
                <a:cxn ang="0">
                  <a:pos x="1112" y="755"/>
                </a:cxn>
                <a:cxn ang="0">
                  <a:pos x="1065" y="809"/>
                </a:cxn>
                <a:cxn ang="0">
                  <a:pos x="1077" y="869"/>
                </a:cxn>
                <a:cxn ang="0">
                  <a:pos x="1106" y="881"/>
                </a:cxn>
                <a:cxn ang="0">
                  <a:pos x="1208" y="869"/>
                </a:cxn>
                <a:cxn ang="0">
                  <a:pos x="1388" y="857"/>
                </a:cxn>
                <a:cxn ang="0">
                  <a:pos x="1441" y="851"/>
                </a:cxn>
                <a:cxn ang="0">
                  <a:pos x="1483" y="833"/>
                </a:cxn>
                <a:cxn ang="0">
                  <a:pos x="1675" y="743"/>
                </a:cxn>
                <a:cxn ang="0">
                  <a:pos x="1806" y="689"/>
                </a:cxn>
                <a:cxn ang="0">
                  <a:pos x="1884" y="581"/>
                </a:cxn>
                <a:cxn ang="0">
                  <a:pos x="2039" y="389"/>
                </a:cxn>
                <a:cxn ang="0">
                  <a:pos x="2207" y="269"/>
                </a:cxn>
                <a:cxn ang="0">
                  <a:pos x="2249" y="239"/>
                </a:cxn>
                <a:cxn ang="0">
                  <a:pos x="2392" y="0"/>
                </a:cxn>
                <a:cxn ang="0">
                  <a:pos x="2302" y="36"/>
                </a:cxn>
              </a:cxnLst>
              <a:rect l="0" t="0" r="r" b="b"/>
              <a:pathLst>
                <a:path w="2392" h="881">
                  <a:moveTo>
                    <a:pt x="2302" y="36"/>
                  </a:moveTo>
                  <a:lnTo>
                    <a:pt x="2266" y="48"/>
                  </a:lnTo>
                  <a:lnTo>
                    <a:pt x="2231" y="54"/>
                  </a:lnTo>
                  <a:lnTo>
                    <a:pt x="2201" y="54"/>
                  </a:lnTo>
                  <a:lnTo>
                    <a:pt x="2195" y="54"/>
                  </a:lnTo>
                  <a:lnTo>
                    <a:pt x="2189" y="54"/>
                  </a:lnTo>
                  <a:lnTo>
                    <a:pt x="2189" y="54"/>
                  </a:lnTo>
                  <a:lnTo>
                    <a:pt x="2177" y="60"/>
                  </a:lnTo>
                  <a:lnTo>
                    <a:pt x="2147" y="66"/>
                  </a:lnTo>
                  <a:lnTo>
                    <a:pt x="2105" y="78"/>
                  </a:lnTo>
                  <a:lnTo>
                    <a:pt x="2057" y="89"/>
                  </a:lnTo>
                  <a:lnTo>
                    <a:pt x="2021" y="101"/>
                  </a:lnTo>
                  <a:lnTo>
                    <a:pt x="1997" y="107"/>
                  </a:lnTo>
                  <a:lnTo>
                    <a:pt x="1973" y="113"/>
                  </a:lnTo>
                  <a:lnTo>
                    <a:pt x="1956" y="119"/>
                  </a:lnTo>
                  <a:lnTo>
                    <a:pt x="1926" y="131"/>
                  </a:lnTo>
                  <a:lnTo>
                    <a:pt x="1896" y="137"/>
                  </a:lnTo>
                  <a:lnTo>
                    <a:pt x="1860" y="167"/>
                  </a:lnTo>
                  <a:lnTo>
                    <a:pt x="1842" y="191"/>
                  </a:lnTo>
                  <a:lnTo>
                    <a:pt x="1836" y="221"/>
                  </a:lnTo>
                  <a:lnTo>
                    <a:pt x="1836" y="245"/>
                  </a:lnTo>
                  <a:lnTo>
                    <a:pt x="1842" y="269"/>
                  </a:lnTo>
                  <a:lnTo>
                    <a:pt x="1842" y="293"/>
                  </a:lnTo>
                  <a:lnTo>
                    <a:pt x="1842" y="305"/>
                  </a:lnTo>
                  <a:lnTo>
                    <a:pt x="1824" y="323"/>
                  </a:lnTo>
                  <a:lnTo>
                    <a:pt x="1794" y="329"/>
                  </a:lnTo>
                  <a:lnTo>
                    <a:pt x="1758" y="317"/>
                  </a:lnTo>
                  <a:lnTo>
                    <a:pt x="1716" y="299"/>
                  </a:lnTo>
                  <a:lnTo>
                    <a:pt x="1657" y="275"/>
                  </a:lnTo>
                  <a:lnTo>
                    <a:pt x="1597" y="263"/>
                  </a:lnTo>
                  <a:lnTo>
                    <a:pt x="1543" y="257"/>
                  </a:lnTo>
                  <a:lnTo>
                    <a:pt x="1519" y="257"/>
                  </a:lnTo>
                  <a:lnTo>
                    <a:pt x="1507" y="257"/>
                  </a:lnTo>
                  <a:lnTo>
                    <a:pt x="1489" y="263"/>
                  </a:lnTo>
                  <a:lnTo>
                    <a:pt x="1459" y="275"/>
                  </a:lnTo>
                  <a:lnTo>
                    <a:pt x="1399" y="311"/>
                  </a:lnTo>
                  <a:lnTo>
                    <a:pt x="1376" y="329"/>
                  </a:lnTo>
                  <a:lnTo>
                    <a:pt x="1352" y="341"/>
                  </a:lnTo>
                  <a:lnTo>
                    <a:pt x="1334" y="353"/>
                  </a:lnTo>
                  <a:lnTo>
                    <a:pt x="1328" y="359"/>
                  </a:lnTo>
                  <a:lnTo>
                    <a:pt x="1322" y="359"/>
                  </a:lnTo>
                  <a:lnTo>
                    <a:pt x="1310" y="359"/>
                  </a:lnTo>
                  <a:lnTo>
                    <a:pt x="1286" y="365"/>
                  </a:lnTo>
                  <a:lnTo>
                    <a:pt x="1262" y="365"/>
                  </a:lnTo>
                  <a:lnTo>
                    <a:pt x="1214" y="371"/>
                  </a:lnTo>
                  <a:lnTo>
                    <a:pt x="1196" y="371"/>
                  </a:lnTo>
                  <a:lnTo>
                    <a:pt x="1178" y="365"/>
                  </a:lnTo>
                  <a:lnTo>
                    <a:pt x="1160" y="365"/>
                  </a:lnTo>
                  <a:lnTo>
                    <a:pt x="1130" y="365"/>
                  </a:lnTo>
                  <a:lnTo>
                    <a:pt x="1095" y="365"/>
                  </a:lnTo>
                  <a:lnTo>
                    <a:pt x="1053" y="371"/>
                  </a:lnTo>
                  <a:lnTo>
                    <a:pt x="1017" y="377"/>
                  </a:lnTo>
                  <a:lnTo>
                    <a:pt x="981" y="377"/>
                  </a:lnTo>
                  <a:lnTo>
                    <a:pt x="957" y="383"/>
                  </a:lnTo>
                  <a:lnTo>
                    <a:pt x="945" y="389"/>
                  </a:lnTo>
                  <a:lnTo>
                    <a:pt x="939" y="395"/>
                  </a:lnTo>
                  <a:lnTo>
                    <a:pt x="921" y="401"/>
                  </a:lnTo>
                  <a:lnTo>
                    <a:pt x="879" y="407"/>
                  </a:lnTo>
                  <a:lnTo>
                    <a:pt x="837" y="419"/>
                  </a:lnTo>
                  <a:lnTo>
                    <a:pt x="819" y="419"/>
                  </a:lnTo>
                  <a:lnTo>
                    <a:pt x="808" y="419"/>
                  </a:lnTo>
                  <a:lnTo>
                    <a:pt x="796" y="419"/>
                  </a:lnTo>
                  <a:lnTo>
                    <a:pt x="778" y="419"/>
                  </a:lnTo>
                  <a:lnTo>
                    <a:pt x="754" y="419"/>
                  </a:lnTo>
                  <a:lnTo>
                    <a:pt x="724" y="425"/>
                  </a:lnTo>
                  <a:lnTo>
                    <a:pt x="664" y="437"/>
                  </a:lnTo>
                  <a:lnTo>
                    <a:pt x="640" y="449"/>
                  </a:lnTo>
                  <a:lnTo>
                    <a:pt x="616" y="461"/>
                  </a:lnTo>
                  <a:lnTo>
                    <a:pt x="598" y="473"/>
                  </a:lnTo>
                  <a:lnTo>
                    <a:pt x="580" y="473"/>
                  </a:lnTo>
                  <a:lnTo>
                    <a:pt x="538" y="473"/>
                  </a:lnTo>
                  <a:lnTo>
                    <a:pt x="503" y="467"/>
                  </a:lnTo>
                  <a:lnTo>
                    <a:pt x="461" y="473"/>
                  </a:lnTo>
                  <a:lnTo>
                    <a:pt x="443" y="479"/>
                  </a:lnTo>
                  <a:lnTo>
                    <a:pt x="431" y="491"/>
                  </a:lnTo>
                  <a:lnTo>
                    <a:pt x="425" y="509"/>
                  </a:lnTo>
                  <a:lnTo>
                    <a:pt x="419" y="533"/>
                  </a:lnTo>
                  <a:lnTo>
                    <a:pt x="413" y="539"/>
                  </a:lnTo>
                  <a:lnTo>
                    <a:pt x="407" y="545"/>
                  </a:lnTo>
                  <a:lnTo>
                    <a:pt x="389" y="551"/>
                  </a:lnTo>
                  <a:lnTo>
                    <a:pt x="347" y="569"/>
                  </a:lnTo>
                  <a:lnTo>
                    <a:pt x="299" y="587"/>
                  </a:lnTo>
                  <a:lnTo>
                    <a:pt x="257" y="593"/>
                  </a:lnTo>
                  <a:lnTo>
                    <a:pt x="222" y="599"/>
                  </a:lnTo>
                  <a:lnTo>
                    <a:pt x="180" y="617"/>
                  </a:lnTo>
                  <a:lnTo>
                    <a:pt x="150" y="641"/>
                  </a:lnTo>
                  <a:lnTo>
                    <a:pt x="138" y="647"/>
                  </a:lnTo>
                  <a:lnTo>
                    <a:pt x="132" y="653"/>
                  </a:lnTo>
                  <a:lnTo>
                    <a:pt x="126" y="659"/>
                  </a:lnTo>
                  <a:lnTo>
                    <a:pt x="108" y="659"/>
                  </a:lnTo>
                  <a:lnTo>
                    <a:pt x="96" y="653"/>
                  </a:lnTo>
                  <a:lnTo>
                    <a:pt x="90" y="653"/>
                  </a:lnTo>
                  <a:lnTo>
                    <a:pt x="0" y="671"/>
                  </a:lnTo>
                  <a:lnTo>
                    <a:pt x="12" y="689"/>
                  </a:lnTo>
                  <a:lnTo>
                    <a:pt x="42" y="695"/>
                  </a:lnTo>
                  <a:lnTo>
                    <a:pt x="84" y="695"/>
                  </a:lnTo>
                  <a:lnTo>
                    <a:pt x="132" y="683"/>
                  </a:lnTo>
                  <a:lnTo>
                    <a:pt x="192" y="671"/>
                  </a:lnTo>
                  <a:lnTo>
                    <a:pt x="263" y="653"/>
                  </a:lnTo>
                  <a:lnTo>
                    <a:pt x="335" y="629"/>
                  </a:lnTo>
                  <a:lnTo>
                    <a:pt x="407" y="599"/>
                  </a:lnTo>
                  <a:lnTo>
                    <a:pt x="473" y="569"/>
                  </a:lnTo>
                  <a:lnTo>
                    <a:pt x="527" y="545"/>
                  </a:lnTo>
                  <a:lnTo>
                    <a:pt x="562" y="527"/>
                  </a:lnTo>
                  <a:lnTo>
                    <a:pt x="568" y="521"/>
                  </a:lnTo>
                  <a:lnTo>
                    <a:pt x="574" y="521"/>
                  </a:lnTo>
                  <a:lnTo>
                    <a:pt x="604" y="521"/>
                  </a:lnTo>
                  <a:lnTo>
                    <a:pt x="646" y="515"/>
                  </a:lnTo>
                  <a:lnTo>
                    <a:pt x="712" y="497"/>
                  </a:lnTo>
                  <a:lnTo>
                    <a:pt x="790" y="479"/>
                  </a:lnTo>
                  <a:lnTo>
                    <a:pt x="873" y="461"/>
                  </a:lnTo>
                  <a:lnTo>
                    <a:pt x="963" y="443"/>
                  </a:lnTo>
                  <a:lnTo>
                    <a:pt x="1059" y="431"/>
                  </a:lnTo>
                  <a:lnTo>
                    <a:pt x="1148" y="425"/>
                  </a:lnTo>
                  <a:lnTo>
                    <a:pt x="1178" y="425"/>
                  </a:lnTo>
                  <a:lnTo>
                    <a:pt x="1214" y="437"/>
                  </a:lnTo>
                  <a:lnTo>
                    <a:pt x="1292" y="461"/>
                  </a:lnTo>
                  <a:lnTo>
                    <a:pt x="1340" y="479"/>
                  </a:lnTo>
                  <a:lnTo>
                    <a:pt x="1382" y="503"/>
                  </a:lnTo>
                  <a:lnTo>
                    <a:pt x="1417" y="533"/>
                  </a:lnTo>
                  <a:lnTo>
                    <a:pt x="1441" y="563"/>
                  </a:lnTo>
                  <a:lnTo>
                    <a:pt x="1447" y="587"/>
                  </a:lnTo>
                  <a:lnTo>
                    <a:pt x="1435" y="617"/>
                  </a:lnTo>
                  <a:lnTo>
                    <a:pt x="1423" y="629"/>
                  </a:lnTo>
                  <a:lnTo>
                    <a:pt x="1405" y="641"/>
                  </a:lnTo>
                  <a:lnTo>
                    <a:pt x="1376" y="653"/>
                  </a:lnTo>
                  <a:lnTo>
                    <a:pt x="1346" y="665"/>
                  </a:lnTo>
                  <a:lnTo>
                    <a:pt x="1280" y="683"/>
                  </a:lnTo>
                  <a:lnTo>
                    <a:pt x="1226" y="701"/>
                  </a:lnTo>
                  <a:lnTo>
                    <a:pt x="1178" y="719"/>
                  </a:lnTo>
                  <a:lnTo>
                    <a:pt x="1142" y="743"/>
                  </a:lnTo>
                  <a:lnTo>
                    <a:pt x="1112" y="755"/>
                  </a:lnTo>
                  <a:lnTo>
                    <a:pt x="1089" y="773"/>
                  </a:lnTo>
                  <a:lnTo>
                    <a:pt x="1077" y="791"/>
                  </a:lnTo>
                  <a:lnTo>
                    <a:pt x="1065" y="809"/>
                  </a:lnTo>
                  <a:lnTo>
                    <a:pt x="1059" y="833"/>
                  </a:lnTo>
                  <a:lnTo>
                    <a:pt x="1065" y="857"/>
                  </a:lnTo>
                  <a:lnTo>
                    <a:pt x="1077" y="869"/>
                  </a:lnTo>
                  <a:lnTo>
                    <a:pt x="1083" y="875"/>
                  </a:lnTo>
                  <a:lnTo>
                    <a:pt x="1089" y="881"/>
                  </a:lnTo>
                  <a:lnTo>
                    <a:pt x="1106" y="881"/>
                  </a:lnTo>
                  <a:lnTo>
                    <a:pt x="1124" y="875"/>
                  </a:lnTo>
                  <a:lnTo>
                    <a:pt x="1148" y="875"/>
                  </a:lnTo>
                  <a:lnTo>
                    <a:pt x="1208" y="869"/>
                  </a:lnTo>
                  <a:lnTo>
                    <a:pt x="1268" y="863"/>
                  </a:lnTo>
                  <a:lnTo>
                    <a:pt x="1328" y="863"/>
                  </a:lnTo>
                  <a:lnTo>
                    <a:pt x="1388" y="857"/>
                  </a:lnTo>
                  <a:lnTo>
                    <a:pt x="1411" y="857"/>
                  </a:lnTo>
                  <a:lnTo>
                    <a:pt x="1429" y="851"/>
                  </a:lnTo>
                  <a:lnTo>
                    <a:pt x="1441" y="851"/>
                  </a:lnTo>
                  <a:lnTo>
                    <a:pt x="1447" y="851"/>
                  </a:lnTo>
                  <a:lnTo>
                    <a:pt x="1459" y="845"/>
                  </a:lnTo>
                  <a:lnTo>
                    <a:pt x="1483" y="833"/>
                  </a:lnTo>
                  <a:lnTo>
                    <a:pt x="1525" y="815"/>
                  </a:lnTo>
                  <a:lnTo>
                    <a:pt x="1573" y="791"/>
                  </a:lnTo>
                  <a:lnTo>
                    <a:pt x="1675" y="743"/>
                  </a:lnTo>
                  <a:lnTo>
                    <a:pt x="1716" y="725"/>
                  </a:lnTo>
                  <a:lnTo>
                    <a:pt x="1752" y="713"/>
                  </a:lnTo>
                  <a:lnTo>
                    <a:pt x="1806" y="689"/>
                  </a:lnTo>
                  <a:lnTo>
                    <a:pt x="1842" y="653"/>
                  </a:lnTo>
                  <a:lnTo>
                    <a:pt x="1866" y="611"/>
                  </a:lnTo>
                  <a:lnTo>
                    <a:pt x="1884" y="581"/>
                  </a:lnTo>
                  <a:lnTo>
                    <a:pt x="1926" y="515"/>
                  </a:lnTo>
                  <a:lnTo>
                    <a:pt x="1979" y="449"/>
                  </a:lnTo>
                  <a:lnTo>
                    <a:pt x="2039" y="389"/>
                  </a:lnTo>
                  <a:lnTo>
                    <a:pt x="2105" y="341"/>
                  </a:lnTo>
                  <a:lnTo>
                    <a:pt x="2159" y="299"/>
                  </a:lnTo>
                  <a:lnTo>
                    <a:pt x="2207" y="269"/>
                  </a:lnTo>
                  <a:lnTo>
                    <a:pt x="2237" y="245"/>
                  </a:lnTo>
                  <a:lnTo>
                    <a:pt x="2249" y="239"/>
                  </a:lnTo>
                  <a:lnTo>
                    <a:pt x="2249" y="239"/>
                  </a:lnTo>
                  <a:lnTo>
                    <a:pt x="2392" y="167"/>
                  </a:lnTo>
                  <a:lnTo>
                    <a:pt x="2392" y="60"/>
                  </a:lnTo>
                  <a:lnTo>
                    <a:pt x="2392" y="0"/>
                  </a:lnTo>
                  <a:lnTo>
                    <a:pt x="2344" y="18"/>
                  </a:lnTo>
                  <a:lnTo>
                    <a:pt x="2302" y="36"/>
                  </a:lnTo>
                  <a:lnTo>
                    <a:pt x="2302" y="36"/>
                  </a:lnTo>
                  <a:close/>
                </a:path>
              </a:pathLst>
            </a:custGeom>
            <a:solidFill>
              <a:schemeClr val="bg1"/>
            </a:solidFill>
            <a:ln w="9525">
              <a:noFill/>
              <a:round/>
              <a:headEnd/>
              <a:tailEnd/>
            </a:ln>
          </p:spPr>
          <p:txBody>
            <a:bodyPr/>
            <a:lstStyle/>
            <a:p>
              <a:pPr>
                <a:defRPr/>
              </a:pPr>
              <a:endParaRPr lang="zh-CN" altLang="en-US"/>
            </a:p>
          </p:txBody>
        </p:sp>
        <p:sp>
          <p:nvSpPr>
            <p:cNvPr id="4108" name="Freeform 12"/>
            <p:cNvSpPr>
              <a:spLocks/>
            </p:cNvSpPr>
            <p:nvPr userDrawn="1"/>
          </p:nvSpPr>
          <p:spPr bwMode="hidden">
            <a:xfrm>
              <a:off x="3839" y="1854"/>
              <a:ext cx="577" cy="258"/>
            </a:xfrm>
            <a:custGeom>
              <a:avLst/>
              <a:gdLst/>
              <a:ahLst/>
              <a:cxnLst>
                <a:cxn ang="0">
                  <a:pos x="30" y="245"/>
                </a:cxn>
                <a:cxn ang="0">
                  <a:pos x="18" y="251"/>
                </a:cxn>
                <a:cxn ang="0">
                  <a:pos x="6" y="257"/>
                </a:cxn>
                <a:cxn ang="0">
                  <a:pos x="0" y="257"/>
                </a:cxn>
                <a:cxn ang="0">
                  <a:pos x="305" y="113"/>
                </a:cxn>
                <a:cxn ang="0">
                  <a:pos x="520" y="0"/>
                </a:cxn>
                <a:cxn ang="0">
                  <a:pos x="526" y="6"/>
                </a:cxn>
                <a:cxn ang="0">
                  <a:pos x="544" y="18"/>
                </a:cxn>
                <a:cxn ang="0">
                  <a:pos x="550" y="24"/>
                </a:cxn>
                <a:cxn ang="0">
                  <a:pos x="550" y="36"/>
                </a:cxn>
                <a:cxn ang="0">
                  <a:pos x="544" y="42"/>
                </a:cxn>
                <a:cxn ang="0">
                  <a:pos x="526" y="54"/>
                </a:cxn>
                <a:cxn ang="0">
                  <a:pos x="514" y="60"/>
                </a:cxn>
                <a:cxn ang="0">
                  <a:pos x="502" y="66"/>
                </a:cxn>
                <a:cxn ang="0">
                  <a:pos x="448" y="84"/>
                </a:cxn>
                <a:cxn ang="0">
                  <a:pos x="382" y="113"/>
                </a:cxn>
                <a:cxn ang="0">
                  <a:pos x="305" y="143"/>
                </a:cxn>
                <a:cxn ang="0">
                  <a:pos x="227" y="173"/>
                </a:cxn>
                <a:cxn ang="0">
                  <a:pos x="149" y="203"/>
                </a:cxn>
                <a:cxn ang="0">
                  <a:pos x="83" y="227"/>
                </a:cxn>
                <a:cxn ang="0">
                  <a:pos x="30" y="245"/>
                </a:cxn>
                <a:cxn ang="0">
                  <a:pos x="30" y="245"/>
                </a:cxn>
              </a:cxnLst>
              <a:rect l="0" t="0" r="r" b="b"/>
              <a:pathLst>
                <a:path w="550" h="257">
                  <a:moveTo>
                    <a:pt x="30" y="245"/>
                  </a:moveTo>
                  <a:lnTo>
                    <a:pt x="18" y="251"/>
                  </a:lnTo>
                  <a:lnTo>
                    <a:pt x="6" y="257"/>
                  </a:lnTo>
                  <a:lnTo>
                    <a:pt x="0" y="257"/>
                  </a:lnTo>
                  <a:lnTo>
                    <a:pt x="305" y="113"/>
                  </a:lnTo>
                  <a:lnTo>
                    <a:pt x="520" y="0"/>
                  </a:lnTo>
                  <a:lnTo>
                    <a:pt x="526" y="6"/>
                  </a:lnTo>
                  <a:lnTo>
                    <a:pt x="544" y="18"/>
                  </a:lnTo>
                  <a:lnTo>
                    <a:pt x="550" y="24"/>
                  </a:lnTo>
                  <a:lnTo>
                    <a:pt x="550" y="36"/>
                  </a:lnTo>
                  <a:lnTo>
                    <a:pt x="544" y="42"/>
                  </a:lnTo>
                  <a:lnTo>
                    <a:pt x="526" y="54"/>
                  </a:lnTo>
                  <a:lnTo>
                    <a:pt x="514" y="60"/>
                  </a:lnTo>
                  <a:lnTo>
                    <a:pt x="502" y="66"/>
                  </a:lnTo>
                  <a:lnTo>
                    <a:pt x="448" y="84"/>
                  </a:lnTo>
                  <a:lnTo>
                    <a:pt x="382" y="113"/>
                  </a:lnTo>
                  <a:lnTo>
                    <a:pt x="305" y="143"/>
                  </a:lnTo>
                  <a:lnTo>
                    <a:pt x="227" y="173"/>
                  </a:lnTo>
                  <a:lnTo>
                    <a:pt x="149" y="203"/>
                  </a:lnTo>
                  <a:lnTo>
                    <a:pt x="83" y="227"/>
                  </a:lnTo>
                  <a:lnTo>
                    <a:pt x="30" y="245"/>
                  </a:lnTo>
                  <a:lnTo>
                    <a:pt x="30" y="245"/>
                  </a:lnTo>
                  <a:close/>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zh-CN" altLang="en-US"/>
            </a:p>
          </p:txBody>
        </p:sp>
        <p:sp>
          <p:nvSpPr>
            <p:cNvPr id="4109" name="Freeform 13"/>
            <p:cNvSpPr>
              <a:spLocks/>
            </p:cNvSpPr>
            <p:nvPr userDrawn="1"/>
          </p:nvSpPr>
          <p:spPr bwMode="hidden">
            <a:xfrm>
              <a:off x="5327" y="1642"/>
              <a:ext cx="5" cy="1"/>
            </a:xfrm>
            <a:custGeom>
              <a:avLst/>
              <a:gdLst/>
              <a:ahLst/>
              <a:cxnLst>
                <a:cxn ang="0">
                  <a:pos x="0" y="0"/>
                </a:cxn>
                <a:cxn ang="0">
                  <a:pos x="5" y="0"/>
                </a:cxn>
                <a:cxn ang="0">
                  <a:pos x="0" y="0"/>
                </a:cxn>
                <a:cxn ang="0">
                  <a:pos x="0" y="0"/>
                </a:cxn>
              </a:cxnLst>
              <a:rect l="0" t="0" r="r" b="b"/>
              <a:pathLst>
                <a:path w="5">
                  <a:moveTo>
                    <a:pt x="0" y="0"/>
                  </a:moveTo>
                  <a:lnTo>
                    <a:pt x="5" y="0"/>
                  </a:lnTo>
                  <a:lnTo>
                    <a:pt x="0" y="0"/>
                  </a:lnTo>
                  <a:lnTo>
                    <a:pt x="0" y="0"/>
                  </a:lnTo>
                  <a:close/>
                </a:path>
              </a:pathLst>
            </a:custGeom>
            <a:solidFill>
              <a:srgbClr val="FED1AD"/>
            </a:solidFill>
            <a:ln w="9525">
              <a:noFill/>
              <a:round/>
              <a:headEnd/>
              <a:tailEnd/>
            </a:ln>
          </p:spPr>
          <p:txBody>
            <a:bodyPr/>
            <a:lstStyle/>
            <a:p>
              <a:pPr>
                <a:defRPr/>
              </a:pPr>
              <a:endParaRPr lang="zh-CN" altLang="en-US"/>
            </a:p>
          </p:txBody>
        </p:sp>
        <p:sp>
          <p:nvSpPr>
            <p:cNvPr id="4110" name="Freeform 14"/>
            <p:cNvSpPr>
              <a:spLocks/>
            </p:cNvSpPr>
            <p:nvPr userDrawn="1"/>
          </p:nvSpPr>
          <p:spPr bwMode="hidden">
            <a:xfrm>
              <a:off x="3839" y="1728"/>
              <a:ext cx="716" cy="383"/>
            </a:xfrm>
            <a:custGeom>
              <a:avLst/>
              <a:gdLst/>
              <a:ahLst/>
              <a:cxnLst>
                <a:cxn ang="0">
                  <a:pos x="659" y="6"/>
                </a:cxn>
                <a:cxn ang="0">
                  <a:pos x="588" y="42"/>
                </a:cxn>
                <a:cxn ang="0">
                  <a:pos x="515" y="84"/>
                </a:cxn>
                <a:cxn ang="0">
                  <a:pos x="509" y="90"/>
                </a:cxn>
                <a:cxn ang="0">
                  <a:pos x="485" y="102"/>
                </a:cxn>
                <a:cxn ang="0">
                  <a:pos x="455" y="120"/>
                </a:cxn>
                <a:cxn ang="0">
                  <a:pos x="425" y="138"/>
                </a:cxn>
                <a:cxn ang="0">
                  <a:pos x="371" y="168"/>
                </a:cxn>
                <a:cxn ang="0">
                  <a:pos x="306" y="198"/>
                </a:cxn>
                <a:cxn ang="0">
                  <a:pos x="186" y="251"/>
                </a:cxn>
                <a:cxn ang="0">
                  <a:pos x="131" y="269"/>
                </a:cxn>
                <a:cxn ang="0">
                  <a:pos x="89" y="287"/>
                </a:cxn>
                <a:cxn ang="0">
                  <a:pos x="53" y="305"/>
                </a:cxn>
                <a:cxn ang="0">
                  <a:pos x="36" y="311"/>
                </a:cxn>
                <a:cxn ang="0">
                  <a:pos x="12" y="329"/>
                </a:cxn>
                <a:cxn ang="0">
                  <a:pos x="0" y="353"/>
                </a:cxn>
                <a:cxn ang="0">
                  <a:pos x="0" y="371"/>
                </a:cxn>
                <a:cxn ang="0">
                  <a:pos x="0" y="383"/>
                </a:cxn>
                <a:cxn ang="0">
                  <a:pos x="0" y="383"/>
                </a:cxn>
                <a:cxn ang="0">
                  <a:pos x="12" y="371"/>
                </a:cxn>
                <a:cxn ang="0">
                  <a:pos x="30" y="353"/>
                </a:cxn>
                <a:cxn ang="0">
                  <a:pos x="53" y="335"/>
                </a:cxn>
                <a:cxn ang="0">
                  <a:pos x="77" y="317"/>
                </a:cxn>
                <a:cxn ang="0">
                  <a:pos x="101" y="311"/>
                </a:cxn>
                <a:cxn ang="0">
                  <a:pos x="131" y="299"/>
                </a:cxn>
                <a:cxn ang="0">
                  <a:pos x="204" y="269"/>
                </a:cxn>
                <a:cxn ang="0">
                  <a:pos x="240" y="251"/>
                </a:cxn>
                <a:cxn ang="0">
                  <a:pos x="270" y="239"/>
                </a:cxn>
                <a:cxn ang="0">
                  <a:pos x="294" y="228"/>
                </a:cxn>
                <a:cxn ang="0">
                  <a:pos x="312" y="222"/>
                </a:cxn>
                <a:cxn ang="0">
                  <a:pos x="330" y="210"/>
                </a:cxn>
                <a:cxn ang="0">
                  <a:pos x="365" y="186"/>
                </a:cxn>
                <a:cxn ang="0">
                  <a:pos x="419" y="156"/>
                </a:cxn>
                <a:cxn ang="0">
                  <a:pos x="473" y="120"/>
                </a:cxn>
                <a:cxn ang="0">
                  <a:pos x="527" y="90"/>
                </a:cxn>
                <a:cxn ang="0">
                  <a:pos x="576" y="60"/>
                </a:cxn>
                <a:cxn ang="0">
                  <a:pos x="612" y="42"/>
                </a:cxn>
                <a:cxn ang="0">
                  <a:pos x="629" y="36"/>
                </a:cxn>
                <a:cxn ang="0">
                  <a:pos x="647" y="30"/>
                </a:cxn>
                <a:cxn ang="0">
                  <a:pos x="677" y="18"/>
                </a:cxn>
                <a:cxn ang="0">
                  <a:pos x="701" y="6"/>
                </a:cxn>
                <a:cxn ang="0">
                  <a:pos x="713" y="0"/>
                </a:cxn>
                <a:cxn ang="0">
                  <a:pos x="713" y="0"/>
                </a:cxn>
                <a:cxn ang="0">
                  <a:pos x="659" y="6"/>
                </a:cxn>
                <a:cxn ang="0">
                  <a:pos x="716" y="63"/>
                </a:cxn>
              </a:cxnLst>
              <a:rect l="0" t="0" r="r" b="b"/>
              <a:pathLst>
                <a:path w="716" h="383">
                  <a:moveTo>
                    <a:pt x="659" y="6"/>
                  </a:moveTo>
                  <a:lnTo>
                    <a:pt x="588" y="42"/>
                  </a:lnTo>
                  <a:lnTo>
                    <a:pt x="515" y="84"/>
                  </a:lnTo>
                  <a:lnTo>
                    <a:pt x="509" y="90"/>
                  </a:lnTo>
                  <a:lnTo>
                    <a:pt x="485" y="102"/>
                  </a:lnTo>
                  <a:lnTo>
                    <a:pt x="455" y="120"/>
                  </a:lnTo>
                  <a:lnTo>
                    <a:pt x="425" y="138"/>
                  </a:lnTo>
                  <a:lnTo>
                    <a:pt x="371" y="168"/>
                  </a:lnTo>
                  <a:lnTo>
                    <a:pt x="306" y="198"/>
                  </a:lnTo>
                  <a:lnTo>
                    <a:pt x="186" y="251"/>
                  </a:lnTo>
                  <a:lnTo>
                    <a:pt x="131" y="269"/>
                  </a:lnTo>
                  <a:lnTo>
                    <a:pt x="89" y="287"/>
                  </a:lnTo>
                  <a:lnTo>
                    <a:pt x="53" y="305"/>
                  </a:lnTo>
                  <a:lnTo>
                    <a:pt x="36" y="311"/>
                  </a:lnTo>
                  <a:lnTo>
                    <a:pt x="12" y="329"/>
                  </a:lnTo>
                  <a:lnTo>
                    <a:pt x="0" y="353"/>
                  </a:lnTo>
                  <a:lnTo>
                    <a:pt x="0" y="371"/>
                  </a:lnTo>
                  <a:lnTo>
                    <a:pt x="0" y="383"/>
                  </a:lnTo>
                  <a:lnTo>
                    <a:pt x="0" y="383"/>
                  </a:lnTo>
                  <a:lnTo>
                    <a:pt x="12" y="371"/>
                  </a:lnTo>
                  <a:lnTo>
                    <a:pt x="30" y="353"/>
                  </a:lnTo>
                  <a:lnTo>
                    <a:pt x="53" y="335"/>
                  </a:lnTo>
                  <a:lnTo>
                    <a:pt x="77" y="317"/>
                  </a:lnTo>
                  <a:lnTo>
                    <a:pt x="101" y="311"/>
                  </a:lnTo>
                  <a:lnTo>
                    <a:pt x="131" y="299"/>
                  </a:lnTo>
                  <a:lnTo>
                    <a:pt x="204" y="269"/>
                  </a:lnTo>
                  <a:lnTo>
                    <a:pt x="240" y="251"/>
                  </a:lnTo>
                  <a:lnTo>
                    <a:pt x="270" y="239"/>
                  </a:lnTo>
                  <a:lnTo>
                    <a:pt x="294" y="228"/>
                  </a:lnTo>
                  <a:lnTo>
                    <a:pt x="312" y="222"/>
                  </a:lnTo>
                  <a:lnTo>
                    <a:pt x="330" y="210"/>
                  </a:lnTo>
                  <a:lnTo>
                    <a:pt x="365" y="186"/>
                  </a:lnTo>
                  <a:lnTo>
                    <a:pt x="419" y="156"/>
                  </a:lnTo>
                  <a:lnTo>
                    <a:pt x="473" y="120"/>
                  </a:lnTo>
                  <a:lnTo>
                    <a:pt x="527" y="90"/>
                  </a:lnTo>
                  <a:lnTo>
                    <a:pt x="576" y="60"/>
                  </a:lnTo>
                  <a:lnTo>
                    <a:pt x="612" y="42"/>
                  </a:lnTo>
                  <a:lnTo>
                    <a:pt x="629" y="36"/>
                  </a:lnTo>
                  <a:lnTo>
                    <a:pt x="647" y="30"/>
                  </a:lnTo>
                  <a:lnTo>
                    <a:pt x="677" y="18"/>
                  </a:lnTo>
                  <a:lnTo>
                    <a:pt x="701" y="6"/>
                  </a:lnTo>
                  <a:lnTo>
                    <a:pt x="713" y="0"/>
                  </a:lnTo>
                  <a:lnTo>
                    <a:pt x="713" y="0"/>
                  </a:lnTo>
                  <a:lnTo>
                    <a:pt x="659" y="6"/>
                  </a:lnTo>
                  <a:lnTo>
                    <a:pt x="716" y="63"/>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zh-CN" altLang="en-US"/>
            </a:p>
          </p:txBody>
        </p:sp>
        <p:sp>
          <p:nvSpPr>
            <p:cNvPr id="4111" name="Freeform 15"/>
            <p:cNvSpPr>
              <a:spLocks/>
            </p:cNvSpPr>
            <p:nvPr userDrawn="1"/>
          </p:nvSpPr>
          <p:spPr bwMode="hidden">
            <a:xfrm>
              <a:off x="3453" y="2271"/>
              <a:ext cx="318" cy="225"/>
            </a:xfrm>
            <a:custGeom>
              <a:avLst/>
              <a:gdLst/>
              <a:ahLst/>
              <a:cxnLst>
                <a:cxn ang="0">
                  <a:pos x="6" y="225"/>
                </a:cxn>
                <a:cxn ang="0">
                  <a:pos x="0" y="195"/>
                </a:cxn>
                <a:cxn ang="0">
                  <a:pos x="315" y="0"/>
                </a:cxn>
                <a:cxn ang="0">
                  <a:pos x="303" y="27"/>
                </a:cxn>
                <a:cxn ang="0">
                  <a:pos x="318" y="42"/>
                </a:cxn>
              </a:cxnLst>
              <a:rect l="0" t="0" r="r" b="b"/>
              <a:pathLst>
                <a:path w="318" h="225">
                  <a:moveTo>
                    <a:pt x="6" y="225"/>
                  </a:moveTo>
                  <a:lnTo>
                    <a:pt x="0" y="195"/>
                  </a:lnTo>
                  <a:lnTo>
                    <a:pt x="315" y="0"/>
                  </a:lnTo>
                  <a:lnTo>
                    <a:pt x="303" y="27"/>
                  </a:lnTo>
                  <a:lnTo>
                    <a:pt x="318" y="42"/>
                  </a:lnTo>
                </a:path>
              </a:pathLst>
            </a:custGeom>
            <a:gradFill rotWithShape="0">
              <a:gsLst>
                <a:gs pos="0">
                  <a:schemeClr val="bg2">
                    <a:gamma/>
                    <a:tint val="94118"/>
                    <a:invGamma/>
                  </a:schemeClr>
                </a:gs>
                <a:gs pos="100000">
                  <a:schemeClr val="bg2"/>
                </a:gs>
              </a:gsLst>
              <a:lin ang="2700000" scaled="1"/>
            </a:gradFill>
            <a:ln w="9525">
              <a:noFill/>
              <a:round/>
              <a:headEnd/>
              <a:tailEnd/>
            </a:ln>
          </p:spPr>
          <p:txBody>
            <a:bodyPr/>
            <a:lstStyle/>
            <a:p>
              <a:pPr>
                <a:defRPr/>
              </a:pPr>
              <a:endParaRPr lang="zh-CN" altLang="en-US"/>
            </a:p>
          </p:txBody>
        </p:sp>
        <p:sp>
          <p:nvSpPr>
            <p:cNvPr id="4112" name="Freeform 16"/>
            <p:cNvSpPr>
              <a:spLocks/>
            </p:cNvSpPr>
            <p:nvPr userDrawn="1"/>
          </p:nvSpPr>
          <p:spPr bwMode="hidden">
            <a:xfrm>
              <a:off x="0" y="2658"/>
              <a:ext cx="2595" cy="933"/>
            </a:xfrm>
            <a:custGeom>
              <a:avLst/>
              <a:gdLst/>
              <a:ahLst/>
              <a:cxnLst>
                <a:cxn ang="0">
                  <a:pos x="1050" y="657"/>
                </a:cxn>
                <a:cxn ang="0">
                  <a:pos x="1581" y="690"/>
                </a:cxn>
                <a:cxn ang="0">
                  <a:pos x="1671" y="723"/>
                </a:cxn>
                <a:cxn ang="0">
                  <a:pos x="1176" y="621"/>
                </a:cxn>
                <a:cxn ang="0">
                  <a:pos x="1854" y="567"/>
                </a:cxn>
                <a:cxn ang="0">
                  <a:pos x="1869" y="612"/>
                </a:cxn>
                <a:cxn ang="0">
                  <a:pos x="2103" y="861"/>
                </a:cxn>
                <a:cxn ang="0">
                  <a:pos x="1883" y="520"/>
                </a:cxn>
                <a:cxn ang="0">
                  <a:pos x="1842" y="490"/>
                </a:cxn>
                <a:cxn ang="0">
                  <a:pos x="1770" y="466"/>
                </a:cxn>
                <a:cxn ang="0">
                  <a:pos x="1740" y="448"/>
                </a:cxn>
                <a:cxn ang="0">
                  <a:pos x="1758" y="436"/>
                </a:cxn>
                <a:cxn ang="0">
                  <a:pos x="1830" y="430"/>
                </a:cxn>
                <a:cxn ang="0">
                  <a:pos x="1877" y="424"/>
                </a:cxn>
                <a:cxn ang="0">
                  <a:pos x="1955" y="394"/>
                </a:cxn>
                <a:cxn ang="0">
                  <a:pos x="2052" y="396"/>
                </a:cxn>
                <a:cxn ang="0">
                  <a:pos x="2253" y="732"/>
                </a:cxn>
                <a:cxn ang="0">
                  <a:pos x="2415" y="933"/>
                </a:cxn>
                <a:cxn ang="0">
                  <a:pos x="2397" y="828"/>
                </a:cxn>
                <a:cxn ang="0">
                  <a:pos x="2088" y="400"/>
                </a:cxn>
                <a:cxn ang="0">
                  <a:pos x="2046" y="346"/>
                </a:cxn>
                <a:cxn ang="0">
                  <a:pos x="1997" y="304"/>
                </a:cxn>
                <a:cxn ang="0">
                  <a:pos x="1967" y="286"/>
                </a:cxn>
                <a:cxn ang="0">
                  <a:pos x="1973" y="286"/>
                </a:cxn>
                <a:cxn ang="0">
                  <a:pos x="2009" y="286"/>
                </a:cxn>
                <a:cxn ang="0">
                  <a:pos x="2082" y="322"/>
                </a:cxn>
                <a:cxn ang="0">
                  <a:pos x="2199" y="384"/>
                </a:cxn>
                <a:cxn ang="0">
                  <a:pos x="2394" y="448"/>
                </a:cxn>
                <a:cxn ang="0">
                  <a:pos x="2595" y="516"/>
                </a:cxn>
                <a:cxn ang="0">
                  <a:pos x="2388" y="424"/>
                </a:cxn>
                <a:cxn ang="0">
                  <a:pos x="2219" y="340"/>
                </a:cxn>
                <a:cxn ang="0">
                  <a:pos x="2052" y="280"/>
                </a:cxn>
                <a:cxn ang="0">
                  <a:pos x="1955" y="262"/>
                </a:cxn>
                <a:cxn ang="0">
                  <a:pos x="1877" y="274"/>
                </a:cxn>
                <a:cxn ang="0">
                  <a:pos x="1752" y="274"/>
                </a:cxn>
                <a:cxn ang="0">
                  <a:pos x="1661" y="292"/>
                </a:cxn>
                <a:cxn ang="0">
                  <a:pos x="1607" y="316"/>
                </a:cxn>
                <a:cxn ang="0">
                  <a:pos x="1589" y="322"/>
                </a:cxn>
                <a:cxn ang="0">
                  <a:pos x="1409" y="358"/>
                </a:cxn>
                <a:cxn ang="0">
                  <a:pos x="1152" y="442"/>
                </a:cxn>
                <a:cxn ang="0">
                  <a:pos x="966" y="460"/>
                </a:cxn>
                <a:cxn ang="0">
                  <a:pos x="870" y="442"/>
                </a:cxn>
                <a:cxn ang="0">
                  <a:pos x="828" y="430"/>
                </a:cxn>
                <a:cxn ang="0">
                  <a:pos x="743" y="388"/>
                </a:cxn>
                <a:cxn ang="0">
                  <a:pos x="636" y="334"/>
                </a:cxn>
                <a:cxn ang="0">
                  <a:pos x="467" y="256"/>
                </a:cxn>
                <a:cxn ang="0">
                  <a:pos x="0" y="0"/>
                </a:cxn>
                <a:cxn ang="0">
                  <a:pos x="585" y="390"/>
                </a:cxn>
                <a:cxn ang="0">
                  <a:pos x="849" y="543"/>
                </a:cxn>
                <a:cxn ang="0">
                  <a:pos x="897" y="621"/>
                </a:cxn>
              </a:cxnLst>
              <a:rect l="0" t="0" r="r" b="b"/>
              <a:pathLst>
                <a:path w="2595" h="933">
                  <a:moveTo>
                    <a:pt x="981" y="675"/>
                  </a:moveTo>
                  <a:lnTo>
                    <a:pt x="1050" y="657"/>
                  </a:lnTo>
                  <a:lnTo>
                    <a:pt x="1143" y="651"/>
                  </a:lnTo>
                  <a:lnTo>
                    <a:pt x="1581" y="690"/>
                  </a:lnTo>
                  <a:lnTo>
                    <a:pt x="1623" y="738"/>
                  </a:lnTo>
                  <a:lnTo>
                    <a:pt x="1671" y="723"/>
                  </a:lnTo>
                  <a:lnTo>
                    <a:pt x="1656" y="675"/>
                  </a:lnTo>
                  <a:lnTo>
                    <a:pt x="1176" y="621"/>
                  </a:lnTo>
                  <a:lnTo>
                    <a:pt x="1797" y="534"/>
                  </a:lnTo>
                  <a:lnTo>
                    <a:pt x="1854" y="567"/>
                  </a:lnTo>
                  <a:lnTo>
                    <a:pt x="1881" y="585"/>
                  </a:lnTo>
                  <a:lnTo>
                    <a:pt x="1869" y="612"/>
                  </a:lnTo>
                  <a:lnTo>
                    <a:pt x="1995" y="852"/>
                  </a:lnTo>
                  <a:lnTo>
                    <a:pt x="2103" y="861"/>
                  </a:lnTo>
                  <a:lnTo>
                    <a:pt x="1889" y="538"/>
                  </a:lnTo>
                  <a:lnTo>
                    <a:pt x="1883" y="520"/>
                  </a:lnTo>
                  <a:lnTo>
                    <a:pt x="1872" y="508"/>
                  </a:lnTo>
                  <a:lnTo>
                    <a:pt x="1842" y="490"/>
                  </a:lnTo>
                  <a:lnTo>
                    <a:pt x="1806" y="478"/>
                  </a:lnTo>
                  <a:lnTo>
                    <a:pt x="1770" y="466"/>
                  </a:lnTo>
                  <a:lnTo>
                    <a:pt x="1752" y="454"/>
                  </a:lnTo>
                  <a:lnTo>
                    <a:pt x="1740" y="448"/>
                  </a:lnTo>
                  <a:lnTo>
                    <a:pt x="1746" y="436"/>
                  </a:lnTo>
                  <a:lnTo>
                    <a:pt x="1758" y="436"/>
                  </a:lnTo>
                  <a:lnTo>
                    <a:pt x="1782" y="430"/>
                  </a:lnTo>
                  <a:lnTo>
                    <a:pt x="1830" y="430"/>
                  </a:lnTo>
                  <a:lnTo>
                    <a:pt x="1854" y="430"/>
                  </a:lnTo>
                  <a:lnTo>
                    <a:pt x="1877" y="424"/>
                  </a:lnTo>
                  <a:lnTo>
                    <a:pt x="1925" y="400"/>
                  </a:lnTo>
                  <a:lnTo>
                    <a:pt x="1955" y="394"/>
                  </a:lnTo>
                  <a:lnTo>
                    <a:pt x="1979" y="394"/>
                  </a:lnTo>
                  <a:lnTo>
                    <a:pt x="2052" y="396"/>
                  </a:lnTo>
                  <a:lnTo>
                    <a:pt x="2046" y="456"/>
                  </a:lnTo>
                  <a:lnTo>
                    <a:pt x="2253" y="732"/>
                  </a:lnTo>
                  <a:lnTo>
                    <a:pt x="2334" y="816"/>
                  </a:lnTo>
                  <a:lnTo>
                    <a:pt x="2415" y="933"/>
                  </a:lnTo>
                  <a:lnTo>
                    <a:pt x="2430" y="909"/>
                  </a:lnTo>
                  <a:lnTo>
                    <a:pt x="2397" y="828"/>
                  </a:lnTo>
                  <a:lnTo>
                    <a:pt x="2094" y="412"/>
                  </a:lnTo>
                  <a:lnTo>
                    <a:pt x="2088" y="400"/>
                  </a:lnTo>
                  <a:lnTo>
                    <a:pt x="2076" y="376"/>
                  </a:lnTo>
                  <a:lnTo>
                    <a:pt x="2046" y="346"/>
                  </a:lnTo>
                  <a:lnTo>
                    <a:pt x="2015" y="322"/>
                  </a:lnTo>
                  <a:lnTo>
                    <a:pt x="1997" y="304"/>
                  </a:lnTo>
                  <a:lnTo>
                    <a:pt x="1979" y="292"/>
                  </a:lnTo>
                  <a:lnTo>
                    <a:pt x="1967" y="286"/>
                  </a:lnTo>
                  <a:lnTo>
                    <a:pt x="1967" y="286"/>
                  </a:lnTo>
                  <a:lnTo>
                    <a:pt x="1973" y="286"/>
                  </a:lnTo>
                  <a:lnTo>
                    <a:pt x="1985" y="286"/>
                  </a:lnTo>
                  <a:lnTo>
                    <a:pt x="2009" y="286"/>
                  </a:lnTo>
                  <a:lnTo>
                    <a:pt x="2040" y="298"/>
                  </a:lnTo>
                  <a:lnTo>
                    <a:pt x="2082" y="322"/>
                  </a:lnTo>
                  <a:lnTo>
                    <a:pt x="2124" y="348"/>
                  </a:lnTo>
                  <a:lnTo>
                    <a:pt x="2199" y="384"/>
                  </a:lnTo>
                  <a:lnTo>
                    <a:pt x="2325" y="426"/>
                  </a:lnTo>
                  <a:lnTo>
                    <a:pt x="2394" y="448"/>
                  </a:lnTo>
                  <a:lnTo>
                    <a:pt x="2523" y="522"/>
                  </a:lnTo>
                  <a:lnTo>
                    <a:pt x="2595" y="516"/>
                  </a:lnTo>
                  <a:lnTo>
                    <a:pt x="2442" y="454"/>
                  </a:lnTo>
                  <a:lnTo>
                    <a:pt x="2388" y="424"/>
                  </a:lnTo>
                  <a:lnTo>
                    <a:pt x="2327" y="388"/>
                  </a:lnTo>
                  <a:lnTo>
                    <a:pt x="2219" y="340"/>
                  </a:lnTo>
                  <a:lnTo>
                    <a:pt x="2106" y="292"/>
                  </a:lnTo>
                  <a:lnTo>
                    <a:pt x="2052" y="280"/>
                  </a:lnTo>
                  <a:lnTo>
                    <a:pt x="2003" y="268"/>
                  </a:lnTo>
                  <a:lnTo>
                    <a:pt x="1955" y="262"/>
                  </a:lnTo>
                  <a:lnTo>
                    <a:pt x="1919" y="268"/>
                  </a:lnTo>
                  <a:lnTo>
                    <a:pt x="1877" y="274"/>
                  </a:lnTo>
                  <a:lnTo>
                    <a:pt x="1812" y="274"/>
                  </a:lnTo>
                  <a:lnTo>
                    <a:pt x="1752" y="274"/>
                  </a:lnTo>
                  <a:lnTo>
                    <a:pt x="1703" y="286"/>
                  </a:lnTo>
                  <a:lnTo>
                    <a:pt x="1661" y="292"/>
                  </a:lnTo>
                  <a:lnTo>
                    <a:pt x="1631" y="304"/>
                  </a:lnTo>
                  <a:lnTo>
                    <a:pt x="1607" y="316"/>
                  </a:lnTo>
                  <a:lnTo>
                    <a:pt x="1595" y="322"/>
                  </a:lnTo>
                  <a:lnTo>
                    <a:pt x="1589" y="322"/>
                  </a:lnTo>
                  <a:lnTo>
                    <a:pt x="1500" y="334"/>
                  </a:lnTo>
                  <a:lnTo>
                    <a:pt x="1409" y="358"/>
                  </a:lnTo>
                  <a:lnTo>
                    <a:pt x="1236" y="418"/>
                  </a:lnTo>
                  <a:lnTo>
                    <a:pt x="1152" y="442"/>
                  </a:lnTo>
                  <a:lnTo>
                    <a:pt x="1061" y="460"/>
                  </a:lnTo>
                  <a:lnTo>
                    <a:pt x="966" y="460"/>
                  </a:lnTo>
                  <a:lnTo>
                    <a:pt x="918" y="454"/>
                  </a:lnTo>
                  <a:lnTo>
                    <a:pt x="870" y="442"/>
                  </a:lnTo>
                  <a:lnTo>
                    <a:pt x="858" y="436"/>
                  </a:lnTo>
                  <a:lnTo>
                    <a:pt x="828" y="430"/>
                  </a:lnTo>
                  <a:lnTo>
                    <a:pt x="791" y="412"/>
                  </a:lnTo>
                  <a:lnTo>
                    <a:pt x="743" y="388"/>
                  </a:lnTo>
                  <a:lnTo>
                    <a:pt x="690" y="364"/>
                  </a:lnTo>
                  <a:lnTo>
                    <a:pt x="636" y="334"/>
                  </a:lnTo>
                  <a:lnTo>
                    <a:pt x="515" y="280"/>
                  </a:lnTo>
                  <a:lnTo>
                    <a:pt x="467" y="256"/>
                  </a:lnTo>
                  <a:lnTo>
                    <a:pt x="443" y="244"/>
                  </a:lnTo>
                  <a:lnTo>
                    <a:pt x="0" y="0"/>
                  </a:lnTo>
                  <a:lnTo>
                    <a:pt x="123" y="120"/>
                  </a:lnTo>
                  <a:lnTo>
                    <a:pt x="585" y="390"/>
                  </a:lnTo>
                  <a:lnTo>
                    <a:pt x="708" y="462"/>
                  </a:lnTo>
                  <a:lnTo>
                    <a:pt x="849" y="543"/>
                  </a:lnTo>
                  <a:lnTo>
                    <a:pt x="882" y="564"/>
                  </a:lnTo>
                  <a:lnTo>
                    <a:pt x="897" y="621"/>
                  </a:lnTo>
                  <a:lnTo>
                    <a:pt x="981" y="675"/>
                  </a:lnTo>
                  <a:close/>
                </a:path>
              </a:pathLst>
            </a:custGeom>
            <a:gradFill rotWithShape="0">
              <a:gsLst>
                <a:gs pos="0">
                  <a:schemeClr val="bg2">
                    <a:gamma/>
                    <a:tint val="81961"/>
                    <a:invGamma/>
                  </a:schemeClr>
                </a:gs>
                <a:gs pos="100000">
                  <a:schemeClr val="bg2"/>
                </a:gs>
              </a:gsLst>
              <a:lin ang="2700000" scaled="1"/>
            </a:gradFill>
            <a:ln w="9525">
              <a:noFill/>
              <a:round/>
              <a:headEnd/>
              <a:tailEnd/>
            </a:ln>
          </p:spPr>
          <p:txBody>
            <a:bodyPr/>
            <a:lstStyle/>
            <a:p>
              <a:pPr>
                <a:defRPr/>
              </a:pPr>
              <a:endParaRPr lang="zh-CN" altLang="en-US"/>
            </a:p>
          </p:txBody>
        </p:sp>
        <p:sp>
          <p:nvSpPr>
            <p:cNvPr id="4113" name="Freeform 17"/>
            <p:cNvSpPr>
              <a:spLocks/>
            </p:cNvSpPr>
            <p:nvPr userDrawn="1"/>
          </p:nvSpPr>
          <p:spPr bwMode="hidden">
            <a:xfrm>
              <a:off x="0" y="2994"/>
              <a:ext cx="2723" cy="1091"/>
            </a:xfrm>
            <a:custGeom>
              <a:avLst/>
              <a:gdLst/>
              <a:ahLst/>
              <a:cxnLst>
                <a:cxn ang="0">
                  <a:pos x="2370" y="72"/>
                </a:cxn>
                <a:cxn ang="0">
                  <a:pos x="2597" y="198"/>
                </a:cxn>
                <a:cxn ang="0">
                  <a:pos x="2639" y="276"/>
                </a:cxn>
                <a:cxn ang="0">
                  <a:pos x="2453" y="264"/>
                </a:cxn>
                <a:cxn ang="0">
                  <a:pos x="2297" y="204"/>
                </a:cxn>
                <a:cxn ang="0">
                  <a:pos x="2112" y="66"/>
                </a:cxn>
                <a:cxn ang="0">
                  <a:pos x="2088" y="72"/>
                </a:cxn>
                <a:cxn ang="0">
                  <a:pos x="2106" y="114"/>
                </a:cxn>
                <a:cxn ang="0">
                  <a:pos x="2412" y="552"/>
                </a:cxn>
                <a:cxn ang="0">
                  <a:pos x="2279" y="564"/>
                </a:cxn>
                <a:cxn ang="0">
                  <a:pos x="2189" y="492"/>
                </a:cxn>
                <a:cxn ang="0">
                  <a:pos x="2058" y="330"/>
                </a:cxn>
                <a:cxn ang="0">
                  <a:pos x="1991" y="234"/>
                </a:cxn>
                <a:cxn ang="0">
                  <a:pos x="1949" y="174"/>
                </a:cxn>
                <a:cxn ang="0">
                  <a:pos x="1824" y="132"/>
                </a:cxn>
                <a:cxn ang="0">
                  <a:pos x="1794" y="144"/>
                </a:cxn>
                <a:cxn ang="0">
                  <a:pos x="1895" y="222"/>
                </a:cxn>
                <a:cxn ang="0">
                  <a:pos x="1943" y="366"/>
                </a:cxn>
                <a:cxn ang="0">
                  <a:pos x="2064" y="630"/>
                </a:cxn>
                <a:cxn ang="0">
                  <a:pos x="2052" y="695"/>
                </a:cxn>
                <a:cxn ang="0">
                  <a:pos x="1955" y="683"/>
                </a:cxn>
                <a:cxn ang="0">
                  <a:pos x="1913" y="636"/>
                </a:cxn>
                <a:cxn ang="0">
                  <a:pos x="1703" y="312"/>
                </a:cxn>
                <a:cxn ang="0">
                  <a:pos x="1637" y="276"/>
                </a:cxn>
                <a:cxn ang="0">
                  <a:pos x="1643" y="318"/>
                </a:cxn>
                <a:cxn ang="0">
                  <a:pos x="1673" y="408"/>
                </a:cxn>
                <a:cxn ang="0">
                  <a:pos x="1716" y="779"/>
                </a:cxn>
                <a:cxn ang="0">
                  <a:pos x="1691" y="737"/>
                </a:cxn>
                <a:cxn ang="0">
                  <a:pos x="1613" y="582"/>
                </a:cxn>
                <a:cxn ang="0">
                  <a:pos x="1494" y="480"/>
                </a:cxn>
                <a:cxn ang="0">
                  <a:pos x="1248" y="528"/>
                </a:cxn>
                <a:cxn ang="0">
                  <a:pos x="996" y="630"/>
                </a:cxn>
                <a:cxn ang="0">
                  <a:pos x="714" y="534"/>
                </a:cxn>
                <a:cxn ang="0">
                  <a:pos x="198" y="288"/>
                </a:cxn>
                <a:cxn ang="0">
                  <a:pos x="0" y="460"/>
                </a:cxn>
                <a:cxn ang="0">
                  <a:pos x="288" y="570"/>
                </a:cxn>
                <a:cxn ang="0">
                  <a:pos x="461" y="654"/>
                </a:cxn>
                <a:cxn ang="0">
                  <a:pos x="725" y="755"/>
                </a:cxn>
                <a:cxn ang="0">
                  <a:pos x="966" y="791"/>
                </a:cxn>
                <a:cxn ang="0">
                  <a:pos x="1176" y="779"/>
                </a:cxn>
                <a:cxn ang="0">
                  <a:pos x="1278" y="791"/>
                </a:cxn>
                <a:cxn ang="0">
                  <a:pos x="1404" y="845"/>
                </a:cxn>
                <a:cxn ang="0">
                  <a:pos x="1416" y="887"/>
                </a:cxn>
                <a:cxn ang="0">
                  <a:pos x="1361" y="923"/>
                </a:cxn>
                <a:cxn ang="0">
                  <a:pos x="1385" y="1007"/>
                </a:cxn>
                <a:cxn ang="0">
                  <a:pos x="1494" y="1085"/>
                </a:cxn>
                <a:cxn ang="0">
                  <a:pos x="1697" y="1043"/>
                </a:cxn>
                <a:cxn ang="0">
                  <a:pos x="1812" y="989"/>
                </a:cxn>
                <a:cxn ang="0">
                  <a:pos x="1973" y="917"/>
                </a:cxn>
                <a:cxn ang="0">
                  <a:pos x="2201" y="899"/>
                </a:cxn>
                <a:cxn ang="0">
                  <a:pos x="2364" y="863"/>
                </a:cxn>
                <a:cxn ang="0">
                  <a:pos x="2400" y="743"/>
                </a:cxn>
                <a:cxn ang="0">
                  <a:pos x="2471" y="701"/>
                </a:cxn>
                <a:cxn ang="0">
                  <a:pos x="2621" y="504"/>
                </a:cxn>
                <a:cxn ang="0">
                  <a:pos x="2693" y="374"/>
                </a:cxn>
              </a:cxnLst>
              <a:rect l="0" t="0" r="r" b="b"/>
              <a:pathLst>
                <a:path w="2723" h="1091">
                  <a:moveTo>
                    <a:pt x="2723" y="299"/>
                  </a:moveTo>
                  <a:lnTo>
                    <a:pt x="2715" y="240"/>
                  </a:lnTo>
                  <a:lnTo>
                    <a:pt x="2656" y="195"/>
                  </a:lnTo>
                  <a:lnTo>
                    <a:pt x="2370" y="72"/>
                  </a:lnTo>
                  <a:lnTo>
                    <a:pt x="2303" y="54"/>
                  </a:lnTo>
                  <a:lnTo>
                    <a:pt x="2585" y="186"/>
                  </a:lnTo>
                  <a:lnTo>
                    <a:pt x="2591" y="192"/>
                  </a:lnTo>
                  <a:lnTo>
                    <a:pt x="2597" y="198"/>
                  </a:lnTo>
                  <a:lnTo>
                    <a:pt x="2621" y="228"/>
                  </a:lnTo>
                  <a:lnTo>
                    <a:pt x="2639" y="258"/>
                  </a:lnTo>
                  <a:lnTo>
                    <a:pt x="2646" y="270"/>
                  </a:lnTo>
                  <a:lnTo>
                    <a:pt x="2639" y="276"/>
                  </a:lnTo>
                  <a:lnTo>
                    <a:pt x="2603" y="282"/>
                  </a:lnTo>
                  <a:lnTo>
                    <a:pt x="2555" y="282"/>
                  </a:lnTo>
                  <a:lnTo>
                    <a:pt x="2507" y="276"/>
                  </a:lnTo>
                  <a:lnTo>
                    <a:pt x="2453" y="264"/>
                  </a:lnTo>
                  <a:lnTo>
                    <a:pt x="2394" y="246"/>
                  </a:lnTo>
                  <a:lnTo>
                    <a:pt x="2340" y="222"/>
                  </a:lnTo>
                  <a:lnTo>
                    <a:pt x="2321" y="216"/>
                  </a:lnTo>
                  <a:lnTo>
                    <a:pt x="2297" y="204"/>
                  </a:lnTo>
                  <a:lnTo>
                    <a:pt x="2171" y="126"/>
                  </a:lnTo>
                  <a:lnTo>
                    <a:pt x="2165" y="120"/>
                  </a:lnTo>
                  <a:lnTo>
                    <a:pt x="2154" y="102"/>
                  </a:lnTo>
                  <a:lnTo>
                    <a:pt x="2112" y="66"/>
                  </a:lnTo>
                  <a:lnTo>
                    <a:pt x="2064" y="24"/>
                  </a:lnTo>
                  <a:lnTo>
                    <a:pt x="2046" y="6"/>
                  </a:lnTo>
                  <a:lnTo>
                    <a:pt x="2034" y="0"/>
                  </a:lnTo>
                  <a:lnTo>
                    <a:pt x="2088" y="72"/>
                  </a:lnTo>
                  <a:lnTo>
                    <a:pt x="2106" y="108"/>
                  </a:lnTo>
                  <a:lnTo>
                    <a:pt x="2106" y="108"/>
                  </a:lnTo>
                  <a:lnTo>
                    <a:pt x="2106" y="108"/>
                  </a:lnTo>
                  <a:lnTo>
                    <a:pt x="2106" y="114"/>
                  </a:lnTo>
                  <a:lnTo>
                    <a:pt x="2112" y="114"/>
                  </a:lnTo>
                  <a:lnTo>
                    <a:pt x="2406" y="516"/>
                  </a:lnTo>
                  <a:lnTo>
                    <a:pt x="2412" y="534"/>
                  </a:lnTo>
                  <a:lnTo>
                    <a:pt x="2412" y="552"/>
                  </a:lnTo>
                  <a:lnTo>
                    <a:pt x="2394" y="576"/>
                  </a:lnTo>
                  <a:lnTo>
                    <a:pt x="2364" y="588"/>
                  </a:lnTo>
                  <a:lnTo>
                    <a:pt x="2321" y="588"/>
                  </a:lnTo>
                  <a:lnTo>
                    <a:pt x="2279" y="564"/>
                  </a:lnTo>
                  <a:lnTo>
                    <a:pt x="2237" y="534"/>
                  </a:lnTo>
                  <a:lnTo>
                    <a:pt x="2201" y="504"/>
                  </a:lnTo>
                  <a:lnTo>
                    <a:pt x="2195" y="498"/>
                  </a:lnTo>
                  <a:lnTo>
                    <a:pt x="2189" y="492"/>
                  </a:lnTo>
                  <a:lnTo>
                    <a:pt x="2171" y="462"/>
                  </a:lnTo>
                  <a:lnTo>
                    <a:pt x="2142" y="420"/>
                  </a:lnTo>
                  <a:lnTo>
                    <a:pt x="2100" y="378"/>
                  </a:lnTo>
                  <a:lnTo>
                    <a:pt x="2058" y="330"/>
                  </a:lnTo>
                  <a:lnTo>
                    <a:pt x="2040" y="318"/>
                  </a:lnTo>
                  <a:lnTo>
                    <a:pt x="2028" y="300"/>
                  </a:lnTo>
                  <a:lnTo>
                    <a:pt x="2009" y="264"/>
                  </a:lnTo>
                  <a:lnTo>
                    <a:pt x="1991" y="234"/>
                  </a:lnTo>
                  <a:lnTo>
                    <a:pt x="1985" y="210"/>
                  </a:lnTo>
                  <a:lnTo>
                    <a:pt x="1973" y="192"/>
                  </a:lnTo>
                  <a:lnTo>
                    <a:pt x="1967" y="180"/>
                  </a:lnTo>
                  <a:lnTo>
                    <a:pt x="1949" y="174"/>
                  </a:lnTo>
                  <a:lnTo>
                    <a:pt x="1907" y="156"/>
                  </a:lnTo>
                  <a:lnTo>
                    <a:pt x="1860" y="138"/>
                  </a:lnTo>
                  <a:lnTo>
                    <a:pt x="1836" y="132"/>
                  </a:lnTo>
                  <a:lnTo>
                    <a:pt x="1824" y="132"/>
                  </a:lnTo>
                  <a:lnTo>
                    <a:pt x="1806" y="132"/>
                  </a:lnTo>
                  <a:lnTo>
                    <a:pt x="1800" y="138"/>
                  </a:lnTo>
                  <a:lnTo>
                    <a:pt x="1794" y="144"/>
                  </a:lnTo>
                  <a:lnTo>
                    <a:pt x="1794" y="144"/>
                  </a:lnTo>
                  <a:lnTo>
                    <a:pt x="1842" y="156"/>
                  </a:lnTo>
                  <a:lnTo>
                    <a:pt x="1872" y="180"/>
                  </a:lnTo>
                  <a:lnTo>
                    <a:pt x="1889" y="204"/>
                  </a:lnTo>
                  <a:lnTo>
                    <a:pt x="1895" y="222"/>
                  </a:lnTo>
                  <a:lnTo>
                    <a:pt x="1889" y="240"/>
                  </a:lnTo>
                  <a:lnTo>
                    <a:pt x="1901" y="270"/>
                  </a:lnTo>
                  <a:lnTo>
                    <a:pt x="1919" y="318"/>
                  </a:lnTo>
                  <a:lnTo>
                    <a:pt x="1943" y="366"/>
                  </a:lnTo>
                  <a:lnTo>
                    <a:pt x="1991" y="480"/>
                  </a:lnTo>
                  <a:lnTo>
                    <a:pt x="2021" y="534"/>
                  </a:lnTo>
                  <a:lnTo>
                    <a:pt x="2040" y="582"/>
                  </a:lnTo>
                  <a:lnTo>
                    <a:pt x="2064" y="630"/>
                  </a:lnTo>
                  <a:lnTo>
                    <a:pt x="2076" y="666"/>
                  </a:lnTo>
                  <a:lnTo>
                    <a:pt x="2082" y="683"/>
                  </a:lnTo>
                  <a:lnTo>
                    <a:pt x="2070" y="695"/>
                  </a:lnTo>
                  <a:lnTo>
                    <a:pt x="2052" y="695"/>
                  </a:lnTo>
                  <a:lnTo>
                    <a:pt x="2021" y="695"/>
                  </a:lnTo>
                  <a:lnTo>
                    <a:pt x="1997" y="695"/>
                  </a:lnTo>
                  <a:lnTo>
                    <a:pt x="1973" y="689"/>
                  </a:lnTo>
                  <a:lnTo>
                    <a:pt x="1955" y="683"/>
                  </a:lnTo>
                  <a:lnTo>
                    <a:pt x="1949" y="683"/>
                  </a:lnTo>
                  <a:lnTo>
                    <a:pt x="1949" y="677"/>
                  </a:lnTo>
                  <a:lnTo>
                    <a:pt x="1943" y="672"/>
                  </a:lnTo>
                  <a:lnTo>
                    <a:pt x="1913" y="636"/>
                  </a:lnTo>
                  <a:lnTo>
                    <a:pt x="1806" y="324"/>
                  </a:lnTo>
                  <a:lnTo>
                    <a:pt x="1776" y="330"/>
                  </a:lnTo>
                  <a:lnTo>
                    <a:pt x="1746" y="330"/>
                  </a:lnTo>
                  <a:lnTo>
                    <a:pt x="1703" y="312"/>
                  </a:lnTo>
                  <a:lnTo>
                    <a:pt x="1673" y="288"/>
                  </a:lnTo>
                  <a:lnTo>
                    <a:pt x="1667" y="276"/>
                  </a:lnTo>
                  <a:lnTo>
                    <a:pt x="1655" y="270"/>
                  </a:lnTo>
                  <a:lnTo>
                    <a:pt x="1637" y="276"/>
                  </a:lnTo>
                  <a:lnTo>
                    <a:pt x="1631" y="288"/>
                  </a:lnTo>
                  <a:lnTo>
                    <a:pt x="1625" y="306"/>
                  </a:lnTo>
                  <a:lnTo>
                    <a:pt x="1625" y="312"/>
                  </a:lnTo>
                  <a:lnTo>
                    <a:pt x="1643" y="318"/>
                  </a:lnTo>
                  <a:lnTo>
                    <a:pt x="1655" y="336"/>
                  </a:lnTo>
                  <a:lnTo>
                    <a:pt x="1667" y="366"/>
                  </a:lnTo>
                  <a:lnTo>
                    <a:pt x="1673" y="402"/>
                  </a:lnTo>
                  <a:lnTo>
                    <a:pt x="1673" y="408"/>
                  </a:lnTo>
                  <a:lnTo>
                    <a:pt x="1673" y="414"/>
                  </a:lnTo>
                  <a:lnTo>
                    <a:pt x="1716" y="761"/>
                  </a:lnTo>
                  <a:lnTo>
                    <a:pt x="1716" y="773"/>
                  </a:lnTo>
                  <a:lnTo>
                    <a:pt x="1716" y="779"/>
                  </a:lnTo>
                  <a:lnTo>
                    <a:pt x="1709" y="773"/>
                  </a:lnTo>
                  <a:lnTo>
                    <a:pt x="1703" y="755"/>
                  </a:lnTo>
                  <a:lnTo>
                    <a:pt x="1697" y="749"/>
                  </a:lnTo>
                  <a:lnTo>
                    <a:pt x="1691" y="737"/>
                  </a:lnTo>
                  <a:lnTo>
                    <a:pt x="1679" y="713"/>
                  </a:lnTo>
                  <a:lnTo>
                    <a:pt x="1661" y="672"/>
                  </a:lnTo>
                  <a:lnTo>
                    <a:pt x="1643" y="630"/>
                  </a:lnTo>
                  <a:lnTo>
                    <a:pt x="1613" y="582"/>
                  </a:lnTo>
                  <a:lnTo>
                    <a:pt x="1589" y="540"/>
                  </a:lnTo>
                  <a:lnTo>
                    <a:pt x="1560" y="510"/>
                  </a:lnTo>
                  <a:lnTo>
                    <a:pt x="1536" y="492"/>
                  </a:lnTo>
                  <a:lnTo>
                    <a:pt x="1494" y="480"/>
                  </a:lnTo>
                  <a:lnTo>
                    <a:pt x="1446" y="480"/>
                  </a:lnTo>
                  <a:lnTo>
                    <a:pt x="1397" y="486"/>
                  </a:lnTo>
                  <a:lnTo>
                    <a:pt x="1349" y="498"/>
                  </a:lnTo>
                  <a:lnTo>
                    <a:pt x="1248" y="528"/>
                  </a:lnTo>
                  <a:lnTo>
                    <a:pt x="1158" y="570"/>
                  </a:lnTo>
                  <a:lnTo>
                    <a:pt x="1104" y="600"/>
                  </a:lnTo>
                  <a:lnTo>
                    <a:pt x="1037" y="624"/>
                  </a:lnTo>
                  <a:lnTo>
                    <a:pt x="996" y="630"/>
                  </a:lnTo>
                  <a:lnTo>
                    <a:pt x="948" y="630"/>
                  </a:lnTo>
                  <a:lnTo>
                    <a:pt x="900" y="618"/>
                  </a:lnTo>
                  <a:lnTo>
                    <a:pt x="840" y="588"/>
                  </a:lnTo>
                  <a:lnTo>
                    <a:pt x="714" y="534"/>
                  </a:lnTo>
                  <a:lnTo>
                    <a:pt x="582" y="474"/>
                  </a:lnTo>
                  <a:lnTo>
                    <a:pt x="443" y="408"/>
                  </a:lnTo>
                  <a:lnTo>
                    <a:pt x="318" y="348"/>
                  </a:lnTo>
                  <a:lnTo>
                    <a:pt x="198" y="288"/>
                  </a:lnTo>
                  <a:lnTo>
                    <a:pt x="149" y="264"/>
                  </a:lnTo>
                  <a:lnTo>
                    <a:pt x="102" y="240"/>
                  </a:lnTo>
                  <a:lnTo>
                    <a:pt x="0" y="187"/>
                  </a:lnTo>
                  <a:lnTo>
                    <a:pt x="0" y="460"/>
                  </a:lnTo>
                  <a:lnTo>
                    <a:pt x="36" y="474"/>
                  </a:lnTo>
                  <a:lnTo>
                    <a:pt x="149" y="516"/>
                  </a:lnTo>
                  <a:lnTo>
                    <a:pt x="216" y="540"/>
                  </a:lnTo>
                  <a:lnTo>
                    <a:pt x="288" y="570"/>
                  </a:lnTo>
                  <a:lnTo>
                    <a:pt x="348" y="594"/>
                  </a:lnTo>
                  <a:lnTo>
                    <a:pt x="396" y="618"/>
                  </a:lnTo>
                  <a:lnTo>
                    <a:pt x="432" y="636"/>
                  </a:lnTo>
                  <a:lnTo>
                    <a:pt x="461" y="654"/>
                  </a:lnTo>
                  <a:lnTo>
                    <a:pt x="504" y="672"/>
                  </a:lnTo>
                  <a:lnTo>
                    <a:pt x="588" y="707"/>
                  </a:lnTo>
                  <a:lnTo>
                    <a:pt x="684" y="743"/>
                  </a:lnTo>
                  <a:lnTo>
                    <a:pt x="725" y="755"/>
                  </a:lnTo>
                  <a:lnTo>
                    <a:pt x="761" y="767"/>
                  </a:lnTo>
                  <a:lnTo>
                    <a:pt x="828" y="779"/>
                  </a:lnTo>
                  <a:lnTo>
                    <a:pt x="894" y="785"/>
                  </a:lnTo>
                  <a:lnTo>
                    <a:pt x="966" y="791"/>
                  </a:lnTo>
                  <a:lnTo>
                    <a:pt x="1031" y="791"/>
                  </a:lnTo>
                  <a:lnTo>
                    <a:pt x="1092" y="785"/>
                  </a:lnTo>
                  <a:lnTo>
                    <a:pt x="1146" y="785"/>
                  </a:lnTo>
                  <a:lnTo>
                    <a:pt x="1176" y="779"/>
                  </a:lnTo>
                  <a:lnTo>
                    <a:pt x="1188" y="779"/>
                  </a:lnTo>
                  <a:lnTo>
                    <a:pt x="1188" y="779"/>
                  </a:lnTo>
                  <a:lnTo>
                    <a:pt x="1236" y="785"/>
                  </a:lnTo>
                  <a:lnTo>
                    <a:pt x="1278" y="791"/>
                  </a:lnTo>
                  <a:lnTo>
                    <a:pt x="1307" y="803"/>
                  </a:lnTo>
                  <a:lnTo>
                    <a:pt x="1337" y="809"/>
                  </a:lnTo>
                  <a:lnTo>
                    <a:pt x="1379" y="827"/>
                  </a:lnTo>
                  <a:lnTo>
                    <a:pt x="1404" y="845"/>
                  </a:lnTo>
                  <a:lnTo>
                    <a:pt x="1416" y="863"/>
                  </a:lnTo>
                  <a:lnTo>
                    <a:pt x="1416" y="875"/>
                  </a:lnTo>
                  <a:lnTo>
                    <a:pt x="1416" y="881"/>
                  </a:lnTo>
                  <a:lnTo>
                    <a:pt x="1416" y="887"/>
                  </a:lnTo>
                  <a:lnTo>
                    <a:pt x="1410" y="887"/>
                  </a:lnTo>
                  <a:lnTo>
                    <a:pt x="1397" y="893"/>
                  </a:lnTo>
                  <a:lnTo>
                    <a:pt x="1379" y="905"/>
                  </a:lnTo>
                  <a:lnTo>
                    <a:pt x="1361" y="923"/>
                  </a:lnTo>
                  <a:lnTo>
                    <a:pt x="1355" y="941"/>
                  </a:lnTo>
                  <a:lnTo>
                    <a:pt x="1361" y="971"/>
                  </a:lnTo>
                  <a:lnTo>
                    <a:pt x="1367" y="989"/>
                  </a:lnTo>
                  <a:lnTo>
                    <a:pt x="1385" y="1007"/>
                  </a:lnTo>
                  <a:lnTo>
                    <a:pt x="1404" y="1025"/>
                  </a:lnTo>
                  <a:lnTo>
                    <a:pt x="1434" y="1049"/>
                  </a:lnTo>
                  <a:lnTo>
                    <a:pt x="1464" y="1067"/>
                  </a:lnTo>
                  <a:lnTo>
                    <a:pt x="1494" y="1085"/>
                  </a:lnTo>
                  <a:lnTo>
                    <a:pt x="1554" y="1091"/>
                  </a:lnTo>
                  <a:lnTo>
                    <a:pt x="1607" y="1085"/>
                  </a:lnTo>
                  <a:lnTo>
                    <a:pt x="1661" y="1067"/>
                  </a:lnTo>
                  <a:lnTo>
                    <a:pt x="1697" y="1043"/>
                  </a:lnTo>
                  <a:lnTo>
                    <a:pt x="1734" y="1019"/>
                  </a:lnTo>
                  <a:lnTo>
                    <a:pt x="1752" y="995"/>
                  </a:lnTo>
                  <a:lnTo>
                    <a:pt x="1758" y="989"/>
                  </a:lnTo>
                  <a:lnTo>
                    <a:pt x="1812" y="989"/>
                  </a:lnTo>
                  <a:lnTo>
                    <a:pt x="1860" y="983"/>
                  </a:lnTo>
                  <a:lnTo>
                    <a:pt x="1907" y="965"/>
                  </a:lnTo>
                  <a:lnTo>
                    <a:pt x="1943" y="941"/>
                  </a:lnTo>
                  <a:lnTo>
                    <a:pt x="1973" y="917"/>
                  </a:lnTo>
                  <a:lnTo>
                    <a:pt x="2003" y="899"/>
                  </a:lnTo>
                  <a:lnTo>
                    <a:pt x="2015" y="881"/>
                  </a:lnTo>
                  <a:lnTo>
                    <a:pt x="2021" y="875"/>
                  </a:lnTo>
                  <a:lnTo>
                    <a:pt x="2201" y="899"/>
                  </a:lnTo>
                  <a:lnTo>
                    <a:pt x="2243" y="905"/>
                  </a:lnTo>
                  <a:lnTo>
                    <a:pt x="2273" y="899"/>
                  </a:lnTo>
                  <a:lnTo>
                    <a:pt x="2327" y="887"/>
                  </a:lnTo>
                  <a:lnTo>
                    <a:pt x="2364" y="863"/>
                  </a:lnTo>
                  <a:lnTo>
                    <a:pt x="2388" y="827"/>
                  </a:lnTo>
                  <a:lnTo>
                    <a:pt x="2400" y="797"/>
                  </a:lnTo>
                  <a:lnTo>
                    <a:pt x="2400" y="767"/>
                  </a:lnTo>
                  <a:lnTo>
                    <a:pt x="2400" y="743"/>
                  </a:lnTo>
                  <a:lnTo>
                    <a:pt x="2400" y="737"/>
                  </a:lnTo>
                  <a:lnTo>
                    <a:pt x="2418" y="737"/>
                  </a:lnTo>
                  <a:lnTo>
                    <a:pt x="2436" y="731"/>
                  </a:lnTo>
                  <a:lnTo>
                    <a:pt x="2471" y="701"/>
                  </a:lnTo>
                  <a:lnTo>
                    <a:pt x="2513" y="660"/>
                  </a:lnTo>
                  <a:lnTo>
                    <a:pt x="2555" y="606"/>
                  </a:lnTo>
                  <a:lnTo>
                    <a:pt x="2591" y="552"/>
                  </a:lnTo>
                  <a:lnTo>
                    <a:pt x="2621" y="504"/>
                  </a:lnTo>
                  <a:lnTo>
                    <a:pt x="2639" y="468"/>
                  </a:lnTo>
                  <a:lnTo>
                    <a:pt x="2646" y="462"/>
                  </a:lnTo>
                  <a:lnTo>
                    <a:pt x="2646" y="456"/>
                  </a:lnTo>
                  <a:lnTo>
                    <a:pt x="2693" y="374"/>
                  </a:lnTo>
                  <a:lnTo>
                    <a:pt x="2723" y="299"/>
                  </a:lnTo>
                  <a:close/>
                </a:path>
              </a:pathLst>
            </a:custGeom>
            <a:solidFill>
              <a:schemeClr val="bg1"/>
            </a:solidFill>
            <a:ln w="9525">
              <a:noFill/>
              <a:round/>
              <a:headEnd/>
              <a:tailEnd/>
            </a:ln>
          </p:spPr>
          <p:txBody>
            <a:bodyPr/>
            <a:lstStyle/>
            <a:p>
              <a:pPr>
                <a:defRPr/>
              </a:pPr>
              <a:endParaRPr lang="zh-CN" altLang="en-US"/>
            </a:p>
          </p:txBody>
        </p:sp>
      </p:grpSp>
      <p:sp>
        <p:nvSpPr>
          <p:cNvPr id="4114" name="Rectangle 18"/>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zh-CN" altLang="en-US" smtClean="0"/>
              <a:t>单击此处编辑母版标题样式</a:t>
            </a:r>
          </a:p>
        </p:txBody>
      </p:sp>
      <p:sp>
        <p:nvSpPr>
          <p:cNvPr id="4115" name="Rectangle 19"/>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4116" name="Rectangle 20"/>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vl1pPr>
          </a:lstStyle>
          <a:p>
            <a:pPr>
              <a:defRPr/>
            </a:pPr>
            <a:endParaRPr lang="en-US" altLang="zh-CN"/>
          </a:p>
        </p:txBody>
      </p:sp>
      <p:sp>
        <p:nvSpPr>
          <p:cNvPr id="4117" name="Rectangle 21"/>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6D3CCF7-9F15-48BF-B132-CA0201DBFBD5}" type="slidenum">
              <a:rPr lang="en-US" altLang="zh-CN"/>
              <a:pPr>
                <a:defRPr/>
              </a:pPr>
              <a:t>‹#›</a:t>
            </a:fld>
            <a:endParaRPr lang="en-US" altLang="zh-CN"/>
          </a:p>
        </p:txBody>
      </p:sp>
      <p:sp>
        <p:nvSpPr>
          <p:cNvPr id="4118" name="Rectangle 22"/>
          <p:cNvSpPr>
            <a:spLocks noGrp="1" noChangeArrowheads="1"/>
          </p:cNvSpPr>
          <p:nvPr>
            <p:ph type="body" idx="1"/>
          </p:nvPr>
        </p:nvSpPr>
        <p:spPr bwMode="auto">
          <a:xfrm>
            <a:off x="457200" y="1600200"/>
            <a:ext cx="8229600" cy="4495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Tree>
  </p:cSld>
  <p:clrMap bg1="dk2" tx1="lt1" bg2="dk1" tx2="lt2" accent1="accent1" accent2="accent2" accent3="accent3" accent4="accent4" accent5="accent5" accent6="accent6" hlink="hlink" folHlink="folHlink"/>
  <p:sldLayoutIdLst>
    <p:sldLayoutId id="2147483693"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Lst>
  <p:timing>
    <p:tnLst>
      <p:par>
        <p:cTn id="1" dur="indefinite" restart="never" nodeType="tmRoot"/>
      </p:par>
    </p:tnLst>
  </p:timing>
  <p:txStyles>
    <p:titleStyle>
      <a:lvl1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宋体" pitchFamily="2" charset="-122"/>
        </a:defRPr>
      </a:lvl2pPr>
      <a:lvl3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宋体" pitchFamily="2" charset="-122"/>
        </a:defRPr>
      </a:lvl3pPr>
      <a:lvl4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宋体" pitchFamily="2" charset="-122"/>
        </a:defRPr>
      </a:lvl4pPr>
      <a:lvl5pPr algn="ctr" rtl="0" eaLnBrk="0" fontAlgn="base" hangingPunct="0">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宋体" pitchFamily="2" charset="-122"/>
        </a:defRPr>
      </a:lvl5pPr>
      <a:lvl6pPr marL="4572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宋体" pitchFamily="2" charset="-122"/>
        </a:defRPr>
      </a:lvl6pPr>
      <a:lvl7pPr marL="9144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宋体" pitchFamily="2" charset="-122"/>
        </a:defRPr>
      </a:lvl7pPr>
      <a:lvl8pPr marL="13716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宋体" pitchFamily="2" charset="-122"/>
        </a:defRPr>
      </a:lvl8pPr>
      <a:lvl9pPr marL="1828800" algn="ctr" rtl="0" fontAlgn="base">
        <a:spcBef>
          <a:spcPct val="0"/>
        </a:spcBef>
        <a:spcAft>
          <a:spcPct val="0"/>
        </a:spcAft>
        <a:defRPr sz="4400" b="1">
          <a:solidFill>
            <a:schemeClr val="tx2"/>
          </a:solidFill>
          <a:effectLst>
            <a:outerShdw blurRad="38100" dist="38100" dir="2700000" algn="tl">
              <a:srgbClr val="000000"/>
            </a:outerShdw>
          </a:effectLst>
          <a:latin typeface="Garamond" pitchFamily="18" charset="0"/>
          <a:ea typeface="宋体" pitchFamily="2" charset="-122"/>
        </a:defRPr>
      </a:lvl9pPr>
    </p:titleStyle>
    <p:bodyStyle>
      <a:lvl1pPr marL="342900" indent="-342900" algn="l" rtl="0" eaLnBrk="0" fontAlgn="base" hangingPunct="0">
        <a:spcBef>
          <a:spcPct val="20000"/>
        </a:spcBef>
        <a:spcAft>
          <a:spcPct val="0"/>
        </a:spcAft>
        <a:buClr>
          <a:schemeClr val="hlink"/>
        </a:buClr>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effectLst>
            <a:outerShdw blurRad="38100" dist="38100" dir="2700000" algn="tl">
              <a:srgbClr val="000000"/>
            </a:outerShdw>
          </a:effectLst>
          <a:latin typeface="+mn-lt"/>
          <a:ea typeface="+mn-ea"/>
        </a:defRPr>
      </a:lvl2pPr>
      <a:lvl3pPr marL="1143000" indent="-228600" algn="l" rtl="0" eaLnBrk="0" fontAlgn="base" hangingPunct="0">
        <a:spcBef>
          <a:spcPct val="20000"/>
        </a:spcBef>
        <a:spcAft>
          <a:spcPct val="0"/>
        </a:spcAft>
        <a:buClr>
          <a:schemeClr val="tx2"/>
        </a:buClr>
        <a:buChar char="•"/>
        <a:defRPr sz="2400">
          <a:solidFill>
            <a:schemeClr val="tx1"/>
          </a:solidFill>
          <a:effectLst>
            <a:outerShdw blurRad="38100" dist="38100" dir="2700000" algn="tl">
              <a:srgbClr val="000000"/>
            </a:outerShdw>
          </a:effectLst>
          <a:latin typeface="+mn-lt"/>
          <a:ea typeface="+mn-ea"/>
        </a:defRPr>
      </a:lvl3pPr>
      <a:lvl4pPr marL="1600200" indent="-228600" algn="l" rtl="0" eaLnBrk="0" fontAlgn="base" hangingPunct="0">
        <a:spcBef>
          <a:spcPct val="20000"/>
        </a:spcBef>
        <a:spcAft>
          <a:spcPct val="0"/>
        </a:spcAft>
        <a:buChar char="–"/>
        <a:defRPr sz="2000">
          <a:solidFill>
            <a:schemeClr val="tx1"/>
          </a:solidFill>
          <a:effectLst>
            <a:outerShdw blurRad="38100" dist="38100" dir="2700000" algn="tl">
              <a:srgbClr val="000000"/>
            </a:outerShdw>
          </a:effectLst>
          <a:latin typeface="+mn-lt"/>
          <a:ea typeface="+mn-ea"/>
        </a:defRPr>
      </a:lvl4pPr>
      <a:lvl5pPr marL="2057400" indent="-228600" algn="l" rtl="0" eaLnBrk="0" fontAlgn="base" hangingPunct="0">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ea typeface="+mn-ea"/>
        </a:defRPr>
      </a:lvl5pPr>
      <a:lvl6pPr marL="25146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ea typeface="+mn-ea"/>
        </a:defRPr>
      </a:lvl6pPr>
      <a:lvl7pPr marL="29718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ea typeface="+mn-ea"/>
        </a:defRPr>
      </a:lvl7pPr>
      <a:lvl8pPr marL="34290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ea typeface="+mn-ea"/>
        </a:defRPr>
      </a:lvl8pPr>
      <a:lvl9pPr marL="3886200" indent="-228600" algn="l" rtl="0" fontAlgn="base">
        <a:spcBef>
          <a:spcPct val="20000"/>
        </a:spcBef>
        <a:spcAft>
          <a:spcPct val="0"/>
        </a:spcAft>
        <a:buClr>
          <a:schemeClr val="folHlink"/>
        </a:buClr>
        <a:buChar char="•"/>
        <a:defRPr sz="2000">
          <a:solidFill>
            <a:schemeClr val="tx1"/>
          </a:solidFill>
          <a:effectLst>
            <a:outerShdw blurRad="38100" dist="38100" dir="2700000" algn="tl">
              <a:srgbClr val="000000"/>
            </a:outerShdw>
          </a:effectLst>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10" Type="http://schemas.openxmlformats.org/officeDocument/2006/relationships/image" Target="../media/image9.jpeg"/><Relationship Id="rId4" Type="http://schemas.openxmlformats.org/officeDocument/2006/relationships/image" Target="../media/image3.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3.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3.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4.xml"/><Relationship Id="rId6" Type="http://schemas.openxmlformats.org/officeDocument/2006/relationships/image" Target="../media/image44.jpeg"/><Relationship Id="rId5" Type="http://schemas.openxmlformats.org/officeDocument/2006/relationships/image" Target="../media/image43.jpeg"/><Relationship Id="rId4" Type="http://schemas.openxmlformats.org/officeDocument/2006/relationships/image" Target="../media/image42.jpeg"/></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2.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55.jpeg"/><Relationship Id="rId5" Type="http://schemas.openxmlformats.org/officeDocument/2006/relationships/image" Target="../media/image54.jpeg"/><Relationship Id="rId4" Type="http://schemas.openxmlformats.org/officeDocument/2006/relationships/image" Target="../media/image53.jpeg"/></Relationships>
</file>

<file path=ppt/slides/_rels/slide36.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jpeg"/><Relationship Id="rId1" Type="http://schemas.openxmlformats.org/officeDocument/2006/relationships/slideLayout" Target="../slideLayouts/slideLayout2.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jpeg"/></Relationships>
</file>

<file path=ppt/slides/_rels/slide43.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71.g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ctrTitle"/>
          </p:nvPr>
        </p:nvSpPr>
        <p:spPr>
          <a:xfrm>
            <a:off x="358775" y="476250"/>
            <a:ext cx="8785225" cy="873125"/>
          </a:xfrm>
        </p:spPr>
        <p:txBody>
          <a:bodyPr/>
          <a:lstStyle/>
          <a:p>
            <a:pPr eaLnBrk="1" hangingPunct="1">
              <a:defRPr/>
            </a:pPr>
            <a:r>
              <a:rPr lang="zh-CN" altLang="en-US" sz="4400" dirty="0" smtClean="0"/>
              <a:t>数字图像技术应用</a:t>
            </a:r>
          </a:p>
        </p:txBody>
      </p:sp>
      <p:sp>
        <p:nvSpPr>
          <p:cNvPr id="96259" name="Rectangle 3"/>
          <p:cNvSpPr>
            <a:spLocks noGrp="1" noChangeArrowheads="1"/>
          </p:cNvSpPr>
          <p:nvPr>
            <p:ph type="subTitle" idx="1"/>
          </p:nvPr>
        </p:nvSpPr>
        <p:spPr>
          <a:xfrm>
            <a:off x="2268538" y="1484313"/>
            <a:ext cx="5616575" cy="4968875"/>
          </a:xfrm>
        </p:spPr>
        <p:txBody>
          <a:bodyPr/>
          <a:lstStyle/>
          <a:p>
            <a:pPr algn="l" eaLnBrk="1" hangingPunct="1">
              <a:defRPr/>
            </a:pPr>
            <a:r>
              <a:rPr lang="en-US" altLang="zh-CN" dirty="0" smtClean="0"/>
              <a:t>1  </a:t>
            </a:r>
            <a:r>
              <a:rPr lang="zh-CN" altLang="en-US" dirty="0" smtClean="0"/>
              <a:t>图像检索</a:t>
            </a:r>
          </a:p>
          <a:p>
            <a:pPr algn="l" eaLnBrk="1" hangingPunct="1">
              <a:defRPr/>
            </a:pPr>
            <a:r>
              <a:rPr lang="en-US" altLang="zh-CN" dirty="0" smtClean="0"/>
              <a:t>2  </a:t>
            </a:r>
            <a:r>
              <a:rPr lang="zh-CN" altLang="en-US" dirty="0" smtClean="0"/>
              <a:t>图像识别</a:t>
            </a:r>
          </a:p>
          <a:p>
            <a:pPr algn="l" eaLnBrk="1" hangingPunct="1">
              <a:defRPr/>
            </a:pPr>
            <a:r>
              <a:rPr lang="en-US" altLang="zh-CN" dirty="0" smtClean="0">
                <a:solidFill>
                  <a:srgbClr val="FF3300"/>
                </a:solidFill>
              </a:rPr>
              <a:t>3  </a:t>
            </a:r>
            <a:r>
              <a:rPr lang="zh-CN" altLang="en-US" dirty="0" smtClean="0">
                <a:solidFill>
                  <a:srgbClr val="FF3300"/>
                </a:solidFill>
              </a:rPr>
              <a:t>生物特征识别</a:t>
            </a:r>
          </a:p>
          <a:p>
            <a:pPr algn="l" eaLnBrk="1" hangingPunct="1">
              <a:defRPr/>
            </a:pPr>
            <a:r>
              <a:rPr lang="en-US" altLang="zh-CN" dirty="0" smtClean="0"/>
              <a:t>4  </a:t>
            </a:r>
            <a:r>
              <a:rPr lang="zh-CN" altLang="en-US" dirty="0" smtClean="0"/>
              <a:t>缺陷检测</a:t>
            </a:r>
          </a:p>
          <a:p>
            <a:pPr algn="l" eaLnBrk="1" hangingPunct="1">
              <a:defRPr/>
            </a:pPr>
            <a:r>
              <a:rPr lang="en-US" altLang="zh-CN" dirty="0" smtClean="0"/>
              <a:t>5  </a:t>
            </a:r>
            <a:r>
              <a:rPr lang="zh-CN" altLang="en-US" dirty="0" smtClean="0"/>
              <a:t>运动目标检测</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ext Box 2"/>
          <p:cNvSpPr txBox="1">
            <a:spLocks noChangeArrowheads="1"/>
          </p:cNvSpPr>
          <p:nvPr/>
        </p:nvSpPr>
        <p:spPr bwMode="auto">
          <a:xfrm>
            <a:off x="152400" y="228600"/>
            <a:ext cx="7620000" cy="579438"/>
          </a:xfrm>
          <a:prstGeom prst="rect">
            <a:avLst/>
          </a:prstGeom>
          <a:noFill/>
          <a:ln w="9525">
            <a:noFill/>
            <a:miter lim="800000"/>
            <a:headEnd/>
            <a:tailEnd/>
          </a:ln>
          <a:effectLst/>
        </p:spPr>
        <p:txBody>
          <a:bodyPr>
            <a:spAutoFit/>
          </a:bodyPr>
          <a:lstStyle/>
          <a:p>
            <a:pPr algn="ctr">
              <a:spcBef>
                <a:spcPct val="50000"/>
              </a:spcBef>
              <a:defRPr/>
            </a:pPr>
            <a:r>
              <a:rPr kumimoji="1" lang="zh-CN" altLang="en-US" sz="3200">
                <a:effectLst>
                  <a:outerShdw blurRad="38100" dist="38100" dir="2700000" algn="tl">
                    <a:srgbClr val="000000"/>
                  </a:outerShdw>
                </a:effectLst>
                <a:latin typeface="Palatino Linotype" pitchFamily="18" charset="0"/>
                <a:ea typeface="仿宋_GB2312" pitchFamily="49" charset="-122"/>
              </a:rPr>
              <a:t>生物特征识别</a:t>
            </a:r>
          </a:p>
        </p:txBody>
      </p:sp>
      <p:sp>
        <p:nvSpPr>
          <p:cNvPr id="46083" name="Text Box 3"/>
          <p:cNvSpPr txBox="1">
            <a:spLocks noChangeArrowheads="1"/>
          </p:cNvSpPr>
          <p:nvPr/>
        </p:nvSpPr>
        <p:spPr bwMode="auto">
          <a:xfrm>
            <a:off x="838200" y="5273675"/>
            <a:ext cx="7696200" cy="822325"/>
          </a:xfrm>
          <a:prstGeom prst="rect">
            <a:avLst/>
          </a:prstGeom>
          <a:noFill/>
          <a:ln w="9525">
            <a:noFill/>
            <a:miter lim="800000"/>
            <a:headEnd/>
            <a:tailEnd/>
          </a:ln>
        </p:spPr>
        <p:txBody>
          <a:bodyPr>
            <a:spAutoFit/>
          </a:bodyPr>
          <a:lstStyle/>
          <a:p>
            <a:pPr>
              <a:spcBef>
                <a:spcPct val="50000"/>
              </a:spcBef>
            </a:pPr>
            <a:r>
              <a:rPr kumimoji="1" lang="en-US" altLang="zh-CN" sz="2400">
                <a:latin typeface="Times New Roman" pitchFamily="18" charset="0"/>
                <a:ea typeface="黑体" pitchFamily="49" charset="-122"/>
              </a:rPr>
              <a:t>Bill Gates: </a:t>
            </a:r>
            <a:r>
              <a:rPr kumimoji="1" lang="zh-CN" altLang="en-US" sz="2400">
                <a:latin typeface="Times New Roman" pitchFamily="18" charset="0"/>
                <a:ea typeface="黑体" pitchFamily="49" charset="-122"/>
              </a:rPr>
              <a:t>以人类生物特征进行身份验证的生物识别技术，在今后数年内将成为</a:t>
            </a:r>
            <a:r>
              <a:rPr kumimoji="1" lang="en-US" altLang="zh-CN" sz="2400">
                <a:latin typeface="Times New Roman" pitchFamily="18" charset="0"/>
                <a:ea typeface="黑体" pitchFamily="49" charset="-122"/>
              </a:rPr>
              <a:t>IT</a:t>
            </a:r>
            <a:r>
              <a:rPr kumimoji="1" lang="zh-CN" altLang="en-US" sz="2400">
                <a:latin typeface="Times New Roman" pitchFamily="18" charset="0"/>
                <a:ea typeface="黑体" pitchFamily="49" charset="-122"/>
              </a:rPr>
              <a:t>产业最为重要的技术革命</a:t>
            </a:r>
            <a:endParaRPr kumimoji="1" lang="zh-CN" altLang="en-US" sz="2000">
              <a:latin typeface="Palatino Linotype" pitchFamily="18" charset="0"/>
            </a:endParaRPr>
          </a:p>
        </p:txBody>
      </p:sp>
      <p:pic>
        <p:nvPicPr>
          <p:cNvPr id="46084" name="Picture 4" descr="脸形"/>
          <p:cNvPicPr>
            <a:picLocks noChangeAspect="1" noChangeArrowheads="1"/>
          </p:cNvPicPr>
          <p:nvPr/>
        </p:nvPicPr>
        <p:blipFill>
          <a:blip r:embed="rId2"/>
          <a:srcRect/>
          <a:stretch>
            <a:fillRect/>
          </a:stretch>
        </p:blipFill>
        <p:spPr bwMode="auto">
          <a:xfrm>
            <a:off x="744538" y="1050925"/>
            <a:ext cx="1160462" cy="1439863"/>
          </a:xfrm>
          <a:prstGeom prst="rect">
            <a:avLst/>
          </a:prstGeom>
          <a:noFill/>
          <a:ln w="9525">
            <a:noFill/>
            <a:miter lim="800000"/>
            <a:headEnd/>
            <a:tailEnd/>
          </a:ln>
        </p:spPr>
      </p:pic>
      <p:pic>
        <p:nvPicPr>
          <p:cNvPr id="46085" name="Picture 5" descr="指纹"/>
          <p:cNvPicPr>
            <a:picLocks noChangeAspect="1" noChangeArrowheads="1"/>
          </p:cNvPicPr>
          <p:nvPr/>
        </p:nvPicPr>
        <p:blipFill>
          <a:blip r:embed="rId3"/>
          <a:srcRect/>
          <a:stretch>
            <a:fillRect/>
          </a:stretch>
        </p:blipFill>
        <p:spPr bwMode="auto">
          <a:xfrm>
            <a:off x="3976688" y="1050925"/>
            <a:ext cx="1204912" cy="1439863"/>
          </a:xfrm>
          <a:prstGeom prst="rect">
            <a:avLst/>
          </a:prstGeom>
          <a:noFill/>
          <a:ln w="9525">
            <a:noFill/>
            <a:miter lim="800000"/>
            <a:headEnd/>
            <a:tailEnd/>
          </a:ln>
        </p:spPr>
      </p:pic>
      <p:pic>
        <p:nvPicPr>
          <p:cNvPr id="46086" name="Picture 6" descr="手形"/>
          <p:cNvPicPr>
            <a:picLocks noChangeAspect="1" noChangeArrowheads="1"/>
          </p:cNvPicPr>
          <p:nvPr/>
        </p:nvPicPr>
        <p:blipFill>
          <a:blip r:embed="rId4"/>
          <a:srcRect/>
          <a:stretch>
            <a:fillRect/>
          </a:stretch>
        </p:blipFill>
        <p:spPr bwMode="auto">
          <a:xfrm>
            <a:off x="5562600" y="1050925"/>
            <a:ext cx="1141413" cy="1439863"/>
          </a:xfrm>
          <a:prstGeom prst="rect">
            <a:avLst/>
          </a:prstGeom>
          <a:noFill/>
          <a:ln w="9525">
            <a:noFill/>
            <a:miter lim="800000"/>
            <a:headEnd/>
            <a:tailEnd/>
          </a:ln>
        </p:spPr>
      </p:pic>
      <p:pic>
        <p:nvPicPr>
          <p:cNvPr id="46087" name="Picture 7" descr="瞳孔"/>
          <p:cNvPicPr>
            <a:picLocks noChangeAspect="1" noChangeArrowheads="1"/>
          </p:cNvPicPr>
          <p:nvPr/>
        </p:nvPicPr>
        <p:blipFill>
          <a:blip r:embed="rId5"/>
          <a:srcRect/>
          <a:stretch>
            <a:fillRect/>
          </a:stretch>
        </p:blipFill>
        <p:spPr bwMode="auto">
          <a:xfrm>
            <a:off x="1398588" y="3184525"/>
            <a:ext cx="1192212" cy="1439863"/>
          </a:xfrm>
          <a:prstGeom prst="rect">
            <a:avLst/>
          </a:prstGeom>
          <a:noFill/>
          <a:ln w="9525">
            <a:noFill/>
            <a:miter lim="800000"/>
            <a:headEnd/>
            <a:tailEnd/>
          </a:ln>
        </p:spPr>
      </p:pic>
      <p:pic>
        <p:nvPicPr>
          <p:cNvPr id="46088" name="Picture 8" descr="手写体签名"/>
          <p:cNvPicPr>
            <a:picLocks noChangeAspect="1" noChangeArrowheads="1"/>
          </p:cNvPicPr>
          <p:nvPr/>
        </p:nvPicPr>
        <p:blipFill>
          <a:blip r:embed="rId6"/>
          <a:srcRect/>
          <a:stretch>
            <a:fillRect/>
          </a:stretch>
        </p:blipFill>
        <p:spPr bwMode="auto">
          <a:xfrm>
            <a:off x="4821238" y="3184525"/>
            <a:ext cx="1198562" cy="1439863"/>
          </a:xfrm>
          <a:prstGeom prst="rect">
            <a:avLst/>
          </a:prstGeom>
          <a:noFill/>
          <a:ln w="9525">
            <a:noFill/>
            <a:miter lim="800000"/>
            <a:headEnd/>
            <a:tailEnd/>
          </a:ln>
        </p:spPr>
      </p:pic>
      <p:pic>
        <p:nvPicPr>
          <p:cNvPr id="46089" name="Picture 9" descr="声音"/>
          <p:cNvPicPr>
            <a:picLocks noChangeAspect="1" noChangeArrowheads="1"/>
          </p:cNvPicPr>
          <p:nvPr/>
        </p:nvPicPr>
        <p:blipFill>
          <a:blip r:embed="rId7"/>
          <a:srcRect/>
          <a:stretch>
            <a:fillRect/>
          </a:stretch>
        </p:blipFill>
        <p:spPr bwMode="auto">
          <a:xfrm>
            <a:off x="6400800" y="3184525"/>
            <a:ext cx="1160463" cy="1439863"/>
          </a:xfrm>
          <a:prstGeom prst="rect">
            <a:avLst/>
          </a:prstGeom>
          <a:noFill/>
          <a:ln w="9525">
            <a:noFill/>
            <a:miter lim="800000"/>
            <a:headEnd/>
            <a:tailEnd/>
          </a:ln>
        </p:spPr>
      </p:pic>
      <p:pic>
        <p:nvPicPr>
          <p:cNvPr id="46090" name="Picture 10" descr="脸部热量图"/>
          <p:cNvPicPr>
            <a:picLocks noChangeAspect="1" noChangeArrowheads="1"/>
          </p:cNvPicPr>
          <p:nvPr/>
        </p:nvPicPr>
        <p:blipFill>
          <a:blip r:embed="rId8"/>
          <a:srcRect/>
          <a:stretch>
            <a:fillRect/>
          </a:stretch>
        </p:blipFill>
        <p:spPr bwMode="auto">
          <a:xfrm>
            <a:off x="2286000" y="1050925"/>
            <a:ext cx="1204913" cy="1439863"/>
          </a:xfrm>
          <a:prstGeom prst="rect">
            <a:avLst/>
          </a:prstGeom>
          <a:noFill/>
          <a:ln w="9525">
            <a:noFill/>
            <a:miter lim="800000"/>
            <a:headEnd/>
            <a:tailEnd/>
          </a:ln>
        </p:spPr>
      </p:pic>
      <p:pic>
        <p:nvPicPr>
          <p:cNvPr id="46091" name="Picture 11" descr="手部血管分布"/>
          <p:cNvPicPr>
            <a:picLocks noChangeAspect="1" noChangeArrowheads="1"/>
          </p:cNvPicPr>
          <p:nvPr/>
        </p:nvPicPr>
        <p:blipFill>
          <a:blip r:embed="rId9"/>
          <a:srcRect/>
          <a:stretch>
            <a:fillRect/>
          </a:stretch>
        </p:blipFill>
        <p:spPr bwMode="auto">
          <a:xfrm>
            <a:off x="7162800" y="1050925"/>
            <a:ext cx="1185863" cy="1439863"/>
          </a:xfrm>
          <a:prstGeom prst="rect">
            <a:avLst/>
          </a:prstGeom>
          <a:noFill/>
          <a:ln w="9525">
            <a:noFill/>
            <a:miter lim="800000"/>
            <a:headEnd/>
            <a:tailEnd/>
          </a:ln>
        </p:spPr>
      </p:pic>
      <p:pic>
        <p:nvPicPr>
          <p:cNvPr id="46092" name="Picture 12" descr="视网膜"/>
          <p:cNvPicPr>
            <a:picLocks noChangeAspect="1" noChangeArrowheads="1"/>
          </p:cNvPicPr>
          <p:nvPr/>
        </p:nvPicPr>
        <p:blipFill>
          <a:blip r:embed="rId10"/>
          <a:srcRect/>
          <a:stretch>
            <a:fillRect/>
          </a:stretch>
        </p:blipFill>
        <p:spPr bwMode="auto">
          <a:xfrm>
            <a:off x="3163888" y="3184525"/>
            <a:ext cx="1179512" cy="1439863"/>
          </a:xfrm>
          <a:prstGeom prst="rect">
            <a:avLst/>
          </a:prstGeom>
          <a:noFill/>
          <a:ln w="9525">
            <a:noFill/>
            <a:miter lim="800000"/>
            <a:headEnd/>
            <a:tailEnd/>
          </a:ln>
        </p:spPr>
      </p:pic>
      <p:sp>
        <p:nvSpPr>
          <p:cNvPr id="46093" name="Text Box 13"/>
          <p:cNvSpPr txBox="1">
            <a:spLocks noChangeArrowheads="1"/>
          </p:cNvSpPr>
          <p:nvPr/>
        </p:nvSpPr>
        <p:spPr bwMode="auto">
          <a:xfrm>
            <a:off x="914400" y="2590800"/>
            <a:ext cx="914400" cy="396875"/>
          </a:xfrm>
          <a:prstGeom prst="rect">
            <a:avLst/>
          </a:prstGeom>
          <a:noFill/>
          <a:ln w="12700" cap="sq">
            <a:noFill/>
            <a:miter lim="800000"/>
            <a:headEnd type="none" w="sm" len="sm"/>
            <a:tailEnd type="none" w="sm" len="sm"/>
          </a:ln>
        </p:spPr>
        <p:txBody>
          <a:bodyPr>
            <a:spAutoFit/>
          </a:bodyPr>
          <a:lstStyle/>
          <a:p>
            <a:pPr>
              <a:spcBef>
                <a:spcPct val="50000"/>
              </a:spcBef>
            </a:pPr>
            <a:r>
              <a:rPr kumimoji="1" lang="zh-CN" altLang="en-US" sz="2000">
                <a:latin typeface="黑体" pitchFamily="49" charset="-122"/>
                <a:ea typeface="黑体" pitchFamily="49" charset="-122"/>
              </a:rPr>
              <a:t>人脸  </a:t>
            </a:r>
          </a:p>
        </p:txBody>
      </p:sp>
      <p:sp>
        <p:nvSpPr>
          <p:cNvPr id="46094" name="Text Box 14"/>
          <p:cNvSpPr txBox="1">
            <a:spLocks noChangeArrowheads="1"/>
          </p:cNvSpPr>
          <p:nvPr/>
        </p:nvSpPr>
        <p:spPr bwMode="auto">
          <a:xfrm>
            <a:off x="2209800" y="2590800"/>
            <a:ext cx="1524000" cy="396875"/>
          </a:xfrm>
          <a:prstGeom prst="rect">
            <a:avLst/>
          </a:prstGeom>
          <a:noFill/>
          <a:ln w="12700" cap="sq">
            <a:noFill/>
            <a:miter lim="800000"/>
            <a:headEnd type="none" w="sm" len="sm"/>
            <a:tailEnd type="none" w="sm" len="sm"/>
          </a:ln>
        </p:spPr>
        <p:txBody>
          <a:bodyPr>
            <a:spAutoFit/>
          </a:bodyPr>
          <a:lstStyle/>
          <a:p>
            <a:pPr>
              <a:spcBef>
                <a:spcPct val="50000"/>
              </a:spcBef>
            </a:pPr>
            <a:r>
              <a:rPr kumimoji="1" lang="zh-CN" altLang="en-US" sz="2000">
                <a:latin typeface="黑体" pitchFamily="49" charset="-122"/>
                <a:ea typeface="黑体" pitchFamily="49" charset="-122"/>
              </a:rPr>
              <a:t>脸部热量图  </a:t>
            </a:r>
          </a:p>
        </p:txBody>
      </p:sp>
      <p:sp>
        <p:nvSpPr>
          <p:cNvPr id="46095" name="Text Box 15"/>
          <p:cNvSpPr txBox="1">
            <a:spLocks noChangeArrowheads="1"/>
          </p:cNvSpPr>
          <p:nvPr/>
        </p:nvSpPr>
        <p:spPr bwMode="auto">
          <a:xfrm>
            <a:off x="4191000" y="2590800"/>
            <a:ext cx="914400" cy="396875"/>
          </a:xfrm>
          <a:prstGeom prst="rect">
            <a:avLst/>
          </a:prstGeom>
          <a:noFill/>
          <a:ln w="12700" cap="sq">
            <a:noFill/>
            <a:miter lim="800000"/>
            <a:headEnd type="none" w="sm" len="sm"/>
            <a:tailEnd type="none" w="sm" len="sm"/>
          </a:ln>
        </p:spPr>
        <p:txBody>
          <a:bodyPr>
            <a:spAutoFit/>
          </a:bodyPr>
          <a:lstStyle/>
          <a:p>
            <a:pPr>
              <a:spcBef>
                <a:spcPct val="50000"/>
              </a:spcBef>
            </a:pPr>
            <a:r>
              <a:rPr kumimoji="1" lang="zh-CN" altLang="en-US" sz="2000">
                <a:latin typeface="黑体" pitchFamily="49" charset="-122"/>
                <a:ea typeface="黑体" pitchFamily="49" charset="-122"/>
              </a:rPr>
              <a:t>指纹  </a:t>
            </a:r>
          </a:p>
        </p:txBody>
      </p:sp>
      <p:sp>
        <p:nvSpPr>
          <p:cNvPr id="46096" name="Text Box 16"/>
          <p:cNvSpPr txBox="1">
            <a:spLocks noChangeArrowheads="1"/>
          </p:cNvSpPr>
          <p:nvPr/>
        </p:nvSpPr>
        <p:spPr bwMode="auto">
          <a:xfrm>
            <a:off x="5791200" y="2574925"/>
            <a:ext cx="914400" cy="396875"/>
          </a:xfrm>
          <a:prstGeom prst="rect">
            <a:avLst/>
          </a:prstGeom>
          <a:noFill/>
          <a:ln w="12700" cap="sq">
            <a:noFill/>
            <a:miter lim="800000"/>
            <a:headEnd type="none" w="sm" len="sm"/>
            <a:tailEnd type="none" w="sm" len="sm"/>
          </a:ln>
        </p:spPr>
        <p:txBody>
          <a:bodyPr>
            <a:spAutoFit/>
          </a:bodyPr>
          <a:lstStyle/>
          <a:p>
            <a:pPr>
              <a:spcBef>
                <a:spcPct val="50000"/>
              </a:spcBef>
            </a:pPr>
            <a:r>
              <a:rPr kumimoji="1" lang="zh-CN" altLang="en-US" sz="2000">
                <a:latin typeface="黑体" pitchFamily="49" charset="-122"/>
                <a:ea typeface="黑体" pitchFamily="49" charset="-122"/>
              </a:rPr>
              <a:t>手形  </a:t>
            </a:r>
          </a:p>
        </p:txBody>
      </p:sp>
      <p:sp>
        <p:nvSpPr>
          <p:cNvPr id="46097" name="Text Box 17"/>
          <p:cNvSpPr txBox="1">
            <a:spLocks noChangeArrowheads="1"/>
          </p:cNvSpPr>
          <p:nvPr/>
        </p:nvSpPr>
        <p:spPr bwMode="auto">
          <a:xfrm>
            <a:off x="6858000" y="2590800"/>
            <a:ext cx="1828800" cy="396875"/>
          </a:xfrm>
          <a:prstGeom prst="rect">
            <a:avLst/>
          </a:prstGeom>
          <a:noFill/>
          <a:ln w="12700" cap="sq">
            <a:noFill/>
            <a:miter lim="800000"/>
            <a:headEnd type="none" w="sm" len="sm"/>
            <a:tailEnd type="none" w="sm" len="sm"/>
          </a:ln>
        </p:spPr>
        <p:txBody>
          <a:bodyPr>
            <a:spAutoFit/>
          </a:bodyPr>
          <a:lstStyle/>
          <a:p>
            <a:pPr>
              <a:spcBef>
                <a:spcPct val="50000"/>
              </a:spcBef>
            </a:pPr>
            <a:r>
              <a:rPr kumimoji="1" lang="zh-CN" altLang="en-US" sz="2000">
                <a:latin typeface="黑体" pitchFamily="49" charset="-122"/>
                <a:ea typeface="黑体" pitchFamily="49" charset="-122"/>
              </a:rPr>
              <a:t>手部血管分布  </a:t>
            </a:r>
          </a:p>
        </p:txBody>
      </p:sp>
      <p:sp>
        <p:nvSpPr>
          <p:cNvPr id="46098" name="Text Box 18"/>
          <p:cNvSpPr txBox="1">
            <a:spLocks noChangeArrowheads="1"/>
          </p:cNvSpPr>
          <p:nvPr/>
        </p:nvSpPr>
        <p:spPr bwMode="auto">
          <a:xfrm>
            <a:off x="1600200" y="4708525"/>
            <a:ext cx="914400" cy="396875"/>
          </a:xfrm>
          <a:prstGeom prst="rect">
            <a:avLst/>
          </a:prstGeom>
          <a:noFill/>
          <a:ln w="12700" cap="sq">
            <a:noFill/>
            <a:miter lim="800000"/>
            <a:headEnd type="none" w="sm" len="sm"/>
            <a:tailEnd type="none" w="sm" len="sm"/>
          </a:ln>
        </p:spPr>
        <p:txBody>
          <a:bodyPr>
            <a:spAutoFit/>
          </a:bodyPr>
          <a:lstStyle/>
          <a:p>
            <a:pPr>
              <a:spcBef>
                <a:spcPct val="50000"/>
              </a:spcBef>
            </a:pPr>
            <a:r>
              <a:rPr kumimoji="1" lang="zh-CN" altLang="en-US" sz="2000">
                <a:latin typeface="黑体" pitchFamily="49" charset="-122"/>
                <a:ea typeface="黑体" pitchFamily="49" charset="-122"/>
              </a:rPr>
              <a:t>虹膜  </a:t>
            </a:r>
          </a:p>
        </p:txBody>
      </p:sp>
      <p:sp>
        <p:nvSpPr>
          <p:cNvPr id="46099" name="Text Box 19"/>
          <p:cNvSpPr txBox="1">
            <a:spLocks noChangeArrowheads="1"/>
          </p:cNvSpPr>
          <p:nvPr/>
        </p:nvSpPr>
        <p:spPr bwMode="auto">
          <a:xfrm>
            <a:off x="3276600" y="4692650"/>
            <a:ext cx="1143000" cy="396875"/>
          </a:xfrm>
          <a:prstGeom prst="rect">
            <a:avLst/>
          </a:prstGeom>
          <a:noFill/>
          <a:ln w="12700" cap="sq">
            <a:noFill/>
            <a:miter lim="800000"/>
            <a:headEnd type="none" w="sm" len="sm"/>
            <a:tailEnd type="none" w="sm" len="sm"/>
          </a:ln>
        </p:spPr>
        <p:txBody>
          <a:bodyPr>
            <a:spAutoFit/>
          </a:bodyPr>
          <a:lstStyle/>
          <a:p>
            <a:pPr>
              <a:spcBef>
                <a:spcPct val="50000"/>
              </a:spcBef>
            </a:pPr>
            <a:r>
              <a:rPr kumimoji="1" lang="zh-CN" altLang="en-US" sz="2000">
                <a:latin typeface="黑体" pitchFamily="49" charset="-122"/>
                <a:ea typeface="黑体" pitchFamily="49" charset="-122"/>
              </a:rPr>
              <a:t>视网膜  </a:t>
            </a:r>
          </a:p>
        </p:txBody>
      </p:sp>
      <p:sp>
        <p:nvSpPr>
          <p:cNvPr id="46100" name="Text Box 20"/>
          <p:cNvSpPr txBox="1">
            <a:spLocks noChangeArrowheads="1"/>
          </p:cNvSpPr>
          <p:nvPr/>
        </p:nvSpPr>
        <p:spPr bwMode="auto">
          <a:xfrm>
            <a:off x="5029200" y="4708525"/>
            <a:ext cx="914400" cy="396875"/>
          </a:xfrm>
          <a:prstGeom prst="rect">
            <a:avLst/>
          </a:prstGeom>
          <a:noFill/>
          <a:ln w="12700" cap="sq">
            <a:noFill/>
            <a:miter lim="800000"/>
            <a:headEnd type="none" w="sm" len="sm"/>
            <a:tailEnd type="none" w="sm" len="sm"/>
          </a:ln>
        </p:spPr>
        <p:txBody>
          <a:bodyPr>
            <a:spAutoFit/>
          </a:bodyPr>
          <a:lstStyle/>
          <a:p>
            <a:pPr>
              <a:spcBef>
                <a:spcPct val="50000"/>
              </a:spcBef>
            </a:pPr>
            <a:r>
              <a:rPr kumimoji="1" lang="zh-CN" altLang="en-US" sz="2000">
                <a:latin typeface="黑体" pitchFamily="49" charset="-122"/>
                <a:ea typeface="黑体" pitchFamily="49" charset="-122"/>
              </a:rPr>
              <a:t>签名  </a:t>
            </a:r>
          </a:p>
        </p:txBody>
      </p:sp>
      <p:sp>
        <p:nvSpPr>
          <p:cNvPr id="46101" name="Text Box 21"/>
          <p:cNvSpPr txBox="1">
            <a:spLocks noChangeArrowheads="1"/>
          </p:cNvSpPr>
          <p:nvPr/>
        </p:nvSpPr>
        <p:spPr bwMode="auto">
          <a:xfrm>
            <a:off x="6629400" y="4708525"/>
            <a:ext cx="914400" cy="396875"/>
          </a:xfrm>
          <a:prstGeom prst="rect">
            <a:avLst/>
          </a:prstGeom>
          <a:noFill/>
          <a:ln w="12700" cap="sq">
            <a:noFill/>
            <a:miter lim="800000"/>
            <a:headEnd type="none" w="sm" len="sm"/>
            <a:tailEnd type="none" w="sm" len="sm"/>
          </a:ln>
        </p:spPr>
        <p:txBody>
          <a:bodyPr>
            <a:spAutoFit/>
          </a:bodyPr>
          <a:lstStyle/>
          <a:p>
            <a:pPr>
              <a:spcBef>
                <a:spcPct val="50000"/>
              </a:spcBef>
            </a:pPr>
            <a:r>
              <a:rPr kumimoji="1" lang="zh-CN" altLang="en-US" sz="2000">
                <a:latin typeface="黑体" pitchFamily="49" charset="-122"/>
                <a:ea typeface="黑体" pitchFamily="49" charset="-122"/>
              </a:rPr>
              <a:t>语音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8306" name="Group 2"/>
          <p:cNvGraphicFramePr>
            <a:graphicFrameLocks noGrp="1"/>
          </p:cNvGraphicFramePr>
          <p:nvPr>
            <p:ph/>
          </p:nvPr>
        </p:nvGraphicFramePr>
        <p:xfrm>
          <a:off x="323850" y="1268413"/>
          <a:ext cx="8496300" cy="4827588"/>
        </p:xfrm>
        <a:graphic>
          <a:graphicData uri="http://schemas.openxmlformats.org/drawingml/2006/table">
            <a:tbl>
              <a:tblPr/>
              <a:tblGrid>
                <a:gridCol w="1212850"/>
                <a:gridCol w="1212850"/>
                <a:gridCol w="1216025"/>
                <a:gridCol w="1212850"/>
                <a:gridCol w="1212850"/>
                <a:gridCol w="1216025"/>
                <a:gridCol w="1212850"/>
              </a:tblGrid>
              <a:tr h="5365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生物特征</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普遍性</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唯一性</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持久性</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可采集性</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识别性能</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可接受性</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65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人脸</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低</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低</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65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指纹</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65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手型</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4988">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掌纹</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65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虹膜</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低</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65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视网膜</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低</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低</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65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签名</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低</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低</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低</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低</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r h="536575">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语音</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低</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低</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中</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低</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1" fontAlgn="base" latinLnBrk="0" hangingPunct="1">
                        <a:lnSpc>
                          <a:spcPct val="100000"/>
                        </a:lnSpc>
                        <a:spcBef>
                          <a:spcPct val="0"/>
                        </a:spcBef>
                        <a:spcAft>
                          <a:spcPct val="0"/>
                        </a:spcAft>
                        <a:buClrTx/>
                        <a:buSzTx/>
                        <a:buFontTx/>
                        <a:buNone/>
                        <a:tabLst/>
                      </a:pPr>
                      <a:r>
                        <a:rPr kumimoji="0" lang="zh-CN" altLang="en-US" sz="2000" b="0" i="0" u="none" strike="noStrike" cap="none" normalizeH="0" baseline="0" smtClean="0">
                          <a:ln>
                            <a:noFill/>
                          </a:ln>
                          <a:solidFill>
                            <a:schemeClr val="tx1"/>
                          </a:solidFill>
                          <a:effectLst/>
                          <a:latin typeface="宋体" pitchFamily="2" charset="-122"/>
                          <a:ea typeface="宋体" pitchFamily="2" charset="-122"/>
                          <a:cs typeface="Times New Roman" pitchFamily="18" charset="0"/>
                        </a:rPr>
                        <a:t>高</a:t>
                      </a:r>
                      <a:endParaRPr kumimoji="0" lang="zh-CN" altLang="en-US" sz="2000" b="0" i="0" u="none" strike="noStrike" cap="none" normalizeH="0" baseline="0" smtClean="0">
                        <a:ln>
                          <a:noFill/>
                        </a:ln>
                        <a:solidFill>
                          <a:schemeClr val="tx1"/>
                        </a:solidFill>
                        <a:effectLst/>
                        <a:latin typeface="Arial" pitchFamily="34" charset="0"/>
                        <a:ea typeface="宋体" pitchFamily="2" charset="-122"/>
                      </a:endParaRPr>
                    </a:p>
                  </a:txBody>
                  <a:tcPr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r>
            </a:tbl>
          </a:graphicData>
        </a:graphic>
      </p:graphicFrame>
      <p:sp>
        <p:nvSpPr>
          <p:cNvPr id="47188" name="Rectangle 84"/>
          <p:cNvSpPr>
            <a:spLocks noChangeArrowheads="1"/>
          </p:cNvSpPr>
          <p:nvPr/>
        </p:nvSpPr>
        <p:spPr bwMode="auto">
          <a:xfrm>
            <a:off x="2843213" y="620713"/>
            <a:ext cx="3600450" cy="457200"/>
          </a:xfrm>
          <a:prstGeom prst="rect">
            <a:avLst/>
          </a:prstGeom>
          <a:noFill/>
          <a:ln w="9525">
            <a:noFill/>
            <a:miter lim="800000"/>
            <a:headEnd/>
            <a:tailEnd/>
          </a:ln>
        </p:spPr>
        <p:txBody>
          <a:bodyPr anchor="ctr">
            <a:spAutoFit/>
          </a:bodyPr>
          <a:lstStyle/>
          <a:p>
            <a:pPr algn="ctr"/>
            <a:r>
              <a:rPr lang="zh-CN" altLang="en-US" sz="2400"/>
              <a:t>生物识别技术比较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Text Box 2"/>
          <p:cNvSpPr txBox="1">
            <a:spLocks noChangeArrowheads="1"/>
          </p:cNvSpPr>
          <p:nvPr/>
        </p:nvSpPr>
        <p:spPr bwMode="auto">
          <a:xfrm>
            <a:off x="2051050" y="260350"/>
            <a:ext cx="4038600" cy="579438"/>
          </a:xfrm>
          <a:prstGeom prst="rect">
            <a:avLst/>
          </a:prstGeom>
          <a:noFill/>
          <a:ln w="9525">
            <a:noFill/>
            <a:miter lim="800000"/>
            <a:headEnd/>
            <a:tailEnd/>
          </a:ln>
          <a:effectLst/>
        </p:spPr>
        <p:txBody>
          <a:bodyPr>
            <a:spAutoFit/>
          </a:bodyPr>
          <a:lstStyle/>
          <a:p>
            <a:pPr algn="ctr">
              <a:spcBef>
                <a:spcPct val="50000"/>
              </a:spcBef>
              <a:defRPr/>
            </a:pPr>
            <a:r>
              <a:rPr kumimoji="1" lang="zh-CN" altLang="en-US" sz="3200">
                <a:effectLst>
                  <a:outerShdw blurRad="38100" dist="38100" dir="2700000" algn="tl">
                    <a:srgbClr val="000000"/>
                  </a:outerShdw>
                </a:effectLst>
                <a:latin typeface="Palatino Linotype" pitchFamily="18" charset="0"/>
                <a:ea typeface="仿宋_GB2312" pitchFamily="49" charset="-122"/>
              </a:rPr>
              <a:t>人脸识别</a:t>
            </a:r>
          </a:p>
        </p:txBody>
      </p:sp>
      <p:sp>
        <p:nvSpPr>
          <p:cNvPr id="48131" name="Text Box 3"/>
          <p:cNvSpPr txBox="1">
            <a:spLocks noChangeArrowheads="1"/>
          </p:cNvSpPr>
          <p:nvPr/>
        </p:nvSpPr>
        <p:spPr bwMode="auto">
          <a:xfrm>
            <a:off x="838200" y="1066800"/>
            <a:ext cx="7696200" cy="822325"/>
          </a:xfrm>
          <a:prstGeom prst="rect">
            <a:avLst/>
          </a:prstGeom>
          <a:noFill/>
          <a:ln w="9525">
            <a:noFill/>
            <a:miter lim="800000"/>
            <a:headEnd/>
            <a:tailEnd/>
          </a:ln>
        </p:spPr>
        <p:txBody>
          <a:bodyPr>
            <a:spAutoFit/>
          </a:bodyPr>
          <a:lstStyle/>
          <a:p>
            <a:pPr>
              <a:spcBef>
                <a:spcPct val="50000"/>
              </a:spcBef>
            </a:pPr>
            <a:r>
              <a:rPr kumimoji="1" lang="zh-CN" altLang="en-US" sz="2400">
                <a:latin typeface="Times New Roman" pitchFamily="18" charset="0"/>
                <a:ea typeface="黑体" pitchFamily="49" charset="-122"/>
              </a:rPr>
              <a:t>人脸识别因识别方式友好、可隐蔽而备受学术界和工业界关注</a:t>
            </a:r>
            <a:r>
              <a:rPr kumimoji="1" lang="zh-CN" altLang="en-US" sz="2000">
                <a:solidFill>
                  <a:srgbClr val="FF3300"/>
                </a:solidFill>
                <a:latin typeface="Times New Roman" pitchFamily="18" charset="0"/>
                <a:ea typeface="黑体" pitchFamily="49" charset="-122"/>
              </a:rPr>
              <a:t>（</a:t>
            </a:r>
            <a:r>
              <a:rPr kumimoji="1" lang="zh-CN" altLang="en-US" sz="2000">
                <a:solidFill>
                  <a:srgbClr val="FF3300"/>
                </a:solidFill>
                <a:latin typeface="黑体" pitchFamily="49" charset="-122"/>
                <a:ea typeface="黑体" pitchFamily="49" charset="-122"/>
              </a:rPr>
              <a:t>但人脸识别不是万能的</a:t>
            </a:r>
            <a:r>
              <a:rPr kumimoji="1" lang="zh-CN" altLang="en-US" sz="2000">
                <a:solidFill>
                  <a:srgbClr val="FF3300"/>
                </a:solidFill>
                <a:latin typeface="Times New Roman" pitchFamily="18" charset="0"/>
                <a:ea typeface="黑体" pitchFamily="49" charset="-122"/>
              </a:rPr>
              <a:t>）</a:t>
            </a:r>
          </a:p>
        </p:txBody>
      </p:sp>
      <p:pic>
        <p:nvPicPr>
          <p:cNvPr id="106500" name="Picture 4"/>
          <p:cNvPicPr>
            <a:picLocks noChangeAspect="1" noChangeArrowheads="1"/>
          </p:cNvPicPr>
          <p:nvPr/>
        </p:nvPicPr>
        <p:blipFill>
          <a:blip r:embed="rId2"/>
          <a:srcRect/>
          <a:stretch>
            <a:fillRect/>
          </a:stretch>
        </p:blipFill>
        <p:spPr bwMode="auto">
          <a:xfrm>
            <a:off x="838200" y="2070100"/>
            <a:ext cx="7543800" cy="456088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42" fill="hold" nodeType="clickEffect">
                                  <p:stCondLst>
                                    <p:cond delay="0"/>
                                  </p:stCondLst>
                                  <p:childTnLst>
                                    <p:set>
                                      <p:cBhvr>
                                        <p:cTn id="6" dur="1" fill="hold">
                                          <p:stCondLst>
                                            <p:cond delay="0"/>
                                          </p:stCondLst>
                                        </p:cTn>
                                        <p:tgtEl>
                                          <p:spTgt spid="106500"/>
                                        </p:tgtEl>
                                        <p:attrNameLst>
                                          <p:attrName>style.visibility</p:attrName>
                                        </p:attrNameLst>
                                      </p:cBhvr>
                                      <p:to>
                                        <p:strVal val="visible"/>
                                      </p:to>
                                    </p:set>
                                    <p:animEffect transition="in" filter="barn(outHorizontal)">
                                      <p:cBhvr>
                                        <p:cTn id="7" dur="500"/>
                                        <p:tgtEl>
                                          <p:spTgt spid="1065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ext Box 2"/>
          <p:cNvSpPr txBox="1">
            <a:spLocks noChangeArrowheads="1"/>
          </p:cNvSpPr>
          <p:nvPr/>
        </p:nvSpPr>
        <p:spPr bwMode="auto">
          <a:xfrm>
            <a:off x="152400" y="228600"/>
            <a:ext cx="4038600" cy="579438"/>
          </a:xfrm>
          <a:prstGeom prst="rect">
            <a:avLst/>
          </a:prstGeom>
          <a:noFill/>
          <a:ln w="9525">
            <a:noFill/>
            <a:miter lim="800000"/>
            <a:headEnd/>
            <a:tailEnd/>
          </a:ln>
          <a:effectLst/>
        </p:spPr>
        <p:txBody>
          <a:bodyPr>
            <a:spAutoFit/>
          </a:bodyPr>
          <a:lstStyle/>
          <a:p>
            <a:pPr>
              <a:spcBef>
                <a:spcPct val="50000"/>
              </a:spcBef>
              <a:defRPr/>
            </a:pPr>
            <a:r>
              <a:rPr kumimoji="1" lang="zh-CN" altLang="en-US" sz="3200">
                <a:effectLst>
                  <a:outerShdw blurRad="38100" dist="38100" dir="2700000" algn="tl">
                    <a:srgbClr val="000000"/>
                  </a:outerShdw>
                </a:effectLst>
                <a:latin typeface="Palatino Linotype" pitchFamily="18" charset="0"/>
                <a:ea typeface="仿宋_GB2312" pitchFamily="49" charset="-122"/>
              </a:rPr>
              <a:t>自动人脸识别系统</a:t>
            </a:r>
          </a:p>
        </p:txBody>
      </p:sp>
      <p:sp>
        <p:nvSpPr>
          <p:cNvPr id="49155" name="Rectangle 3"/>
          <p:cNvSpPr>
            <a:spLocks noChangeArrowheads="1"/>
          </p:cNvSpPr>
          <p:nvPr/>
        </p:nvSpPr>
        <p:spPr bwMode="auto">
          <a:xfrm>
            <a:off x="457200" y="3505200"/>
            <a:ext cx="8229600" cy="2362200"/>
          </a:xfrm>
          <a:prstGeom prst="rect">
            <a:avLst/>
          </a:prstGeom>
          <a:noFill/>
          <a:ln w="9525">
            <a:noFill/>
            <a:miter lim="800000"/>
            <a:headEnd/>
            <a:tailEnd/>
          </a:ln>
        </p:spPr>
        <p:txBody>
          <a:bodyPr/>
          <a:lstStyle/>
          <a:p>
            <a:pPr marL="357188" indent="-357188">
              <a:spcBef>
                <a:spcPct val="20000"/>
              </a:spcBef>
              <a:buClr>
                <a:schemeClr val="tx2"/>
              </a:buClr>
              <a:buFontTx/>
              <a:buChar char="•"/>
            </a:pPr>
            <a:r>
              <a:rPr lang="zh-CN" altLang="en-US" sz="2400" dirty="0">
                <a:latin typeface="Times New Roman" pitchFamily="18" charset="0"/>
                <a:ea typeface="黑体" pitchFamily="49" charset="-122"/>
              </a:rPr>
              <a:t>所谓自动人脸识别系统，是指不需要人为干预，能够自动获取人脸图像并且辨别出其身份的系统 </a:t>
            </a:r>
            <a:r>
              <a:rPr lang="zh-CN" altLang="en-US" sz="2400" dirty="0" smtClean="0">
                <a:latin typeface="Times New Roman" pitchFamily="18" charset="0"/>
                <a:ea typeface="黑体" pitchFamily="49" charset="-122"/>
              </a:rPr>
              <a:t>。</a:t>
            </a:r>
            <a:endParaRPr lang="zh-CN" altLang="en-US" sz="2400" dirty="0">
              <a:latin typeface="Times New Roman" pitchFamily="18" charset="0"/>
              <a:ea typeface="黑体" pitchFamily="49" charset="-122"/>
            </a:endParaRPr>
          </a:p>
          <a:p>
            <a:pPr marL="357188" indent="-357188">
              <a:spcBef>
                <a:spcPct val="20000"/>
              </a:spcBef>
              <a:buClr>
                <a:schemeClr val="tx2"/>
              </a:buClr>
              <a:buFontTx/>
              <a:buChar char="•"/>
            </a:pPr>
            <a:r>
              <a:rPr lang="zh-CN" altLang="en-US" sz="2400" dirty="0">
                <a:latin typeface="Times New Roman" pitchFamily="18" charset="0"/>
                <a:ea typeface="黑体" pitchFamily="49" charset="-122"/>
              </a:rPr>
              <a:t>一个自动人脸识别系统至少要包含三个部分，即数据采集子系统、人脸检测子系统和人脸识别子系统 </a:t>
            </a:r>
            <a:r>
              <a:rPr lang="zh-CN" altLang="en-US" sz="2400" dirty="0" smtClean="0">
                <a:latin typeface="Times New Roman" pitchFamily="18" charset="0"/>
                <a:ea typeface="黑体" pitchFamily="49" charset="-122"/>
              </a:rPr>
              <a:t>。</a:t>
            </a:r>
            <a:endParaRPr lang="zh-CN" altLang="en-US" sz="2400" dirty="0">
              <a:latin typeface="Times New Roman" pitchFamily="18" charset="0"/>
              <a:ea typeface="黑体" pitchFamily="49" charset="-122"/>
            </a:endParaRPr>
          </a:p>
          <a:p>
            <a:pPr marL="914400" lvl="1" indent="-285750">
              <a:spcBef>
                <a:spcPct val="20000"/>
              </a:spcBef>
              <a:buClr>
                <a:schemeClr val="tx2"/>
              </a:buClr>
            </a:pPr>
            <a:r>
              <a:rPr lang="zh-CN" altLang="en-US" sz="2000" dirty="0">
                <a:solidFill>
                  <a:srgbClr val="FF3300"/>
                </a:solidFill>
                <a:latin typeface="Times New Roman" pitchFamily="18" charset="0"/>
                <a:ea typeface="黑体" pitchFamily="49" charset="-122"/>
              </a:rPr>
              <a:t>“人脸识别”有时是指整个自动人脸识别系统所做的工作，有时是指人脸识别子系统所做的</a:t>
            </a:r>
            <a:r>
              <a:rPr lang="zh-CN" altLang="en-US" sz="2000" dirty="0" smtClean="0">
                <a:solidFill>
                  <a:srgbClr val="FF3300"/>
                </a:solidFill>
                <a:latin typeface="Times New Roman" pitchFamily="18" charset="0"/>
                <a:ea typeface="黑体" pitchFamily="49" charset="-122"/>
              </a:rPr>
              <a:t>工作。</a:t>
            </a:r>
            <a:endParaRPr lang="zh-CN" altLang="en-US" sz="2000" dirty="0">
              <a:solidFill>
                <a:srgbClr val="FF3300"/>
              </a:solidFill>
              <a:latin typeface="Times New Roman" pitchFamily="18" charset="0"/>
              <a:ea typeface="黑体" pitchFamily="49" charset="-122"/>
            </a:endParaRPr>
          </a:p>
        </p:txBody>
      </p:sp>
      <p:grpSp>
        <p:nvGrpSpPr>
          <p:cNvPr id="49156" name="Group 4"/>
          <p:cNvGrpSpPr>
            <a:grpSpLocks/>
          </p:cNvGrpSpPr>
          <p:nvPr/>
        </p:nvGrpSpPr>
        <p:grpSpPr bwMode="auto">
          <a:xfrm>
            <a:off x="685800" y="1447800"/>
            <a:ext cx="7945438" cy="1597025"/>
            <a:chOff x="384" y="964"/>
            <a:chExt cx="5005" cy="1006"/>
          </a:xfrm>
        </p:grpSpPr>
        <p:sp>
          <p:nvSpPr>
            <p:cNvPr id="49157" name="AutoShape 5"/>
            <p:cNvSpPr>
              <a:spLocks noChangeArrowheads="1"/>
            </p:cNvSpPr>
            <p:nvPr/>
          </p:nvSpPr>
          <p:spPr bwMode="auto">
            <a:xfrm>
              <a:off x="4122" y="1459"/>
              <a:ext cx="303" cy="175"/>
            </a:xfrm>
            <a:prstGeom prst="rightArrow">
              <a:avLst>
                <a:gd name="adj1" fmla="val 50000"/>
                <a:gd name="adj2" fmla="val 43286"/>
              </a:avLst>
            </a:prstGeom>
            <a:solidFill>
              <a:srgbClr val="FFFFFF"/>
            </a:solidFill>
            <a:ln w="9525">
              <a:solidFill>
                <a:srgbClr val="000000"/>
              </a:solidFill>
              <a:miter lim="800000"/>
              <a:headEnd/>
              <a:tailEnd/>
            </a:ln>
          </p:spPr>
          <p:txBody>
            <a:bodyPr/>
            <a:lstStyle/>
            <a:p>
              <a:endParaRPr lang="zh-CN" altLang="en-US"/>
            </a:p>
          </p:txBody>
        </p:sp>
        <p:sp>
          <p:nvSpPr>
            <p:cNvPr id="107526" name="Rectangle 6"/>
            <p:cNvSpPr>
              <a:spLocks noChangeArrowheads="1"/>
            </p:cNvSpPr>
            <p:nvPr/>
          </p:nvSpPr>
          <p:spPr bwMode="auto">
            <a:xfrm>
              <a:off x="1126" y="1317"/>
              <a:ext cx="707" cy="438"/>
            </a:xfrm>
            <a:prstGeom prst="rect">
              <a:avLst/>
            </a:prstGeom>
            <a:noFill/>
            <a:ln w="25400">
              <a:solidFill>
                <a:srgbClr val="000000"/>
              </a:solidFill>
              <a:miter lim="800000"/>
              <a:headEnd/>
              <a:tailEnd/>
            </a:ln>
            <a:effectLst>
              <a:outerShdw dist="107763" dir="2700000" algn="ctr" rotWithShape="0">
                <a:srgbClr val="808080">
                  <a:alpha val="50000"/>
                </a:srgbClr>
              </a:outerShdw>
            </a:effectLst>
          </p:spPr>
          <p:txBody>
            <a:bodyPr lIns="18000" tIns="46800" rIns="18000" bIns="10800"/>
            <a:lstStyle/>
            <a:p>
              <a:pPr algn="ctr">
                <a:defRPr/>
              </a:pPr>
              <a:r>
                <a:rPr kumimoji="1" lang="zh-CN" altLang="en-US">
                  <a:latin typeface="Times New Roman" pitchFamily="18" charset="0"/>
                  <a:ea typeface="黑体" pitchFamily="49" charset="-122"/>
                </a:rPr>
                <a:t>数据采集子系统</a:t>
              </a:r>
            </a:p>
          </p:txBody>
        </p:sp>
        <p:sp>
          <p:nvSpPr>
            <p:cNvPr id="107527" name="Rectangle 7"/>
            <p:cNvSpPr>
              <a:spLocks noChangeArrowheads="1"/>
            </p:cNvSpPr>
            <p:nvPr/>
          </p:nvSpPr>
          <p:spPr bwMode="auto">
            <a:xfrm>
              <a:off x="3347" y="1317"/>
              <a:ext cx="707" cy="438"/>
            </a:xfrm>
            <a:prstGeom prst="rect">
              <a:avLst/>
            </a:prstGeom>
            <a:noFill/>
            <a:ln w="25400">
              <a:solidFill>
                <a:srgbClr val="000000"/>
              </a:solidFill>
              <a:miter lim="800000"/>
              <a:headEnd/>
              <a:tailEnd/>
            </a:ln>
            <a:effectLst>
              <a:outerShdw dist="107763" dir="2700000" algn="ctr" rotWithShape="0">
                <a:srgbClr val="808080">
                  <a:alpha val="50000"/>
                </a:srgbClr>
              </a:outerShdw>
            </a:effectLst>
          </p:spPr>
          <p:txBody>
            <a:bodyPr lIns="18000" tIns="46800" rIns="18000" bIns="10800"/>
            <a:lstStyle/>
            <a:p>
              <a:pPr algn="ctr">
                <a:defRPr/>
              </a:pPr>
              <a:r>
                <a:rPr kumimoji="1" lang="zh-CN" altLang="en-US">
                  <a:latin typeface="Times New Roman" pitchFamily="18" charset="0"/>
                  <a:ea typeface="黑体" pitchFamily="49" charset="-122"/>
                </a:rPr>
                <a:t>人脸识别子系统</a:t>
              </a:r>
            </a:p>
          </p:txBody>
        </p:sp>
        <p:sp>
          <p:nvSpPr>
            <p:cNvPr id="107528" name="Rectangle 8"/>
            <p:cNvSpPr>
              <a:spLocks noChangeArrowheads="1"/>
            </p:cNvSpPr>
            <p:nvPr/>
          </p:nvSpPr>
          <p:spPr bwMode="auto">
            <a:xfrm>
              <a:off x="2237" y="1317"/>
              <a:ext cx="707" cy="438"/>
            </a:xfrm>
            <a:prstGeom prst="rect">
              <a:avLst/>
            </a:prstGeom>
            <a:noFill/>
            <a:ln w="25400">
              <a:solidFill>
                <a:srgbClr val="000000"/>
              </a:solidFill>
              <a:miter lim="800000"/>
              <a:headEnd/>
              <a:tailEnd/>
            </a:ln>
            <a:effectLst>
              <a:outerShdw dist="107763" dir="2700000" algn="ctr" rotWithShape="0">
                <a:srgbClr val="808080">
                  <a:alpha val="50000"/>
                </a:srgbClr>
              </a:outerShdw>
            </a:effectLst>
          </p:spPr>
          <p:txBody>
            <a:bodyPr lIns="18000" tIns="46800" rIns="18000" bIns="10800"/>
            <a:lstStyle/>
            <a:p>
              <a:pPr algn="ctr">
                <a:defRPr/>
              </a:pPr>
              <a:r>
                <a:rPr kumimoji="1" lang="zh-CN" altLang="en-US">
                  <a:latin typeface="Times New Roman" pitchFamily="18" charset="0"/>
                  <a:ea typeface="黑体" pitchFamily="49" charset="-122"/>
                </a:rPr>
                <a:t>人脸检测子系统</a:t>
              </a:r>
            </a:p>
          </p:txBody>
        </p:sp>
        <p:sp>
          <p:nvSpPr>
            <p:cNvPr id="49161" name="AutoShape 9"/>
            <p:cNvSpPr>
              <a:spLocks noChangeArrowheads="1"/>
            </p:cNvSpPr>
            <p:nvPr/>
          </p:nvSpPr>
          <p:spPr bwMode="auto">
            <a:xfrm>
              <a:off x="1888" y="1461"/>
              <a:ext cx="303" cy="175"/>
            </a:xfrm>
            <a:prstGeom prst="rightArrow">
              <a:avLst>
                <a:gd name="adj1" fmla="val 50000"/>
                <a:gd name="adj2" fmla="val 43286"/>
              </a:avLst>
            </a:prstGeom>
            <a:solidFill>
              <a:srgbClr val="FFFFFF"/>
            </a:solidFill>
            <a:ln w="9525">
              <a:solidFill>
                <a:srgbClr val="000000"/>
              </a:solidFill>
              <a:miter lim="800000"/>
              <a:headEnd/>
              <a:tailEnd/>
            </a:ln>
          </p:spPr>
          <p:txBody>
            <a:bodyPr/>
            <a:lstStyle/>
            <a:p>
              <a:endParaRPr lang="zh-CN" altLang="en-US"/>
            </a:p>
          </p:txBody>
        </p:sp>
        <p:sp>
          <p:nvSpPr>
            <p:cNvPr id="49162" name="AutoShape 10"/>
            <p:cNvSpPr>
              <a:spLocks noChangeArrowheads="1"/>
            </p:cNvSpPr>
            <p:nvPr/>
          </p:nvSpPr>
          <p:spPr bwMode="auto">
            <a:xfrm>
              <a:off x="3006" y="1460"/>
              <a:ext cx="303" cy="175"/>
            </a:xfrm>
            <a:prstGeom prst="rightArrow">
              <a:avLst>
                <a:gd name="adj1" fmla="val 50000"/>
                <a:gd name="adj2" fmla="val 43286"/>
              </a:avLst>
            </a:prstGeom>
            <a:solidFill>
              <a:srgbClr val="FFFFFF"/>
            </a:solidFill>
            <a:ln w="9525">
              <a:solidFill>
                <a:srgbClr val="000000"/>
              </a:solidFill>
              <a:miter lim="800000"/>
              <a:headEnd/>
              <a:tailEnd/>
            </a:ln>
          </p:spPr>
          <p:txBody>
            <a:bodyPr/>
            <a:lstStyle/>
            <a:p>
              <a:endParaRPr lang="zh-CN" altLang="en-US"/>
            </a:p>
          </p:txBody>
        </p:sp>
        <p:sp>
          <p:nvSpPr>
            <p:cNvPr id="49163" name="AutoShape 11"/>
            <p:cNvSpPr>
              <a:spLocks noChangeArrowheads="1"/>
            </p:cNvSpPr>
            <p:nvPr/>
          </p:nvSpPr>
          <p:spPr bwMode="auto">
            <a:xfrm>
              <a:off x="753" y="1461"/>
              <a:ext cx="303" cy="175"/>
            </a:xfrm>
            <a:prstGeom prst="rightArrow">
              <a:avLst>
                <a:gd name="adj1" fmla="val 50000"/>
                <a:gd name="adj2" fmla="val 43286"/>
              </a:avLst>
            </a:prstGeom>
            <a:solidFill>
              <a:srgbClr val="FFFFFF"/>
            </a:solidFill>
            <a:ln w="9525">
              <a:solidFill>
                <a:srgbClr val="000000"/>
              </a:solidFill>
              <a:miter lim="800000"/>
              <a:headEnd/>
              <a:tailEnd/>
            </a:ln>
          </p:spPr>
          <p:txBody>
            <a:bodyPr/>
            <a:lstStyle/>
            <a:p>
              <a:endParaRPr lang="zh-CN" altLang="en-US"/>
            </a:p>
          </p:txBody>
        </p:sp>
        <p:sp>
          <p:nvSpPr>
            <p:cNvPr id="49164" name="Rectangle 12"/>
            <p:cNvSpPr>
              <a:spLocks noChangeArrowheads="1"/>
            </p:cNvSpPr>
            <p:nvPr/>
          </p:nvSpPr>
          <p:spPr bwMode="auto">
            <a:xfrm>
              <a:off x="897" y="964"/>
              <a:ext cx="3333" cy="935"/>
            </a:xfrm>
            <a:prstGeom prst="rect">
              <a:avLst/>
            </a:prstGeom>
            <a:noFill/>
            <a:ln w="12700">
              <a:solidFill>
                <a:srgbClr val="000000"/>
              </a:solidFill>
              <a:prstDash val="dash"/>
              <a:miter lim="800000"/>
              <a:headEnd/>
              <a:tailEnd/>
            </a:ln>
          </p:spPr>
          <p:txBody>
            <a:bodyPr/>
            <a:lstStyle/>
            <a:p>
              <a:endParaRPr lang="zh-CN" altLang="en-US"/>
            </a:p>
          </p:txBody>
        </p:sp>
        <p:pic>
          <p:nvPicPr>
            <p:cNvPr id="49165" name="Picture 13" descr="BS01327_[1]"/>
            <p:cNvPicPr>
              <a:picLocks noChangeAspect="1" noChangeArrowheads="1"/>
            </p:cNvPicPr>
            <p:nvPr/>
          </p:nvPicPr>
          <p:blipFill>
            <a:blip r:embed="rId2"/>
            <a:srcRect/>
            <a:stretch>
              <a:fillRect/>
            </a:stretch>
          </p:blipFill>
          <p:spPr bwMode="auto">
            <a:xfrm>
              <a:off x="384" y="1139"/>
              <a:ext cx="236" cy="831"/>
            </a:xfrm>
            <a:prstGeom prst="rect">
              <a:avLst/>
            </a:prstGeom>
            <a:noFill/>
            <a:ln w="9525">
              <a:noFill/>
              <a:miter lim="800000"/>
              <a:headEnd/>
              <a:tailEnd/>
            </a:ln>
          </p:spPr>
        </p:pic>
        <p:sp>
          <p:nvSpPr>
            <p:cNvPr id="49166" name="Text Box 14"/>
            <p:cNvSpPr txBox="1">
              <a:spLocks noChangeArrowheads="1"/>
            </p:cNvSpPr>
            <p:nvPr/>
          </p:nvSpPr>
          <p:spPr bwMode="auto">
            <a:xfrm>
              <a:off x="1377" y="964"/>
              <a:ext cx="2424" cy="262"/>
            </a:xfrm>
            <a:prstGeom prst="rect">
              <a:avLst/>
            </a:prstGeom>
            <a:noFill/>
            <a:ln w="9525" algn="ctr">
              <a:noFill/>
              <a:miter lim="800000"/>
              <a:headEnd/>
              <a:tailEnd/>
            </a:ln>
          </p:spPr>
          <p:txBody>
            <a:bodyPr/>
            <a:lstStyle/>
            <a:p>
              <a:pPr algn="ctr"/>
              <a:r>
                <a:rPr kumimoji="1" lang="zh-CN" altLang="en-US">
                  <a:latin typeface="Times New Roman" pitchFamily="18" charset="0"/>
                  <a:ea typeface="黑体" pitchFamily="49" charset="-122"/>
                </a:rPr>
                <a:t>自动人脸识别系统</a:t>
              </a:r>
            </a:p>
          </p:txBody>
        </p:sp>
        <p:sp>
          <p:nvSpPr>
            <p:cNvPr id="49167" name="AutoShape 15"/>
            <p:cNvSpPr>
              <a:spLocks noChangeArrowheads="1"/>
            </p:cNvSpPr>
            <p:nvPr/>
          </p:nvSpPr>
          <p:spPr bwMode="auto">
            <a:xfrm>
              <a:off x="4581" y="1138"/>
              <a:ext cx="808" cy="524"/>
            </a:xfrm>
            <a:prstGeom prst="wedgeRoundRectCallout">
              <a:avLst>
                <a:gd name="adj1" fmla="val -62431"/>
                <a:gd name="adj2" fmla="val 29463"/>
                <a:gd name="adj3" fmla="val 16667"/>
              </a:avLst>
            </a:prstGeom>
            <a:noFill/>
            <a:ln w="25400" algn="ctr">
              <a:solidFill>
                <a:srgbClr val="000000"/>
              </a:solidFill>
              <a:miter lim="800000"/>
              <a:headEnd/>
              <a:tailEnd/>
            </a:ln>
          </p:spPr>
          <p:txBody>
            <a:bodyPr lIns="0" tIns="72000" rIns="0" bIns="0"/>
            <a:lstStyle/>
            <a:p>
              <a:pPr algn="ctr"/>
              <a:r>
                <a:rPr kumimoji="1" lang="zh-CN" altLang="en-US">
                  <a:latin typeface="Times New Roman" pitchFamily="18" charset="0"/>
                  <a:ea typeface="黑体" pitchFamily="49" charset="-122"/>
                </a:rPr>
                <a:t>识别结果：</a:t>
              </a:r>
            </a:p>
            <a:p>
              <a:pPr algn="ctr"/>
              <a:r>
                <a:rPr kumimoji="1" lang="en-US" altLang="zh-CN" b="1">
                  <a:latin typeface="Times New Roman" pitchFamily="18" charset="0"/>
                  <a:ea typeface="黑体" pitchFamily="49" charset="-122"/>
                </a:rPr>
                <a:t>He is …!</a:t>
              </a: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ext Box 2"/>
          <p:cNvSpPr txBox="1">
            <a:spLocks noChangeArrowheads="1"/>
          </p:cNvSpPr>
          <p:nvPr/>
        </p:nvSpPr>
        <p:spPr bwMode="auto">
          <a:xfrm>
            <a:off x="152400" y="228600"/>
            <a:ext cx="4572000" cy="579438"/>
          </a:xfrm>
          <a:prstGeom prst="rect">
            <a:avLst/>
          </a:prstGeom>
          <a:noFill/>
          <a:ln w="9525">
            <a:noFill/>
            <a:miter lim="800000"/>
            <a:headEnd/>
            <a:tailEnd/>
          </a:ln>
          <a:effectLst/>
        </p:spPr>
        <p:txBody>
          <a:bodyPr>
            <a:spAutoFit/>
          </a:bodyPr>
          <a:lstStyle/>
          <a:p>
            <a:pPr>
              <a:spcBef>
                <a:spcPct val="50000"/>
              </a:spcBef>
              <a:defRPr/>
            </a:pPr>
            <a:r>
              <a:rPr kumimoji="1" lang="zh-CN" altLang="en-US" sz="3200" dirty="0">
                <a:effectLst>
                  <a:outerShdw blurRad="38100" dist="38100" dir="2700000" algn="tl">
                    <a:srgbClr val="000000"/>
                  </a:outerShdw>
                </a:effectLst>
                <a:latin typeface="Palatino Linotype" pitchFamily="18" charset="0"/>
                <a:ea typeface="仿宋_GB2312" pitchFamily="49" charset="-122"/>
              </a:rPr>
              <a:t>本征脸</a:t>
            </a:r>
            <a:r>
              <a:rPr kumimoji="1" lang="zh-CN" altLang="en-US" sz="2400" dirty="0">
                <a:effectLst>
                  <a:outerShdw blurRad="38100" dist="38100" dir="2700000" algn="tl">
                    <a:srgbClr val="000000"/>
                  </a:outerShdw>
                </a:effectLst>
                <a:latin typeface="Palatino Linotype" pitchFamily="18" charset="0"/>
                <a:ea typeface="仿宋_GB2312" pitchFamily="49" charset="-122"/>
              </a:rPr>
              <a:t>（</a:t>
            </a:r>
            <a:r>
              <a:rPr kumimoji="1" lang="en-US" altLang="zh-CN" sz="2400" dirty="0" err="1">
                <a:effectLst>
                  <a:outerShdw blurRad="38100" dist="38100" dir="2700000" algn="tl">
                    <a:srgbClr val="000000"/>
                  </a:outerShdw>
                </a:effectLst>
                <a:latin typeface="Palatino Linotype" pitchFamily="18" charset="0"/>
                <a:ea typeface="仿宋_GB2312" pitchFamily="49" charset="-122"/>
              </a:rPr>
              <a:t>eigenface</a:t>
            </a:r>
            <a:r>
              <a:rPr kumimoji="1" lang="zh-CN" altLang="en-US" sz="2400" dirty="0">
                <a:effectLst>
                  <a:outerShdw blurRad="38100" dist="38100" dir="2700000" algn="tl">
                    <a:srgbClr val="000000"/>
                  </a:outerShdw>
                </a:effectLst>
                <a:latin typeface="Palatino Linotype" pitchFamily="18" charset="0"/>
                <a:ea typeface="仿宋_GB2312" pitchFamily="49" charset="-122"/>
              </a:rPr>
              <a:t>）</a:t>
            </a:r>
            <a:r>
              <a:rPr kumimoji="1" lang="zh-CN" altLang="en-US" sz="3200" dirty="0">
                <a:effectLst>
                  <a:outerShdw blurRad="38100" dist="38100" dir="2700000" algn="tl">
                    <a:srgbClr val="000000"/>
                  </a:outerShdw>
                </a:effectLst>
                <a:latin typeface="Palatino Linotype" pitchFamily="18" charset="0"/>
                <a:ea typeface="仿宋_GB2312" pitchFamily="49" charset="-122"/>
              </a:rPr>
              <a:t>方法</a:t>
            </a:r>
          </a:p>
        </p:txBody>
      </p:sp>
      <p:sp>
        <p:nvSpPr>
          <p:cNvPr id="50179" name="Text Box 3"/>
          <p:cNvSpPr txBox="1">
            <a:spLocks noChangeArrowheads="1"/>
          </p:cNvSpPr>
          <p:nvPr/>
        </p:nvSpPr>
        <p:spPr bwMode="auto">
          <a:xfrm>
            <a:off x="838200" y="1066800"/>
            <a:ext cx="7696200" cy="457200"/>
          </a:xfrm>
          <a:prstGeom prst="rect">
            <a:avLst/>
          </a:prstGeom>
          <a:noFill/>
          <a:ln w="9525">
            <a:noFill/>
            <a:miter lim="800000"/>
            <a:headEnd/>
            <a:tailEnd/>
          </a:ln>
        </p:spPr>
        <p:txBody>
          <a:bodyPr>
            <a:spAutoFit/>
          </a:bodyPr>
          <a:lstStyle/>
          <a:p>
            <a:pPr>
              <a:spcBef>
                <a:spcPct val="50000"/>
              </a:spcBef>
            </a:pPr>
            <a:r>
              <a:rPr kumimoji="1" lang="zh-CN" altLang="en-US" sz="2400" dirty="0">
                <a:latin typeface="Times New Roman" pitchFamily="18" charset="0"/>
                <a:ea typeface="黑体" pitchFamily="49" charset="-122"/>
              </a:rPr>
              <a:t>是人脸识别的基准技术，并已成为事实上的工业</a:t>
            </a:r>
            <a:r>
              <a:rPr kumimoji="1" lang="zh-CN" altLang="en-US" sz="2400" dirty="0" smtClean="0">
                <a:latin typeface="Times New Roman" pitchFamily="18" charset="0"/>
                <a:ea typeface="黑体" pitchFamily="49" charset="-122"/>
              </a:rPr>
              <a:t>标准。</a:t>
            </a:r>
            <a:endParaRPr kumimoji="1" lang="zh-CN" altLang="en-US" sz="2000" dirty="0">
              <a:latin typeface="Palatino Linotype" pitchFamily="18" charset="0"/>
            </a:endParaRPr>
          </a:p>
        </p:txBody>
      </p:sp>
      <p:sp>
        <p:nvSpPr>
          <p:cNvPr id="50180" name="Text Box 4"/>
          <p:cNvSpPr txBox="1">
            <a:spLocks noChangeArrowheads="1"/>
          </p:cNvSpPr>
          <p:nvPr/>
        </p:nvSpPr>
        <p:spPr bwMode="auto">
          <a:xfrm>
            <a:off x="838200" y="1720850"/>
            <a:ext cx="7543800" cy="1754326"/>
          </a:xfrm>
          <a:prstGeom prst="rect">
            <a:avLst/>
          </a:prstGeom>
          <a:noFill/>
          <a:ln w="9525">
            <a:noFill/>
            <a:miter lim="800000"/>
            <a:headEnd/>
            <a:tailEnd/>
          </a:ln>
        </p:spPr>
        <p:txBody>
          <a:bodyPr>
            <a:spAutoFit/>
          </a:bodyPr>
          <a:lstStyle/>
          <a:p>
            <a:pPr>
              <a:spcBef>
                <a:spcPct val="50000"/>
              </a:spcBef>
            </a:pPr>
            <a:r>
              <a:rPr kumimoji="1" lang="zh-CN" altLang="en-US" sz="2400" dirty="0">
                <a:latin typeface="Times New Roman" pitchFamily="18" charset="0"/>
                <a:ea typeface="黑体" pitchFamily="49" charset="-122"/>
              </a:rPr>
              <a:t>该方法基于主成分分析（</a:t>
            </a:r>
            <a:r>
              <a:rPr kumimoji="1" lang="en-US" altLang="zh-CN" sz="2400" dirty="0">
                <a:latin typeface="Times New Roman" pitchFamily="18" charset="0"/>
                <a:ea typeface="黑体" pitchFamily="49" charset="-122"/>
              </a:rPr>
              <a:t>PCA</a:t>
            </a:r>
            <a:r>
              <a:rPr kumimoji="1" lang="zh-CN" altLang="en-US" sz="2400" dirty="0" smtClean="0">
                <a:latin typeface="Times New Roman" pitchFamily="18" charset="0"/>
                <a:ea typeface="黑体" pitchFamily="49" charset="-122"/>
              </a:rPr>
              <a:t>）。</a:t>
            </a:r>
            <a:endParaRPr kumimoji="1" lang="zh-CN" altLang="en-US" sz="2400" dirty="0">
              <a:latin typeface="Times New Roman" pitchFamily="18" charset="0"/>
              <a:ea typeface="黑体" pitchFamily="49" charset="-122"/>
            </a:endParaRPr>
          </a:p>
          <a:p>
            <a:pPr>
              <a:spcBef>
                <a:spcPct val="50000"/>
              </a:spcBef>
            </a:pPr>
            <a:r>
              <a:rPr lang="en-US" altLang="zh-CN" sz="2400" dirty="0">
                <a:latin typeface="Times New Roman" pitchFamily="18" charset="0"/>
                <a:ea typeface="黑体" pitchFamily="49" charset="-122"/>
              </a:rPr>
              <a:t>PCA</a:t>
            </a:r>
            <a:r>
              <a:rPr lang="zh-CN" altLang="en-US" sz="2400" dirty="0">
                <a:latin typeface="Times New Roman" pitchFamily="18" charset="0"/>
                <a:ea typeface="黑体" pitchFamily="49" charset="-122"/>
              </a:rPr>
              <a:t>是将分散在一组变量上的信息集中到某几个综合指标（主成分）上的数学方法，实际上起着</a:t>
            </a:r>
            <a:r>
              <a:rPr lang="zh-CN" altLang="en-US" sz="2400" dirty="0">
                <a:solidFill>
                  <a:srgbClr val="FF3300"/>
                </a:solidFill>
                <a:latin typeface="Times New Roman" pitchFamily="18" charset="0"/>
                <a:ea typeface="黑体" pitchFamily="49" charset="-122"/>
              </a:rPr>
              <a:t>数据降维</a:t>
            </a:r>
            <a:r>
              <a:rPr lang="zh-CN" altLang="en-US" sz="2400" dirty="0">
                <a:latin typeface="Times New Roman" pitchFamily="18" charset="0"/>
                <a:ea typeface="黑体" pitchFamily="49" charset="-122"/>
              </a:rPr>
              <a:t>的作用，并保证降维过程最大化保留原数据的</a:t>
            </a:r>
            <a:r>
              <a:rPr lang="zh-CN" altLang="en-US" sz="2400" dirty="0" smtClean="0">
                <a:latin typeface="Times New Roman" pitchFamily="18" charset="0"/>
                <a:ea typeface="黑体" pitchFamily="49" charset="-122"/>
              </a:rPr>
              <a:t>差异。</a:t>
            </a:r>
            <a:endParaRPr lang="zh-CN" altLang="en-US" sz="2400" dirty="0">
              <a:latin typeface="Times New Roman" pitchFamily="18" charset="0"/>
              <a:ea typeface="黑体" pitchFamily="49" charset="-122"/>
            </a:endParaRPr>
          </a:p>
        </p:txBody>
      </p:sp>
      <p:pic>
        <p:nvPicPr>
          <p:cNvPr id="50181" name="Picture 8"/>
          <p:cNvPicPr>
            <a:picLocks noChangeAspect="1" noChangeArrowheads="1"/>
          </p:cNvPicPr>
          <p:nvPr/>
        </p:nvPicPr>
        <p:blipFill>
          <a:blip r:embed="rId2"/>
          <a:srcRect/>
          <a:stretch>
            <a:fillRect/>
          </a:stretch>
        </p:blipFill>
        <p:spPr bwMode="auto">
          <a:xfrm>
            <a:off x="1042988" y="3716338"/>
            <a:ext cx="6934200" cy="1644650"/>
          </a:xfrm>
          <a:prstGeom prst="rect">
            <a:avLst/>
          </a:prstGeom>
          <a:noFill/>
          <a:ln w="9525">
            <a:noFill/>
            <a:miter lim="800000"/>
            <a:headEnd/>
            <a:tailEnd/>
          </a:ln>
        </p:spPr>
      </p:pic>
      <p:sp>
        <p:nvSpPr>
          <p:cNvPr id="50182" name="Text Box 9"/>
          <p:cNvSpPr txBox="1">
            <a:spLocks noChangeArrowheads="1"/>
          </p:cNvSpPr>
          <p:nvPr/>
        </p:nvSpPr>
        <p:spPr bwMode="auto">
          <a:xfrm>
            <a:off x="900113" y="5661025"/>
            <a:ext cx="7772400" cy="830997"/>
          </a:xfrm>
          <a:prstGeom prst="rect">
            <a:avLst/>
          </a:prstGeom>
          <a:noFill/>
          <a:ln w="9525">
            <a:noFill/>
            <a:miter lim="800000"/>
            <a:headEnd/>
            <a:tailEnd/>
          </a:ln>
        </p:spPr>
        <p:txBody>
          <a:bodyPr>
            <a:spAutoFit/>
          </a:bodyPr>
          <a:lstStyle/>
          <a:p>
            <a:pPr>
              <a:spcBef>
                <a:spcPct val="50000"/>
              </a:spcBef>
            </a:pPr>
            <a:r>
              <a:rPr lang="zh-CN" altLang="en-US" sz="2400" dirty="0">
                <a:latin typeface="Times New Roman" pitchFamily="18" charset="0"/>
                <a:ea typeface="黑体" pitchFamily="49" charset="-122"/>
              </a:rPr>
              <a:t>如果将本征向量恢复成图像，这些图像很像人脸，因此称为</a:t>
            </a:r>
            <a:r>
              <a:rPr lang="zh-CN" altLang="en-US" sz="2400" dirty="0" smtClean="0">
                <a:latin typeface="Times New Roman" pitchFamily="18" charset="0"/>
                <a:ea typeface="黑体" pitchFamily="49" charset="-122"/>
              </a:rPr>
              <a:t>“本征脸”。</a:t>
            </a:r>
            <a:endParaRPr lang="zh-CN" altLang="en-US" sz="2400" dirty="0">
              <a:latin typeface="Times New Roman" pitchFamily="18" charset="0"/>
              <a:ea typeface="黑体" pitchFamily="49" charset="-122"/>
            </a:endParaRPr>
          </a:p>
        </p:txBody>
      </p:sp>
    </p:spTree>
  </p:cSld>
  <p:clrMapOvr>
    <a:masterClrMapping/>
  </p:clrMapOvr>
  <p:transition advTm="69936"/>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p:cNvSpPr txBox="1">
            <a:spLocks noChangeArrowheads="1"/>
          </p:cNvSpPr>
          <p:nvPr/>
        </p:nvSpPr>
        <p:spPr bwMode="auto">
          <a:xfrm>
            <a:off x="152400" y="228600"/>
            <a:ext cx="4953000" cy="579438"/>
          </a:xfrm>
          <a:prstGeom prst="rect">
            <a:avLst/>
          </a:prstGeom>
          <a:noFill/>
          <a:ln w="9525">
            <a:noFill/>
            <a:miter lim="800000"/>
            <a:headEnd/>
            <a:tailEnd/>
          </a:ln>
          <a:effectLst/>
        </p:spPr>
        <p:txBody>
          <a:bodyPr>
            <a:spAutoFit/>
          </a:bodyPr>
          <a:lstStyle/>
          <a:p>
            <a:pPr>
              <a:spcBef>
                <a:spcPct val="50000"/>
              </a:spcBef>
              <a:defRPr/>
            </a:pPr>
            <a:r>
              <a:rPr kumimoji="1" lang="zh-CN" altLang="en-US" sz="3200">
                <a:effectLst>
                  <a:outerShdw blurRad="38100" dist="38100" dir="2700000" algn="tl">
                    <a:srgbClr val="000000"/>
                  </a:outerShdw>
                </a:effectLst>
                <a:latin typeface="Palatino Linotype" pitchFamily="18" charset="0"/>
                <a:ea typeface="仿宋_GB2312" pitchFamily="49" charset="-122"/>
              </a:rPr>
              <a:t>本征特征</a:t>
            </a:r>
            <a:r>
              <a:rPr kumimoji="1" lang="zh-CN" altLang="en-US" sz="2400">
                <a:effectLst>
                  <a:outerShdw blurRad="38100" dist="38100" dir="2700000" algn="tl">
                    <a:srgbClr val="000000"/>
                  </a:outerShdw>
                </a:effectLst>
                <a:latin typeface="Palatino Linotype" pitchFamily="18" charset="0"/>
                <a:ea typeface="仿宋_GB2312" pitchFamily="49" charset="-122"/>
              </a:rPr>
              <a:t>（</a:t>
            </a:r>
            <a:r>
              <a:rPr kumimoji="1" lang="en-US" altLang="zh-CN" sz="2400">
                <a:effectLst>
                  <a:outerShdw blurRad="38100" dist="38100" dir="2700000" algn="tl">
                    <a:srgbClr val="000000"/>
                  </a:outerShdw>
                </a:effectLst>
                <a:latin typeface="Palatino Linotype" pitchFamily="18" charset="0"/>
                <a:ea typeface="仿宋_GB2312" pitchFamily="49" charset="-122"/>
              </a:rPr>
              <a:t>eigenfeature</a:t>
            </a:r>
            <a:r>
              <a:rPr kumimoji="1" lang="zh-CN" altLang="en-US" sz="2400">
                <a:effectLst>
                  <a:outerShdw blurRad="38100" dist="38100" dir="2700000" algn="tl">
                    <a:srgbClr val="000000"/>
                  </a:outerShdw>
                </a:effectLst>
                <a:latin typeface="Palatino Linotype" pitchFamily="18" charset="0"/>
                <a:ea typeface="仿宋_GB2312" pitchFamily="49" charset="-122"/>
              </a:rPr>
              <a:t>）</a:t>
            </a:r>
            <a:r>
              <a:rPr kumimoji="1" lang="zh-CN" altLang="en-US" sz="3200">
                <a:effectLst>
                  <a:outerShdw blurRad="38100" dist="38100" dir="2700000" algn="tl">
                    <a:srgbClr val="000000"/>
                  </a:outerShdw>
                </a:effectLst>
                <a:latin typeface="Palatino Linotype" pitchFamily="18" charset="0"/>
                <a:ea typeface="仿宋_GB2312" pitchFamily="49" charset="-122"/>
              </a:rPr>
              <a:t>方法</a:t>
            </a:r>
          </a:p>
        </p:txBody>
      </p:sp>
      <p:sp>
        <p:nvSpPr>
          <p:cNvPr id="51203" name="Text Box 3"/>
          <p:cNvSpPr txBox="1">
            <a:spLocks noChangeArrowheads="1"/>
          </p:cNvSpPr>
          <p:nvPr/>
        </p:nvSpPr>
        <p:spPr bwMode="auto">
          <a:xfrm>
            <a:off x="838200" y="1219200"/>
            <a:ext cx="7696200" cy="457200"/>
          </a:xfrm>
          <a:prstGeom prst="rect">
            <a:avLst/>
          </a:prstGeom>
          <a:noFill/>
          <a:ln w="9525">
            <a:noFill/>
            <a:miter lim="800000"/>
            <a:headEnd/>
            <a:tailEnd/>
          </a:ln>
        </p:spPr>
        <p:txBody>
          <a:bodyPr>
            <a:spAutoFit/>
          </a:bodyPr>
          <a:lstStyle/>
          <a:p>
            <a:pPr>
              <a:spcBef>
                <a:spcPct val="50000"/>
              </a:spcBef>
            </a:pPr>
            <a:r>
              <a:rPr kumimoji="1" lang="zh-CN" altLang="en-US" sz="2400" dirty="0">
                <a:latin typeface="Times New Roman" pitchFamily="18" charset="0"/>
                <a:ea typeface="黑体" pitchFamily="49" charset="-122"/>
              </a:rPr>
              <a:t>利用</a:t>
            </a:r>
            <a:r>
              <a:rPr kumimoji="1" lang="en-US" altLang="zh-CN" sz="2400" dirty="0">
                <a:latin typeface="Times New Roman" pitchFamily="18" charset="0"/>
                <a:ea typeface="黑体" pitchFamily="49" charset="-122"/>
              </a:rPr>
              <a:t>PCA</a:t>
            </a:r>
            <a:r>
              <a:rPr kumimoji="1" lang="zh-CN" altLang="en-US" sz="2400" dirty="0">
                <a:latin typeface="Times New Roman" pitchFamily="18" charset="0"/>
                <a:ea typeface="黑体" pitchFamily="49" charset="-122"/>
              </a:rPr>
              <a:t>分析眼、鼻、嘴等局部特征，即本征特征</a:t>
            </a:r>
            <a:r>
              <a:rPr kumimoji="1" lang="zh-CN" altLang="en-US" sz="2400" dirty="0" smtClean="0">
                <a:latin typeface="Times New Roman" pitchFamily="18" charset="0"/>
                <a:ea typeface="黑体" pitchFamily="49" charset="-122"/>
              </a:rPr>
              <a:t>方法。</a:t>
            </a:r>
            <a:endParaRPr kumimoji="1" lang="zh-CN" altLang="en-US" sz="2000" dirty="0">
              <a:latin typeface="Palatino Linotype" pitchFamily="18" charset="0"/>
            </a:endParaRPr>
          </a:p>
        </p:txBody>
      </p:sp>
      <p:pic>
        <p:nvPicPr>
          <p:cNvPr id="51204" name="Picture 4" descr="templates"/>
          <p:cNvPicPr>
            <a:picLocks noChangeAspect="1" noChangeArrowheads="1"/>
          </p:cNvPicPr>
          <p:nvPr/>
        </p:nvPicPr>
        <p:blipFill>
          <a:blip r:embed="rId2"/>
          <a:srcRect/>
          <a:stretch>
            <a:fillRect/>
          </a:stretch>
        </p:blipFill>
        <p:spPr bwMode="auto">
          <a:xfrm>
            <a:off x="5435600" y="2420938"/>
            <a:ext cx="1992313" cy="2159000"/>
          </a:xfrm>
          <a:prstGeom prst="rect">
            <a:avLst/>
          </a:prstGeom>
          <a:noFill/>
          <a:ln w="9525">
            <a:noFill/>
            <a:miter lim="800000"/>
            <a:headEnd/>
            <a:tailEnd/>
          </a:ln>
        </p:spPr>
      </p:pic>
      <p:pic>
        <p:nvPicPr>
          <p:cNvPr id="51205" name="Picture 5"/>
          <p:cNvPicPr>
            <a:picLocks noChangeAspect="1" noChangeArrowheads="1"/>
          </p:cNvPicPr>
          <p:nvPr/>
        </p:nvPicPr>
        <p:blipFill>
          <a:blip r:embed="rId3"/>
          <a:srcRect/>
          <a:stretch>
            <a:fillRect/>
          </a:stretch>
        </p:blipFill>
        <p:spPr bwMode="auto">
          <a:xfrm>
            <a:off x="1835150" y="2276475"/>
            <a:ext cx="2051050" cy="2159000"/>
          </a:xfrm>
          <a:prstGeom prst="rect">
            <a:avLst/>
          </a:prstGeom>
          <a:noFill/>
          <a:ln w="9525">
            <a:noFill/>
            <a:miter lim="800000"/>
            <a:headEnd/>
            <a:tailEnd/>
          </a:ln>
        </p:spPr>
      </p:pic>
      <p:sp>
        <p:nvSpPr>
          <p:cNvPr id="51206" name="Text Box 8"/>
          <p:cNvSpPr txBox="1">
            <a:spLocks noChangeArrowheads="1"/>
          </p:cNvSpPr>
          <p:nvPr/>
        </p:nvSpPr>
        <p:spPr bwMode="auto">
          <a:xfrm>
            <a:off x="914400" y="5089525"/>
            <a:ext cx="7391400" cy="701675"/>
          </a:xfrm>
          <a:prstGeom prst="rect">
            <a:avLst/>
          </a:prstGeom>
          <a:noFill/>
          <a:ln w="9525">
            <a:noFill/>
            <a:miter lim="800000"/>
            <a:headEnd/>
            <a:tailEnd/>
          </a:ln>
        </p:spPr>
        <p:txBody>
          <a:bodyPr>
            <a:spAutoFit/>
          </a:bodyPr>
          <a:lstStyle/>
          <a:p>
            <a:pPr>
              <a:spcBef>
                <a:spcPct val="50000"/>
              </a:spcBef>
            </a:pPr>
            <a:r>
              <a:rPr kumimoji="1" lang="zh-CN" altLang="en-US" sz="2000" dirty="0">
                <a:latin typeface="Times New Roman" pitchFamily="18" charset="0"/>
                <a:ea typeface="黑体" pitchFamily="49" charset="-122"/>
              </a:rPr>
              <a:t>这实际上相当于：为若干重要的特征建立本征空间，然后将多个本征空间集成</a:t>
            </a:r>
            <a:r>
              <a:rPr kumimoji="1" lang="zh-CN" altLang="en-US" sz="2000" dirty="0" smtClean="0">
                <a:latin typeface="Times New Roman" pitchFamily="18" charset="0"/>
                <a:ea typeface="黑体" pitchFamily="49" charset="-122"/>
              </a:rPr>
              <a:t>起来。</a:t>
            </a:r>
            <a:endParaRPr kumimoji="1" lang="zh-CN" altLang="en-US" sz="2000" dirty="0">
              <a:latin typeface="Times New Roman" pitchFamily="18" charset="0"/>
              <a:ea typeface="黑体" pitchFamily="49" charset="-122"/>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152400" y="228600"/>
            <a:ext cx="4038600" cy="579438"/>
          </a:xfrm>
          <a:prstGeom prst="rect">
            <a:avLst/>
          </a:prstGeom>
          <a:noFill/>
          <a:ln w="9525">
            <a:noFill/>
            <a:miter lim="800000"/>
            <a:headEnd/>
            <a:tailEnd/>
          </a:ln>
          <a:effectLst/>
        </p:spPr>
        <p:txBody>
          <a:bodyPr>
            <a:spAutoFit/>
          </a:bodyPr>
          <a:lstStyle/>
          <a:p>
            <a:pPr>
              <a:spcBef>
                <a:spcPct val="50000"/>
              </a:spcBef>
              <a:defRPr/>
            </a:pPr>
            <a:r>
              <a:rPr kumimoji="1" lang="zh-CN" altLang="en-US" sz="3200">
                <a:effectLst>
                  <a:outerShdw blurRad="38100" dist="38100" dir="2700000" algn="tl">
                    <a:srgbClr val="000000"/>
                  </a:outerShdw>
                </a:effectLst>
                <a:latin typeface="Palatino Linotype" pitchFamily="18" charset="0"/>
                <a:ea typeface="仿宋_GB2312" pitchFamily="49" charset="-122"/>
              </a:rPr>
              <a:t>本征脸 </a:t>
            </a:r>
            <a:r>
              <a:rPr kumimoji="1" lang="en-US" altLang="zh-CN" sz="3200">
                <a:effectLst>
                  <a:outerShdw blurRad="38100" dist="38100" dir="2700000" algn="tl">
                    <a:srgbClr val="000000"/>
                  </a:outerShdw>
                </a:effectLst>
                <a:latin typeface="Palatino Linotype" pitchFamily="18" charset="0"/>
                <a:ea typeface="仿宋_GB2312" pitchFamily="49" charset="-122"/>
              </a:rPr>
              <a:t>vs. </a:t>
            </a:r>
            <a:r>
              <a:rPr kumimoji="1" lang="zh-CN" altLang="en-US" sz="3200">
                <a:effectLst>
                  <a:outerShdw blurRad="38100" dist="38100" dir="2700000" algn="tl">
                    <a:srgbClr val="000000"/>
                  </a:outerShdw>
                </a:effectLst>
                <a:latin typeface="Palatino Linotype" pitchFamily="18" charset="0"/>
                <a:ea typeface="仿宋_GB2312" pitchFamily="49" charset="-122"/>
              </a:rPr>
              <a:t>本征特征</a:t>
            </a:r>
          </a:p>
        </p:txBody>
      </p:sp>
      <p:sp>
        <p:nvSpPr>
          <p:cNvPr id="52227" name="Text Box 3"/>
          <p:cNvSpPr txBox="1">
            <a:spLocks noChangeArrowheads="1"/>
          </p:cNvSpPr>
          <p:nvPr/>
        </p:nvSpPr>
        <p:spPr bwMode="auto">
          <a:xfrm>
            <a:off x="990600" y="990600"/>
            <a:ext cx="7315200" cy="396875"/>
          </a:xfrm>
          <a:prstGeom prst="rect">
            <a:avLst/>
          </a:prstGeom>
          <a:noFill/>
          <a:ln w="9525">
            <a:noFill/>
            <a:miter lim="800000"/>
            <a:headEnd/>
            <a:tailEnd/>
          </a:ln>
        </p:spPr>
        <p:txBody>
          <a:bodyPr>
            <a:spAutoFit/>
          </a:bodyPr>
          <a:lstStyle/>
          <a:p>
            <a:pPr>
              <a:spcBef>
                <a:spcPct val="20000"/>
              </a:spcBef>
            </a:pPr>
            <a:r>
              <a:rPr kumimoji="1" lang="zh-CN" altLang="en-US" sz="2000" dirty="0">
                <a:latin typeface="Times New Roman" pitchFamily="18" charset="0"/>
                <a:ea typeface="黑体" pitchFamily="49" charset="-122"/>
              </a:rPr>
              <a:t>本征脸利用全局特征，本征特征利用局部特征，二者各有</a:t>
            </a:r>
            <a:r>
              <a:rPr kumimoji="1" lang="zh-CN" altLang="en-US" sz="2000" dirty="0" smtClean="0">
                <a:latin typeface="Times New Roman" pitchFamily="18" charset="0"/>
                <a:ea typeface="黑体" pitchFamily="49" charset="-122"/>
              </a:rPr>
              <a:t>优势。</a:t>
            </a:r>
            <a:endParaRPr kumimoji="1" lang="zh-CN" altLang="en-US" sz="2000" dirty="0">
              <a:solidFill>
                <a:srgbClr val="009900"/>
              </a:solidFill>
              <a:latin typeface="Palatino Linotype" pitchFamily="18" charset="0"/>
            </a:endParaRPr>
          </a:p>
        </p:txBody>
      </p:sp>
      <p:pic>
        <p:nvPicPr>
          <p:cNvPr id="52228" name="Picture 4"/>
          <p:cNvPicPr>
            <a:picLocks noChangeArrowheads="1"/>
          </p:cNvPicPr>
          <p:nvPr/>
        </p:nvPicPr>
        <p:blipFill>
          <a:blip r:embed="rId2"/>
          <a:srcRect/>
          <a:stretch>
            <a:fillRect/>
          </a:stretch>
        </p:blipFill>
        <p:spPr bwMode="auto">
          <a:xfrm>
            <a:off x="1354138" y="1600200"/>
            <a:ext cx="3598862" cy="1439863"/>
          </a:xfrm>
          <a:prstGeom prst="rect">
            <a:avLst/>
          </a:prstGeom>
          <a:noFill/>
          <a:ln w="9525">
            <a:noFill/>
            <a:miter lim="800000"/>
            <a:headEnd/>
            <a:tailEnd/>
          </a:ln>
        </p:spPr>
      </p:pic>
      <p:pic>
        <p:nvPicPr>
          <p:cNvPr id="52229" name="Picture 5"/>
          <p:cNvPicPr>
            <a:picLocks noChangeArrowheads="1"/>
          </p:cNvPicPr>
          <p:nvPr/>
        </p:nvPicPr>
        <p:blipFill>
          <a:blip r:embed="rId3"/>
          <a:srcRect/>
          <a:stretch>
            <a:fillRect/>
          </a:stretch>
        </p:blipFill>
        <p:spPr bwMode="auto">
          <a:xfrm>
            <a:off x="1352550" y="3208338"/>
            <a:ext cx="3598863" cy="1439862"/>
          </a:xfrm>
          <a:prstGeom prst="rect">
            <a:avLst/>
          </a:prstGeom>
          <a:noFill/>
          <a:ln w="9525">
            <a:noFill/>
            <a:miter lim="800000"/>
            <a:headEnd/>
            <a:tailEnd/>
          </a:ln>
        </p:spPr>
      </p:pic>
      <p:pic>
        <p:nvPicPr>
          <p:cNvPr id="52230" name="Picture 6"/>
          <p:cNvPicPr>
            <a:picLocks noChangeArrowheads="1"/>
          </p:cNvPicPr>
          <p:nvPr/>
        </p:nvPicPr>
        <p:blipFill>
          <a:blip r:embed="rId4"/>
          <a:srcRect/>
          <a:stretch>
            <a:fillRect/>
          </a:stretch>
        </p:blipFill>
        <p:spPr bwMode="auto">
          <a:xfrm>
            <a:off x="1346200" y="4808538"/>
            <a:ext cx="3598863" cy="1439862"/>
          </a:xfrm>
          <a:prstGeom prst="rect">
            <a:avLst/>
          </a:prstGeom>
          <a:noFill/>
          <a:ln w="9525">
            <a:noFill/>
            <a:miter lim="800000"/>
            <a:headEnd/>
            <a:tailEnd/>
          </a:ln>
        </p:spPr>
      </p:pic>
      <p:sp>
        <p:nvSpPr>
          <p:cNvPr id="52231" name="Text Box 7"/>
          <p:cNvSpPr txBox="1">
            <a:spLocks noChangeArrowheads="1"/>
          </p:cNvSpPr>
          <p:nvPr/>
        </p:nvSpPr>
        <p:spPr bwMode="auto">
          <a:xfrm>
            <a:off x="5181600" y="2057400"/>
            <a:ext cx="1828800" cy="457200"/>
          </a:xfrm>
          <a:prstGeom prst="rect">
            <a:avLst/>
          </a:prstGeom>
          <a:noFill/>
          <a:ln w="9525">
            <a:noFill/>
            <a:miter lim="800000"/>
            <a:headEnd/>
            <a:tailEnd/>
          </a:ln>
        </p:spPr>
        <p:txBody>
          <a:bodyPr>
            <a:spAutoFit/>
          </a:bodyPr>
          <a:lstStyle/>
          <a:p>
            <a:pPr>
              <a:spcBef>
                <a:spcPct val="20000"/>
              </a:spcBef>
            </a:pPr>
            <a:r>
              <a:rPr kumimoji="1" lang="zh-CN" altLang="en-US" sz="2400">
                <a:latin typeface="Times New Roman" pitchFamily="18" charset="0"/>
                <a:ea typeface="黑体" pitchFamily="49" charset="-122"/>
              </a:rPr>
              <a:t>待识别图像</a:t>
            </a:r>
            <a:endParaRPr kumimoji="1" lang="zh-CN" altLang="en-US" sz="2000">
              <a:solidFill>
                <a:srgbClr val="009900"/>
              </a:solidFill>
              <a:latin typeface="Palatino Linotype" pitchFamily="18" charset="0"/>
            </a:endParaRPr>
          </a:p>
        </p:txBody>
      </p:sp>
      <p:sp>
        <p:nvSpPr>
          <p:cNvPr id="52232" name="Text Box 8"/>
          <p:cNvSpPr txBox="1">
            <a:spLocks noChangeArrowheads="1"/>
          </p:cNvSpPr>
          <p:nvPr/>
        </p:nvSpPr>
        <p:spPr bwMode="auto">
          <a:xfrm>
            <a:off x="5181600" y="3657600"/>
            <a:ext cx="3505200" cy="457200"/>
          </a:xfrm>
          <a:prstGeom prst="rect">
            <a:avLst/>
          </a:prstGeom>
          <a:noFill/>
          <a:ln w="9525">
            <a:noFill/>
            <a:miter lim="800000"/>
            <a:headEnd/>
            <a:tailEnd/>
          </a:ln>
        </p:spPr>
        <p:txBody>
          <a:bodyPr>
            <a:spAutoFit/>
          </a:bodyPr>
          <a:lstStyle/>
          <a:p>
            <a:pPr>
              <a:spcBef>
                <a:spcPct val="20000"/>
              </a:spcBef>
            </a:pPr>
            <a:r>
              <a:rPr kumimoji="1" lang="zh-CN" altLang="en-US" sz="2400">
                <a:latin typeface="Times New Roman" pitchFamily="18" charset="0"/>
                <a:ea typeface="黑体" pitchFamily="49" charset="-122"/>
              </a:rPr>
              <a:t>本征脸识别结果</a:t>
            </a:r>
            <a:endParaRPr kumimoji="1" lang="zh-CN" altLang="en-US" sz="2000">
              <a:solidFill>
                <a:srgbClr val="009900"/>
              </a:solidFill>
              <a:latin typeface="Palatino Linotype" pitchFamily="18" charset="0"/>
            </a:endParaRPr>
          </a:p>
        </p:txBody>
      </p:sp>
      <p:sp>
        <p:nvSpPr>
          <p:cNvPr id="52233" name="Text Box 9"/>
          <p:cNvSpPr txBox="1">
            <a:spLocks noChangeArrowheads="1"/>
          </p:cNvSpPr>
          <p:nvPr/>
        </p:nvSpPr>
        <p:spPr bwMode="auto">
          <a:xfrm>
            <a:off x="5181600" y="5334000"/>
            <a:ext cx="3505200" cy="457200"/>
          </a:xfrm>
          <a:prstGeom prst="rect">
            <a:avLst/>
          </a:prstGeom>
          <a:noFill/>
          <a:ln w="9525">
            <a:noFill/>
            <a:miter lim="800000"/>
            <a:headEnd/>
            <a:tailEnd/>
          </a:ln>
        </p:spPr>
        <p:txBody>
          <a:bodyPr>
            <a:spAutoFit/>
          </a:bodyPr>
          <a:lstStyle/>
          <a:p>
            <a:pPr>
              <a:spcBef>
                <a:spcPct val="20000"/>
              </a:spcBef>
            </a:pPr>
            <a:r>
              <a:rPr kumimoji="1" lang="zh-CN" altLang="en-US" sz="2400">
                <a:latin typeface="Times New Roman" pitchFamily="18" charset="0"/>
                <a:ea typeface="黑体" pitchFamily="49" charset="-122"/>
              </a:rPr>
              <a:t>本征特征识别结果</a:t>
            </a:r>
            <a:endParaRPr kumimoji="1" lang="zh-CN" altLang="en-US" sz="2000">
              <a:solidFill>
                <a:srgbClr val="009900"/>
              </a:solidFill>
              <a:latin typeface="Palatino Linotype"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ext Box 2"/>
          <p:cNvSpPr txBox="1">
            <a:spLocks noChangeArrowheads="1"/>
          </p:cNvSpPr>
          <p:nvPr/>
        </p:nvSpPr>
        <p:spPr bwMode="auto">
          <a:xfrm>
            <a:off x="152400" y="228600"/>
            <a:ext cx="4038600" cy="579438"/>
          </a:xfrm>
          <a:prstGeom prst="rect">
            <a:avLst/>
          </a:prstGeom>
          <a:noFill/>
          <a:ln w="9525">
            <a:noFill/>
            <a:miter lim="800000"/>
            <a:headEnd/>
            <a:tailEnd/>
          </a:ln>
          <a:effectLst/>
        </p:spPr>
        <p:txBody>
          <a:bodyPr>
            <a:spAutoFit/>
          </a:bodyPr>
          <a:lstStyle/>
          <a:p>
            <a:pPr>
              <a:spcBef>
                <a:spcPct val="50000"/>
              </a:spcBef>
              <a:defRPr/>
            </a:pPr>
            <a:r>
              <a:rPr kumimoji="1" lang="zh-CN" altLang="en-US" sz="3200">
                <a:effectLst>
                  <a:outerShdw blurRad="38100" dist="38100" dir="2700000" algn="tl">
                    <a:srgbClr val="000000"/>
                  </a:outerShdw>
                </a:effectLst>
                <a:latin typeface="Palatino Linotype" pitchFamily="18" charset="0"/>
                <a:ea typeface="仿宋_GB2312" pitchFamily="49" charset="-122"/>
              </a:rPr>
              <a:t>本征脸 </a:t>
            </a:r>
            <a:r>
              <a:rPr kumimoji="1" lang="en-US" altLang="zh-CN" sz="3200">
                <a:effectLst>
                  <a:outerShdw blurRad="38100" dist="38100" dir="2700000" algn="tl">
                    <a:srgbClr val="000000"/>
                  </a:outerShdw>
                </a:effectLst>
                <a:latin typeface="Palatino Linotype" pitchFamily="18" charset="0"/>
                <a:ea typeface="仿宋_GB2312" pitchFamily="49" charset="-122"/>
              </a:rPr>
              <a:t>vs. </a:t>
            </a:r>
            <a:r>
              <a:rPr kumimoji="1" lang="zh-CN" altLang="en-US" sz="3200">
                <a:effectLst>
                  <a:outerShdw blurRad="38100" dist="38100" dir="2700000" algn="tl">
                    <a:srgbClr val="000000"/>
                  </a:outerShdw>
                </a:effectLst>
                <a:latin typeface="Palatino Linotype" pitchFamily="18" charset="0"/>
                <a:ea typeface="仿宋_GB2312" pitchFamily="49" charset="-122"/>
              </a:rPr>
              <a:t>本征特征</a:t>
            </a:r>
          </a:p>
        </p:txBody>
      </p:sp>
      <p:grpSp>
        <p:nvGrpSpPr>
          <p:cNvPr id="53251" name="Group 3"/>
          <p:cNvGrpSpPr>
            <a:grpSpLocks noChangeAspect="1"/>
          </p:cNvGrpSpPr>
          <p:nvPr/>
        </p:nvGrpSpPr>
        <p:grpSpPr bwMode="auto">
          <a:xfrm>
            <a:off x="3533775" y="2438400"/>
            <a:ext cx="1800225" cy="1800225"/>
            <a:chOff x="3240" y="1714"/>
            <a:chExt cx="1980" cy="2050"/>
          </a:xfrm>
        </p:grpSpPr>
        <p:pic>
          <p:nvPicPr>
            <p:cNvPr id="53255" name="Picture 4" descr="eigenfeature+eigenface"/>
            <p:cNvPicPr>
              <a:picLocks noChangeAspect="1" noChangeArrowheads="1"/>
            </p:cNvPicPr>
            <p:nvPr/>
          </p:nvPicPr>
          <p:blipFill>
            <a:blip r:embed="rId2"/>
            <a:srcRect/>
            <a:stretch>
              <a:fillRect/>
            </a:stretch>
          </p:blipFill>
          <p:spPr bwMode="auto">
            <a:xfrm>
              <a:off x="3240" y="1714"/>
              <a:ext cx="1980" cy="2050"/>
            </a:xfrm>
            <a:prstGeom prst="rect">
              <a:avLst/>
            </a:prstGeom>
            <a:solidFill>
              <a:srgbClr val="FFFFFF"/>
            </a:solidFill>
            <a:ln w="9525">
              <a:noFill/>
              <a:miter lim="800000"/>
              <a:headEnd/>
              <a:tailEnd/>
            </a:ln>
          </p:spPr>
        </p:pic>
        <p:sp>
          <p:nvSpPr>
            <p:cNvPr id="53256" name="Text Box 5"/>
            <p:cNvSpPr txBox="1">
              <a:spLocks noChangeAspect="1" noChangeArrowheads="1"/>
            </p:cNvSpPr>
            <p:nvPr/>
          </p:nvSpPr>
          <p:spPr bwMode="auto">
            <a:xfrm>
              <a:off x="3518" y="1936"/>
              <a:ext cx="191" cy="232"/>
            </a:xfrm>
            <a:prstGeom prst="rect">
              <a:avLst/>
            </a:prstGeom>
            <a:solidFill>
              <a:srgbClr val="FFFFFF"/>
            </a:solidFill>
            <a:ln w="9525">
              <a:noFill/>
              <a:miter lim="800000"/>
              <a:headEnd/>
              <a:tailEnd/>
            </a:ln>
          </p:spPr>
          <p:txBody>
            <a:bodyPr lIns="0" tIns="0" rIns="0" bIns="0"/>
            <a:lstStyle/>
            <a:p>
              <a:pPr algn="ctr" eaLnBrk="0" hangingPunct="0"/>
              <a:r>
                <a:rPr lang="en-US" altLang="zh-CN" sz="800" b="1">
                  <a:solidFill>
                    <a:srgbClr val="000000"/>
                  </a:solidFill>
                  <a:latin typeface="Times New Roman" pitchFamily="18" charset="0"/>
                </a:rPr>
                <a:t>(2)</a:t>
              </a:r>
            </a:p>
          </p:txBody>
        </p:sp>
        <p:sp>
          <p:nvSpPr>
            <p:cNvPr id="53257" name="Text Box 6"/>
            <p:cNvSpPr txBox="1">
              <a:spLocks noChangeAspect="1" noChangeArrowheads="1"/>
            </p:cNvSpPr>
            <p:nvPr/>
          </p:nvSpPr>
          <p:spPr bwMode="auto">
            <a:xfrm>
              <a:off x="4956" y="3482"/>
              <a:ext cx="191" cy="232"/>
            </a:xfrm>
            <a:prstGeom prst="rect">
              <a:avLst/>
            </a:prstGeom>
            <a:solidFill>
              <a:srgbClr val="FFFFFF"/>
            </a:solidFill>
            <a:ln w="9525">
              <a:noFill/>
              <a:miter lim="800000"/>
              <a:headEnd/>
              <a:tailEnd/>
            </a:ln>
          </p:spPr>
          <p:txBody>
            <a:bodyPr lIns="0" tIns="0" rIns="0" bIns="0"/>
            <a:lstStyle/>
            <a:p>
              <a:pPr algn="ctr" eaLnBrk="0" hangingPunct="0"/>
              <a:r>
                <a:rPr lang="en-US" altLang="zh-CN" sz="800" b="1">
                  <a:solidFill>
                    <a:srgbClr val="000000"/>
                  </a:solidFill>
                  <a:latin typeface="Times New Roman" pitchFamily="18" charset="0"/>
                </a:rPr>
                <a:t>(1)</a:t>
              </a:r>
            </a:p>
          </p:txBody>
        </p:sp>
        <p:sp>
          <p:nvSpPr>
            <p:cNvPr id="53258" name="Text Box 7"/>
            <p:cNvSpPr txBox="1">
              <a:spLocks noChangeAspect="1" noChangeArrowheads="1"/>
            </p:cNvSpPr>
            <p:nvPr/>
          </p:nvSpPr>
          <p:spPr bwMode="auto">
            <a:xfrm>
              <a:off x="4391" y="1922"/>
              <a:ext cx="191" cy="232"/>
            </a:xfrm>
            <a:prstGeom prst="rect">
              <a:avLst/>
            </a:prstGeom>
            <a:solidFill>
              <a:srgbClr val="FFFFFF"/>
            </a:solidFill>
            <a:ln w="9525">
              <a:noFill/>
              <a:miter lim="800000"/>
              <a:headEnd/>
              <a:tailEnd/>
            </a:ln>
          </p:spPr>
          <p:txBody>
            <a:bodyPr lIns="0" tIns="0" rIns="0" bIns="0"/>
            <a:lstStyle/>
            <a:p>
              <a:pPr algn="ctr" eaLnBrk="0" hangingPunct="0"/>
              <a:r>
                <a:rPr lang="en-US" altLang="zh-CN" sz="800" b="1">
                  <a:solidFill>
                    <a:srgbClr val="000000"/>
                  </a:solidFill>
                  <a:latin typeface="Times New Roman" pitchFamily="18" charset="0"/>
                </a:rPr>
                <a:t>(3)</a:t>
              </a:r>
            </a:p>
          </p:txBody>
        </p:sp>
        <p:sp>
          <p:nvSpPr>
            <p:cNvPr id="53259" name="Text Box 8"/>
            <p:cNvSpPr txBox="1">
              <a:spLocks noChangeAspect="1" noChangeArrowheads="1"/>
            </p:cNvSpPr>
            <p:nvPr/>
          </p:nvSpPr>
          <p:spPr bwMode="auto">
            <a:xfrm>
              <a:off x="3960" y="2410"/>
              <a:ext cx="191" cy="232"/>
            </a:xfrm>
            <a:prstGeom prst="rect">
              <a:avLst/>
            </a:prstGeom>
            <a:solidFill>
              <a:srgbClr val="FFFFFF"/>
            </a:solidFill>
            <a:ln w="9525">
              <a:noFill/>
              <a:miter lim="800000"/>
              <a:headEnd/>
              <a:tailEnd/>
            </a:ln>
          </p:spPr>
          <p:txBody>
            <a:bodyPr lIns="0" tIns="0" rIns="0" bIns="0"/>
            <a:lstStyle/>
            <a:p>
              <a:pPr algn="ctr" eaLnBrk="0" hangingPunct="0"/>
              <a:r>
                <a:rPr lang="en-US" altLang="zh-CN" sz="800" b="1">
                  <a:solidFill>
                    <a:srgbClr val="000000"/>
                  </a:solidFill>
                  <a:latin typeface="Times New Roman" pitchFamily="18" charset="0"/>
                </a:rPr>
                <a:t>(4)</a:t>
              </a:r>
            </a:p>
          </p:txBody>
        </p:sp>
      </p:grpSp>
      <p:sp>
        <p:nvSpPr>
          <p:cNvPr id="53252" name="Text Box 9"/>
          <p:cNvSpPr txBox="1">
            <a:spLocks noChangeArrowheads="1"/>
          </p:cNvSpPr>
          <p:nvPr/>
        </p:nvSpPr>
        <p:spPr bwMode="auto">
          <a:xfrm>
            <a:off x="914400" y="4384675"/>
            <a:ext cx="7772400" cy="1406525"/>
          </a:xfrm>
          <a:prstGeom prst="rect">
            <a:avLst/>
          </a:prstGeom>
          <a:noFill/>
          <a:ln w="9525">
            <a:noFill/>
            <a:miter lim="800000"/>
            <a:headEnd/>
            <a:tailEnd/>
          </a:ln>
        </p:spPr>
        <p:txBody>
          <a:bodyPr>
            <a:spAutoFit/>
          </a:bodyPr>
          <a:lstStyle/>
          <a:p>
            <a:pPr>
              <a:spcBef>
                <a:spcPct val="50000"/>
              </a:spcBef>
            </a:pPr>
            <a:r>
              <a:rPr kumimoji="1" lang="zh-CN" altLang="en-US" sz="2400" dirty="0">
                <a:latin typeface="Times New Roman" pitchFamily="18" charset="0"/>
                <a:ea typeface="黑体" pitchFamily="49" charset="-122"/>
              </a:rPr>
              <a:t>难题</a:t>
            </a:r>
            <a:r>
              <a:rPr kumimoji="1" lang="en-US" altLang="zh-CN" sz="2400" dirty="0">
                <a:latin typeface="Times New Roman" pitchFamily="18" charset="0"/>
                <a:ea typeface="黑体" pitchFamily="49" charset="-122"/>
              </a:rPr>
              <a:t>——</a:t>
            </a:r>
            <a:r>
              <a:rPr kumimoji="1" lang="zh-CN" altLang="en-US" sz="2400" dirty="0">
                <a:latin typeface="Times New Roman" pitchFamily="18" charset="0"/>
                <a:ea typeface="黑体" pitchFamily="49" charset="-122"/>
              </a:rPr>
              <a:t>能否自动确定：</a:t>
            </a:r>
          </a:p>
          <a:p>
            <a:pPr lvl="1">
              <a:spcBef>
                <a:spcPct val="30000"/>
              </a:spcBef>
            </a:pPr>
            <a:r>
              <a:rPr kumimoji="1" lang="zh-CN" altLang="en-US" sz="2400" dirty="0">
                <a:latin typeface="Times New Roman" pitchFamily="18" charset="0"/>
                <a:ea typeface="黑体" pitchFamily="49" charset="-122"/>
              </a:rPr>
              <a:t>该用哪些特征？</a:t>
            </a:r>
            <a:r>
              <a:rPr kumimoji="1" lang="zh-CN" altLang="en-US" sz="2000" dirty="0">
                <a:latin typeface="Times New Roman" pitchFamily="18" charset="0"/>
                <a:ea typeface="黑体" pitchFamily="49" charset="-122"/>
              </a:rPr>
              <a:t>（眼睛？鼻子？嘴？</a:t>
            </a:r>
            <a:r>
              <a:rPr kumimoji="1" lang="en-US" altLang="zh-CN" sz="2000" dirty="0">
                <a:latin typeface="Times New Roman" pitchFamily="18" charset="0"/>
                <a:ea typeface="黑体" pitchFamily="49" charset="-122"/>
              </a:rPr>
              <a:t>……</a:t>
            </a:r>
            <a:r>
              <a:rPr kumimoji="1" lang="zh-CN" altLang="en-US" sz="2000" dirty="0">
                <a:latin typeface="Times New Roman" pitchFamily="18" charset="0"/>
                <a:ea typeface="黑体" pitchFamily="49" charset="-122"/>
              </a:rPr>
              <a:t>）</a:t>
            </a:r>
          </a:p>
          <a:p>
            <a:pPr lvl="1">
              <a:spcBef>
                <a:spcPct val="30000"/>
              </a:spcBef>
            </a:pPr>
            <a:r>
              <a:rPr kumimoji="1" lang="zh-CN" altLang="en-US" sz="2400" dirty="0">
                <a:latin typeface="Times New Roman" pitchFamily="18" charset="0"/>
                <a:ea typeface="黑体" pitchFamily="49" charset="-122"/>
              </a:rPr>
              <a:t>特征的确切位置在哪儿？</a:t>
            </a:r>
            <a:r>
              <a:rPr kumimoji="1" lang="zh-CN" altLang="en-US" sz="2000" dirty="0">
                <a:latin typeface="Times New Roman" pitchFamily="18" charset="0"/>
                <a:ea typeface="黑体" pitchFamily="49" charset="-122"/>
              </a:rPr>
              <a:t>（从哪儿到哪儿算眼睛？</a:t>
            </a:r>
            <a:r>
              <a:rPr kumimoji="1" lang="en-US" altLang="zh-CN" sz="2000" dirty="0">
                <a:latin typeface="Times New Roman" pitchFamily="18" charset="0"/>
                <a:ea typeface="黑体" pitchFamily="49" charset="-122"/>
              </a:rPr>
              <a:t>……</a:t>
            </a:r>
            <a:r>
              <a:rPr kumimoji="1" lang="zh-CN" altLang="en-US" sz="2000" dirty="0">
                <a:latin typeface="Times New Roman" pitchFamily="18" charset="0"/>
                <a:ea typeface="黑体" pitchFamily="49" charset="-122"/>
              </a:rPr>
              <a:t>）</a:t>
            </a:r>
          </a:p>
        </p:txBody>
      </p:sp>
      <p:sp>
        <p:nvSpPr>
          <p:cNvPr id="53253" name="Text Box 10"/>
          <p:cNvSpPr txBox="1">
            <a:spLocks noChangeArrowheads="1"/>
          </p:cNvSpPr>
          <p:nvPr/>
        </p:nvSpPr>
        <p:spPr bwMode="auto">
          <a:xfrm>
            <a:off x="914400" y="1066800"/>
            <a:ext cx="7620000" cy="1138773"/>
          </a:xfrm>
          <a:prstGeom prst="rect">
            <a:avLst/>
          </a:prstGeom>
          <a:noFill/>
          <a:ln w="9525">
            <a:noFill/>
            <a:miter lim="800000"/>
            <a:headEnd/>
            <a:tailEnd/>
          </a:ln>
        </p:spPr>
        <p:txBody>
          <a:bodyPr>
            <a:spAutoFit/>
          </a:bodyPr>
          <a:lstStyle/>
          <a:p>
            <a:pPr>
              <a:spcBef>
                <a:spcPct val="20000"/>
              </a:spcBef>
            </a:pPr>
            <a:r>
              <a:rPr kumimoji="1" lang="zh-CN" altLang="en-US" sz="2400" dirty="0">
                <a:latin typeface="Times New Roman" pitchFamily="18" charset="0"/>
                <a:ea typeface="黑体" pitchFamily="49" charset="-122"/>
              </a:rPr>
              <a:t>将二者结合，可以得到更好的识别</a:t>
            </a:r>
            <a:r>
              <a:rPr kumimoji="1" lang="zh-CN" altLang="en-US" sz="2400" dirty="0" smtClean="0">
                <a:latin typeface="Times New Roman" pitchFamily="18" charset="0"/>
                <a:ea typeface="黑体" pitchFamily="49" charset="-122"/>
              </a:rPr>
              <a:t>效果。</a:t>
            </a:r>
            <a:endParaRPr kumimoji="1" lang="zh-CN" altLang="en-US" sz="2400" dirty="0">
              <a:latin typeface="Times New Roman" pitchFamily="18" charset="0"/>
              <a:ea typeface="黑体" pitchFamily="49" charset="-122"/>
            </a:endParaRPr>
          </a:p>
          <a:p>
            <a:pPr lvl="1">
              <a:spcBef>
                <a:spcPct val="20000"/>
              </a:spcBef>
            </a:pPr>
            <a:r>
              <a:rPr kumimoji="1" lang="zh-CN" altLang="en-US" sz="2000" dirty="0">
                <a:latin typeface="Times New Roman" pitchFamily="18" charset="0"/>
                <a:ea typeface="黑体" pitchFamily="49" charset="-122"/>
              </a:rPr>
              <a:t>同样，这实际上相当于：为若干重要的特征建立本征空间，然后将多个本征空间集成</a:t>
            </a:r>
            <a:r>
              <a:rPr kumimoji="1" lang="zh-CN" altLang="en-US" sz="2000" dirty="0" smtClean="0">
                <a:latin typeface="Times New Roman" pitchFamily="18" charset="0"/>
                <a:ea typeface="黑体" pitchFamily="49" charset="-122"/>
              </a:rPr>
              <a:t>起来。</a:t>
            </a:r>
            <a:endParaRPr kumimoji="1" lang="zh-CN" altLang="en-US" sz="2000" dirty="0">
              <a:latin typeface="Palatino Linotype" pitchFamily="18" charset="0"/>
            </a:endParaRPr>
          </a:p>
        </p:txBody>
      </p:sp>
      <p:sp>
        <p:nvSpPr>
          <p:cNvPr id="53254" name="Text Box 11"/>
          <p:cNvSpPr txBox="1">
            <a:spLocks noChangeArrowheads="1"/>
          </p:cNvSpPr>
          <p:nvPr/>
        </p:nvSpPr>
        <p:spPr bwMode="auto">
          <a:xfrm>
            <a:off x="5638800" y="2727325"/>
            <a:ext cx="2514600" cy="1006475"/>
          </a:xfrm>
          <a:prstGeom prst="rect">
            <a:avLst/>
          </a:prstGeom>
          <a:noFill/>
          <a:ln w="9525">
            <a:noFill/>
            <a:miter lim="800000"/>
            <a:headEnd/>
            <a:tailEnd/>
          </a:ln>
        </p:spPr>
        <p:txBody>
          <a:bodyPr>
            <a:spAutoFit/>
          </a:bodyPr>
          <a:lstStyle/>
          <a:p>
            <a:pPr>
              <a:spcBef>
                <a:spcPct val="20000"/>
              </a:spcBef>
            </a:pPr>
            <a:r>
              <a:rPr kumimoji="1" lang="zh-CN" altLang="en-US" sz="2000" dirty="0">
                <a:latin typeface="Times New Roman" pitchFamily="18" charset="0"/>
                <a:ea typeface="黑体" pitchFamily="49" charset="-122"/>
              </a:rPr>
              <a:t>由于嘴部受表情影响很严重，因此未考虑嘴部</a:t>
            </a:r>
            <a:r>
              <a:rPr kumimoji="1" lang="zh-CN" altLang="en-US" sz="2000" dirty="0" smtClean="0">
                <a:latin typeface="Times New Roman" pitchFamily="18" charset="0"/>
                <a:ea typeface="黑体" pitchFamily="49" charset="-122"/>
              </a:rPr>
              <a:t>特征。</a:t>
            </a:r>
            <a:endParaRPr kumimoji="1" lang="zh-CN" altLang="en-US" sz="2000" dirty="0">
              <a:latin typeface="Palatino Linotype"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lstStyle/>
          <a:p>
            <a:pPr eaLnBrk="1" hangingPunct="1">
              <a:defRPr/>
            </a:pPr>
            <a:r>
              <a:rPr lang="zh-CN" altLang="en-US" sz="4000" smtClean="0"/>
              <a:t>自动指纹识别系统</a:t>
            </a:r>
            <a:br>
              <a:rPr lang="zh-CN" altLang="en-US" sz="4000" smtClean="0"/>
            </a:br>
            <a:r>
              <a:rPr lang="zh-CN" altLang="en-US" sz="2600" smtClean="0"/>
              <a:t>（</a:t>
            </a:r>
            <a:r>
              <a:rPr lang="en-US" altLang="zh-CN" sz="2600" b="0" smtClean="0">
                <a:solidFill>
                  <a:srgbClr val="CC3300"/>
                </a:solidFill>
              </a:rPr>
              <a:t>A</a:t>
            </a:r>
            <a:r>
              <a:rPr lang="en-US" altLang="zh-CN" sz="2600" smtClean="0"/>
              <a:t>utomatic </a:t>
            </a:r>
            <a:r>
              <a:rPr lang="en-US" altLang="zh-CN" sz="2700" b="0" smtClean="0">
                <a:solidFill>
                  <a:srgbClr val="CC3300"/>
                </a:solidFill>
              </a:rPr>
              <a:t>F</a:t>
            </a:r>
            <a:r>
              <a:rPr lang="en-US" altLang="zh-CN" sz="2600" smtClean="0"/>
              <a:t>ingerprint </a:t>
            </a:r>
            <a:r>
              <a:rPr lang="en-US" altLang="zh-CN" sz="2700" b="0" smtClean="0">
                <a:solidFill>
                  <a:srgbClr val="CC3300"/>
                </a:solidFill>
              </a:rPr>
              <a:t>I</a:t>
            </a:r>
            <a:r>
              <a:rPr lang="en-US" altLang="zh-CN" sz="2600" smtClean="0"/>
              <a:t>dentification </a:t>
            </a:r>
            <a:r>
              <a:rPr lang="en-US" altLang="zh-CN" sz="2700" b="0" smtClean="0">
                <a:solidFill>
                  <a:srgbClr val="CC3300"/>
                </a:solidFill>
              </a:rPr>
              <a:t>S</a:t>
            </a:r>
            <a:r>
              <a:rPr lang="en-US" altLang="zh-CN" sz="2600" smtClean="0"/>
              <a:t>ystem</a:t>
            </a:r>
            <a:r>
              <a:rPr lang="zh-CN" altLang="en-US" sz="2600" smtClean="0"/>
              <a:t>）</a:t>
            </a:r>
          </a:p>
        </p:txBody>
      </p:sp>
      <p:sp>
        <p:nvSpPr>
          <p:cNvPr id="132099" name="Rectangle 3"/>
          <p:cNvSpPr>
            <a:spLocks noGrp="1" noChangeArrowheads="1"/>
          </p:cNvSpPr>
          <p:nvPr>
            <p:ph type="body" sz="half" idx="1"/>
          </p:nvPr>
        </p:nvSpPr>
        <p:spPr>
          <a:xfrm>
            <a:off x="457200" y="1600200"/>
            <a:ext cx="4037013" cy="4495800"/>
          </a:xfrm>
        </p:spPr>
        <p:txBody>
          <a:bodyPr/>
          <a:lstStyle/>
          <a:p>
            <a:pPr marL="469900" indent="-469900" eaLnBrk="1" hangingPunct="1">
              <a:defRPr/>
            </a:pPr>
            <a:r>
              <a:rPr lang="en-US" altLang="zh-CN" sz="2800" smtClean="0"/>
              <a:t> </a:t>
            </a:r>
          </a:p>
        </p:txBody>
      </p:sp>
      <p:pic>
        <p:nvPicPr>
          <p:cNvPr id="54276" name="Picture 4"/>
          <p:cNvPicPr>
            <a:picLocks noGrp="1" noChangeAspect="1" noChangeArrowheads="1"/>
          </p:cNvPicPr>
          <p:nvPr>
            <p:ph sz="half" idx="2"/>
          </p:nvPr>
        </p:nvPicPr>
        <p:blipFill>
          <a:blip r:embed="rId2"/>
          <a:srcRect/>
          <a:stretch>
            <a:fillRect/>
          </a:stretch>
        </p:blipFill>
        <p:spPr>
          <a:xfrm>
            <a:off x="179388" y="2205038"/>
            <a:ext cx="8964612" cy="2767012"/>
          </a:xfr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body" idx="1"/>
          </p:nvPr>
        </p:nvSpPr>
        <p:spPr/>
        <p:txBody>
          <a:bodyPr/>
          <a:lstStyle/>
          <a:p>
            <a:pPr marL="469900" indent="-469900" eaLnBrk="1" hangingPunct="1">
              <a:lnSpc>
                <a:spcPct val="90000"/>
              </a:lnSpc>
              <a:defRPr/>
            </a:pPr>
            <a:r>
              <a:rPr lang="zh-CN" altLang="en-US" sz="2800" dirty="0" smtClean="0"/>
              <a:t>离线部分</a:t>
            </a:r>
          </a:p>
          <a:p>
            <a:pPr marL="908050" lvl="1" indent="-436563" eaLnBrk="1" hangingPunct="1">
              <a:lnSpc>
                <a:spcPct val="90000"/>
              </a:lnSpc>
              <a:defRPr/>
            </a:pPr>
            <a:r>
              <a:rPr lang="zh-CN" altLang="en-US" sz="2400" dirty="0" smtClean="0"/>
              <a:t>用指纹采集仪采集指纹、</a:t>
            </a:r>
            <a:r>
              <a:rPr lang="zh-CN" altLang="en-US" sz="2400" b="1" dirty="0" smtClean="0"/>
              <a:t>提取出细节点。</a:t>
            </a:r>
          </a:p>
          <a:p>
            <a:pPr marL="908050" lvl="1" indent="-436563" eaLnBrk="1" hangingPunct="1">
              <a:lnSpc>
                <a:spcPct val="90000"/>
              </a:lnSpc>
              <a:defRPr/>
            </a:pPr>
            <a:r>
              <a:rPr lang="zh-CN" altLang="en-US" sz="2400" dirty="0" smtClean="0"/>
              <a:t>将</a:t>
            </a:r>
            <a:r>
              <a:rPr lang="zh-CN" altLang="en-US" sz="2400" b="1" dirty="0" smtClean="0"/>
              <a:t>细节点保存到数据库</a:t>
            </a:r>
            <a:r>
              <a:rPr lang="zh-CN" altLang="en-US" sz="2400" dirty="0" smtClean="0"/>
              <a:t>中形成</a:t>
            </a:r>
            <a:r>
              <a:rPr lang="zh-CN" altLang="en-US" sz="2400" b="1" dirty="0" smtClean="0"/>
              <a:t>指纹模板库</a:t>
            </a:r>
            <a:r>
              <a:rPr lang="zh-CN" altLang="en-US" sz="2400" dirty="0" smtClean="0"/>
              <a:t>等。</a:t>
            </a:r>
          </a:p>
          <a:p>
            <a:pPr marL="469900" indent="-469900" eaLnBrk="1" hangingPunct="1">
              <a:lnSpc>
                <a:spcPct val="90000"/>
              </a:lnSpc>
              <a:defRPr/>
            </a:pPr>
            <a:r>
              <a:rPr lang="zh-CN" altLang="en-US" sz="2800" dirty="0" smtClean="0"/>
              <a:t>在线部分</a:t>
            </a:r>
          </a:p>
          <a:p>
            <a:pPr marL="908050" lvl="1" indent="-436563" eaLnBrk="1" hangingPunct="1">
              <a:lnSpc>
                <a:spcPct val="90000"/>
              </a:lnSpc>
              <a:defRPr/>
            </a:pPr>
            <a:r>
              <a:rPr lang="zh-CN" altLang="en-US" sz="2400" dirty="0" smtClean="0"/>
              <a:t>用指纹采集仪采集指纹、提取出细节点。</a:t>
            </a:r>
          </a:p>
          <a:p>
            <a:pPr marL="908050" lvl="1" indent="-436563" eaLnBrk="1" hangingPunct="1">
              <a:lnSpc>
                <a:spcPct val="90000"/>
              </a:lnSpc>
              <a:defRPr/>
            </a:pPr>
            <a:r>
              <a:rPr lang="zh-CN" altLang="en-US" sz="2400" dirty="0" smtClean="0"/>
              <a:t>将这些细节点与保存在数据库中模板细节点进行匹配，判断输入细节点与模板细节点是否来自同一个手指的指纹。</a:t>
            </a:r>
          </a:p>
          <a:p>
            <a:pPr marL="469900" indent="-469900" eaLnBrk="1" hangingPunct="1">
              <a:lnSpc>
                <a:spcPct val="90000"/>
              </a:lnSpc>
              <a:defRPr/>
            </a:pPr>
            <a:r>
              <a:rPr lang="zh-CN" altLang="en-US" sz="2800" dirty="0" smtClean="0"/>
              <a:t>一般来说，离线处理允许人工因素介入，可根据需要手动调整系统参数，而在线处理应完全由系统自动完成所有操作。</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p:txBody>
          <a:bodyPr/>
          <a:lstStyle/>
          <a:p>
            <a:pPr eaLnBrk="1" hangingPunct="1">
              <a:defRPr/>
            </a:pPr>
            <a:r>
              <a:rPr lang="zh-CN" altLang="en-US" sz="3600" smtClean="0"/>
              <a:t>指纹图像获取</a:t>
            </a:r>
          </a:p>
        </p:txBody>
      </p:sp>
      <p:sp>
        <p:nvSpPr>
          <p:cNvPr id="22531" name="Rectangle 3"/>
          <p:cNvSpPr>
            <a:spLocks noGrp="1" noChangeArrowheads="1"/>
          </p:cNvSpPr>
          <p:nvPr>
            <p:ph type="body" idx="1"/>
          </p:nvPr>
        </p:nvSpPr>
        <p:spPr/>
        <p:txBody>
          <a:bodyPr/>
          <a:lstStyle/>
          <a:p>
            <a:pPr eaLnBrk="1" hangingPunct="1">
              <a:defRPr/>
            </a:pPr>
            <a:r>
              <a:rPr lang="zh-CN" altLang="en-US" dirty="0" smtClean="0"/>
              <a:t>按捺指纹</a:t>
            </a:r>
          </a:p>
          <a:p>
            <a:pPr lvl="1" eaLnBrk="1" hangingPunct="1">
              <a:defRPr/>
            </a:pPr>
            <a:r>
              <a:rPr lang="zh-CN" altLang="en-US" dirty="0" smtClean="0"/>
              <a:t>一种早期的获取指纹的方式。</a:t>
            </a:r>
          </a:p>
          <a:p>
            <a:pPr eaLnBrk="1" hangingPunct="1">
              <a:defRPr/>
            </a:pPr>
            <a:r>
              <a:rPr lang="zh-CN" altLang="en-US" dirty="0" smtClean="0"/>
              <a:t>活体扫描指纹</a:t>
            </a:r>
          </a:p>
          <a:p>
            <a:pPr lvl="1" eaLnBrk="1" hangingPunct="1">
              <a:defRPr/>
            </a:pPr>
            <a:r>
              <a:rPr lang="zh-CN" altLang="en-US" dirty="0" smtClean="0"/>
              <a:t>采用传感机制感知指纹的脊和沟的纹理。</a:t>
            </a:r>
          </a:p>
          <a:p>
            <a:pPr lvl="1" eaLnBrk="1" hangingPunct="1">
              <a:defRPr/>
            </a:pPr>
            <a:r>
              <a:rPr lang="zh-CN" altLang="en-US" dirty="0" smtClean="0"/>
              <a:t>目前方法：</a:t>
            </a:r>
          </a:p>
          <a:p>
            <a:pPr lvl="2" eaLnBrk="1" hangingPunct="1">
              <a:defRPr/>
            </a:pPr>
            <a:r>
              <a:rPr lang="zh-CN" altLang="en-US" dirty="0" smtClean="0"/>
              <a:t>光全反射</a:t>
            </a:r>
          </a:p>
          <a:p>
            <a:pPr lvl="2" eaLnBrk="1" hangingPunct="1">
              <a:defRPr/>
            </a:pPr>
            <a:r>
              <a:rPr lang="zh-CN" altLang="en-US" dirty="0" smtClean="0"/>
              <a:t>超声全反射</a:t>
            </a:r>
          </a:p>
          <a:p>
            <a:pPr lvl="2" eaLnBrk="1" hangingPunct="1">
              <a:defRPr/>
            </a:pPr>
            <a:r>
              <a:rPr lang="zh-CN" altLang="en-US" dirty="0" smtClean="0"/>
              <a:t>温差感应</a:t>
            </a:r>
          </a:p>
          <a:p>
            <a:pPr lvl="2" eaLnBrk="1" hangingPunct="1">
              <a:defRPr/>
            </a:pPr>
            <a:r>
              <a:rPr lang="zh-CN" altLang="en-US" dirty="0" smtClean="0"/>
              <a:t>电容感应</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ChangeArrowheads="1"/>
          </p:cNvSpPr>
          <p:nvPr>
            <p:ph type="title"/>
          </p:nvPr>
        </p:nvSpPr>
        <p:spPr/>
        <p:txBody>
          <a:bodyPr/>
          <a:lstStyle/>
          <a:p>
            <a:pPr eaLnBrk="1" hangingPunct="1">
              <a:defRPr/>
            </a:pPr>
            <a:r>
              <a:rPr lang="zh-CN" altLang="en-US" smtClean="0"/>
              <a:t>指纹的特征</a:t>
            </a:r>
          </a:p>
        </p:txBody>
      </p:sp>
      <p:sp>
        <p:nvSpPr>
          <p:cNvPr id="118787" name="Rectangle 3"/>
          <p:cNvSpPr>
            <a:spLocks noGrp="1" noChangeArrowheads="1"/>
          </p:cNvSpPr>
          <p:nvPr>
            <p:ph type="body" idx="1"/>
          </p:nvPr>
        </p:nvSpPr>
        <p:spPr>
          <a:xfrm>
            <a:off x="457200" y="1341438"/>
            <a:ext cx="8229600" cy="5111750"/>
          </a:xfrm>
        </p:spPr>
        <p:txBody>
          <a:bodyPr/>
          <a:lstStyle/>
          <a:p>
            <a:pPr eaLnBrk="1" hangingPunct="1">
              <a:defRPr/>
            </a:pPr>
            <a:r>
              <a:rPr lang="zh-CN" altLang="en-US" sz="2800" dirty="0" smtClean="0"/>
              <a:t>指纹的两类特征</a:t>
            </a:r>
          </a:p>
          <a:p>
            <a:pPr lvl="1" eaLnBrk="1" hangingPunct="1">
              <a:defRPr/>
            </a:pPr>
            <a:r>
              <a:rPr lang="zh-CN" altLang="en-US" sz="2400" dirty="0" smtClean="0"/>
              <a:t>总体特征和局部特征。</a:t>
            </a:r>
          </a:p>
          <a:p>
            <a:pPr algn="just" eaLnBrk="1" hangingPunct="1">
              <a:defRPr/>
            </a:pPr>
            <a:r>
              <a:rPr lang="zh-CN" altLang="en-US" sz="2800" dirty="0" smtClean="0"/>
              <a:t>在考虑局部特征的情况下，英国学者</a:t>
            </a:r>
            <a:r>
              <a:rPr lang="en-US" altLang="zh-CN" sz="2800" dirty="0" err="1" smtClean="0"/>
              <a:t>E.R.Herry</a:t>
            </a:r>
            <a:r>
              <a:rPr lang="zh-CN" altLang="en-US" sz="2800" dirty="0" smtClean="0"/>
              <a:t>认为，只要比对</a:t>
            </a:r>
            <a:r>
              <a:rPr lang="en-US" altLang="zh-CN" sz="2800" dirty="0" smtClean="0"/>
              <a:t>13</a:t>
            </a:r>
            <a:r>
              <a:rPr lang="zh-CN" altLang="en-US" sz="2800" dirty="0" smtClean="0"/>
              <a:t>个特征点重合，就可以确认为是同一个指纹。</a:t>
            </a:r>
          </a:p>
          <a:p>
            <a:pPr eaLnBrk="1" hangingPunct="1">
              <a:defRPr/>
            </a:pPr>
            <a:r>
              <a:rPr lang="zh-CN" altLang="en-US" sz="2800" dirty="0" smtClean="0"/>
              <a:t>总体特征</a:t>
            </a:r>
          </a:p>
          <a:p>
            <a:pPr lvl="1" eaLnBrk="1" hangingPunct="1">
              <a:defRPr/>
            </a:pPr>
            <a:r>
              <a:rPr lang="zh-CN" altLang="en-US" sz="2400" dirty="0" smtClean="0"/>
              <a:t>指那些用肉眼直接就可以观察到的特征。</a:t>
            </a:r>
          </a:p>
          <a:p>
            <a:pPr lvl="2" eaLnBrk="1" hangingPunct="1">
              <a:defRPr/>
            </a:pPr>
            <a:r>
              <a:rPr lang="zh-CN" altLang="en-US" sz="2000" dirty="0" smtClean="0"/>
              <a:t>纹形</a:t>
            </a:r>
          </a:p>
          <a:p>
            <a:pPr lvl="2" eaLnBrk="1" hangingPunct="1">
              <a:defRPr/>
            </a:pPr>
            <a:r>
              <a:rPr lang="zh-CN" altLang="en-US" sz="2000" dirty="0" smtClean="0"/>
              <a:t>模式区</a:t>
            </a:r>
          </a:p>
          <a:p>
            <a:pPr lvl="2" eaLnBrk="1" hangingPunct="1">
              <a:defRPr/>
            </a:pPr>
            <a:r>
              <a:rPr lang="zh-CN" altLang="en-US" sz="2000" dirty="0" smtClean="0"/>
              <a:t>核心点</a:t>
            </a:r>
          </a:p>
          <a:p>
            <a:pPr lvl="2" eaLnBrk="1" hangingPunct="1">
              <a:defRPr/>
            </a:pPr>
            <a:r>
              <a:rPr lang="zh-CN" altLang="en-US" sz="2000" dirty="0" smtClean="0"/>
              <a:t>三角点</a:t>
            </a:r>
          </a:p>
          <a:p>
            <a:pPr lvl="2" eaLnBrk="1" hangingPunct="1">
              <a:defRPr/>
            </a:pPr>
            <a:r>
              <a:rPr lang="zh-CN" altLang="en-US" sz="2000" dirty="0" smtClean="0"/>
              <a:t>纹数</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1" name="Rectangle 3"/>
          <p:cNvSpPr>
            <a:spLocks noGrp="1" noChangeArrowheads="1"/>
          </p:cNvSpPr>
          <p:nvPr>
            <p:ph type="body" sz="half" idx="1"/>
          </p:nvPr>
        </p:nvSpPr>
        <p:spPr>
          <a:xfrm>
            <a:off x="566738" y="1752600"/>
            <a:ext cx="8397875" cy="1100138"/>
          </a:xfrm>
        </p:spPr>
        <p:txBody>
          <a:bodyPr/>
          <a:lstStyle/>
          <a:p>
            <a:pPr eaLnBrk="1" hangingPunct="1">
              <a:defRPr/>
            </a:pPr>
            <a:r>
              <a:rPr lang="zh-CN" altLang="en-US" sz="2800" smtClean="0"/>
              <a:t>纹形</a:t>
            </a:r>
          </a:p>
          <a:p>
            <a:pPr eaLnBrk="1" hangingPunct="1">
              <a:buFontTx/>
              <a:buNone/>
              <a:defRPr/>
            </a:pPr>
            <a:r>
              <a:rPr lang="zh-CN" altLang="en-US" sz="2800" smtClean="0"/>
              <a:t>环型（</a:t>
            </a:r>
            <a:r>
              <a:rPr lang="en-US" altLang="zh-CN" sz="2800" smtClean="0"/>
              <a:t>loop</a:t>
            </a:r>
            <a:r>
              <a:rPr lang="zh-CN" altLang="en-US" sz="2800" smtClean="0"/>
              <a:t>） 	弓型（</a:t>
            </a:r>
            <a:r>
              <a:rPr lang="en-US" altLang="zh-CN" sz="2800" smtClean="0"/>
              <a:t>arch</a:t>
            </a:r>
            <a:r>
              <a:rPr lang="zh-CN" altLang="en-US" sz="2800" smtClean="0"/>
              <a:t>） 	螺旋型（</a:t>
            </a:r>
            <a:r>
              <a:rPr lang="en-US" altLang="zh-CN" sz="2800" smtClean="0"/>
              <a:t>whorl</a:t>
            </a:r>
            <a:r>
              <a:rPr lang="zh-CN" altLang="en-US" sz="2800" smtClean="0"/>
              <a:t>）</a:t>
            </a:r>
          </a:p>
        </p:txBody>
      </p:sp>
      <p:pic>
        <p:nvPicPr>
          <p:cNvPr id="58371" name="Picture 4"/>
          <p:cNvPicPr>
            <a:picLocks noGrp="1" noChangeAspect="1" noChangeArrowheads="1"/>
          </p:cNvPicPr>
          <p:nvPr>
            <p:ph sz="quarter" idx="2"/>
          </p:nvPr>
        </p:nvPicPr>
        <p:blipFill>
          <a:blip r:embed="rId2"/>
          <a:srcRect/>
          <a:stretch>
            <a:fillRect/>
          </a:stretch>
        </p:blipFill>
        <p:spPr>
          <a:xfrm>
            <a:off x="468313" y="2771775"/>
            <a:ext cx="2447925" cy="2428875"/>
          </a:xfrm>
          <a:noFill/>
        </p:spPr>
      </p:pic>
      <p:pic>
        <p:nvPicPr>
          <p:cNvPr id="58372" name="Picture 5"/>
          <p:cNvPicPr>
            <a:picLocks noGrp="1" noChangeAspect="1" noChangeArrowheads="1"/>
          </p:cNvPicPr>
          <p:nvPr>
            <p:ph sz="quarter" idx="3"/>
          </p:nvPr>
        </p:nvPicPr>
        <p:blipFill>
          <a:blip r:embed="rId3"/>
          <a:srcRect/>
          <a:stretch>
            <a:fillRect/>
          </a:stretch>
        </p:blipFill>
        <p:spPr>
          <a:xfrm>
            <a:off x="3244850" y="2684463"/>
            <a:ext cx="2592388" cy="2655887"/>
          </a:xfrm>
          <a:noFill/>
        </p:spPr>
      </p:pic>
      <p:pic>
        <p:nvPicPr>
          <p:cNvPr id="58373" name="Picture 6"/>
          <p:cNvPicPr>
            <a:picLocks noChangeAspect="1" noChangeArrowheads="1"/>
          </p:cNvPicPr>
          <p:nvPr/>
        </p:nvPicPr>
        <p:blipFill>
          <a:blip r:embed="rId4"/>
          <a:srcRect/>
          <a:stretch>
            <a:fillRect/>
          </a:stretch>
        </p:blipFill>
        <p:spPr bwMode="auto">
          <a:xfrm>
            <a:off x="6084888" y="2781300"/>
            <a:ext cx="2374900" cy="2374900"/>
          </a:xfrm>
          <a:prstGeom prst="rect">
            <a:avLst/>
          </a:prstGeom>
          <a:noFill/>
          <a:ln w="9525">
            <a:noFill/>
            <a:miter lim="800000"/>
            <a:headEnd/>
            <a:tailEnd/>
          </a:ln>
        </p:spPr>
      </p:pic>
      <p:sp>
        <p:nvSpPr>
          <p:cNvPr id="58374" name="Rectangle 7"/>
          <p:cNvSpPr>
            <a:spLocks noChangeArrowheads="1"/>
          </p:cNvSpPr>
          <p:nvPr/>
        </p:nvSpPr>
        <p:spPr bwMode="auto">
          <a:xfrm>
            <a:off x="323850" y="5373688"/>
            <a:ext cx="8497888" cy="915987"/>
          </a:xfrm>
          <a:prstGeom prst="rect">
            <a:avLst/>
          </a:prstGeom>
          <a:noFill/>
          <a:ln w="9525">
            <a:noFill/>
            <a:miter lim="800000"/>
            <a:headEnd/>
            <a:tailEnd/>
          </a:ln>
        </p:spPr>
        <p:txBody>
          <a:bodyPr>
            <a:spAutoFit/>
          </a:bodyPr>
          <a:lstStyle/>
          <a:p>
            <a:r>
              <a:rPr lang="zh-CN" altLang="en-US">
                <a:latin typeface="Verdana" pitchFamily="34" charset="0"/>
              </a:rPr>
              <a:t>其他的指纹图案都基于这三种基本图案。仅仅依靠纹形来分辨指纹是远远不够的，这只是一个粗略的分类，通过更详细的分类使得在大数据库中搜寻指纹更为方便快捷。</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pPr eaLnBrk="1" hangingPunct="1">
              <a:defRPr/>
            </a:pPr>
            <a:r>
              <a:rPr lang="zh-CN" altLang="en-US" smtClean="0"/>
              <a:t>模式区（</a:t>
            </a:r>
            <a:r>
              <a:rPr lang="en-US" altLang="zh-CN" smtClean="0"/>
              <a:t>Pattern Area</a:t>
            </a:r>
            <a:r>
              <a:rPr lang="zh-CN" altLang="en-US" smtClean="0"/>
              <a:t>）</a:t>
            </a:r>
          </a:p>
        </p:txBody>
      </p:sp>
      <p:sp>
        <p:nvSpPr>
          <p:cNvPr id="120835" name="Rectangle 3"/>
          <p:cNvSpPr>
            <a:spLocks noGrp="1" noChangeArrowheads="1"/>
          </p:cNvSpPr>
          <p:nvPr>
            <p:ph type="body" sz="half" idx="1"/>
          </p:nvPr>
        </p:nvSpPr>
        <p:spPr>
          <a:xfrm>
            <a:off x="457200" y="1600200"/>
            <a:ext cx="5822950" cy="4495800"/>
          </a:xfrm>
        </p:spPr>
        <p:txBody>
          <a:bodyPr/>
          <a:lstStyle/>
          <a:p>
            <a:pPr algn="just" eaLnBrk="1" hangingPunct="1">
              <a:defRPr/>
            </a:pPr>
            <a:r>
              <a:rPr lang="zh-CN" altLang="en-US" sz="2800" dirty="0" smtClean="0"/>
              <a:t>模式区是指指纹上包括了总体特征的区域，即从模式区就能够分辨出指纹是属于那一种类型的。有的指纹识别算法只使用模式区的数据。 </a:t>
            </a:r>
            <a:r>
              <a:rPr lang="en-US" altLang="zh-CN" sz="2800" dirty="0" err="1" smtClean="0"/>
              <a:t>SecureTouch</a:t>
            </a:r>
            <a:r>
              <a:rPr lang="zh-CN" altLang="en-US" sz="2800" dirty="0" smtClean="0"/>
              <a:t>的指纹识别算法使用了所取得的完整指纹而不仅仅是模式区进行分析和识别。</a:t>
            </a:r>
          </a:p>
        </p:txBody>
      </p:sp>
      <p:pic>
        <p:nvPicPr>
          <p:cNvPr id="59396" name="Picture 4"/>
          <p:cNvPicPr>
            <a:picLocks noGrp="1" noChangeAspect="1" noChangeArrowheads="1"/>
          </p:cNvPicPr>
          <p:nvPr>
            <p:ph sz="half" idx="2"/>
          </p:nvPr>
        </p:nvPicPr>
        <p:blipFill>
          <a:blip r:embed="rId2"/>
          <a:srcRect/>
          <a:stretch>
            <a:fillRect/>
          </a:stretch>
        </p:blipFill>
        <p:spPr>
          <a:xfrm>
            <a:off x="6443663" y="3357562"/>
            <a:ext cx="2700337" cy="2700337"/>
          </a:xfr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pPr eaLnBrk="1" hangingPunct="1">
              <a:defRPr/>
            </a:pPr>
            <a:r>
              <a:rPr lang="zh-CN" altLang="en-US" smtClean="0"/>
              <a:t>核心点（</a:t>
            </a:r>
            <a:r>
              <a:rPr lang="en-US" altLang="zh-CN" smtClean="0"/>
              <a:t>Core Point</a:t>
            </a:r>
            <a:r>
              <a:rPr lang="zh-CN" altLang="en-US" smtClean="0"/>
              <a:t>）</a:t>
            </a:r>
          </a:p>
        </p:txBody>
      </p:sp>
      <p:sp>
        <p:nvSpPr>
          <p:cNvPr id="121859" name="Rectangle 3"/>
          <p:cNvSpPr>
            <a:spLocks noGrp="1" noChangeArrowheads="1"/>
          </p:cNvSpPr>
          <p:nvPr>
            <p:ph type="body" sz="half" idx="1"/>
          </p:nvPr>
        </p:nvSpPr>
        <p:spPr>
          <a:xfrm>
            <a:off x="457200" y="1600200"/>
            <a:ext cx="8045450" cy="2298700"/>
          </a:xfrm>
        </p:spPr>
        <p:txBody>
          <a:bodyPr/>
          <a:lstStyle/>
          <a:p>
            <a:pPr eaLnBrk="1" hangingPunct="1">
              <a:defRPr/>
            </a:pPr>
            <a:r>
              <a:rPr lang="zh-CN" altLang="en-US" sz="2800" smtClean="0"/>
              <a:t>核心点位于指纹纹路的渐进中心，它在读取指纹和比对指纹时作为参考点。许多算法是基于核心点的，既只能处理和识别具有核心点的指纹。核心点对于</a:t>
            </a:r>
            <a:r>
              <a:rPr lang="en-US" altLang="zh-CN" sz="2800" smtClean="0"/>
              <a:t>SecureTouch</a:t>
            </a:r>
            <a:r>
              <a:rPr lang="zh-CN" altLang="en-US" sz="2800" smtClean="0"/>
              <a:t>的指纹识别算法很重要，但没有核心点的指纹它仍然能够处理。</a:t>
            </a:r>
          </a:p>
        </p:txBody>
      </p:sp>
      <p:pic>
        <p:nvPicPr>
          <p:cNvPr id="60420" name="Picture 4"/>
          <p:cNvPicPr>
            <a:picLocks noGrp="1" noChangeAspect="1" noChangeArrowheads="1"/>
          </p:cNvPicPr>
          <p:nvPr>
            <p:ph sz="half" idx="2"/>
          </p:nvPr>
        </p:nvPicPr>
        <p:blipFill>
          <a:blip r:embed="rId2"/>
          <a:srcRect/>
          <a:stretch>
            <a:fillRect/>
          </a:stretch>
        </p:blipFill>
        <p:spPr>
          <a:xfrm>
            <a:off x="3276600" y="3860800"/>
            <a:ext cx="2303463" cy="2303463"/>
          </a:xfr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ChangeArrowheads="1"/>
          </p:cNvSpPr>
          <p:nvPr>
            <p:ph type="title"/>
          </p:nvPr>
        </p:nvSpPr>
        <p:spPr/>
        <p:txBody>
          <a:bodyPr/>
          <a:lstStyle/>
          <a:p>
            <a:pPr eaLnBrk="1" hangingPunct="1">
              <a:defRPr/>
            </a:pPr>
            <a:r>
              <a:rPr lang="zh-CN" altLang="en-US" smtClean="0"/>
              <a:t>三角点（</a:t>
            </a:r>
            <a:r>
              <a:rPr lang="en-US" altLang="zh-CN" smtClean="0"/>
              <a:t>Delta</a:t>
            </a:r>
            <a:r>
              <a:rPr lang="zh-CN" altLang="en-US" smtClean="0"/>
              <a:t>）</a:t>
            </a:r>
          </a:p>
        </p:txBody>
      </p:sp>
      <p:sp>
        <p:nvSpPr>
          <p:cNvPr id="122883" name="Rectangle 3"/>
          <p:cNvSpPr>
            <a:spLocks noGrp="1" noChangeArrowheads="1"/>
          </p:cNvSpPr>
          <p:nvPr>
            <p:ph type="body" sz="half" idx="1"/>
          </p:nvPr>
        </p:nvSpPr>
        <p:spPr>
          <a:xfrm>
            <a:off x="457200" y="1600200"/>
            <a:ext cx="8118475" cy="1993900"/>
          </a:xfrm>
        </p:spPr>
        <p:txBody>
          <a:bodyPr/>
          <a:lstStyle/>
          <a:p>
            <a:pPr eaLnBrk="1" hangingPunct="1">
              <a:defRPr/>
            </a:pPr>
            <a:r>
              <a:rPr lang="zh-CN" altLang="en-US" sz="2800" smtClean="0"/>
              <a:t>三角点位于从核心点开始的第一个分叉点或者断点、或者两条纹路会聚处、孤立点、折转处，或者指向这些奇异点。三角点提供了指纹纹路的计数跟踪的开始之处。</a:t>
            </a:r>
          </a:p>
        </p:txBody>
      </p:sp>
      <p:pic>
        <p:nvPicPr>
          <p:cNvPr id="61444" name="Picture 4"/>
          <p:cNvPicPr>
            <a:picLocks noGrp="1" noChangeAspect="1" noChangeArrowheads="1"/>
          </p:cNvPicPr>
          <p:nvPr>
            <p:ph sz="half" idx="2"/>
          </p:nvPr>
        </p:nvPicPr>
        <p:blipFill>
          <a:blip r:embed="rId2"/>
          <a:srcRect/>
          <a:stretch>
            <a:fillRect/>
          </a:stretch>
        </p:blipFill>
        <p:spPr>
          <a:xfrm>
            <a:off x="2576513" y="3441700"/>
            <a:ext cx="2592387" cy="2655888"/>
          </a:xfr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pPr eaLnBrk="1" hangingPunct="1">
              <a:defRPr/>
            </a:pPr>
            <a:r>
              <a:rPr lang="zh-CN" altLang="en-US" smtClean="0"/>
              <a:t>纹数（</a:t>
            </a:r>
            <a:r>
              <a:rPr lang="en-US" altLang="zh-CN" smtClean="0"/>
              <a:t>Ridge Count</a:t>
            </a:r>
            <a:r>
              <a:rPr lang="zh-CN" altLang="en-US" smtClean="0"/>
              <a:t>）</a:t>
            </a:r>
          </a:p>
        </p:txBody>
      </p:sp>
      <p:sp>
        <p:nvSpPr>
          <p:cNvPr id="123907" name="Rectangle 3"/>
          <p:cNvSpPr>
            <a:spLocks noGrp="1" noChangeArrowheads="1"/>
          </p:cNvSpPr>
          <p:nvPr>
            <p:ph type="body" sz="half" idx="1"/>
          </p:nvPr>
        </p:nvSpPr>
        <p:spPr>
          <a:xfrm>
            <a:off x="457200" y="1600200"/>
            <a:ext cx="8118475" cy="1463675"/>
          </a:xfrm>
        </p:spPr>
        <p:txBody>
          <a:bodyPr/>
          <a:lstStyle/>
          <a:p>
            <a:pPr eaLnBrk="1" hangingPunct="1">
              <a:defRPr/>
            </a:pPr>
            <a:r>
              <a:rPr lang="zh-CN" altLang="en-US" sz="2800" smtClean="0"/>
              <a:t>指模式区内指纹纹路的数量。在计算指纹的纹数时，一般先在连接核心点和三角点，这条连线与指纹纹路相交的数量即可认为是指纹的纹数。</a:t>
            </a:r>
          </a:p>
        </p:txBody>
      </p:sp>
      <p:pic>
        <p:nvPicPr>
          <p:cNvPr id="62468" name="Picture 4"/>
          <p:cNvPicPr>
            <a:picLocks noGrp="1" noChangeAspect="1" noChangeArrowheads="1"/>
          </p:cNvPicPr>
          <p:nvPr>
            <p:ph sz="half" idx="2"/>
          </p:nvPr>
        </p:nvPicPr>
        <p:blipFill>
          <a:blip r:embed="rId2"/>
          <a:srcRect/>
          <a:stretch>
            <a:fillRect/>
          </a:stretch>
        </p:blipFill>
        <p:spPr>
          <a:xfrm>
            <a:off x="2771775" y="3200400"/>
            <a:ext cx="2879725" cy="2857500"/>
          </a:xfr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p:txBody>
          <a:bodyPr/>
          <a:lstStyle/>
          <a:p>
            <a:pPr eaLnBrk="1" hangingPunct="1">
              <a:defRPr/>
            </a:pPr>
            <a:r>
              <a:rPr lang="zh-CN" altLang="en-US" smtClean="0"/>
              <a:t>局部特征</a:t>
            </a:r>
          </a:p>
        </p:txBody>
      </p:sp>
      <p:sp>
        <p:nvSpPr>
          <p:cNvPr id="124931" name="Rectangle 3"/>
          <p:cNvSpPr>
            <a:spLocks noGrp="1" noChangeArrowheads="1"/>
          </p:cNvSpPr>
          <p:nvPr>
            <p:ph type="body" idx="1"/>
          </p:nvPr>
        </p:nvSpPr>
        <p:spPr/>
        <p:txBody>
          <a:bodyPr/>
          <a:lstStyle/>
          <a:p>
            <a:pPr algn="just" eaLnBrk="1" hangingPunct="1">
              <a:lnSpc>
                <a:spcPct val="90000"/>
              </a:lnSpc>
              <a:defRPr/>
            </a:pPr>
            <a:r>
              <a:rPr lang="zh-CN" altLang="en-US" smtClean="0"/>
              <a:t>局部特征是指指纹上的节点的特征，这些具有某种特征的节点称为特征点。两枚指纹经常会具有相同的总体特征，但它们的局部特征，却不可能完全相同。 </a:t>
            </a:r>
          </a:p>
          <a:p>
            <a:pPr algn="just" eaLnBrk="1" hangingPunct="1">
              <a:lnSpc>
                <a:spcPct val="90000"/>
              </a:lnSpc>
              <a:defRPr/>
            </a:pPr>
            <a:r>
              <a:rPr lang="zh-CN" altLang="en-US" smtClean="0"/>
              <a:t>指纹纹路并不是连续的、平滑笔直的，而是经常出现中断、分叉或打折。这些断点、分叉点和转折点就称为</a:t>
            </a:r>
            <a:r>
              <a:rPr lang="zh-CN" altLang="en-US" smtClean="0">
                <a:latin typeface="Arial"/>
              </a:rPr>
              <a:t>“</a:t>
            </a:r>
            <a:r>
              <a:rPr lang="zh-CN" altLang="en-US" smtClean="0"/>
              <a:t>特征点</a:t>
            </a:r>
            <a:r>
              <a:rPr lang="zh-CN" altLang="en-US" smtClean="0">
                <a:latin typeface="Arial"/>
              </a:rPr>
              <a:t>”</a:t>
            </a:r>
            <a:r>
              <a:rPr lang="zh-CN" altLang="en-US" smtClean="0"/>
              <a:t>。就是这些特征点提供了指纹唯一性的确认信息。</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p:txBody>
          <a:bodyPr/>
          <a:lstStyle/>
          <a:p>
            <a:pPr eaLnBrk="1" hangingPunct="1">
              <a:defRPr/>
            </a:pPr>
            <a:r>
              <a:rPr lang="zh-CN" altLang="en-US" smtClean="0"/>
              <a:t>特征点的分类</a:t>
            </a:r>
          </a:p>
        </p:txBody>
      </p:sp>
      <p:sp>
        <p:nvSpPr>
          <p:cNvPr id="125955" name="Rectangle 3"/>
          <p:cNvSpPr>
            <a:spLocks noGrp="1" noChangeArrowheads="1"/>
          </p:cNvSpPr>
          <p:nvPr>
            <p:ph type="body" sz="half" idx="1"/>
          </p:nvPr>
        </p:nvSpPr>
        <p:spPr>
          <a:xfrm>
            <a:off x="539750" y="1771650"/>
            <a:ext cx="5976938" cy="4002088"/>
          </a:xfrm>
        </p:spPr>
        <p:txBody>
          <a:bodyPr/>
          <a:lstStyle/>
          <a:p>
            <a:pPr eaLnBrk="1" hangingPunct="1">
              <a:defRPr/>
            </a:pPr>
            <a:r>
              <a:rPr lang="zh-CN" altLang="en-US" sz="2800" smtClean="0"/>
              <a:t>有以下几种类型，最典型的是终结点和分叉点。 </a:t>
            </a:r>
          </a:p>
          <a:p>
            <a:pPr lvl="1" eaLnBrk="1" hangingPunct="1">
              <a:defRPr/>
            </a:pPr>
            <a:r>
              <a:rPr lang="zh-CN" altLang="en-US" sz="2600" smtClean="0"/>
              <a:t>终结点（</a:t>
            </a:r>
            <a:r>
              <a:rPr lang="en-US" altLang="zh-CN" sz="2600" smtClean="0"/>
              <a:t>Ending</a:t>
            </a:r>
            <a:r>
              <a:rPr lang="zh-CN" altLang="en-US" sz="2600" smtClean="0"/>
              <a:t>） </a:t>
            </a:r>
            <a:r>
              <a:rPr lang="en-US" altLang="zh-CN" sz="2600" smtClean="0"/>
              <a:t>-- </a:t>
            </a:r>
            <a:r>
              <a:rPr lang="zh-CN" altLang="en-US" sz="2600" smtClean="0"/>
              <a:t>一条纹路在此终结。</a:t>
            </a:r>
          </a:p>
          <a:p>
            <a:pPr lvl="4" eaLnBrk="1" hangingPunct="1">
              <a:buFontTx/>
              <a:buNone/>
              <a:defRPr/>
            </a:pPr>
            <a:r>
              <a:rPr lang="zh-CN" altLang="en-US" sz="1800" smtClean="0"/>
              <a:t> 	</a:t>
            </a:r>
          </a:p>
          <a:p>
            <a:pPr lvl="1" eaLnBrk="1" hangingPunct="1">
              <a:defRPr/>
            </a:pPr>
            <a:r>
              <a:rPr lang="zh-CN" altLang="en-US" sz="2600" smtClean="0"/>
              <a:t>分叉点（</a:t>
            </a:r>
            <a:r>
              <a:rPr lang="en-US" altLang="zh-CN" sz="2600" smtClean="0"/>
              <a:t>Bifurcation</a:t>
            </a:r>
            <a:r>
              <a:rPr lang="zh-CN" altLang="en-US" sz="2600" smtClean="0"/>
              <a:t>） </a:t>
            </a:r>
            <a:r>
              <a:rPr lang="en-US" altLang="zh-CN" sz="2600" smtClean="0"/>
              <a:t>-- </a:t>
            </a:r>
            <a:r>
              <a:rPr lang="zh-CN" altLang="en-US" sz="2600" smtClean="0"/>
              <a:t>一条纹路在此分开成为两条或更多的纹路。</a:t>
            </a:r>
          </a:p>
          <a:p>
            <a:pPr lvl="4" eaLnBrk="1" hangingPunct="1">
              <a:buFontTx/>
              <a:buNone/>
              <a:defRPr/>
            </a:pPr>
            <a:r>
              <a:rPr lang="zh-CN" altLang="en-US" sz="1800" smtClean="0"/>
              <a:t> </a:t>
            </a:r>
          </a:p>
          <a:p>
            <a:pPr lvl="1" eaLnBrk="1" hangingPunct="1">
              <a:defRPr/>
            </a:pPr>
            <a:r>
              <a:rPr lang="zh-CN" altLang="en-US" sz="2600" smtClean="0"/>
              <a:t>分歧点（</a:t>
            </a:r>
            <a:r>
              <a:rPr lang="en-US" altLang="zh-CN" sz="2600" smtClean="0"/>
              <a:t>Ridge Divergence</a:t>
            </a:r>
            <a:r>
              <a:rPr lang="zh-CN" altLang="en-US" sz="2600" smtClean="0"/>
              <a:t>） </a:t>
            </a:r>
            <a:r>
              <a:rPr lang="en-US" altLang="zh-CN" sz="2600" smtClean="0"/>
              <a:t>-- </a:t>
            </a:r>
            <a:r>
              <a:rPr lang="zh-CN" altLang="en-US" sz="2600" smtClean="0"/>
              <a:t>两条平行的纹路在此分开。 </a:t>
            </a:r>
          </a:p>
        </p:txBody>
      </p:sp>
      <p:pic>
        <p:nvPicPr>
          <p:cNvPr id="64516" name="Picture 4"/>
          <p:cNvPicPr>
            <a:picLocks noGrp="1" noChangeAspect="1" noChangeArrowheads="1"/>
          </p:cNvPicPr>
          <p:nvPr>
            <p:ph sz="quarter" idx="2"/>
          </p:nvPr>
        </p:nvPicPr>
        <p:blipFill>
          <a:blip r:embed="rId2"/>
          <a:srcRect/>
          <a:stretch>
            <a:fillRect/>
          </a:stretch>
        </p:blipFill>
        <p:spPr>
          <a:xfrm>
            <a:off x="6799263" y="2151063"/>
            <a:ext cx="1260475" cy="1292225"/>
          </a:xfrm>
          <a:noFill/>
        </p:spPr>
      </p:pic>
      <p:pic>
        <p:nvPicPr>
          <p:cNvPr id="64517" name="Picture 5"/>
          <p:cNvPicPr>
            <a:picLocks noGrp="1" noChangeAspect="1" noChangeArrowheads="1"/>
          </p:cNvPicPr>
          <p:nvPr>
            <p:ph sz="quarter" idx="3"/>
          </p:nvPr>
        </p:nvPicPr>
        <p:blipFill>
          <a:blip r:embed="rId3"/>
          <a:srcRect/>
          <a:stretch>
            <a:fillRect/>
          </a:stretch>
        </p:blipFill>
        <p:spPr>
          <a:xfrm>
            <a:off x="6724650" y="3519488"/>
            <a:ext cx="1333500" cy="1365250"/>
          </a:xfrm>
          <a:noFill/>
        </p:spPr>
      </p:pic>
      <p:pic>
        <p:nvPicPr>
          <p:cNvPr id="64518" name="Picture 6"/>
          <p:cNvPicPr>
            <a:picLocks noChangeAspect="1" noChangeArrowheads="1"/>
          </p:cNvPicPr>
          <p:nvPr/>
        </p:nvPicPr>
        <p:blipFill>
          <a:blip r:embed="rId4"/>
          <a:srcRect/>
          <a:stretch>
            <a:fillRect/>
          </a:stretch>
        </p:blipFill>
        <p:spPr bwMode="auto">
          <a:xfrm>
            <a:off x="6732588" y="4941888"/>
            <a:ext cx="1223962" cy="1223962"/>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p:txBody>
          <a:bodyPr/>
          <a:lstStyle/>
          <a:p>
            <a:pPr eaLnBrk="1" hangingPunct="1">
              <a:defRPr/>
            </a:pPr>
            <a:endParaRPr lang="zh-CN" altLang="zh-CN" smtClean="0"/>
          </a:p>
        </p:txBody>
      </p:sp>
      <p:sp>
        <p:nvSpPr>
          <p:cNvPr id="126979" name="Rectangle 3"/>
          <p:cNvSpPr>
            <a:spLocks noGrp="1" noChangeArrowheads="1"/>
          </p:cNvSpPr>
          <p:nvPr>
            <p:ph type="body" idx="1"/>
          </p:nvPr>
        </p:nvSpPr>
        <p:spPr>
          <a:xfrm>
            <a:off x="457200" y="1600200"/>
            <a:ext cx="5970588" cy="4495800"/>
          </a:xfrm>
        </p:spPr>
        <p:txBody>
          <a:bodyPr/>
          <a:lstStyle/>
          <a:p>
            <a:pPr lvl="1" eaLnBrk="1" hangingPunct="1">
              <a:defRPr/>
            </a:pPr>
            <a:r>
              <a:rPr lang="zh-CN" altLang="en-US" smtClean="0"/>
              <a:t>孤立点（</a:t>
            </a:r>
            <a:r>
              <a:rPr lang="en-US" altLang="zh-CN" smtClean="0"/>
              <a:t>Dot or Island</a:t>
            </a:r>
            <a:r>
              <a:rPr lang="zh-CN" altLang="en-US" smtClean="0"/>
              <a:t>） </a:t>
            </a:r>
            <a:r>
              <a:rPr lang="en-US" altLang="zh-CN" smtClean="0"/>
              <a:t>-- </a:t>
            </a:r>
            <a:r>
              <a:rPr lang="zh-CN" altLang="en-US" smtClean="0"/>
              <a:t>一条特别短的纹路，以至于成为一点。 	 </a:t>
            </a:r>
          </a:p>
          <a:p>
            <a:pPr lvl="1" eaLnBrk="1" hangingPunct="1">
              <a:defRPr/>
            </a:pPr>
            <a:r>
              <a:rPr lang="zh-CN" altLang="en-US" smtClean="0"/>
              <a:t>环点（</a:t>
            </a:r>
            <a:r>
              <a:rPr lang="en-US" altLang="zh-CN" smtClean="0"/>
              <a:t>Enclosure</a:t>
            </a:r>
            <a:r>
              <a:rPr lang="zh-CN" altLang="en-US" smtClean="0"/>
              <a:t>） </a:t>
            </a:r>
            <a:r>
              <a:rPr lang="en-US" altLang="zh-CN" smtClean="0"/>
              <a:t>-- </a:t>
            </a:r>
            <a:r>
              <a:rPr lang="zh-CN" altLang="en-US" smtClean="0"/>
              <a:t>一条纹路分开成为两条之后，立即有合并成为一条，这样形成的一个小环称为环点。 </a:t>
            </a:r>
          </a:p>
          <a:p>
            <a:pPr lvl="1" eaLnBrk="1" hangingPunct="1">
              <a:defRPr/>
            </a:pPr>
            <a:r>
              <a:rPr lang="zh-CN" altLang="en-US" smtClean="0"/>
              <a:t>短纹（</a:t>
            </a:r>
            <a:r>
              <a:rPr lang="en-US" altLang="zh-CN" smtClean="0"/>
              <a:t>Short Ridge</a:t>
            </a:r>
            <a:r>
              <a:rPr lang="zh-CN" altLang="en-US" smtClean="0"/>
              <a:t>） </a:t>
            </a:r>
            <a:r>
              <a:rPr lang="en-US" altLang="zh-CN" smtClean="0"/>
              <a:t>-- </a:t>
            </a:r>
            <a:r>
              <a:rPr lang="zh-CN" altLang="en-US" smtClean="0"/>
              <a:t>一端较短但不至于成为一点的纹路。</a:t>
            </a:r>
          </a:p>
          <a:p>
            <a:pPr eaLnBrk="1" hangingPunct="1">
              <a:defRPr/>
            </a:pPr>
            <a:endParaRPr lang="en-US" altLang="zh-CN" smtClean="0"/>
          </a:p>
        </p:txBody>
      </p:sp>
      <p:pic>
        <p:nvPicPr>
          <p:cNvPr id="65540" name="Picture 4"/>
          <p:cNvPicPr>
            <a:picLocks noChangeAspect="1" noChangeArrowheads="1"/>
          </p:cNvPicPr>
          <p:nvPr/>
        </p:nvPicPr>
        <p:blipFill>
          <a:blip r:embed="rId2"/>
          <a:srcRect/>
          <a:stretch>
            <a:fillRect/>
          </a:stretch>
        </p:blipFill>
        <p:spPr bwMode="auto">
          <a:xfrm>
            <a:off x="7092950" y="1700213"/>
            <a:ext cx="1366838" cy="1366837"/>
          </a:xfrm>
          <a:prstGeom prst="rect">
            <a:avLst/>
          </a:prstGeom>
          <a:noFill/>
          <a:ln w="9525">
            <a:noFill/>
            <a:miter lim="800000"/>
            <a:headEnd/>
            <a:tailEnd/>
          </a:ln>
        </p:spPr>
      </p:pic>
      <p:pic>
        <p:nvPicPr>
          <p:cNvPr id="65541" name="Picture 5"/>
          <p:cNvPicPr>
            <a:picLocks noChangeAspect="1" noChangeArrowheads="1"/>
          </p:cNvPicPr>
          <p:nvPr/>
        </p:nvPicPr>
        <p:blipFill>
          <a:blip r:embed="rId3"/>
          <a:srcRect/>
          <a:stretch>
            <a:fillRect/>
          </a:stretch>
        </p:blipFill>
        <p:spPr bwMode="auto">
          <a:xfrm>
            <a:off x="7092950" y="3141663"/>
            <a:ext cx="1366838" cy="1366837"/>
          </a:xfrm>
          <a:prstGeom prst="rect">
            <a:avLst/>
          </a:prstGeom>
          <a:noFill/>
          <a:ln w="9525">
            <a:noFill/>
            <a:miter lim="800000"/>
            <a:headEnd/>
            <a:tailEnd/>
          </a:ln>
        </p:spPr>
      </p:pic>
      <p:pic>
        <p:nvPicPr>
          <p:cNvPr id="65542" name="Picture 6"/>
          <p:cNvPicPr>
            <a:picLocks noChangeAspect="1" noChangeArrowheads="1"/>
          </p:cNvPicPr>
          <p:nvPr/>
        </p:nvPicPr>
        <p:blipFill>
          <a:blip r:embed="rId4"/>
          <a:srcRect/>
          <a:stretch>
            <a:fillRect/>
          </a:stretch>
        </p:blipFill>
        <p:spPr bwMode="auto">
          <a:xfrm>
            <a:off x="7019925" y="4581525"/>
            <a:ext cx="1439863" cy="1439863"/>
          </a:xfrm>
          <a:prstGeom prst="rect">
            <a:avLst/>
          </a:prstGeom>
          <a:noFill/>
          <a:ln w="9525">
            <a:noFill/>
            <a:miter lim="800000"/>
            <a:headEnd/>
            <a:tailEnd/>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p:txBody>
          <a:bodyPr/>
          <a:lstStyle/>
          <a:p>
            <a:pPr eaLnBrk="1" hangingPunct="1">
              <a:defRPr/>
            </a:pPr>
            <a:endParaRPr lang="zh-CN" altLang="zh-CN" smtClean="0"/>
          </a:p>
        </p:txBody>
      </p:sp>
      <p:sp>
        <p:nvSpPr>
          <p:cNvPr id="128003" name="Rectangle 3"/>
          <p:cNvSpPr>
            <a:spLocks noGrp="1" noChangeArrowheads="1"/>
          </p:cNvSpPr>
          <p:nvPr>
            <p:ph type="body" idx="1"/>
          </p:nvPr>
        </p:nvSpPr>
        <p:spPr/>
        <p:txBody>
          <a:bodyPr/>
          <a:lstStyle/>
          <a:p>
            <a:pPr eaLnBrk="1" hangingPunct="1">
              <a:defRPr/>
            </a:pPr>
            <a:r>
              <a:rPr lang="zh-CN" altLang="en-US" smtClean="0"/>
              <a:t>方向（</a:t>
            </a:r>
            <a:r>
              <a:rPr lang="en-US" altLang="zh-CN" smtClean="0"/>
              <a:t>Orientation</a:t>
            </a:r>
            <a:r>
              <a:rPr lang="zh-CN" altLang="en-US" smtClean="0"/>
              <a:t>）</a:t>
            </a:r>
          </a:p>
          <a:p>
            <a:pPr lvl="1" eaLnBrk="1" hangingPunct="1">
              <a:defRPr/>
            </a:pPr>
            <a:r>
              <a:rPr lang="zh-CN" altLang="en-US" smtClean="0"/>
              <a:t>节点可以朝着一定的方向。 </a:t>
            </a:r>
          </a:p>
          <a:p>
            <a:pPr eaLnBrk="1" hangingPunct="1">
              <a:defRPr/>
            </a:pPr>
            <a:r>
              <a:rPr lang="zh-CN" altLang="en-US" smtClean="0"/>
              <a:t>曲率（</a:t>
            </a:r>
            <a:r>
              <a:rPr lang="en-US" altLang="zh-CN" smtClean="0"/>
              <a:t>Curvature</a:t>
            </a:r>
            <a:r>
              <a:rPr lang="zh-CN" altLang="en-US" smtClean="0"/>
              <a:t>）</a:t>
            </a:r>
          </a:p>
          <a:p>
            <a:pPr lvl="1" eaLnBrk="1" hangingPunct="1">
              <a:defRPr/>
            </a:pPr>
            <a:r>
              <a:rPr lang="zh-CN" altLang="en-US" smtClean="0"/>
              <a:t>描述纹路方向改变的速度。 </a:t>
            </a:r>
          </a:p>
          <a:p>
            <a:pPr eaLnBrk="1" hangingPunct="1">
              <a:defRPr/>
            </a:pPr>
            <a:r>
              <a:rPr lang="zh-CN" altLang="en-US" smtClean="0"/>
              <a:t>位置（</a:t>
            </a:r>
            <a:r>
              <a:rPr lang="en-US" altLang="zh-CN" smtClean="0"/>
              <a:t>Position</a:t>
            </a:r>
            <a:r>
              <a:rPr lang="zh-CN" altLang="en-US" smtClean="0"/>
              <a:t>）</a:t>
            </a:r>
          </a:p>
          <a:p>
            <a:pPr lvl="1" eaLnBrk="1" hangingPunct="1">
              <a:defRPr/>
            </a:pPr>
            <a:r>
              <a:rPr lang="zh-CN" altLang="en-US" smtClean="0"/>
              <a:t>节点的位置通过（</a:t>
            </a:r>
            <a:r>
              <a:rPr lang="en-US" altLang="zh-CN" smtClean="0"/>
              <a:t>x, y</a:t>
            </a:r>
            <a:r>
              <a:rPr lang="zh-CN" altLang="en-US" smtClean="0"/>
              <a:t>）坐标来描述，可以是绝对的，也可以是相对于三角点或特征点的。</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ChangeArrowheads="1"/>
          </p:cNvSpPr>
          <p:nvPr>
            <p:ph type="title"/>
          </p:nvPr>
        </p:nvSpPr>
        <p:spPr/>
        <p:txBody>
          <a:bodyPr/>
          <a:lstStyle/>
          <a:p>
            <a:pPr eaLnBrk="1" hangingPunct="1">
              <a:defRPr/>
            </a:pPr>
            <a:r>
              <a:rPr lang="zh-CN" altLang="en-US" smtClean="0"/>
              <a:t>指纹识别技术</a:t>
            </a:r>
          </a:p>
        </p:txBody>
      </p:sp>
      <p:sp>
        <p:nvSpPr>
          <p:cNvPr id="129027" name="Rectangle 3"/>
          <p:cNvSpPr>
            <a:spLocks noGrp="1" noChangeArrowheads="1"/>
          </p:cNvSpPr>
          <p:nvPr>
            <p:ph type="body" idx="1"/>
          </p:nvPr>
        </p:nvSpPr>
        <p:spPr/>
        <p:txBody>
          <a:bodyPr/>
          <a:lstStyle/>
          <a:p>
            <a:pPr eaLnBrk="1" hangingPunct="1">
              <a:defRPr/>
            </a:pPr>
            <a:r>
              <a:rPr lang="zh-CN" altLang="en-US" dirty="0" smtClean="0"/>
              <a:t>指纹识别技术现在还不是十分的稳定，很多因素会影响到识别的准确性，</a:t>
            </a:r>
          </a:p>
          <a:p>
            <a:pPr lvl="1" eaLnBrk="1" hangingPunct="1">
              <a:defRPr/>
            </a:pPr>
            <a:r>
              <a:rPr lang="zh-CN" altLang="en-US" dirty="0" smtClean="0"/>
              <a:t>例如：手脏，出汗，手指割伤，甚至是有颜色的护肤品等等。 </a:t>
            </a:r>
          </a:p>
        </p:txBody>
      </p:sp>
      <p:pic>
        <p:nvPicPr>
          <p:cNvPr id="67588" name="Picture 4" descr="sg20"/>
          <p:cNvPicPr>
            <a:picLocks noChangeAspect="1" noChangeArrowheads="1"/>
          </p:cNvPicPr>
          <p:nvPr/>
        </p:nvPicPr>
        <p:blipFill>
          <a:blip r:embed="rId2"/>
          <a:srcRect l="28346" t="4724" r="29921" b="7086"/>
          <a:stretch>
            <a:fillRect/>
          </a:stretch>
        </p:blipFill>
        <p:spPr bwMode="auto">
          <a:xfrm>
            <a:off x="1187450" y="3500438"/>
            <a:ext cx="2351088" cy="2827337"/>
          </a:xfrm>
          <a:prstGeom prst="rect">
            <a:avLst/>
          </a:prstGeom>
          <a:noFill/>
          <a:ln w="9525">
            <a:noFill/>
            <a:miter lim="800000"/>
            <a:headEnd/>
            <a:tailEnd/>
          </a:ln>
        </p:spPr>
      </p:pic>
      <p:pic>
        <p:nvPicPr>
          <p:cNvPr id="67589" name="Picture 5" descr="mouse"/>
          <p:cNvPicPr>
            <a:picLocks noChangeAspect="1" noChangeArrowheads="1"/>
          </p:cNvPicPr>
          <p:nvPr/>
        </p:nvPicPr>
        <p:blipFill>
          <a:blip r:embed="rId3"/>
          <a:srcRect b="13721"/>
          <a:stretch>
            <a:fillRect/>
          </a:stretch>
        </p:blipFill>
        <p:spPr bwMode="auto">
          <a:xfrm>
            <a:off x="4067175" y="3573463"/>
            <a:ext cx="4221163" cy="2665412"/>
          </a:xfrm>
          <a:prstGeom prst="rect">
            <a:avLst/>
          </a:prstGeom>
          <a:noFill/>
          <a:ln w="9525">
            <a:noFill/>
            <a:miter lim="800000"/>
            <a:headEnd/>
            <a:tailEnd/>
          </a:ln>
        </p:spPr>
      </p:pic>
      <p:sp>
        <p:nvSpPr>
          <p:cNvPr id="67590" name="Text Box 6"/>
          <p:cNvSpPr txBox="1">
            <a:spLocks noChangeArrowheads="1"/>
          </p:cNvSpPr>
          <p:nvPr/>
        </p:nvSpPr>
        <p:spPr bwMode="auto">
          <a:xfrm>
            <a:off x="1547813" y="6381750"/>
            <a:ext cx="2449512" cy="366713"/>
          </a:xfrm>
          <a:prstGeom prst="rect">
            <a:avLst/>
          </a:prstGeom>
          <a:noFill/>
          <a:ln w="9525">
            <a:noFill/>
            <a:miter lim="800000"/>
            <a:headEnd/>
            <a:tailEnd/>
          </a:ln>
        </p:spPr>
        <p:txBody>
          <a:bodyPr>
            <a:spAutoFit/>
          </a:bodyPr>
          <a:lstStyle/>
          <a:p>
            <a:pPr>
              <a:spcBef>
                <a:spcPct val="50000"/>
              </a:spcBef>
            </a:pPr>
            <a:r>
              <a:rPr lang="zh-CN" altLang="en-US"/>
              <a:t>指纹考勤机</a:t>
            </a:r>
          </a:p>
        </p:txBody>
      </p:sp>
      <p:sp>
        <p:nvSpPr>
          <p:cNvPr id="67591" name="Text Box 7"/>
          <p:cNvSpPr txBox="1">
            <a:spLocks noChangeArrowheads="1"/>
          </p:cNvSpPr>
          <p:nvPr/>
        </p:nvSpPr>
        <p:spPr bwMode="auto">
          <a:xfrm>
            <a:off x="5292725" y="6308725"/>
            <a:ext cx="2233613" cy="366713"/>
          </a:xfrm>
          <a:prstGeom prst="rect">
            <a:avLst/>
          </a:prstGeom>
          <a:noFill/>
          <a:ln w="9525">
            <a:noFill/>
            <a:miter lim="800000"/>
            <a:headEnd/>
            <a:tailEnd/>
          </a:ln>
        </p:spPr>
        <p:txBody>
          <a:bodyPr>
            <a:spAutoFit/>
          </a:bodyPr>
          <a:lstStyle/>
          <a:p>
            <a:pPr>
              <a:spcBef>
                <a:spcPct val="50000"/>
              </a:spcBef>
            </a:pPr>
            <a:r>
              <a:rPr lang="zh-CN" altLang="en-US"/>
              <a:t>指纹鼠标</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ctrTitle"/>
          </p:nvPr>
        </p:nvSpPr>
        <p:spPr>
          <a:xfrm>
            <a:off x="358775" y="476250"/>
            <a:ext cx="8785225" cy="873125"/>
          </a:xfrm>
        </p:spPr>
        <p:txBody>
          <a:bodyPr/>
          <a:lstStyle/>
          <a:p>
            <a:pPr eaLnBrk="1" hangingPunct="1">
              <a:defRPr/>
            </a:pPr>
            <a:r>
              <a:rPr lang="zh-CN" altLang="en-US" sz="4400" dirty="0" smtClean="0"/>
              <a:t>数字图像技术应用</a:t>
            </a:r>
          </a:p>
        </p:txBody>
      </p:sp>
      <p:sp>
        <p:nvSpPr>
          <p:cNvPr id="105475" name="Rectangle 3"/>
          <p:cNvSpPr>
            <a:spLocks noGrp="1" noChangeArrowheads="1"/>
          </p:cNvSpPr>
          <p:nvPr>
            <p:ph type="subTitle" idx="1"/>
          </p:nvPr>
        </p:nvSpPr>
        <p:spPr>
          <a:xfrm>
            <a:off x="2268538" y="1484313"/>
            <a:ext cx="5616575" cy="4968875"/>
          </a:xfrm>
        </p:spPr>
        <p:txBody>
          <a:bodyPr/>
          <a:lstStyle/>
          <a:p>
            <a:pPr algn="l" eaLnBrk="1" hangingPunct="1">
              <a:defRPr/>
            </a:pPr>
            <a:r>
              <a:rPr lang="en-US" altLang="zh-CN" dirty="0" smtClean="0"/>
              <a:t>1  </a:t>
            </a:r>
            <a:r>
              <a:rPr lang="zh-CN" altLang="en-US" dirty="0" smtClean="0"/>
              <a:t>图像检索</a:t>
            </a:r>
          </a:p>
          <a:p>
            <a:pPr algn="l" eaLnBrk="1" hangingPunct="1">
              <a:defRPr/>
            </a:pPr>
            <a:r>
              <a:rPr lang="en-US" altLang="zh-CN" dirty="0" smtClean="0"/>
              <a:t>2  </a:t>
            </a:r>
            <a:r>
              <a:rPr lang="zh-CN" altLang="en-US" dirty="0" smtClean="0"/>
              <a:t>图像识别</a:t>
            </a:r>
          </a:p>
          <a:p>
            <a:pPr algn="l" eaLnBrk="1" hangingPunct="1">
              <a:defRPr/>
            </a:pPr>
            <a:r>
              <a:rPr lang="en-US" altLang="zh-CN" dirty="0" smtClean="0"/>
              <a:t>3  </a:t>
            </a:r>
            <a:r>
              <a:rPr lang="zh-CN" altLang="en-US" dirty="0" smtClean="0"/>
              <a:t>生物特征识别</a:t>
            </a:r>
          </a:p>
          <a:p>
            <a:pPr algn="l" eaLnBrk="1" hangingPunct="1">
              <a:defRPr/>
            </a:pPr>
            <a:r>
              <a:rPr lang="en-US" altLang="zh-CN" dirty="0" smtClean="0">
                <a:solidFill>
                  <a:srgbClr val="FF3300"/>
                </a:solidFill>
              </a:rPr>
              <a:t>4  </a:t>
            </a:r>
            <a:r>
              <a:rPr lang="zh-CN" altLang="en-US" dirty="0" smtClean="0">
                <a:solidFill>
                  <a:srgbClr val="FF3300"/>
                </a:solidFill>
              </a:rPr>
              <a:t>缺陷检测</a:t>
            </a:r>
          </a:p>
          <a:p>
            <a:pPr algn="l" eaLnBrk="1" hangingPunct="1">
              <a:defRPr/>
            </a:pPr>
            <a:r>
              <a:rPr lang="en-US" altLang="zh-CN" dirty="0" smtClean="0"/>
              <a:t>5  </a:t>
            </a:r>
            <a:r>
              <a:rPr lang="zh-CN" altLang="en-US" dirty="0" smtClean="0"/>
              <a:t>运动目标检测</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395288" y="333375"/>
            <a:ext cx="8229600" cy="1157288"/>
          </a:xfrm>
        </p:spPr>
        <p:txBody>
          <a:bodyPr/>
          <a:lstStyle/>
          <a:p>
            <a:pPr eaLnBrk="1" hangingPunct="1">
              <a:defRPr/>
            </a:pPr>
            <a:r>
              <a:rPr lang="zh-CN" altLang="en-US" sz="3600" smtClean="0"/>
              <a:t>在线玻璃瓶口缺陷检测系统</a:t>
            </a:r>
          </a:p>
        </p:txBody>
      </p:sp>
      <p:sp>
        <p:nvSpPr>
          <p:cNvPr id="99331" name="Rectangle 3"/>
          <p:cNvSpPr>
            <a:spLocks noGrp="1" noChangeArrowheads="1"/>
          </p:cNvSpPr>
          <p:nvPr>
            <p:ph type="body" idx="1"/>
          </p:nvPr>
        </p:nvSpPr>
        <p:spPr>
          <a:xfrm>
            <a:off x="395288" y="1484313"/>
            <a:ext cx="8496300" cy="1900237"/>
          </a:xfrm>
        </p:spPr>
        <p:txBody>
          <a:bodyPr/>
          <a:lstStyle/>
          <a:p>
            <a:pPr eaLnBrk="1" hangingPunct="1">
              <a:lnSpc>
                <a:spcPct val="90000"/>
              </a:lnSpc>
              <a:defRPr/>
            </a:pPr>
            <a:r>
              <a:rPr lang="zh-CN" altLang="en-US" sz="2400" smtClean="0"/>
              <a:t>在线检测广泛用于草莓、大米、火腿肠塑料包装、玻璃瓶等的在线检测。玻璃瓶生产过程中，玻璃瓶会出现裂纹、缺损、气泡等缺陷。玻璃瓶生产流水线最大生产速率为</a:t>
            </a:r>
            <a:r>
              <a:rPr lang="en-US" altLang="zh-CN" sz="2400" smtClean="0"/>
              <a:t>200</a:t>
            </a:r>
            <a:r>
              <a:rPr lang="zh-CN" altLang="en-US" sz="2400" smtClean="0"/>
              <a:t>瓶</a:t>
            </a:r>
            <a:r>
              <a:rPr lang="en-US" altLang="zh-CN" sz="2400" smtClean="0"/>
              <a:t>/</a:t>
            </a:r>
            <a:r>
              <a:rPr lang="zh-CN" altLang="en-US" sz="2400" smtClean="0"/>
              <a:t>分钟，玻璃瓶在生产线上无旋转，呈近似匀速直线运动，瓶间距基本相等，允许有空缺位置（如倒瓶等）。  </a:t>
            </a:r>
          </a:p>
        </p:txBody>
      </p:sp>
      <p:sp>
        <p:nvSpPr>
          <p:cNvPr id="15365" name="Rectangle 4"/>
          <p:cNvSpPr>
            <a:spLocks noChangeArrowheads="1"/>
          </p:cNvSpPr>
          <p:nvPr/>
        </p:nvSpPr>
        <p:spPr bwMode="auto">
          <a:xfrm>
            <a:off x="0" y="2728913"/>
            <a:ext cx="9144000" cy="0"/>
          </a:xfrm>
          <a:prstGeom prst="rect">
            <a:avLst/>
          </a:prstGeom>
          <a:noFill/>
          <a:ln w="9525">
            <a:noFill/>
            <a:miter lim="800000"/>
            <a:headEnd/>
            <a:tailEnd/>
          </a:ln>
        </p:spPr>
        <p:txBody>
          <a:bodyPr wrap="none" anchor="ctr">
            <a:spAutoFit/>
          </a:bodyPr>
          <a:lstStyle/>
          <a:p>
            <a:endParaRPr lang="zh-CN" altLang="en-US"/>
          </a:p>
        </p:txBody>
      </p:sp>
      <p:grpSp>
        <p:nvGrpSpPr>
          <p:cNvPr id="15366" name="Group 5"/>
          <p:cNvGrpSpPr>
            <a:grpSpLocks/>
          </p:cNvGrpSpPr>
          <p:nvPr/>
        </p:nvGrpSpPr>
        <p:grpSpPr bwMode="auto">
          <a:xfrm>
            <a:off x="539750" y="3357563"/>
            <a:ext cx="7848600" cy="3262312"/>
            <a:chOff x="340" y="2115"/>
            <a:chExt cx="4944" cy="2055"/>
          </a:xfrm>
        </p:grpSpPr>
        <p:graphicFrame>
          <p:nvGraphicFramePr>
            <p:cNvPr id="15362" name="Object 6"/>
            <p:cNvGraphicFramePr>
              <a:graphicFrameLocks noChangeAspect="1"/>
            </p:cNvGraphicFramePr>
            <p:nvPr/>
          </p:nvGraphicFramePr>
          <p:xfrm>
            <a:off x="521" y="2115"/>
            <a:ext cx="4763" cy="1989"/>
          </p:xfrm>
          <a:graphic>
            <a:graphicData uri="http://schemas.openxmlformats.org/presentationml/2006/ole">
              <p:oleObj spid="_x0000_s15362" name="Microsoft Drawing" r:id="rId3" imgW="3035300" imgH="1408113" progId="">
                <p:embed/>
              </p:oleObj>
            </a:graphicData>
          </a:graphic>
        </p:graphicFrame>
        <p:sp>
          <p:nvSpPr>
            <p:cNvPr id="15367" name="Rectangle 7"/>
            <p:cNvSpPr>
              <a:spLocks noChangeArrowheads="1"/>
            </p:cNvSpPr>
            <p:nvPr/>
          </p:nvSpPr>
          <p:spPr bwMode="auto">
            <a:xfrm>
              <a:off x="340" y="3920"/>
              <a:ext cx="2621" cy="250"/>
            </a:xfrm>
            <a:prstGeom prst="rect">
              <a:avLst/>
            </a:prstGeom>
            <a:noFill/>
            <a:ln w="9525">
              <a:noFill/>
              <a:miter lim="800000"/>
              <a:headEnd/>
              <a:tailEnd/>
            </a:ln>
          </p:spPr>
          <p:txBody>
            <a:bodyPr anchor="ctr">
              <a:spAutoFit/>
            </a:bodyPr>
            <a:lstStyle/>
            <a:p>
              <a:r>
                <a:rPr lang="zh-CN" altLang="en-US" sz="2000"/>
                <a:t>在线玻璃瓶口缺陷检测系统组成图 </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p:txBody>
          <a:bodyPr/>
          <a:lstStyle/>
          <a:p>
            <a:pPr eaLnBrk="1" hangingPunct="1">
              <a:defRPr/>
            </a:pPr>
            <a:r>
              <a:rPr lang="zh-CN" altLang="en-US" sz="3600" smtClean="0"/>
              <a:t>基于视频的图像获取</a:t>
            </a:r>
          </a:p>
        </p:txBody>
      </p:sp>
      <p:sp>
        <p:nvSpPr>
          <p:cNvPr id="100355" name="Rectangle 3"/>
          <p:cNvSpPr>
            <a:spLocks noGrp="1" noChangeArrowheads="1"/>
          </p:cNvSpPr>
          <p:nvPr>
            <p:ph type="body" idx="1"/>
          </p:nvPr>
        </p:nvSpPr>
        <p:spPr>
          <a:xfrm>
            <a:off x="468313" y="1484313"/>
            <a:ext cx="8229600" cy="1368425"/>
          </a:xfrm>
        </p:spPr>
        <p:txBody>
          <a:bodyPr/>
          <a:lstStyle/>
          <a:p>
            <a:pPr eaLnBrk="1" hangingPunct="1">
              <a:defRPr/>
            </a:pPr>
            <a:r>
              <a:rPr lang="zh-CN" altLang="en-US" sz="2400" smtClean="0"/>
              <a:t>系统由位于流水线两端的两个顶拍摄像机（</a:t>
            </a:r>
            <a:r>
              <a:rPr lang="en-US" altLang="zh-CN" sz="2400" smtClean="0"/>
              <a:t>4</a:t>
            </a:r>
            <a:r>
              <a:rPr lang="zh-CN" altLang="en-US" sz="2400" smtClean="0"/>
              <a:t>）和遮光箱内的六个俯拍摄像机（</a:t>
            </a:r>
            <a:r>
              <a:rPr lang="en-US" altLang="zh-CN" sz="2400" smtClean="0"/>
              <a:t>1</a:t>
            </a:r>
            <a:r>
              <a:rPr lang="zh-CN" altLang="en-US" sz="2400" smtClean="0"/>
              <a:t>，</a:t>
            </a:r>
            <a:r>
              <a:rPr lang="en-US" altLang="zh-CN" sz="2400" smtClean="0"/>
              <a:t>2</a:t>
            </a:r>
            <a:r>
              <a:rPr lang="zh-CN" altLang="en-US" sz="2400" smtClean="0"/>
              <a:t>，</a:t>
            </a:r>
            <a:r>
              <a:rPr lang="en-US" altLang="zh-CN" sz="2400" smtClean="0"/>
              <a:t>3</a:t>
            </a:r>
            <a:r>
              <a:rPr lang="zh-CN" altLang="en-US" sz="2400" smtClean="0"/>
              <a:t>），两个剃瓶器和一个旋转电机构成，如下图所示。</a:t>
            </a:r>
          </a:p>
          <a:p>
            <a:pPr eaLnBrk="1" hangingPunct="1">
              <a:defRPr/>
            </a:pPr>
            <a:endParaRPr lang="en-US" altLang="zh-CN" sz="2400" smtClean="0"/>
          </a:p>
        </p:txBody>
      </p:sp>
      <p:sp>
        <p:nvSpPr>
          <p:cNvPr id="16389" name="Rectangle 4"/>
          <p:cNvSpPr>
            <a:spLocks noChangeArrowheads="1"/>
          </p:cNvSpPr>
          <p:nvPr/>
        </p:nvSpPr>
        <p:spPr bwMode="auto">
          <a:xfrm>
            <a:off x="0" y="2609850"/>
            <a:ext cx="9144000" cy="0"/>
          </a:xfrm>
          <a:prstGeom prst="rect">
            <a:avLst/>
          </a:prstGeom>
          <a:noFill/>
          <a:ln w="9525">
            <a:noFill/>
            <a:miter lim="800000"/>
            <a:headEnd/>
            <a:tailEnd/>
          </a:ln>
        </p:spPr>
        <p:txBody>
          <a:bodyPr wrap="none" anchor="ctr">
            <a:spAutoFit/>
          </a:bodyPr>
          <a:lstStyle/>
          <a:p>
            <a:endParaRPr lang="zh-CN" altLang="en-US"/>
          </a:p>
        </p:txBody>
      </p:sp>
      <p:grpSp>
        <p:nvGrpSpPr>
          <p:cNvPr id="16390" name="Group 5"/>
          <p:cNvGrpSpPr>
            <a:grpSpLocks/>
          </p:cNvGrpSpPr>
          <p:nvPr/>
        </p:nvGrpSpPr>
        <p:grpSpPr bwMode="auto">
          <a:xfrm>
            <a:off x="250825" y="3141663"/>
            <a:ext cx="8101013" cy="3579812"/>
            <a:chOff x="158" y="1979"/>
            <a:chExt cx="5103" cy="2255"/>
          </a:xfrm>
        </p:grpSpPr>
        <p:graphicFrame>
          <p:nvGraphicFramePr>
            <p:cNvPr id="16386" name="Object 6"/>
            <p:cNvGraphicFramePr>
              <a:graphicFrameLocks noChangeAspect="1"/>
            </p:cNvGraphicFramePr>
            <p:nvPr/>
          </p:nvGraphicFramePr>
          <p:xfrm>
            <a:off x="158" y="1979"/>
            <a:ext cx="5103" cy="1921"/>
          </p:xfrm>
          <a:graphic>
            <a:graphicData uri="http://schemas.openxmlformats.org/presentationml/2006/ole">
              <p:oleObj spid="_x0000_s16386" name="Microsoft Drawing" r:id="rId3" imgW="4662488" imgH="1816100" progId="">
                <p:embed/>
              </p:oleObj>
            </a:graphicData>
          </a:graphic>
        </p:graphicFrame>
        <p:sp>
          <p:nvSpPr>
            <p:cNvPr id="16391" name="Rectangle 7"/>
            <p:cNvSpPr>
              <a:spLocks noChangeArrowheads="1"/>
            </p:cNvSpPr>
            <p:nvPr/>
          </p:nvSpPr>
          <p:spPr bwMode="auto">
            <a:xfrm>
              <a:off x="1565" y="3946"/>
              <a:ext cx="2630" cy="288"/>
            </a:xfrm>
            <a:prstGeom prst="rect">
              <a:avLst/>
            </a:prstGeom>
            <a:noFill/>
            <a:ln w="9525">
              <a:noFill/>
              <a:miter lim="800000"/>
              <a:headEnd/>
              <a:tailEnd/>
            </a:ln>
          </p:spPr>
          <p:txBody>
            <a:bodyPr anchor="ctr">
              <a:spAutoFit/>
            </a:bodyPr>
            <a:lstStyle/>
            <a:p>
              <a:r>
                <a:rPr lang="zh-CN" altLang="en-US" sz="2400"/>
                <a:t>系统结构示意图 </a:t>
              </a: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9634" name="Group 2"/>
          <p:cNvGrpSpPr>
            <a:grpSpLocks/>
          </p:cNvGrpSpPr>
          <p:nvPr/>
        </p:nvGrpSpPr>
        <p:grpSpPr bwMode="auto">
          <a:xfrm>
            <a:off x="468313" y="1484313"/>
            <a:ext cx="7705725" cy="3795712"/>
            <a:chOff x="1965" y="4063"/>
            <a:chExt cx="8010" cy="2687"/>
          </a:xfrm>
        </p:grpSpPr>
        <p:grpSp>
          <p:nvGrpSpPr>
            <p:cNvPr id="69635" name="Group 3"/>
            <p:cNvGrpSpPr>
              <a:grpSpLocks/>
            </p:cNvGrpSpPr>
            <p:nvPr/>
          </p:nvGrpSpPr>
          <p:grpSpPr bwMode="auto">
            <a:xfrm>
              <a:off x="1965" y="4063"/>
              <a:ext cx="3555" cy="2687"/>
              <a:chOff x="1965" y="4003"/>
              <a:chExt cx="3555" cy="2687"/>
            </a:xfrm>
          </p:grpSpPr>
          <p:pic>
            <p:nvPicPr>
              <p:cNvPr id="69639" name="Picture 4"/>
              <p:cNvPicPr>
                <a:picLocks noChangeAspect="1" noChangeArrowheads="1"/>
              </p:cNvPicPr>
              <p:nvPr/>
            </p:nvPicPr>
            <p:blipFill>
              <a:blip r:embed="rId2"/>
              <a:srcRect/>
              <a:stretch>
                <a:fillRect/>
              </a:stretch>
            </p:blipFill>
            <p:spPr bwMode="auto">
              <a:xfrm>
                <a:off x="2338" y="4003"/>
                <a:ext cx="3075" cy="2115"/>
              </a:xfrm>
              <a:prstGeom prst="rect">
                <a:avLst/>
              </a:prstGeom>
              <a:noFill/>
              <a:ln w="9525">
                <a:noFill/>
                <a:miter lim="800000"/>
                <a:headEnd/>
                <a:tailEnd/>
              </a:ln>
            </p:spPr>
          </p:pic>
          <p:sp>
            <p:nvSpPr>
              <p:cNvPr id="69640" name="Rectangle 5"/>
              <p:cNvSpPr>
                <a:spLocks noChangeArrowheads="1"/>
              </p:cNvSpPr>
              <p:nvPr/>
            </p:nvSpPr>
            <p:spPr bwMode="auto">
              <a:xfrm>
                <a:off x="1965" y="6210"/>
                <a:ext cx="3555" cy="480"/>
              </a:xfrm>
              <a:prstGeom prst="rect">
                <a:avLst/>
              </a:prstGeom>
              <a:noFill/>
              <a:ln w="9525">
                <a:noFill/>
                <a:miter lim="800000"/>
                <a:headEnd/>
                <a:tailEnd/>
              </a:ln>
            </p:spPr>
            <p:txBody>
              <a:bodyPr/>
              <a:lstStyle/>
              <a:p>
                <a:pPr algn="ctr"/>
                <a:r>
                  <a:rPr lang="zh-CN" altLang="en-US" sz="2000">
                    <a:latin typeface="Times New Roman" pitchFamily="18" charset="0"/>
                  </a:rPr>
                  <a:t>俯拍照明灯箱示意图</a:t>
                </a:r>
                <a:endParaRPr lang="zh-CN" altLang="en-US" sz="2000"/>
              </a:p>
            </p:txBody>
          </p:sp>
        </p:grpSp>
        <p:grpSp>
          <p:nvGrpSpPr>
            <p:cNvPr id="69636" name="Group 6"/>
            <p:cNvGrpSpPr>
              <a:grpSpLocks/>
            </p:cNvGrpSpPr>
            <p:nvPr/>
          </p:nvGrpSpPr>
          <p:grpSpPr bwMode="auto">
            <a:xfrm>
              <a:off x="6300" y="4125"/>
              <a:ext cx="3675" cy="2610"/>
              <a:chOff x="6210" y="4785"/>
              <a:chExt cx="3675" cy="2610"/>
            </a:xfrm>
          </p:grpSpPr>
          <p:pic>
            <p:nvPicPr>
              <p:cNvPr id="69637" name="Picture 7"/>
              <p:cNvPicPr>
                <a:picLocks noChangeAspect="1" noChangeArrowheads="1"/>
              </p:cNvPicPr>
              <p:nvPr/>
            </p:nvPicPr>
            <p:blipFill>
              <a:blip r:embed="rId3"/>
              <a:srcRect/>
              <a:stretch>
                <a:fillRect/>
              </a:stretch>
            </p:blipFill>
            <p:spPr bwMode="auto">
              <a:xfrm>
                <a:off x="6479" y="4785"/>
                <a:ext cx="2805" cy="2085"/>
              </a:xfrm>
              <a:prstGeom prst="rect">
                <a:avLst/>
              </a:prstGeom>
              <a:noFill/>
              <a:ln w="9525">
                <a:noFill/>
                <a:miter lim="800000"/>
                <a:headEnd/>
                <a:tailEnd/>
              </a:ln>
            </p:spPr>
          </p:pic>
          <p:sp>
            <p:nvSpPr>
              <p:cNvPr id="69638" name="Rectangle 8"/>
              <p:cNvSpPr>
                <a:spLocks noChangeArrowheads="1"/>
              </p:cNvSpPr>
              <p:nvPr/>
            </p:nvSpPr>
            <p:spPr bwMode="auto">
              <a:xfrm>
                <a:off x="6210" y="6915"/>
                <a:ext cx="3675" cy="480"/>
              </a:xfrm>
              <a:prstGeom prst="rect">
                <a:avLst/>
              </a:prstGeom>
              <a:noFill/>
              <a:ln w="9525">
                <a:noFill/>
                <a:miter lim="800000"/>
                <a:headEnd/>
                <a:tailEnd/>
              </a:ln>
            </p:spPr>
            <p:txBody>
              <a:bodyPr/>
              <a:lstStyle/>
              <a:p>
                <a:pPr algn="ctr"/>
                <a:r>
                  <a:rPr lang="zh-CN" altLang="en-US" sz="2000">
                    <a:latin typeface="Times New Roman" pitchFamily="18" charset="0"/>
                  </a:rPr>
                  <a:t>顶拍照明灯箱示意图</a:t>
                </a:r>
                <a:endParaRPr lang="zh-CN" altLang="en-US" sz="2000"/>
              </a:p>
            </p:txBody>
          </p:sp>
        </p:gr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179388" y="620713"/>
            <a:ext cx="3816350" cy="1143000"/>
          </a:xfrm>
        </p:spPr>
        <p:txBody>
          <a:bodyPr/>
          <a:lstStyle/>
          <a:p>
            <a:pPr eaLnBrk="1" hangingPunct="1">
              <a:defRPr/>
            </a:pPr>
            <a:r>
              <a:rPr lang="zh-CN" altLang="en-US" sz="3600" smtClean="0"/>
              <a:t>缺陷检测识别</a:t>
            </a:r>
          </a:p>
        </p:txBody>
      </p:sp>
      <p:sp>
        <p:nvSpPr>
          <p:cNvPr id="17412" name="Rectangle 3"/>
          <p:cNvSpPr>
            <a:spLocks noChangeArrowheads="1"/>
          </p:cNvSpPr>
          <p:nvPr/>
        </p:nvSpPr>
        <p:spPr bwMode="auto">
          <a:xfrm>
            <a:off x="0" y="933450"/>
            <a:ext cx="9144000" cy="0"/>
          </a:xfrm>
          <a:prstGeom prst="rect">
            <a:avLst/>
          </a:prstGeom>
          <a:noFill/>
          <a:ln w="9525">
            <a:noFill/>
            <a:miter lim="800000"/>
            <a:headEnd/>
            <a:tailEnd/>
          </a:ln>
        </p:spPr>
        <p:txBody>
          <a:bodyPr wrap="none" anchor="ctr">
            <a:spAutoFit/>
          </a:bodyPr>
          <a:lstStyle/>
          <a:p>
            <a:endParaRPr lang="zh-CN" altLang="en-US"/>
          </a:p>
        </p:txBody>
      </p:sp>
      <p:graphicFrame>
        <p:nvGraphicFramePr>
          <p:cNvPr id="17410" name="Object 4"/>
          <p:cNvGraphicFramePr>
            <a:graphicFrameLocks noChangeAspect="1"/>
          </p:cNvGraphicFramePr>
          <p:nvPr/>
        </p:nvGraphicFramePr>
        <p:xfrm>
          <a:off x="4140200" y="188913"/>
          <a:ext cx="4679950" cy="6430962"/>
        </p:xfrm>
        <a:graphic>
          <a:graphicData uri="http://schemas.openxmlformats.org/presentationml/2006/ole">
            <p:oleObj spid="_x0000_s17410" name="Microsoft Drawing" r:id="rId3" imgW="3695700" imgH="6807200" progId="">
              <p:embed/>
            </p:oleObj>
          </a:graphicData>
        </a:graphic>
      </p:graphicFrame>
      <p:sp>
        <p:nvSpPr>
          <p:cNvPr id="17413" name="Rectangle 5"/>
          <p:cNvSpPr>
            <a:spLocks noChangeArrowheads="1"/>
          </p:cNvSpPr>
          <p:nvPr/>
        </p:nvSpPr>
        <p:spPr bwMode="auto">
          <a:xfrm>
            <a:off x="539750" y="2205038"/>
            <a:ext cx="3311525" cy="2282825"/>
          </a:xfrm>
          <a:prstGeom prst="rect">
            <a:avLst/>
          </a:prstGeom>
          <a:noFill/>
          <a:ln w="9525">
            <a:noFill/>
            <a:miter lim="800000"/>
            <a:headEnd/>
            <a:tailEnd/>
          </a:ln>
        </p:spPr>
        <p:txBody>
          <a:bodyPr anchor="ctr">
            <a:spAutoFit/>
          </a:bodyPr>
          <a:lstStyle/>
          <a:p>
            <a:r>
              <a:rPr lang="zh-CN" altLang="en-US"/>
              <a:t>　　</a:t>
            </a:r>
            <a:r>
              <a:rPr lang="zh-CN" altLang="en-US" sz="2400"/>
              <a:t>玻璃瓶口缺陷识别包括俯拍图像识别、顶拍图像识别两个部分，识别算法主要包括三部分：图像定位、缺陷提取和缺陷识别。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0658" name="Group 2"/>
          <p:cNvGrpSpPr>
            <a:grpSpLocks/>
          </p:cNvGrpSpPr>
          <p:nvPr/>
        </p:nvGrpSpPr>
        <p:grpSpPr bwMode="auto">
          <a:xfrm>
            <a:off x="1258888" y="260350"/>
            <a:ext cx="7129462" cy="2881313"/>
            <a:chOff x="1890" y="2653"/>
            <a:chExt cx="6675" cy="2624"/>
          </a:xfrm>
        </p:grpSpPr>
        <p:sp>
          <p:nvSpPr>
            <p:cNvPr id="70663" name="Rectangle 3"/>
            <p:cNvSpPr>
              <a:spLocks noChangeArrowheads="1"/>
            </p:cNvSpPr>
            <p:nvPr/>
          </p:nvSpPr>
          <p:spPr bwMode="auto">
            <a:xfrm>
              <a:off x="1890" y="4332"/>
              <a:ext cx="6675" cy="945"/>
            </a:xfrm>
            <a:prstGeom prst="rect">
              <a:avLst/>
            </a:prstGeom>
            <a:noFill/>
            <a:ln w="9525">
              <a:noFill/>
              <a:miter lim="800000"/>
              <a:headEnd/>
              <a:tailEnd/>
            </a:ln>
          </p:spPr>
          <p:txBody>
            <a:bodyPr/>
            <a:lstStyle/>
            <a:p>
              <a:pPr algn="just"/>
              <a:r>
                <a:rPr lang="zh-CN" altLang="en-US" sz="2000">
                  <a:latin typeface="Times New Roman" pitchFamily="18" charset="0"/>
                </a:rPr>
                <a:t>（</a:t>
              </a:r>
              <a:r>
                <a:rPr lang="en-US" altLang="zh-CN" sz="2000">
                  <a:latin typeface="Times New Roman" pitchFamily="18" charset="0"/>
                </a:rPr>
                <a:t>a</a:t>
              </a:r>
              <a:r>
                <a:rPr lang="zh-CN" altLang="en-US" sz="2000">
                  <a:latin typeface="Times New Roman" pitchFamily="18" charset="0"/>
                </a:rPr>
                <a:t>）好瓶  　　　（</a:t>
              </a:r>
              <a:r>
                <a:rPr lang="en-US" altLang="zh-CN" sz="2000">
                  <a:latin typeface="Times New Roman" pitchFamily="18" charset="0"/>
                </a:rPr>
                <a:t>b</a:t>
              </a:r>
              <a:r>
                <a:rPr lang="zh-CN" altLang="en-US" sz="2000">
                  <a:latin typeface="Times New Roman" pitchFamily="18" charset="0"/>
                </a:rPr>
                <a:t>）封锁环横裂纹    　（</a:t>
              </a:r>
              <a:r>
                <a:rPr lang="en-US" altLang="zh-CN" sz="2000">
                  <a:latin typeface="Times New Roman" pitchFamily="18" charset="0"/>
                </a:rPr>
                <a:t>c</a:t>
              </a:r>
              <a:r>
                <a:rPr lang="zh-CN" altLang="en-US" sz="2000">
                  <a:latin typeface="Times New Roman" pitchFamily="18" charset="0"/>
                </a:rPr>
                <a:t>）封锁环斜裂纹</a:t>
              </a:r>
            </a:p>
            <a:p>
              <a:pPr algn="just"/>
              <a:endParaRPr lang="zh-CN" altLang="en-US" sz="2000">
                <a:latin typeface="Times New Roman" pitchFamily="18" charset="0"/>
              </a:endParaRPr>
            </a:p>
            <a:p>
              <a:pPr algn="ctr"/>
              <a:r>
                <a:rPr lang="zh-CN" altLang="en-US" sz="2000"/>
                <a:t> </a:t>
              </a:r>
              <a:r>
                <a:rPr lang="zh-CN" altLang="en-US" sz="2000" b="1"/>
                <a:t>俯拍图像缺陷检测</a:t>
              </a:r>
            </a:p>
          </p:txBody>
        </p:sp>
        <p:pic>
          <p:nvPicPr>
            <p:cNvPr id="70664" name="Picture 4" descr="G16739935"/>
            <p:cNvPicPr>
              <a:picLocks noChangeAspect="1" noChangeArrowheads="1"/>
            </p:cNvPicPr>
            <p:nvPr/>
          </p:nvPicPr>
          <p:blipFill>
            <a:blip r:embed="rId2"/>
            <a:srcRect b="-81"/>
            <a:stretch>
              <a:fillRect/>
            </a:stretch>
          </p:blipFill>
          <p:spPr bwMode="auto">
            <a:xfrm>
              <a:off x="1997" y="2653"/>
              <a:ext cx="1590" cy="1500"/>
            </a:xfrm>
            <a:prstGeom prst="rect">
              <a:avLst/>
            </a:prstGeom>
            <a:noFill/>
            <a:ln w="9525">
              <a:noFill/>
              <a:miter lim="800000"/>
              <a:headEnd/>
              <a:tailEnd/>
            </a:ln>
          </p:spPr>
        </p:pic>
        <p:pic>
          <p:nvPicPr>
            <p:cNvPr id="70665" name="Picture 5" descr="B4962092"/>
            <p:cNvPicPr>
              <a:picLocks noChangeAspect="1" noChangeArrowheads="1"/>
            </p:cNvPicPr>
            <p:nvPr/>
          </p:nvPicPr>
          <p:blipFill>
            <a:blip r:embed="rId3"/>
            <a:srcRect r="64" b="-81"/>
            <a:stretch>
              <a:fillRect/>
            </a:stretch>
          </p:blipFill>
          <p:spPr bwMode="auto">
            <a:xfrm>
              <a:off x="4170" y="2668"/>
              <a:ext cx="1830" cy="1500"/>
            </a:xfrm>
            <a:prstGeom prst="rect">
              <a:avLst/>
            </a:prstGeom>
            <a:noFill/>
            <a:ln w="9525">
              <a:noFill/>
              <a:miter lim="800000"/>
              <a:headEnd/>
              <a:tailEnd/>
            </a:ln>
          </p:spPr>
        </p:pic>
        <p:pic>
          <p:nvPicPr>
            <p:cNvPr id="70666" name="Picture 6" descr="B3304418"/>
            <p:cNvPicPr>
              <a:picLocks noChangeAspect="1" noChangeArrowheads="1"/>
            </p:cNvPicPr>
            <p:nvPr/>
          </p:nvPicPr>
          <p:blipFill>
            <a:blip r:embed="rId4"/>
            <a:srcRect r="64" b="-81"/>
            <a:stretch>
              <a:fillRect/>
            </a:stretch>
          </p:blipFill>
          <p:spPr bwMode="auto">
            <a:xfrm>
              <a:off x="6657" y="2936"/>
              <a:ext cx="1515" cy="1230"/>
            </a:xfrm>
            <a:prstGeom prst="rect">
              <a:avLst/>
            </a:prstGeom>
            <a:noFill/>
            <a:ln w="9525">
              <a:noFill/>
              <a:miter lim="800000"/>
              <a:headEnd/>
              <a:tailEnd/>
            </a:ln>
          </p:spPr>
        </p:pic>
        <p:sp>
          <p:nvSpPr>
            <p:cNvPr id="70667" name="Line 7"/>
            <p:cNvSpPr>
              <a:spLocks noChangeShapeType="1"/>
            </p:cNvSpPr>
            <p:nvPr/>
          </p:nvSpPr>
          <p:spPr bwMode="auto">
            <a:xfrm flipV="1">
              <a:off x="4080" y="3549"/>
              <a:ext cx="495" cy="759"/>
            </a:xfrm>
            <a:prstGeom prst="line">
              <a:avLst/>
            </a:prstGeom>
            <a:noFill/>
            <a:ln w="9525">
              <a:solidFill>
                <a:srgbClr val="000000"/>
              </a:solidFill>
              <a:round/>
              <a:headEnd/>
              <a:tailEnd type="stealth" w="med" len="med"/>
            </a:ln>
          </p:spPr>
          <p:txBody>
            <a:bodyPr/>
            <a:lstStyle/>
            <a:p>
              <a:endParaRPr lang="zh-CN" altLang="en-US"/>
            </a:p>
          </p:txBody>
        </p:sp>
        <p:sp>
          <p:nvSpPr>
            <p:cNvPr id="70668" name="Line 8"/>
            <p:cNvSpPr>
              <a:spLocks noChangeShapeType="1"/>
            </p:cNvSpPr>
            <p:nvPr/>
          </p:nvSpPr>
          <p:spPr bwMode="auto">
            <a:xfrm flipV="1">
              <a:off x="6597" y="3192"/>
              <a:ext cx="450" cy="967"/>
            </a:xfrm>
            <a:prstGeom prst="line">
              <a:avLst/>
            </a:prstGeom>
            <a:noFill/>
            <a:ln w="9525">
              <a:solidFill>
                <a:srgbClr val="000000"/>
              </a:solidFill>
              <a:round/>
              <a:headEnd/>
              <a:tailEnd type="stealth" w="med" len="med"/>
            </a:ln>
          </p:spPr>
          <p:txBody>
            <a:bodyPr/>
            <a:lstStyle/>
            <a:p>
              <a:endParaRPr lang="zh-CN" altLang="en-US"/>
            </a:p>
          </p:txBody>
        </p:sp>
      </p:grpSp>
      <p:grpSp>
        <p:nvGrpSpPr>
          <p:cNvPr id="70659" name="Group 9"/>
          <p:cNvGrpSpPr>
            <a:grpSpLocks/>
          </p:cNvGrpSpPr>
          <p:nvPr/>
        </p:nvGrpSpPr>
        <p:grpSpPr bwMode="auto">
          <a:xfrm>
            <a:off x="1619250" y="3644900"/>
            <a:ext cx="6048375" cy="2328863"/>
            <a:chOff x="3524" y="3542"/>
            <a:chExt cx="5163" cy="2422"/>
          </a:xfrm>
        </p:grpSpPr>
        <p:pic>
          <p:nvPicPr>
            <p:cNvPr id="70660" name="Picture 10" descr="t2"/>
            <p:cNvPicPr>
              <a:picLocks noChangeAspect="1" noChangeArrowheads="1"/>
            </p:cNvPicPr>
            <p:nvPr/>
          </p:nvPicPr>
          <p:blipFill>
            <a:blip r:embed="rId5"/>
            <a:srcRect/>
            <a:stretch>
              <a:fillRect/>
            </a:stretch>
          </p:blipFill>
          <p:spPr bwMode="auto">
            <a:xfrm>
              <a:off x="3524" y="3542"/>
              <a:ext cx="2340" cy="1740"/>
            </a:xfrm>
            <a:prstGeom prst="rect">
              <a:avLst/>
            </a:prstGeom>
            <a:noFill/>
            <a:ln w="9525">
              <a:noFill/>
              <a:miter lim="800000"/>
              <a:headEnd/>
              <a:tailEnd/>
            </a:ln>
          </p:spPr>
        </p:pic>
        <p:pic>
          <p:nvPicPr>
            <p:cNvPr id="70661" name="Picture 11" descr="t1"/>
            <p:cNvPicPr>
              <a:picLocks noChangeAspect="1" noChangeArrowheads="1"/>
            </p:cNvPicPr>
            <p:nvPr/>
          </p:nvPicPr>
          <p:blipFill>
            <a:blip r:embed="rId6"/>
            <a:srcRect/>
            <a:stretch>
              <a:fillRect/>
            </a:stretch>
          </p:blipFill>
          <p:spPr bwMode="auto">
            <a:xfrm>
              <a:off x="6347" y="3632"/>
              <a:ext cx="2340" cy="1665"/>
            </a:xfrm>
            <a:prstGeom prst="rect">
              <a:avLst/>
            </a:prstGeom>
            <a:noFill/>
            <a:ln w="9525">
              <a:noFill/>
              <a:miter lim="800000"/>
              <a:headEnd/>
              <a:tailEnd/>
            </a:ln>
          </p:spPr>
        </p:pic>
        <p:sp>
          <p:nvSpPr>
            <p:cNvPr id="70662" name="Rectangle 12"/>
            <p:cNvSpPr>
              <a:spLocks noChangeArrowheads="1"/>
            </p:cNvSpPr>
            <p:nvPr/>
          </p:nvSpPr>
          <p:spPr bwMode="auto">
            <a:xfrm>
              <a:off x="4050" y="5484"/>
              <a:ext cx="4185" cy="480"/>
            </a:xfrm>
            <a:prstGeom prst="rect">
              <a:avLst/>
            </a:prstGeom>
            <a:noFill/>
            <a:ln w="9525">
              <a:noFill/>
              <a:miter lim="800000"/>
              <a:headEnd/>
              <a:tailEnd/>
            </a:ln>
          </p:spPr>
          <p:txBody>
            <a:bodyPr/>
            <a:lstStyle/>
            <a:p>
              <a:pPr algn="ctr"/>
              <a:r>
                <a:rPr lang="zh-CN" altLang="en-US" sz="2000">
                  <a:latin typeface="Times New Roman" pitchFamily="18" charset="0"/>
                </a:rPr>
                <a:t>封锁环横裂纹及处理后图像</a:t>
              </a:r>
            </a:p>
            <a:p>
              <a:endParaRPr lang="en-US" altLang="zh-CN" sz="2000"/>
            </a:p>
          </p:txBody>
        </p:sp>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682" name="Group 2"/>
          <p:cNvGrpSpPr>
            <a:grpSpLocks/>
          </p:cNvGrpSpPr>
          <p:nvPr/>
        </p:nvGrpSpPr>
        <p:grpSpPr bwMode="auto">
          <a:xfrm>
            <a:off x="1547813" y="188913"/>
            <a:ext cx="6148387" cy="3579812"/>
            <a:chOff x="2115" y="3711"/>
            <a:chExt cx="5760" cy="2700"/>
          </a:xfrm>
        </p:grpSpPr>
        <p:sp>
          <p:nvSpPr>
            <p:cNvPr id="71690" name="Rectangle 3"/>
            <p:cNvSpPr>
              <a:spLocks noChangeArrowheads="1"/>
            </p:cNvSpPr>
            <p:nvPr/>
          </p:nvSpPr>
          <p:spPr bwMode="auto">
            <a:xfrm>
              <a:off x="2280" y="5406"/>
              <a:ext cx="5595" cy="1005"/>
            </a:xfrm>
            <a:prstGeom prst="rect">
              <a:avLst/>
            </a:prstGeom>
            <a:noFill/>
            <a:ln w="9525">
              <a:noFill/>
              <a:miter lim="800000"/>
              <a:headEnd/>
              <a:tailEnd/>
            </a:ln>
          </p:spPr>
          <p:txBody>
            <a:bodyPr/>
            <a:lstStyle/>
            <a:p>
              <a:pPr algn="just"/>
              <a:r>
                <a:rPr lang="zh-CN" altLang="en-US" sz="2000">
                  <a:latin typeface="Times New Roman" pitchFamily="18" charset="0"/>
                </a:rPr>
                <a:t>（</a:t>
              </a:r>
              <a:r>
                <a:rPr lang="en-US" altLang="zh-CN" sz="2000">
                  <a:latin typeface="Times New Roman" pitchFamily="18" charset="0"/>
                </a:rPr>
                <a:t>a</a:t>
              </a:r>
              <a:r>
                <a:rPr lang="zh-CN" altLang="en-US" sz="2000">
                  <a:latin typeface="Times New Roman" pitchFamily="18" charset="0"/>
                </a:rPr>
                <a:t>）原始图像        　　       （</a:t>
              </a:r>
              <a:r>
                <a:rPr lang="en-US" altLang="zh-CN" sz="2000">
                  <a:latin typeface="Times New Roman" pitchFamily="18" charset="0"/>
                </a:rPr>
                <a:t>b</a:t>
              </a:r>
              <a:r>
                <a:rPr lang="zh-CN" altLang="en-US" sz="2000">
                  <a:latin typeface="Times New Roman" pitchFamily="18" charset="0"/>
                </a:rPr>
                <a:t>）梯度二值化图像</a:t>
              </a:r>
            </a:p>
            <a:p>
              <a:pPr algn="just"/>
              <a:endParaRPr lang="zh-CN" altLang="en-US" sz="2000">
                <a:latin typeface="Times New Roman" pitchFamily="18" charset="0"/>
              </a:endParaRPr>
            </a:p>
            <a:p>
              <a:pPr algn="ctr"/>
              <a:r>
                <a:rPr lang="zh-CN" altLang="en-US" sz="2000"/>
                <a:t> </a:t>
              </a:r>
              <a:r>
                <a:rPr lang="zh-CN" altLang="en-US" sz="2000" b="1"/>
                <a:t>顶拍图像缺陷检测</a:t>
              </a:r>
            </a:p>
          </p:txBody>
        </p:sp>
        <p:pic>
          <p:nvPicPr>
            <p:cNvPr id="71691" name="Picture 4" descr="B5643734"/>
            <p:cNvPicPr>
              <a:picLocks noChangeAspect="1" noChangeArrowheads="1"/>
            </p:cNvPicPr>
            <p:nvPr/>
          </p:nvPicPr>
          <p:blipFill>
            <a:blip r:embed="rId2"/>
            <a:srcRect r="116" b="-194"/>
            <a:stretch>
              <a:fillRect/>
            </a:stretch>
          </p:blipFill>
          <p:spPr bwMode="auto">
            <a:xfrm>
              <a:off x="2115" y="3711"/>
              <a:ext cx="2430" cy="1485"/>
            </a:xfrm>
            <a:prstGeom prst="rect">
              <a:avLst/>
            </a:prstGeom>
            <a:noFill/>
            <a:ln w="9525">
              <a:noFill/>
              <a:miter lim="800000"/>
              <a:headEnd/>
              <a:tailEnd/>
            </a:ln>
          </p:spPr>
        </p:pic>
        <p:pic>
          <p:nvPicPr>
            <p:cNvPr id="71692" name="Picture 5" descr="t4"/>
            <p:cNvPicPr>
              <a:picLocks noChangeAspect="1" noChangeArrowheads="1"/>
            </p:cNvPicPr>
            <p:nvPr/>
          </p:nvPicPr>
          <p:blipFill>
            <a:blip r:embed="rId3"/>
            <a:srcRect/>
            <a:stretch>
              <a:fillRect/>
            </a:stretch>
          </p:blipFill>
          <p:spPr bwMode="auto">
            <a:xfrm>
              <a:off x="5442" y="4048"/>
              <a:ext cx="1995" cy="1065"/>
            </a:xfrm>
            <a:prstGeom prst="rect">
              <a:avLst/>
            </a:prstGeom>
            <a:noFill/>
            <a:ln w="9525">
              <a:noFill/>
              <a:miter lim="800000"/>
              <a:headEnd/>
              <a:tailEnd/>
            </a:ln>
          </p:spPr>
        </p:pic>
      </p:grpSp>
      <p:grpSp>
        <p:nvGrpSpPr>
          <p:cNvPr id="71683" name="Group 6"/>
          <p:cNvGrpSpPr>
            <a:grpSpLocks/>
          </p:cNvGrpSpPr>
          <p:nvPr/>
        </p:nvGrpSpPr>
        <p:grpSpPr bwMode="auto">
          <a:xfrm>
            <a:off x="2916238" y="3716338"/>
            <a:ext cx="3384550" cy="1166812"/>
            <a:chOff x="4155" y="747"/>
            <a:chExt cx="3480" cy="1155"/>
          </a:xfrm>
        </p:grpSpPr>
        <p:sp>
          <p:nvSpPr>
            <p:cNvPr id="71688" name="Rectangle 7"/>
            <p:cNvSpPr>
              <a:spLocks noChangeArrowheads="1"/>
            </p:cNvSpPr>
            <p:nvPr/>
          </p:nvSpPr>
          <p:spPr bwMode="auto">
            <a:xfrm>
              <a:off x="4155" y="1422"/>
              <a:ext cx="3480" cy="480"/>
            </a:xfrm>
            <a:prstGeom prst="rect">
              <a:avLst/>
            </a:prstGeom>
            <a:noFill/>
            <a:ln w="9525">
              <a:noFill/>
              <a:miter lim="800000"/>
              <a:headEnd/>
              <a:tailEnd/>
            </a:ln>
          </p:spPr>
          <p:txBody>
            <a:bodyPr/>
            <a:lstStyle/>
            <a:p>
              <a:pPr algn="ctr"/>
              <a:r>
                <a:rPr lang="zh-CN" altLang="en-US" sz="2000">
                  <a:latin typeface="Times New Roman" pitchFamily="18" charset="0"/>
                </a:rPr>
                <a:t>瓶口极坐标图像</a:t>
              </a:r>
              <a:endParaRPr lang="zh-CN" altLang="en-US" sz="2000"/>
            </a:p>
          </p:txBody>
        </p:sp>
        <p:pic>
          <p:nvPicPr>
            <p:cNvPr id="71689" name="Picture 8" descr="t5"/>
            <p:cNvPicPr>
              <a:picLocks noChangeAspect="1" noChangeArrowheads="1"/>
            </p:cNvPicPr>
            <p:nvPr/>
          </p:nvPicPr>
          <p:blipFill>
            <a:blip r:embed="rId4"/>
            <a:srcRect/>
            <a:stretch>
              <a:fillRect/>
            </a:stretch>
          </p:blipFill>
          <p:spPr bwMode="auto">
            <a:xfrm>
              <a:off x="4397" y="747"/>
              <a:ext cx="3120" cy="525"/>
            </a:xfrm>
            <a:prstGeom prst="rect">
              <a:avLst/>
            </a:prstGeom>
            <a:noFill/>
            <a:ln w="9525">
              <a:noFill/>
              <a:miter lim="800000"/>
              <a:headEnd/>
              <a:tailEnd/>
            </a:ln>
          </p:spPr>
        </p:pic>
      </p:grpSp>
      <p:grpSp>
        <p:nvGrpSpPr>
          <p:cNvPr id="71684" name="Group 9"/>
          <p:cNvGrpSpPr>
            <a:grpSpLocks/>
          </p:cNvGrpSpPr>
          <p:nvPr/>
        </p:nvGrpSpPr>
        <p:grpSpPr bwMode="auto">
          <a:xfrm>
            <a:off x="755650" y="5121275"/>
            <a:ext cx="7561263" cy="1736725"/>
            <a:chOff x="1710" y="715"/>
            <a:chExt cx="7483" cy="1148"/>
          </a:xfrm>
        </p:grpSpPr>
        <p:sp>
          <p:nvSpPr>
            <p:cNvPr id="71685" name="Rectangle 10"/>
            <p:cNvSpPr>
              <a:spLocks noChangeArrowheads="1"/>
            </p:cNvSpPr>
            <p:nvPr/>
          </p:nvSpPr>
          <p:spPr bwMode="auto">
            <a:xfrm>
              <a:off x="1710" y="1383"/>
              <a:ext cx="7305" cy="480"/>
            </a:xfrm>
            <a:prstGeom prst="rect">
              <a:avLst/>
            </a:prstGeom>
            <a:noFill/>
            <a:ln w="9525">
              <a:noFill/>
              <a:miter lim="800000"/>
              <a:headEnd/>
              <a:tailEnd/>
            </a:ln>
          </p:spPr>
          <p:txBody>
            <a:bodyPr/>
            <a:lstStyle/>
            <a:p>
              <a:pPr algn="ctr"/>
              <a:r>
                <a:rPr lang="zh-CN" altLang="en-US" sz="2000">
                  <a:latin typeface="Times New Roman" pitchFamily="18" charset="0"/>
                </a:rPr>
                <a:t>去直线后瓶口图像         　　　　　      缺陷识别结果</a:t>
              </a:r>
              <a:endParaRPr lang="zh-CN" altLang="en-US" sz="2000"/>
            </a:p>
          </p:txBody>
        </p:sp>
        <p:pic>
          <p:nvPicPr>
            <p:cNvPr id="71686" name="Picture 11" descr="t6"/>
            <p:cNvPicPr>
              <a:picLocks noChangeAspect="1" noChangeArrowheads="1"/>
            </p:cNvPicPr>
            <p:nvPr/>
          </p:nvPicPr>
          <p:blipFill>
            <a:blip r:embed="rId5"/>
            <a:srcRect/>
            <a:stretch>
              <a:fillRect/>
            </a:stretch>
          </p:blipFill>
          <p:spPr bwMode="auto">
            <a:xfrm>
              <a:off x="1727" y="719"/>
              <a:ext cx="3540" cy="600"/>
            </a:xfrm>
            <a:prstGeom prst="rect">
              <a:avLst/>
            </a:prstGeom>
            <a:noFill/>
            <a:ln w="9525">
              <a:noFill/>
              <a:miter lim="800000"/>
              <a:headEnd/>
              <a:tailEnd/>
            </a:ln>
          </p:spPr>
        </p:pic>
        <p:pic>
          <p:nvPicPr>
            <p:cNvPr id="71687" name="Picture 12" descr="t8"/>
            <p:cNvPicPr>
              <a:picLocks noChangeAspect="1" noChangeArrowheads="1"/>
            </p:cNvPicPr>
            <p:nvPr/>
          </p:nvPicPr>
          <p:blipFill>
            <a:blip r:embed="rId6"/>
            <a:srcRect r="142"/>
            <a:stretch>
              <a:fillRect/>
            </a:stretch>
          </p:blipFill>
          <p:spPr bwMode="auto">
            <a:xfrm>
              <a:off x="5608" y="715"/>
              <a:ext cx="3585" cy="600"/>
            </a:xfrm>
            <a:prstGeom prst="rect">
              <a:avLst/>
            </a:prstGeom>
            <a:noFill/>
            <a:ln w="9525">
              <a:noFill/>
              <a:miter lim="800000"/>
              <a:headEnd/>
              <a:tailEnd/>
            </a:ln>
          </p:spPr>
        </p:pic>
      </p:gr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ctrTitle"/>
          </p:nvPr>
        </p:nvSpPr>
        <p:spPr>
          <a:xfrm>
            <a:off x="358775" y="476250"/>
            <a:ext cx="8785225" cy="873125"/>
          </a:xfrm>
        </p:spPr>
        <p:txBody>
          <a:bodyPr/>
          <a:lstStyle/>
          <a:p>
            <a:pPr eaLnBrk="1" hangingPunct="1">
              <a:defRPr/>
            </a:pPr>
            <a:r>
              <a:rPr lang="zh-CN" altLang="en-US" sz="4400" dirty="0" smtClean="0"/>
              <a:t>数字图像技术应用</a:t>
            </a:r>
          </a:p>
        </p:txBody>
      </p:sp>
      <p:sp>
        <p:nvSpPr>
          <p:cNvPr id="134147" name="Rectangle 3"/>
          <p:cNvSpPr>
            <a:spLocks noGrp="1" noChangeArrowheads="1"/>
          </p:cNvSpPr>
          <p:nvPr>
            <p:ph type="subTitle" idx="1"/>
          </p:nvPr>
        </p:nvSpPr>
        <p:spPr>
          <a:xfrm>
            <a:off x="2268538" y="1484313"/>
            <a:ext cx="5616575" cy="4968875"/>
          </a:xfrm>
        </p:spPr>
        <p:txBody>
          <a:bodyPr/>
          <a:lstStyle/>
          <a:p>
            <a:pPr algn="l" eaLnBrk="1" hangingPunct="1">
              <a:defRPr/>
            </a:pPr>
            <a:r>
              <a:rPr lang="en-US" altLang="zh-CN" dirty="0" smtClean="0"/>
              <a:t>1  </a:t>
            </a:r>
            <a:r>
              <a:rPr lang="zh-CN" altLang="en-US" dirty="0" smtClean="0"/>
              <a:t>图像检索</a:t>
            </a:r>
          </a:p>
          <a:p>
            <a:pPr algn="l" eaLnBrk="1" hangingPunct="1">
              <a:defRPr/>
            </a:pPr>
            <a:r>
              <a:rPr lang="en-US" altLang="zh-CN" dirty="0" smtClean="0"/>
              <a:t>2  </a:t>
            </a:r>
            <a:r>
              <a:rPr lang="zh-CN" altLang="en-US" dirty="0" smtClean="0"/>
              <a:t>图像识别</a:t>
            </a:r>
          </a:p>
          <a:p>
            <a:pPr algn="l" eaLnBrk="1" hangingPunct="1">
              <a:defRPr/>
            </a:pPr>
            <a:r>
              <a:rPr lang="en-US" altLang="zh-CN" dirty="0" smtClean="0"/>
              <a:t>3  </a:t>
            </a:r>
            <a:r>
              <a:rPr lang="zh-CN" altLang="en-US" dirty="0" smtClean="0"/>
              <a:t>生物特征识别</a:t>
            </a:r>
          </a:p>
          <a:p>
            <a:pPr algn="l" eaLnBrk="1" hangingPunct="1">
              <a:defRPr/>
            </a:pPr>
            <a:r>
              <a:rPr lang="en-US" altLang="zh-CN" dirty="0" smtClean="0"/>
              <a:t>4  </a:t>
            </a:r>
            <a:r>
              <a:rPr lang="zh-CN" altLang="en-US" dirty="0" smtClean="0"/>
              <a:t>缺陷检测</a:t>
            </a:r>
          </a:p>
          <a:p>
            <a:pPr algn="l" eaLnBrk="1" hangingPunct="1">
              <a:defRPr/>
            </a:pPr>
            <a:r>
              <a:rPr lang="en-US" altLang="zh-CN" dirty="0" smtClean="0">
                <a:solidFill>
                  <a:srgbClr val="FF3300"/>
                </a:solidFill>
              </a:rPr>
              <a:t>5  </a:t>
            </a:r>
            <a:r>
              <a:rPr lang="zh-CN" altLang="en-US" dirty="0" smtClean="0">
                <a:solidFill>
                  <a:srgbClr val="FF3300"/>
                </a:solidFill>
              </a:rPr>
              <a:t>运动目标检测</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3730" name="Text Box 3"/>
          <p:cNvSpPr txBox="1">
            <a:spLocks noChangeArrowheads="1"/>
          </p:cNvSpPr>
          <p:nvPr/>
        </p:nvSpPr>
        <p:spPr bwMode="auto">
          <a:xfrm>
            <a:off x="2700338" y="692150"/>
            <a:ext cx="3673475" cy="457200"/>
          </a:xfrm>
          <a:prstGeom prst="rect">
            <a:avLst/>
          </a:prstGeom>
          <a:noFill/>
          <a:ln w="9525">
            <a:noFill/>
            <a:miter lim="800000"/>
            <a:headEnd/>
            <a:tailEnd/>
          </a:ln>
        </p:spPr>
        <p:txBody>
          <a:bodyPr>
            <a:spAutoFit/>
          </a:bodyPr>
          <a:lstStyle/>
          <a:p>
            <a:pPr>
              <a:spcBef>
                <a:spcPct val="50000"/>
              </a:spcBef>
            </a:pPr>
            <a:r>
              <a:rPr lang="zh-CN" altLang="en-US" sz="2400">
                <a:latin typeface="Arial" charset="0"/>
              </a:rPr>
              <a:t>运动目标检测简介</a:t>
            </a:r>
          </a:p>
        </p:txBody>
      </p:sp>
      <p:pic>
        <p:nvPicPr>
          <p:cNvPr id="135172" name="Picture 4"/>
          <p:cNvPicPr>
            <a:picLocks noChangeAspect="1" noChangeArrowheads="1"/>
          </p:cNvPicPr>
          <p:nvPr/>
        </p:nvPicPr>
        <p:blipFill>
          <a:blip r:embed="rId2"/>
          <a:srcRect/>
          <a:stretch>
            <a:fillRect/>
          </a:stretch>
        </p:blipFill>
        <p:spPr bwMode="auto">
          <a:xfrm>
            <a:off x="0" y="2060575"/>
            <a:ext cx="9144000" cy="3816350"/>
          </a:xfrm>
          <a:prstGeom prst="rect">
            <a:avLst/>
          </a:prstGeom>
          <a:noFill/>
          <a:ln w="9525">
            <a:noFill/>
            <a:miter lim="800000"/>
            <a:headEnd/>
            <a:tailEnd/>
          </a:ln>
        </p:spPr>
      </p:pic>
    </p:spTree>
  </p:cSld>
  <p:clrMapOvr>
    <a:masterClrMapping/>
  </p:clrMapOvr>
  <p:transition>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135172"/>
                                        </p:tgtEl>
                                      </p:cBhvr>
                                    </p:animEffect>
                                    <p:animScale>
                                      <p:cBhvr>
                                        <p:cTn id="7" dur="250" autoRev="1" fill="hold"/>
                                        <p:tgtEl>
                                          <p:spTgt spid="13517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4754" name="Picture 3"/>
          <p:cNvPicPr>
            <a:picLocks noChangeAspect="1" noChangeArrowheads="1"/>
          </p:cNvPicPr>
          <p:nvPr/>
        </p:nvPicPr>
        <p:blipFill>
          <a:blip r:embed="rId2"/>
          <a:srcRect/>
          <a:stretch>
            <a:fillRect/>
          </a:stretch>
        </p:blipFill>
        <p:spPr bwMode="auto">
          <a:xfrm>
            <a:off x="250825" y="1628775"/>
            <a:ext cx="8569325" cy="3778250"/>
          </a:xfrm>
          <a:prstGeom prst="rect">
            <a:avLst/>
          </a:prstGeom>
          <a:noFill/>
          <a:ln w="9525">
            <a:noFill/>
            <a:miter lim="800000"/>
            <a:headEnd/>
            <a:tailEnd/>
          </a:ln>
        </p:spPr>
      </p:pic>
    </p:spTree>
  </p:cSld>
  <p:clrMapOvr>
    <a:masterClrMapping/>
  </p:clrMapOvr>
  <p:transition>
    <p:pull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Text Box 3"/>
          <p:cNvSpPr txBox="1">
            <a:spLocks noChangeArrowheads="1"/>
          </p:cNvSpPr>
          <p:nvPr/>
        </p:nvSpPr>
        <p:spPr bwMode="auto">
          <a:xfrm>
            <a:off x="1042988" y="836613"/>
            <a:ext cx="6121400" cy="519112"/>
          </a:xfrm>
          <a:prstGeom prst="rect">
            <a:avLst/>
          </a:prstGeom>
          <a:noFill/>
          <a:ln w="9525">
            <a:noFill/>
            <a:miter lim="800000"/>
            <a:headEnd/>
            <a:tailEnd/>
          </a:ln>
        </p:spPr>
        <p:txBody>
          <a:bodyPr>
            <a:spAutoFit/>
          </a:bodyPr>
          <a:lstStyle/>
          <a:p>
            <a:pPr>
              <a:spcBef>
                <a:spcPct val="50000"/>
              </a:spcBef>
            </a:pPr>
            <a:r>
              <a:rPr lang="zh-CN" altLang="fr-FR" sz="2800" b="1">
                <a:latin typeface="Arial" charset="0"/>
              </a:rPr>
              <a:t>基于模型化背景的背景差技术</a:t>
            </a:r>
            <a:endParaRPr lang="zh-CN" altLang="en-US" sz="2800">
              <a:latin typeface="Arial" charset="0"/>
            </a:endParaRPr>
          </a:p>
        </p:txBody>
      </p:sp>
      <p:sp>
        <p:nvSpPr>
          <p:cNvPr id="75779" name="Text Box 5"/>
          <p:cNvSpPr txBox="1">
            <a:spLocks noChangeArrowheads="1"/>
          </p:cNvSpPr>
          <p:nvPr/>
        </p:nvSpPr>
        <p:spPr bwMode="auto">
          <a:xfrm>
            <a:off x="468313" y="1700213"/>
            <a:ext cx="8353425" cy="3935412"/>
          </a:xfrm>
          <a:prstGeom prst="rect">
            <a:avLst/>
          </a:prstGeom>
          <a:noFill/>
          <a:ln w="9525">
            <a:noFill/>
            <a:miter lim="800000"/>
            <a:headEnd/>
            <a:tailEnd/>
          </a:ln>
        </p:spPr>
        <p:txBody>
          <a:bodyPr>
            <a:spAutoFit/>
          </a:bodyPr>
          <a:lstStyle/>
          <a:p>
            <a:pPr>
              <a:spcBef>
                <a:spcPct val="50000"/>
              </a:spcBef>
            </a:pPr>
            <a:r>
              <a:rPr lang="zh-CN" altLang="fr-FR" sz="2800" dirty="0">
                <a:latin typeface="宋体" pitchFamily="2" charset="-122"/>
              </a:rPr>
              <a:t>     基于背景模型的技术的基本思想</a:t>
            </a:r>
            <a:r>
              <a:rPr lang="zh-CN" altLang="fr-FR" sz="2800" dirty="0" smtClean="0">
                <a:latin typeface="宋体" pitchFamily="2" charset="-122"/>
              </a:rPr>
              <a:t>是</a:t>
            </a:r>
            <a:r>
              <a:rPr lang="fr-FR" altLang="zh-CN" sz="2800" dirty="0" smtClean="0">
                <a:latin typeface="宋体" pitchFamily="2" charset="-122"/>
              </a:rPr>
              <a:t>:</a:t>
            </a:r>
            <a:r>
              <a:rPr lang="zh-CN" altLang="en-US" sz="2800" dirty="0" smtClean="0">
                <a:latin typeface="宋体" pitchFamily="2" charset="-122"/>
              </a:rPr>
              <a:t> </a:t>
            </a:r>
            <a:r>
              <a:rPr lang="zh-CN" altLang="fr-FR" sz="2800" dirty="0" smtClean="0">
                <a:latin typeface="宋体" pitchFamily="2" charset="-122"/>
              </a:rPr>
              <a:t>首先</a:t>
            </a:r>
            <a:r>
              <a:rPr lang="zh-CN" altLang="fr-FR" sz="2800" dirty="0">
                <a:latin typeface="宋体" pitchFamily="2" charset="-122"/>
              </a:rPr>
              <a:t>创建一幅参考图像</a:t>
            </a:r>
            <a:r>
              <a:rPr lang="fr-FR" altLang="zh-CN" sz="2800" dirty="0">
                <a:latin typeface="宋体" pitchFamily="2" charset="-122"/>
              </a:rPr>
              <a:t>, </a:t>
            </a:r>
            <a:r>
              <a:rPr lang="zh-CN" altLang="fr-FR" sz="2800" dirty="0">
                <a:latin typeface="宋体" pitchFamily="2" charset="-122"/>
              </a:rPr>
              <a:t>这幅参考图像仅包含场景中的静态目标</a:t>
            </a:r>
            <a:r>
              <a:rPr lang="fr-FR" altLang="zh-CN" sz="2800" dirty="0">
                <a:latin typeface="宋体" pitchFamily="2" charset="-122"/>
              </a:rPr>
              <a:t>, </a:t>
            </a:r>
            <a:r>
              <a:rPr lang="zh-CN" altLang="fr-FR" sz="2800" dirty="0">
                <a:latin typeface="宋体" pitchFamily="2" charset="-122"/>
              </a:rPr>
              <a:t>这幅参考图像也叫背景图像</a:t>
            </a:r>
            <a:r>
              <a:rPr lang="fr-FR" altLang="zh-CN" sz="2800" dirty="0">
                <a:latin typeface="宋体" pitchFamily="2" charset="-122"/>
              </a:rPr>
              <a:t>. </a:t>
            </a:r>
            <a:r>
              <a:rPr lang="zh-CN" altLang="fr-FR" sz="2800" dirty="0">
                <a:latin typeface="宋体" pitchFamily="2" charset="-122"/>
              </a:rPr>
              <a:t>当图像中出现运动目标时</a:t>
            </a:r>
            <a:r>
              <a:rPr lang="fr-FR" altLang="zh-CN" sz="2800" dirty="0">
                <a:latin typeface="宋体" pitchFamily="2" charset="-122"/>
              </a:rPr>
              <a:t>, </a:t>
            </a:r>
            <a:r>
              <a:rPr lang="zh-CN" altLang="fr-FR" sz="2800" dirty="0">
                <a:latin typeface="宋体" pitchFamily="2" charset="-122"/>
              </a:rPr>
              <a:t>我们将会发现 </a:t>
            </a:r>
            <a:r>
              <a:rPr lang="fr-FR" altLang="zh-CN" sz="2800" dirty="0">
                <a:latin typeface="宋体" pitchFamily="2" charset="-122"/>
              </a:rPr>
              <a:t>:</a:t>
            </a:r>
            <a:r>
              <a:rPr lang="zh-CN" altLang="fr-FR" sz="2800" dirty="0">
                <a:latin typeface="宋体" pitchFamily="2" charset="-122"/>
              </a:rPr>
              <a:t>在出现运动目标的区城</a:t>
            </a:r>
            <a:r>
              <a:rPr lang="fr-FR" altLang="zh-CN" sz="2800" dirty="0">
                <a:latin typeface="宋体" pitchFamily="2" charset="-122"/>
              </a:rPr>
              <a:t>, </a:t>
            </a:r>
            <a:r>
              <a:rPr lang="zh-CN" altLang="fr-FR" sz="2800" dirty="0">
                <a:latin typeface="宋体" pitchFamily="2" charset="-122"/>
              </a:rPr>
              <a:t>当前图像的灰度与背景图像的灰度相比发生了明显的变化</a:t>
            </a:r>
            <a:r>
              <a:rPr lang="fr-FR" altLang="zh-CN" sz="2800" dirty="0">
                <a:latin typeface="宋体" pitchFamily="2" charset="-122"/>
              </a:rPr>
              <a:t>. </a:t>
            </a:r>
            <a:r>
              <a:rPr lang="zh-CN" altLang="fr-FR" sz="2800" dirty="0">
                <a:latin typeface="宋体" pitchFamily="2" charset="-122"/>
              </a:rPr>
              <a:t>运用这些变化信息</a:t>
            </a:r>
            <a:r>
              <a:rPr lang="fr-FR" altLang="zh-CN" sz="2800" dirty="0">
                <a:latin typeface="宋体" pitchFamily="2" charset="-122"/>
              </a:rPr>
              <a:t>, </a:t>
            </a:r>
            <a:r>
              <a:rPr lang="zh-CN" altLang="fr-FR" sz="2800" dirty="0">
                <a:latin typeface="宋体" pitchFamily="2" charset="-122"/>
              </a:rPr>
              <a:t>我们能检测和定位运动目标的位置</a:t>
            </a:r>
            <a:r>
              <a:rPr lang="fr-FR" altLang="zh-CN" sz="2800" dirty="0">
                <a:latin typeface="宋体" pitchFamily="2" charset="-122"/>
              </a:rPr>
              <a:t>. </a:t>
            </a:r>
            <a:r>
              <a:rPr lang="zh-CN" altLang="fr-FR" sz="2800" dirty="0">
                <a:latin typeface="宋体" pitchFamily="2" charset="-122"/>
              </a:rPr>
              <a:t>因此</a:t>
            </a:r>
            <a:r>
              <a:rPr lang="fr-FR" altLang="zh-CN" sz="2800" dirty="0">
                <a:latin typeface="宋体" pitchFamily="2" charset="-122"/>
              </a:rPr>
              <a:t>, </a:t>
            </a:r>
            <a:r>
              <a:rPr lang="zh-CN" altLang="fr-FR" sz="2800" dirty="0">
                <a:latin typeface="宋体" pitchFamily="2" charset="-122"/>
              </a:rPr>
              <a:t>将背景图像与图像序列中的所有图像比较</a:t>
            </a:r>
            <a:r>
              <a:rPr lang="fr-FR" altLang="zh-CN" sz="2800" dirty="0">
                <a:latin typeface="宋体" pitchFamily="2" charset="-122"/>
              </a:rPr>
              <a:t>, </a:t>
            </a:r>
            <a:r>
              <a:rPr lang="zh-CN" altLang="fr-FR" sz="2800" dirty="0">
                <a:latin typeface="宋体" pitchFamily="2" charset="-122"/>
              </a:rPr>
              <a:t>我们就能检测和跟踪此图像序列中的运动</a:t>
            </a:r>
            <a:r>
              <a:rPr lang="zh-CN" altLang="fr-FR" sz="2800" dirty="0" smtClean="0">
                <a:latin typeface="宋体" pitchFamily="2" charset="-122"/>
              </a:rPr>
              <a:t>目标</a:t>
            </a:r>
            <a:r>
              <a:rPr lang="zh-CN" altLang="en-US" sz="2800" dirty="0" smtClean="0">
                <a:latin typeface="宋体" pitchFamily="2" charset="-122"/>
              </a:rPr>
              <a:t>。</a:t>
            </a:r>
            <a:endParaRPr lang="en-US" altLang="zh-CN" sz="2800" dirty="0">
              <a:latin typeface="宋体" pitchFamily="2" charset="-122"/>
            </a:endParaRPr>
          </a:p>
        </p:txBody>
      </p:sp>
    </p:spTree>
  </p:cSld>
  <p:clrMapOvr>
    <a:masterClrMapping/>
  </p:clrMapOvr>
  <p:transition>
    <p:push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a:xfrm>
            <a:off x="457200" y="274638"/>
            <a:ext cx="8229600" cy="703262"/>
          </a:xfrm>
        </p:spPr>
        <p:txBody>
          <a:bodyPr/>
          <a:lstStyle/>
          <a:p>
            <a:pPr algn="l" eaLnBrk="1" hangingPunct="1">
              <a:defRPr/>
            </a:pPr>
            <a:r>
              <a:rPr lang="en-US" altLang="zh-CN" sz="3200" b="0" smtClean="0"/>
              <a:t>(A) </a:t>
            </a:r>
            <a:r>
              <a:rPr lang="zh-CN" altLang="en-US" sz="3200" b="0" smtClean="0"/>
              <a:t>平均值背景</a:t>
            </a:r>
          </a:p>
        </p:txBody>
      </p:sp>
      <p:sp>
        <p:nvSpPr>
          <p:cNvPr id="18436" name="Rectangle 3"/>
          <p:cNvSpPr>
            <a:spLocks noChangeArrowheads="1"/>
          </p:cNvSpPr>
          <p:nvPr/>
        </p:nvSpPr>
        <p:spPr bwMode="auto">
          <a:xfrm>
            <a:off x="0" y="3224213"/>
            <a:ext cx="9144000" cy="0"/>
          </a:xfrm>
          <a:prstGeom prst="rect">
            <a:avLst/>
          </a:prstGeom>
          <a:noFill/>
          <a:ln w="9525">
            <a:noFill/>
            <a:miter lim="800000"/>
            <a:headEnd/>
            <a:tailEnd/>
          </a:ln>
        </p:spPr>
        <p:txBody>
          <a:bodyPr wrap="none" anchor="ctr">
            <a:spAutoFit/>
          </a:bodyPr>
          <a:lstStyle/>
          <a:p>
            <a:endParaRPr lang="zh-CN" altLang="en-US"/>
          </a:p>
        </p:txBody>
      </p:sp>
      <p:graphicFrame>
        <p:nvGraphicFramePr>
          <p:cNvPr id="18434" name="Object 4"/>
          <p:cNvGraphicFramePr>
            <a:graphicFrameLocks noChangeAspect="1"/>
          </p:cNvGraphicFramePr>
          <p:nvPr/>
        </p:nvGraphicFramePr>
        <p:xfrm>
          <a:off x="1835150" y="1052513"/>
          <a:ext cx="5184775" cy="863600"/>
        </p:xfrm>
        <a:graphic>
          <a:graphicData uri="http://schemas.openxmlformats.org/presentationml/2006/ole">
            <p:oleObj spid="_x0000_s18434" name="公式" r:id="rId3" imgW="1218671" imgH="406224" progId="Equation.3">
              <p:embed/>
            </p:oleObj>
          </a:graphicData>
        </a:graphic>
      </p:graphicFrame>
      <p:grpSp>
        <p:nvGrpSpPr>
          <p:cNvPr id="2" name="Group 5"/>
          <p:cNvGrpSpPr>
            <a:grpSpLocks/>
          </p:cNvGrpSpPr>
          <p:nvPr/>
        </p:nvGrpSpPr>
        <p:grpSpPr bwMode="auto">
          <a:xfrm>
            <a:off x="1258888" y="2060575"/>
            <a:ext cx="6696075" cy="4797425"/>
            <a:chOff x="2728" y="10484"/>
            <a:chExt cx="6762" cy="5050"/>
          </a:xfrm>
        </p:grpSpPr>
        <p:grpSp>
          <p:nvGrpSpPr>
            <p:cNvPr id="18438" name="Group 6"/>
            <p:cNvGrpSpPr>
              <a:grpSpLocks/>
            </p:cNvGrpSpPr>
            <p:nvPr/>
          </p:nvGrpSpPr>
          <p:grpSpPr bwMode="auto">
            <a:xfrm>
              <a:off x="2728" y="10484"/>
              <a:ext cx="6691" cy="2440"/>
              <a:chOff x="2728" y="10348"/>
              <a:chExt cx="6691" cy="2440"/>
            </a:xfrm>
          </p:grpSpPr>
          <p:pic>
            <p:nvPicPr>
              <p:cNvPr id="18445" name="Picture 7" descr="ls"/>
              <p:cNvPicPr>
                <a:picLocks noChangeAspect="1" noChangeArrowheads="1"/>
              </p:cNvPicPr>
              <p:nvPr/>
            </p:nvPicPr>
            <p:blipFill>
              <a:blip r:embed="rId4"/>
              <a:srcRect/>
              <a:stretch>
                <a:fillRect/>
              </a:stretch>
            </p:blipFill>
            <p:spPr bwMode="auto">
              <a:xfrm>
                <a:off x="2728" y="10348"/>
                <a:ext cx="3270" cy="2440"/>
              </a:xfrm>
              <a:prstGeom prst="rect">
                <a:avLst/>
              </a:prstGeom>
              <a:noFill/>
              <a:ln w="9525">
                <a:noFill/>
                <a:miter lim="800000"/>
                <a:headEnd/>
                <a:tailEnd/>
              </a:ln>
            </p:spPr>
          </p:pic>
          <p:pic>
            <p:nvPicPr>
              <p:cNvPr id="18446" name="Picture 8" descr="fond_gausse"/>
              <p:cNvPicPr>
                <a:picLocks noChangeAspect="1" noChangeArrowheads="1"/>
              </p:cNvPicPr>
              <p:nvPr/>
            </p:nvPicPr>
            <p:blipFill>
              <a:blip r:embed="rId5"/>
              <a:srcRect/>
              <a:stretch>
                <a:fillRect/>
              </a:stretch>
            </p:blipFill>
            <p:spPr bwMode="auto">
              <a:xfrm>
                <a:off x="6159" y="10348"/>
                <a:ext cx="3260" cy="2440"/>
              </a:xfrm>
              <a:prstGeom prst="rect">
                <a:avLst/>
              </a:prstGeom>
              <a:noFill/>
              <a:ln w="9525">
                <a:noFill/>
                <a:miter lim="800000"/>
                <a:headEnd/>
                <a:tailEnd/>
              </a:ln>
            </p:spPr>
          </p:pic>
        </p:grpSp>
        <p:pic>
          <p:nvPicPr>
            <p:cNvPr id="18439" name="Picture 9" descr="fifferent_b_c_1026"/>
            <p:cNvPicPr>
              <a:picLocks noChangeAspect="1" noChangeArrowheads="1"/>
            </p:cNvPicPr>
            <p:nvPr/>
          </p:nvPicPr>
          <p:blipFill>
            <a:blip r:embed="rId6"/>
            <a:srcRect/>
            <a:stretch>
              <a:fillRect/>
            </a:stretch>
          </p:blipFill>
          <p:spPr bwMode="auto">
            <a:xfrm>
              <a:off x="2728" y="13084"/>
              <a:ext cx="3270" cy="2450"/>
            </a:xfrm>
            <a:prstGeom prst="rect">
              <a:avLst/>
            </a:prstGeom>
            <a:noFill/>
            <a:ln w="9525">
              <a:noFill/>
              <a:miter lim="800000"/>
              <a:headEnd/>
              <a:tailEnd/>
            </a:ln>
          </p:spPr>
        </p:pic>
        <p:sp>
          <p:nvSpPr>
            <p:cNvPr id="18440" name="Text Box 10"/>
            <p:cNvSpPr txBox="1">
              <a:spLocks noChangeArrowheads="1"/>
            </p:cNvSpPr>
            <p:nvPr/>
          </p:nvSpPr>
          <p:spPr bwMode="auto">
            <a:xfrm>
              <a:off x="2830" y="12410"/>
              <a:ext cx="260" cy="273"/>
            </a:xfrm>
            <a:prstGeom prst="rect">
              <a:avLst/>
            </a:prstGeom>
            <a:noFill/>
            <a:ln w="9525">
              <a:noFill/>
              <a:miter lim="800000"/>
              <a:headEnd/>
              <a:tailEnd/>
            </a:ln>
          </p:spPr>
          <p:txBody>
            <a:bodyPr/>
            <a:lstStyle/>
            <a:p>
              <a:pPr algn="just"/>
              <a:r>
                <a:rPr lang="en-US" altLang="zh-CN" sz="1000">
                  <a:latin typeface="Times New Roman" pitchFamily="18" charset="0"/>
                </a:rPr>
                <a:t>(a)</a:t>
              </a:r>
              <a:endParaRPr lang="en-US" altLang="zh-CN">
                <a:latin typeface="Arial" charset="0"/>
              </a:endParaRPr>
            </a:p>
          </p:txBody>
        </p:sp>
        <p:sp>
          <p:nvSpPr>
            <p:cNvPr id="18441" name="Text Box 11"/>
            <p:cNvSpPr txBox="1">
              <a:spLocks noChangeArrowheads="1"/>
            </p:cNvSpPr>
            <p:nvPr/>
          </p:nvSpPr>
          <p:spPr bwMode="auto">
            <a:xfrm>
              <a:off x="2740" y="12540"/>
              <a:ext cx="550" cy="370"/>
            </a:xfrm>
            <a:prstGeom prst="rect">
              <a:avLst/>
            </a:prstGeom>
            <a:noFill/>
            <a:ln w="9525">
              <a:noFill/>
              <a:miter lim="800000"/>
              <a:headEnd/>
              <a:tailEnd/>
            </a:ln>
          </p:spPr>
          <p:txBody>
            <a:bodyPr/>
            <a:lstStyle/>
            <a:p>
              <a:pPr algn="just"/>
              <a:r>
                <a:rPr lang="en-US" altLang="zh-CN" sz="800" b="1">
                  <a:solidFill>
                    <a:srgbClr val="FFFFFF"/>
                  </a:solidFill>
                  <a:latin typeface="Times New Roman" pitchFamily="18" charset="0"/>
                </a:rPr>
                <a:t>(a)</a:t>
              </a:r>
              <a:endParaRPr lang="en-US" altLang="zh-CN">
                <a:latin typeface="Arial" charset="0"/>
              </a:endParaRPr>
            </a:p>
          </p:txBody>
        </p:sp>
        <p:sp>
          <p:nvSpPr>
            <p:cNvPr id="18442" name="Text Box 12"/>
            <p:cNvSpPr txBox="1">
              <a:spLocks noChangeArrowheads="1"/>
            </p:cNvSpPr>
            <p:nvPr/>
          </p:nvSpPr>
          <p:spPr bwMode="auto">
            <a:xfrm>
              <a:off x="6166" y="12540"/>
              <a:ext cx="530" cy="370"/>
            </a:xfrm>
            <a:prstGeom prst="rect">
              <a:avLst/>
            </a:prstGeom>
            <a:noFill/>
            <a:ln w="9525">
              <a:noFill/>
              <a:miter lim="800000"/>
              <a:headEnd/>
              <a:tailEnd/>
            </a:ln>
          </p:spPr>
          <p:txBody>
            <a:bodyPr/>
            <a:lstStyle/>
            <a:p>
              <a:pPr algn="just"/>
              <a:r>
                <a:rPr lang="en-US" altLang="zh-CN" sz="800" b="1">
                  <a:solidFill>
                    <a:srgbClr val="FFFFFF"/>
                  </a:solidFill>
                  <a:latin typeface="Times New Roman" pitchFamily="18" charset="0"/>
                </a:rPr>
                <a:t>(b)</a:t>
              </a:r>
              <a:endParaRPr lang="en-US" altLang="zh-CN">
                <a:latin typeface="Arial" charset="0"/>
              </a:endParaRPr>
            </a:p>
          </p:txBody>
        </p:sp>
        <p:sp>
          <p:nvSpPr>
            <p:cNvPr id="18443" name="Text Box 13"/>
            <p:cNvSpPr txBox="1">
              <a:spLocks noChangeArrowheads="1"/>
            </p:cNvSpPr>
            <p:nvPr/>
          </p:nvSpPr>
          <p:spPr bwMode="auto">
            <a:xfrm>
              <a:off x="2746" y="15140"/>
              <a:ext cx="540" cy="370"/>
            </a:xfrm>
            <a:prstGeom prst="rect">
              <a:avLst/>
            </a:prstGeom>
            <a:noFill/>
            <a:ln w="9525">
              <a:noFill/>
              <a:miter lim="800000"/>
              <a:headEnd/>
              <a:tailEnd/>
            </a:ln>
          </p:spPr>
          <p:txBody>
            <a:bodyPr/>
            <a:lstStyle/>
            <a:p>
              <a:pPr algn="just"/>
              <a:r>
                <a:rPr lang="en-US" altLang="zh-CN" sz="800" b="1">
                  <a:solidFill>
                    <a:srgbClr val="FFFFFF"/>
                  </a:solidFill>
                  <a:latin typeface="Times New Roman" pitchFamily="18" charset="0"/>
                </a:rPr>
                <a:t>(c)</a:t>
              </a:r>
              <a:endParaRPr lang="en-US" altLang="zh-CN">
                <a:latin typeface="Arial" charset="0"/>
              </a:endParaRPr>
            </a:p>
          </p:txBody>
        </p:sp>
        <p:sp>
          <p:nvSpPr>
            <p:cNvPr id="18444" name="Text Box 14"/>
            <p:cNvSpPr txBox="1">
              <a:spLocks noChangeArrowheads="1"/>
            </p:cNvSpPr>
            <p:nvPr/>
          </p:nvSpPr>
          <p:spPr bwMode="auto">
            <a:xfrm>
              <a:off x="6200" y="13500"/>
              <a:ext cx="3290" cy="1830"/>
            </a:xfrm>
            <a:prstGeom prst="rect">
              <a:avLst/>
            </a:prstGeom>
            <a:noFill/>
            <a:ln w="9525">
              <a:noFill/>
              <a:miter lim="800000"/>
              <a:headEnd/>
              <a:tailEnd/>
            </a:ln>
          </p:spPr>
          <p:txBody>
            <a:bodyPr/>
            <a:lstStyle/>
            <a:p>
              <a:endParaRPr lang="zh-CN" altLang="zh-CN">
                <a:latin typeface="Arial"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1+#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ext Box 2"/>
          <p:cNvSpPr txBox="1">
            <a:spLocks noChangeArrowheads="1"/>
          </p:cNvSpPr>
          <p:nvPr/>
        </p:nvSpPr>
        <p:spPr bwMode="auto">
          <a:xfrm>
            <a:off x="468313" y="476250"/>
            <a:ext cx="3671887" cy="519113"/>
          </a:xfrm>
          <a:prstGeom prst="rect">
            <a:avLst/>
          </a:prstGeom>
          <a:noFill/>
          <a:ln w="9525">
            <a:noFill/>
            <a:miter lim="800000"/>
            <a:headEnd/>
            <a:tailEnd/>
          </a:ln>
        </p:spPr>
        <p:txBody>
          <a:bodyPr>
            <a:spAutoFit/>
          </a:bodyPr>
          <a:lstStyle/>
          <a:p>
            <a:pPr>
              <a:spcBef>
                <a:spcPct val="50000"/>
              </a:spcBef>
            </a:pPr>
            <a:r>
              <a:rPr lang="zh-CN" altLang="en-US" sz="2800">
                <a:latin typeface="Arial" charset="0"/>
              </a:rPr>
              <a:t>问题</a:t>
            </a:r>
            <a:r>
              <a:rPr lang="en-US" altLang="zh-CN" sz="2800">
                <a:latin typeface="Arial" charset="0"/>
              </a:rPr>
              <a:t>:</a:t>
            </a:r>
          </a:p>
        </p:txBody>
      </p:sp>
      <p:pic>
        <p:nvPicPr>
          <p:cNvPr id="76803" name="Picture 4" descr="fond_problem"/>
          <p:cNvPicPr>
            <a:picLocks noChangeAspect="1" noChangeArrowheads="1"/>
          </p:cNvPicPr>
          <p:nvPr/>
        </p:nvPicPr>
        <p:blipFill>
          <a:blip r:embed="rId2"/>
          <a:srcRect/>
          <a:stretch>
            <a:fillRect/>
          </a:stretch>
        </p:blipFill>
        <p:spPr bwMode="auto">
          <a:xfrm>
            <a:off x="1257300" y="1125538"/>
            <a:ext cx="6802438" cy="4618037"/>
          </a:xfrm>
          <a:prstGeom prst="rect">
            <a:avLst/>
          </a:prstGeom>
          <a:noFill/>
          <a:ln w="9525">
            <a:noFill/>
            <a:miter lim="800000"/>
            <a:headEnd/>
            <a:tailEnd/>
          </a:ln>
        </p:spPr>
      </p:pic>
      <p:grpSp>
        <p:nvGrpSpPr>
          <p:cNvPr id="76804" name="Group 5"/>
          <p:cNvGrpSpPr>
            <a:grpSpLocks/>
          </p:cNvGrpSpPr>
          <p:nvPr/>
        </p:nvGrpSpPr>
        <p:grpSpPr bwMode="auto">
          <a:xfrm>
            <a:off x="1562100" y="4202113"/>
            <a:ext cx="4132263" cy="1268412"/>
            <a:chOff x="4388" y="7310"/>
            <a:chExt cx="2399" cy="733"/>
          </a:xfrm>
        </p:grpSpPr>
        <p:sp>
          <p:nvSpPr>
            <p:cNvPr id="76805" name="Rectangle 6"/>
            <p:cNvSpPr>
              <a:spLocks noChangeArrowheads="1"/>
            </p:cNvSpPr>
            <p:nvPr/>
          </p:nvSpPr>
          <p:spPr bwMode="auto">
            <a:xfrm>
              <a:off x="4388" y="7673"/>
              <a:ext cx="2399" cy="370"/>
            </a:xfrm>
            <a:prstGeom prst="rect">
              <a:avLst/>
            </a:prstGeom>
            <a:solidFill>
              <a:srgbClr val="000000"/>
            </a:solidFill>
            <a:ln w="9525">
              <a:noFill/>
              <a:miter lim="800000"/>
              <a:headEnd/>
              <a:tailEnd/>
            </a:ln>
          </p:spPr>
          <p:txBody>
            <a:bodyPr lIns="18000" tIns="18000" rIns="18000" bIns="18000"/>
            <a:lstStyle/>
            <a:p>
              <a:pPr algn="ctr"/>
              <a:r>
                <a:rPr lang="zh-CN" altLang="en-US" sz="2000">
                  <a:solidFill>
                    <a:srgbClr val="FFFFFF"/>
                  </a:solidFill>
                  <a:latin typeface="Times New Roman" pitchFamily="18" charset="0"/>
                </a:rPr>
                <a:t>运动着的小汽车还有一个影子留在背景中</a:t>
              </a:r>
              <a:endParaRPr lang="zh-CN" altLang="en-US" sz="2000">
                <a:latin typeface="Arial" charset="0"/>
              </a:endParaRPr>
            </a:p>
          </p:txBody>
        </p:sp>
        <p:sp>
          <p:nvSpPr>
            <p:cNvPr id="76806" name="Line 7"/>
            <p:cNvSpPr>
              <a:spLocks noChangeShapeType="1"/>
            </p:cNvSpPr>
            <p:nvPr/>
          </p:nvSpPr>
          <p:spPr bwMode="auto">
            <a:xfrm flipV="1">
              <a:off x="5558" y="7310"/>
              <a:ext cx="190" cy="360"/>
            </a:xfrm>
            <a:prstGeom prst="line">
              <a:avLst/>
            </a:prstGeom>
            <a:noFill/>
            <a:ln w="9525">
              <a:solidFill>
                <a:srgbClr val="000000"/>
              </a:solidFill>
              <a:round/>
              <a:headEnd/>
              <a:tailEnd type="triangle" w="sm" len="sm"/>
            </a:ln>
          </p:spPr>
          <p:txBody>
            <a:bodyPr/>
            <a:lstStyle/>
            <a:p>
              <a:endParaRPr lang="zh-CN" altLang="en-US"/>
            </a:p>
          </p:txBody>
        </p:sp>
      </p:gr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ChangeArrowheads="1"/>
          </p:cNvSpPr>
          <p:nvPr>
            <p:ph type="title"/>
          </p:nvPr>
        </p:nvSpPr>
        <p:spPr>
          <a:xfrm>
            <a:off x="457200" y="274638"/>
            <a:ext cx="8229600" cy="703262"/>
          </a:xfrm>
        </p:spPr>
        <p:txBody>
          <a:bodyPr/>
          <a:lstStyle/>
          <a:p>
            <a:pPr algn="l" eaLnBrk="1" hangingPunct="1">
              <a:defRPr/>
            </a:pPr>
            <a:r>
              <a:rPr lang="en-US" altLang="zh-CN" sz="2800" b="0" smtClean="0"/>
              <a:t>(B)</a:t>
            </a:r>
            <a:r>
              <a:rPr lang="zh-CN" altLang="fr-FR" sz="2800" b="0" smtClean="0"/>
              <a:t>均值循环算法</a:t>
            </a:r>
            <a:r>
              <a:rPr lang="zh-CN" altLang="fr-FR" sz="2800" smtClean="0"/>
              <a:t> </a:t>
            </a:r>
            <a:r>
              <a:rPr lang="fr-FR" altLang="zh-CN" sz="2800" smtClean="0"/>
              <a:t>(</a:t>
            </a:r>
            <a:r>
              <a:rPr lang="zh-CN" altLang="fr-FR" sz="2800" smtClean="0"/>
              <a:t>自适应方法</a:t>
            </a:r>
            <a:r>
              <a:rPr lang="fr-FR" altLang="zh-CN" sz="2800" smtClean="0"/>
              <a:t>)</a:t>
            </a:r>
            <a:endParaRPr lang="en-US" altLang="zh-CN" sz="2800" smtClean="0"/>
          </a:p>
        </p:txBody>
      </p:sp>
      <p:sp>
        <p:nvSpPr>
          <p:cNvPr id="77827" name="Rectangle 3"/>
          <p:cNvSpPr>
            <a:spLocks noChangeArrowheads="1"/>
          </p:cNvSpPr>
          <p:nvPr/>
        </p:nvSpPr>
        <p:spPr bwMode="auto">
          <a:xfrm>
            <a:off x="0" y="3324225"/>
            <a:ext cx="9144000" cy="0"/>
          </a:xfrm>
          <a:prstGeom prst="rect">
            <a:avLst/>
          </a:prstGeom>
          <a:noFill/>
          <a:ln w="9525">
            <a:noFill/>
            <a:miter lim="800000"/>
            <a:headEnd/>
            <a:tailEnd/>
          </a:ln>
        </p:spPr>
        <p:txBody>
          <a:bodyPr wrap="none" anchor="ctr">
            <a:spAutoFit/>
          </a:bodyPr>
          <a:lstStyle/>
          <a:p>
            <a:endParaRPr lang="zh-CN" altLang="en-US"/>
          </a:p>
        </p:txBody>
      </p:sp>
      <p:sp>
        <p:nvSpPr>
          <p:cNvPr id="77828" name="Text Box 4"/>
          <p:cNvSpPr txBox="1">
            <a:spLocks noChangeArrowheads="1"/>
          </p:cNvSpPr>
          <p:nvPr/>
        </p:nvSpPr>
        <p:spPr bwMode="auto">
          <a:xfrm>
            <a:off x="323850" y="1268413"/>
            <a:ext cx="4824413" cy="457200"/>
          </a:xfrm>
          <a:prstGeom prst="rect">
            <a:avLst/>
          </a:prstGeom>
          <a:noFill/>
          <a:ln w="9525">
            <a:noFill/>
            <a:miter lim="800000"/>
            <a:headEnd/>
            <a:tailEnd/>
          </a:ln>
        </p:spPr>
        <p:txBody>
          <a:bodyPr>
            <a:spAutoFit/>
          </a:bodyPr>
          <a:lstStyle/>
          <a:p>
            <a:pPr>
              <a:spcBef>
                <a:spcPct val="50000"/>
              </a:spcBef>
            </a:pPr>
            <a:r>
              <a:rPr lang="zh-CN" altLang="en-US" sz="2400">
                <a:latin typeface="Arial" charset="0"/>
              </a:rPr>
              <a:t>改变均值背景的计算公式</a:t>
            </a:r>
            <a:r>
              <a:rPr lang="en-US" altLang="zh-CN" sz="2400">
                <a:latin typeface="Arial" charset="0"/>
              </a:rPr>
              <a:t>:</a:t>
            </a:r>
          </a:p>
        </p:txBody>
      </p:sp>
      <p:sp>
        <p:nvSpPr>
          <p:cNvPr id="140293" name="Text Box 5"/>
          <p:cNvSpPr txBox="1">
            <a:spLocks noChangeArrowheads="1"/>
          </p:cNvSpPr>
          <p:nvPr/>
        </p:nvSpPr>
        <p:spPr bwMode="auto">
          <a:xfrm>
            <a:off x="2843213" y="5661025"/>
            <a:ext cx="3311525" cy="519113"/>
          </a:xfrm>
          <a:prstGeom prst="rect">
            <a:avLst/>
          </a:prstGeom>
          <a:noFill/>
          <a:ln w="9525">
            <a:noFill/>
            <a:miter lim="800000"/>
            <a:headEnd/>
            <a:tailEnd/>
          </a:ln>
        </p:spPr>
        <p:txBody>
          <a:bodyPr>
            <a:spAutoFit/>
          </a:bodyPr>
          <a:lstStyle/>
          <a:p>
            <a:pPr>
              <a:spcBef>
                <a:spcPct val="50000"/>
              </a:spcBef>
            </a:pPr>
            <a:r>
              <a:rPr lang="zh-CN" altLang="en-US" sz="2800">
                <a:latin typeface="Arial" charset="0"/>
              </a:rPr>
              <a:t>检测目标</a:t>
            </a:r>
            <a:r>
              <a:rPr lang="en-US" altLang="zh-CN" sz="2800">
                <a:latin typeface="Arial" charset="0"/>
              </a:rPr>
              <a:t>:|</a:t>
            </a:r>
            <a:r>
              <a:rPr lang="en-US" altLang="zh-CN" sz="2800">
                <a:solidFill>
                  <a:srgbClr val="FF3399"/>
                </a:solidFill>
                <a:latin typeface="Arial" charset="0"/>
              </a:rPr>
              <a:t> I-B</a:t>
            </a:r>
            <a:r>
              <a:rPr lang="en-US" altLang="zh-CN" sz="2800">
                <a:latin typeface="Arial" charset="0"/>
              </a:rPr>
              <a:t> |&gt;T</a:t>
            </a:r>
          </a:p>
        </p:txBody>
      </p:sp>
      <p:pic>
        <p:nvPicPr>
          <p:cNvPr id="77830" name="Picture 6"/>
          <p:cNvPicPr>
            <a:picLocks noChangeAspect="1" noChangeArrowheads="1"/>
          </p:cNvPicPr>
          <p:nvPr/>
        </p:nvPicPr>
        <p:blipFill>
          <a:blip r:embed="rId2"/>
          <a:srcRect/>
          <a:stretch>
            <a:fillRect/>
          </a:stretch>
        </p:blipFill>
        <p:spPr bwMode="auto">
          <a:xfrm>
            <a:off x="468313" y="2205038"/>
            <a:ext cx="8424862" cy="3117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40293"/>
                                        </p:tgtEl>
                                        <p:attrNameLst>
                                          <p:attrName>style.visibility</p:attrName>
                                        </p:attrNameLst>
                                      </p:cBhvr>
                                      <p:to>
                                        <p:strVal val="visible"/>
                                      </p:to>
                                    </p:set>
                                    <p:animEffect transition="in" filter="diamond(in)">
                                      <p:cBhvr>
                                        <p:cTn id="7" dur="2000"/>
                                        <p:tgtEl>
                                          <p:spTgt spid="1402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3"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2"/>
          <p:cNvSpPr>
            <a:spLocks noGrp="1" noChangeArrowheads="1"/>
          </p:cNvSpPr>
          <p:nvPr>
            <p:ph type="title"/>
          </p:nvPr>
        </p:nvSpPr>
        <p:spPr>
          <a:xfrm>
            <a:off x="323850" y="260350"/>
            <a:ext cx="4619625" cy="908050"/>
          </a:xfrm>
        </p:spPr>
        <p:txBody>
          <a:bodyPr/>
          <a:lstStyle/>
          <a:p>
            <a:pPr algn="l" eaLnBrk="1" hangingPunct="1">
              <a:defRPr/>
            </a:pPr>
            <a:r>
              <a:rPr lang="fr-FR" altLang="zh-CN" b="0" smtClean="0"/>
              <a:t>c) </a:t>
            </a:r>
            <a:r>
              <a:rPr lang="zh-CN" altLang="fr-FR" b="0" smtClean="0"/>
              <a:t>高斯循环算法</a:t>
            </a:r>
            <a:endParaRPr lang="zh-CN" altLang="en-US" b="0" smtClean="0"/>
          </a:p>
        </p:txBody>
      </p:sp>
      <p:sp>
        <p:nvSpPr>
          <p:cNvPr id="78851" name="Text Box 3"/>
          <p:cNvSpPr txBox="1">
            <a:spLocks noChangeArrowheads="1"/>
          </p:cNvSpPr>
          <p:nvPr/>
        </p:nvSpPr>
        <p:spPr bwMode="auto">
          <a:xfrm>
            <a:off x="323850" y="1052513"/>
            <a:ext cx="8569325" cy="1552575"/>
          </a:xfrm>
          <a:prstGeom prst="rect">
            <a:avLst/>
          </a:prstGeom>
          <a:noFill/>
          <a:ln w="9525">
            <a:noFill/>
            <a:miter lim="800000"/>
            <a:headEnd/>
            <a:tailEnd/>
          </a:ln>
        </p:spPr>
        <p:txBody>
          <a:bodyPr>
            <a:spAutoFit/>
          </a:bodyPr>
          <a:lstStyle/>
          <a:p>
            <a:pPr>
              <a:spcBef>
                <a:spcPct val="50000"/>
              </a:spcBef>
            </a:pPr>
            <a:r>
              <a:rPr lang="zh-CN" altLang="fr-FR" sz="2400">
                <a:latin typeface="宋体" pitchFamily="2" charset="-122"/>
              </a:rPr>
              <a:t>如下假设应该是合理</a:t>
            </a:r>
            <a:r>
              <a:rPr lang="fr-FR" altLang="zh-CN" sz="2400">
                <a:latin typeface="宋体" pitchFamily="2" charset="-122"/>
              </a:rPr>
              <a:t>: </a:t>
            </a:r>
            <a:r>
              <a:rPr lang="zh-CN" altLang="fr-FR" sz="2400">
                <a:latin typeface="宋体" pitchFamily="2" charset="-122"/>
              </a:rPr>
              <a:t>对于一个固定点，沿着时间轴，每一个时刻它的灰度出现的概率是服从高斯分布的</a:t>
            </a:r>
            <a:r>
              <a:rPr lang="fr-FR" altLang="zh-CN" sz="2400">
                <a:latin typeface="宋体" pitchFamily="2" charset="-122"/>
              </a:rPr>
              <a:t>. </a:t>
            </a:r>
            <a:r>
              <a:rPr lang="zh-CN" altLang="fr-FR" sz="2400">
                <a:latin typeface="宋体" pitchFamily="2" charset="-122"/>
              </a:rPr>
              <a:t>因此，每一个固定点的背景模型可用高斯分布的均值 </a:t>
            </a:r>
            <a:r>
              <a:rPr lang="fr-FR" altLang="zh-CN" sz="2400" i="1">
                <a:latin typeface="宋体" pitchFamily="2" charset="-122"/>
              </a:rPr>
              <a:t>μ </a:t>
            </a:r>
            <a:r>
              <a:rPr lang="zh-CN" altLang="fr-FR" sz="2400">
                <a:latin typeface="宋体" pitchFamily="2" charset="-122"/>
              </a:rPr>
              <a:t>来实现</a:t>
            </a:r>
            <a:r>
              <a:rPr lang="fr-FR" altLang="zh-CN" sz="2400">
                <a:latin typeface="宋体" pitchFamily="2" charset="-122"/>
              </a:rPr>
              <a:t>. </a:t>
            </a:r>
            <a:r>
              <a:rPr lang="zh-CN" altLang="fr-FR" sz="2400">
                <a:latin typeface="宋体" pitchFamily="2" charset="-122"/>
              </a:rPr>
              <a:t>正如循环平均技术一样</a:t>
            </a:r>
            <a:r>
              <a:rPr lang="fr-FR" altLang="zh-CN" sz="2400">
                <a:latin typeface="宋体" pitchFamily="2" charset="-122"/>
              </a:rPr>
              <a:t>, </a:t>
            </a:r>
            <a:r>
              <a:rPr lang="zh-CN" altLang="fr-FR" sz="2400">
                <a:latin typeface="宋体" pitchFamily="2" charset="-122"/>
              </a:rPr>
              <a:t>我们能通过循环算法来估计它的参数 </a:t>
            </a:r>
            <a:r>
              <a:rPr lang="fr-FR" altLang="zh-CN" sz="2400" i="1">
                <a:latin typeface="宋体" pitchFamily="2" charset="-122"/>
              </a:rPr>
              <a:t>μ </a:t>
            </a:r>
            <a:r>
              <a:rPr lang="zh-CN" altLang="fr-FR" sz="2400">
                <a:latin typeface="宋体" pitchFamily="2" charset="-122"/>
              </a:rPr>
              <a:t>和</a:t>
            </a:r>
            <a:r>
              <a:rPr lang="fr-FR" altLang="zh-CN" sz="2400" i="1">
                <a:latin typeface="宋体" pitchFamily="2" charset="-122"/>
              </a:rPr>
              <a:t>σ</a:t>
            </a:r>
            <a:r>
              <a:rPr lang="fr-FR" altLang="zh-CN" sz="2400">
                <a:latin typeface="宋体" pitchFamily="2" charset="-122"/>
              </a:rPr>
              <a:t> </a:t>
            </a:r>
            <a:endParaRPr lang="en-US" altLang="zh-CN" sz="2400">
              <a:latin typeface="宋体" pitchFamily="2" charset="-122"/>
            </a:endParaRPr>
          </a:p>
        </p:txBody>
      </p:sp>
      <p:pic>
        <p:nvPicPr>
          <p:cNvPr id="141316" name="Picture 4"/>
          <p:cNvPicPr>
            <a:picLocks noChangeAspect="1" noChangeArrowheads="1"/>
          </p:cNvPicPr>
          <p:nvPr/>
        </p:nvPicPr>
        <p:blipFill>
          <a:blip r:embed="rId2"/>
          <a:srcRect/>
          <a:stretch>
            <a:fillRect/>
          </a:stretch>
        </p:blipFill>
        <p:spPr bwMode="auto">
          <a:xfrm>
            <a:off x="539750" y="2924175"/>
            <a:ext cx="8353425" cy="32766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1316"/>
                                        </p:tgtEl>
                                        <p:attrNameLst>
                                          <p:attrName>style.visibility</p:attrName>
                                        </p:attrNameLst>
                                      </p:cBhvr>
                                      <p:to>
                                        <p:strVal val="visible"/>
                                      </p:to>
                                    </p:set>
                                    <p:anim calcmode="lin" valueType="num">
                                      <p:cBhvr additive="base">
                                        <p:cTn id="7" dur="500" fill="hold"/>
                                        <p:tgtEl>
                                          <p:spTgt spid="141316"/>
                                        </p:tgtEl>
                                        <p:attrNameLst>
                                          <p:attrName>ppt_x</p:attrName>
                                        </p:attrNameLst>
                                      </p:cBhvr>
                                      <p:tavLst>
                                        <p:tav tm="0">
                                          <p:val>
                                            <p:strVal val="#ppt_x"/>
                                          </p:val>
                                        </p:tav>
                                        <p:tav tm="100000">
                                          <p:val>
                                            <p:strVal val="#ppt_x"/>
                                          </p:val>
                                        </p:tav>
                                      </p:tavLst>
                                    </p:anim>
                                    <p:anim calcmode="lin" valueType="num">
                                      <p:cBhvr additive="base">
                                        <p:cTn id="8" dur="500" fill="hold"/>
                                        <p:tgtEl>
                                          <p:spTgt spid="1413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874" name="Group 2"/>
          <p:cNvGrpSpPr>
            <a:grpSpLocks/>
          </p:cNvGrpSpPr>
          <p:nvPr/>
        </p:nvGrpSpPr>
        <p:grpSpPr bwMode="auto">
          <a:xfrm>
            <a:off x="468313" y="3357563"/>
            <a:ext cx="8280400" cy="3097212"/>
            <a:chOff x="3793" y="4212"/>
            <a:chExt cx="4390" cy="2730"/>
          </a:xfrm>
        </p:grpSpPr>
        <p:pic>
          <p:nvPicPr>
            <p:cNvPr id="79878" name="Picture 3"/>
            <p:cNvPicPr>
              <a:picLocks noChangeAspect="1" noChangeArrowheads="1"/>
            </p:cNvPicPr>
            <p:nvPr/>
          </p:nvPicPr>
          <p:blipFill>
            <a:blip r:embed="rId2"/>
            <a:srcRect/>
            <a:stretch>
              <a:fillRect/>
            </a:stretch>
          </p:blipFill>
          <p:spPr bwMode="auto">
            <a:xfrm>
              <a:off x="3793" y="4212"/>
              <a:ext cx="4390" cy="2730"/>
            </a:xfrm>
            <a:prstGeom prst="rect">
              <a:avLst/>
            </a:prstGeom>
            <a:noFill/>
            <a:ln w="9525">
              <a:noFill/>
              <a:miter lim="800000"/>
              <a:headEnd/>
              <a:tailEnd/>
            </a:ln>
          </p:spPr>
        </p:pic>
        <p:sp>
          <p:nvSpPr>
            <p:cNvPr id="79879" name="Line 4"/>
            <p:cNvSpPr>
              <a:spLocks noChangeShapeType="1"/>
            </p:cNvSpPr>
            <p:nvPr/>
          </p:nvSpPr>
          <p:spPr bwMode="auto">
            <a:xfrm>
              <a:off x="4883" y="5110"/>
              <a:ext cx="0" cy="1750"/>
            </a:xfrm>
            <a:prstGeom prst="line">
              <a:avLst/>
            </a:prstGeom>
            <a:noFill/>
            <a:ln w="9525">
              <a:solidFill>
                <a:srgbClr val="000000"/>
              </a:solidFill>
              <a:prstDash val="dash"/>
              <a:round/>
              <a:headEnd/>
              <a:tailEnd/>
            </a:ln>
          </p:spPr>
          <p:txBody>
            <a:bodyPr lIns="36000" tIns="36000" rIns="0" bIns="0"/>
            <a:lstStyle/>
            <a:p>
              <a:endParaRPr lang="zh-CN" altLang="en-US"/>
            </a:p>
          </p:txBody>
        </p:sp>
        <p:sp>
          <p:nvSpPr>
            <p:cNvPr id="79880" name="Line 5"/>
            <p:cNvSpPr>
              <a:spLocks noChangeShapeType="1"/>
            </p:cNvSpPr>
            <p:nvPr/>
          </p:nvSpPr>
          <p:spPr bwMode="auto">
            <a:xfrm>
              <a:off x="7023" y="4570"/>
              <a:ext cx="0" cy="2300"/>
            </a:xfrm>
            <a:prstGeom prst="line">
              <a:avLst/>
            </a:prstGeom>
            <a:noFill/>
            <a:ln w="9525">
              <a:solidFill>
                <a:srgbClr val="FFFFFF"/>
              </a:solidFill>
              <a:prstDash val="dash"/>
              <a:round/>
              <a:headEnd/>
              <a:tailEnd/>
            </a:ln>
          </p:spPr>
          <p:txBody>
            <a:bodyPr lIns="36000" tIns="36000" rIns="0" bIns="0"/>
            <a:lstStyle/>
            <a:p>
              <a:endParaRPr lang="zh-CN" altLang="en-US"/>
            </a:p>
          </p:txBody>
        </p:sp>
      </p:grpSp>
      <p:sp>
        <p:nvSpPr>
          <p:cNvPr id="79875" name="Text Box 6"/>
          <p:cNvSpPr txBox="1">
            <a:spLocks noChangeArrowheads="1"/>
          </p:cNvSpPr>
          <p:nvPr/>
        </p:nvSpPr>
        <p:spPr bwMode="auto">
          <a:xfrm>
            <a:off x="539750" y="620713"/>
            <a:ext cx="5940425" cy="457200"/>
          </a:xfrm>
          <a:prstGeom prst="rect">
            <a:avLst/>
          </a:prstGeom>
          <a:noFill/>
          <a:ln w="9525">
            <a:noFill/>
            <a:miter lim="800000"/>
            <a:headEnd/>
            <a:tailEnd/>
          </a:ln>
        </p:spPr>
        <p:txBody>
          <a:bodyPr>
            <a:spAutoFit/>
          </a:bodyPr>
          <a:lstStyle/>
          <a:p>
            <a:pPr>
              <a:spcBef>
                <a:spcPct val="50000"/>
              </a:spcBef>
            </a:pPr>
            <a:r>
              <a:rPr lang="fr-FR" altLang="zh-CN" sz="2400">
                <a:latin typeface="黑体" pitchFamily="49" charset="-122"/>
                <a:ea typeface="黑体" pitchFamily="49" charset="-122"/>
              </a:rPr>
              <a:t>d) </a:t>
            </a:r>
            <a:r>
              <a:rPr lang="zh-CN" altLang="fr-FR" sz="2400">
                <a:latin typeface="黑体" pitchFamily="49" charset="-122"/>
                <a:ea typeface="黑体" pitchFamily="49" charset="-122"/>
              </a:rPr>
              <a:t>多高斯背景模型 </a:t>
            </a:r>
            <a:endParaRPr lang="zh-CN" altLang="en-US" sz="2400">
              <a:latin typeface="黑体" pitchFamily="49" charset="-122"/>
              <a:ea typeface="黑体" pitchFamily="49" charset="-122"/>
            </a:endParaRPr>
          </a:p>
        </p:txBody>
      </p:sp>
      <p:sp>
        <p:nvSpPr>
          <p:cNvPr id="79876" name="Text Box 7"/>
          <p:cNvSpPr txBox="1">
            <a:spLocks noChangeArrowheads="1"/>
          </p:cNvSpPr>
          <p:nvPr/>
        </p:nvSpPr>
        <p:spPr bwMode="auto">
          <a:xfrm>
            <a:off x="900113" y="549275"/>
            <a:ext cx="3816350" cy="457200"/>
          </a:xfrm>
          <a:prstGeom prst="rect">
            <a:avLst/>
          </a:prstGeom>
          <a:noFill/>
          <a:ln w="9525">
            <a:noFill/>
            <a:miter lim="800000"/>
            <a:headEnd/>
            <a:tailEnd/>
          </a:ln>
        </p:spPr>
        <p:txBody>
          <a:bodyPr>
            <a:spAutoFit/>
          </a:bodyPr>
          <a:lstStyle/>
          <a:p>
            <a:pPr>
              <a:spcBef>
                <a:spcPct val="50000"/>
              </a:spcBef>
            </a:pPr>
            <a:endParaRPr lang="zh-CN" altLang="zh-CN" sz="2400">
              <a:latin typeface="Arial" charset="0"/>
            </a:endParaRPr>
          </a:p>
        </p:txBody>
      </p:sp>
      <p:sp>
        <p:nvSpPr>
          <p:cNvPr id="79877" name="Text Box 8"/>
          <p:cNvSpPr txBox="1">
            <a:spLocks noChangeArrowheads="1"/>
          </p:cNvSpPr>
          <p:nvPr/>
        </p:nvSpPr>
        <p:spPr bwMode="auto">
          <a:xfrm>
            <a:off x="468313" y="1268413"/>
            <a:ext cx="8424862" cy="1917700"/>
          </a:xfrm>
          <a:prstGeom prst="rect">
            <a:avLst/>
          </a:prstGeom>
          <a:noFill/>
          <a:ln w="9525">
            <a:noFill/>
            <a:miter lim="800000"/>
            <a:headEnd/>
            <a:tailEnd/>
          </a:ln>
        </p:spPr>
        <p:txBody>
          <a:bodyPr>
            <a:spAutoFit/>
          </a:bodyPr>
          <a:lstStyle/>
          <a:p>
            <a:pPr>
              <a:spcBef>
                <a:spcPct val="50000"/>
              </a:spcBef>
            </a:pPr>
            <a:r>
              <a:rPr lang="zh-CN" altLang="fr-FR" sz="2400">
                <a:latin typeface="Arial" charset="0"/>
              </a:rPr>
              <a:t>      一个图像序列可划分成几个子序列</a:t>
            </a:r>
            <a:r>
              <a:rPr lang="fr-FR" altLang="zh-CN" sz="2400">
                <a:latin typeface="Arial" charset="0"/>
              </a:rPr>
              <a:t>. </a:t>
            </a:r>
            <a:r>
              <a:rPr lang="zh-CN" altLang="fr-FR" sz="2400">
                <a:latin typeface="Arial" charset="0"/>
              </a:rPr>
              <a:t>在每一个子序列中，每一个点的灰度出现的概率在时间上比较接近于同一个分布</a:t>
            </a:r>
            <a:r>
              <a:rPr lang="fr-FR" altLang="zh-CN" sz="2400">
                <a:latin typeface="Arial" charset="0"/>
              </a:rPr>
              <a:t>. </a:t>
            </a:r>
            <a:r>
              <a:rPr lang="zh-CN" altLang="fr-FR" sz="2400">
                <a:latin typeface="Arial" charset="0"/>
              </a:rPr>
              <a:t>因此，在背景中同一位置中的灰度出现概率可用一个高斯分布模型来刻画</a:t>
            </a:r>
            <a:r>
              <a:rPr lang="fr-FR" altLang="zh-CN" sz="2400">
                <a:latin typeface="Arial" charset="0"/>
              </a:rPr>
              <a:t>. </a:t>
            </a:r>
            <a:r>
              <a:rPr lang="zh-CN" altLang="fr-FR" sz="2400">
                <a:latin typeface="Arial" charset="0"/>
              </a:rPr>
              <a:t>所以，我们可以用多个高斯分布来分别模拟不同的子序列</a:t>
            </a:r>
            <a:r>
              <a:rPr lang="fr-FR" altLang="zh-CN" sz="2400">
                <a:latin typeface="Arial" charset="0"/>
              </a:rPr>
              <a:t>. </a:t>
            </a:r>
            <a:r>
              <a:rPr lang="zh-CN" altLang="fr-FR" sz="2400">
                <a:latin typeface="Arial" charset="0"/>
              </a:rPr>
              <a:t>这就是我们提出的多高斯模型</a:t>
            </a:r>
            <a:r>
              <a:rPr lang="fr-FR" altLang="zh-CN" sz="2400">
                <a:latin typeface="Arial" charset="0"/>
              </a:rPr>
              <a:t>.</a:t>
            </a:r>
            <a:endParaRPr lang="en-US" altLang="zh-CN" sz="2400">
              <a:latin typeface="Arial" charset="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ext Box 2"/>
          <p:cNvSpPr txBox="1">
            <a:spLocks noChangeArrowheads="1"/>
          </p:cNvSpPr>
          <p:nvPr/>
        </p:nvSpPr>
        <p:spPr bwMode="auto">
          <a:xfrm>
            <a:off x="395288" y="765175"/>
            <a:ext cx="7561262" cy="2677656"/>
          </a:xfrm>
          <a:prstGeom prst="rect">
            <a:avLst/>
          </a:prstGeom>
          <a:noFill/>
          <a:ln w="9525">
            <a:noFill/>
            <a:miter lim="800000"/>
            <a:headEnd/>
            <a:tailEnd/>
          </a:ln>
        </p:spPr>
        <p:txBody>
          <a:bodyPr>
            <a:spAutoFit/>
          </a:bodyPr>
          <a:lstStyle/>
          <a:p>
            <a:pPr marL="342900" indent="-342900">
              <a:buFontTx/>
              <a:buAutoNum type="arabicPeriod"/>
            </a:pPr>
            <a:r>
              <a:rPr lang="zh-CN" altLang="fr-FR" sz="2400" dirty="0">
                <a:latin typeface="Arial" charset="0"/>
              </a:rPr>
              <a:t> 对场景中的所有点，沿时间轴计算灰度出现的概率，即计算时间轴上的每一点的灰度直方图 </a:t>
            </a:r>
            <a:r>
              <a:rPr lang="zh-CN" altLang="en-US" sz="2400" dirty="0" smtClean="0">
                <a:latin typeface="Arial" charset="0"/>
              </a:rPr>
              <a:t>；</a:t>
            </a:r>
            <a:endParaRPr lang="fr-FR" altLang="zh-CN" sz="2400" dirty="0">
              <a:latin typeface="Arial" charset="0"/>
            </a:endParaRPr>
          </a:p>
          <a:p>
            <a:pPr marL="342900" indent="-342900">
              <a:buFontTx/>
              <a:buAutoNum type="arabicPeriod"/>
            </a:pPr>
            <a:r>
              <a:rPr lang="zh-CN" altLang="fr-FR" sz="2400" dirty="0">
                <a:latin typeface="Arial" charset="0"/>
              </a:rPr>
              <a:t> 在直方图上寻找主峰</a:t>
            </a:r>
            <a:r>
              <a:rPr lang="zh-CN" altLang="fr-FR" sz="2400" dirty="0" smtClean="0">
                <a:latin typeface="Arial" charset="0"/>
              </a:rPr>
              <a:t>点</a:t>
            </a:r>
            <a:r>
              <a:rPr lang="zh-CN" altLang="en-US" sz="2400" dirty="0" smtClean="0">
                <a:latin typeface="Arial" charset="0"/>
              </a:rPr>
              <a:t>；</a:t>
            </a:r>
            <a:endParaRPr lang="fr-FR" altLang="zh-CN" sz="2400" dirty="0">
              <a:latin typeface="Arial" charset="0"/>
            </a:endParaRPr>
          </a:p>
          <a:p>
            <a:pPr marL="342900" indent="-342900">
              <a:buFontTx/>
              <a:buAutoNum type="arabicPeriod"/>
            </a:pPr>
            <a:r>
              <a:rPr lang="zh-CN" altLang="fr-FR" sz="2400" dirty="0">
                <a:latin typeface="Arial" charset="0"/>
              </a:rPr>
              <a:t> 对每一个主峰，寻找一个与之接近的高斯分布</a:t>
            </a:r>
            <a:r>
              <a:rPr lang="fr-FR" altLang="zh-CN" sz="2400" dirty="0">
                <a:latin typeface="Arial" charset="0"/>
              </a:rPr>
              <a:t>. </a:t>
            </a:r>
            <a:r>
              <a:rPr lang="zh-CN" altLang="fr-FR" sz="2400" dirty="0">
                <a:latin typeface="Arial" charset="0"/>
              </a:rPr>
              <a:t>因此，对一个固定的场景，背景能由多个高斯分布来模</a:t>
            </a:r>
            <a:r>
              <a:rPr lang="fr-FR" altLang="zh-CN" sz="2400" dirty="0">
                <a:latin typeface="Arial" charset="0"/>
              </a:rPr>
              <a:t>. </a:t>
            </a:r>
            <a:r>
              <a:rPr lang="zh-CN" altLang="fr-FR" sz="2400" dirty="0">
                <a:latin typeface="Arial" charset="0"/>
              </a:rPr>
              <a:t>每一个这样的高斯分布能刻画一个时间周期中的场景的</a:t>
            </a:r>
            <a:r>
              <a:rPr lang="zh-CN" altLang="fr-FR" sz="2400" dirty="0" smtClean="0">
                <a:latin typeface="Arial" charset="0"/>
              </a:rPr>
              <a:t>背景</a:t>
            </a:r>
            <a:r>
              <a:rPr lang="zh-CN" altLang="en-US" sz="2400" dirty="0" smtClean="0">
                <a:latin typeface="Arial" charset="0"/>
              </a:rPr>
              <a:t>。</a:t>
            </a:r>
            <a:endParaRPr lang="en-US" altLang="zh-CN" sz="2400" dirty="0">
              <a:latin typeface="Arial" charset="0"/>
            </a:endParaRPr>
          </a:p>
        </p:txBody>
      </p:sp>
      <p:pic>
        <p:nvPicPr>
          <p:cNvPr id="80899" name="Picture 3" descr="ww22"/>
          <p:cNvPicPr>
            <a:picLocks noChangeAspect="1" noChangeArrowheads="1"/>
          </p:cNvPicPr>
          <p:nvPr/>
        </p:nvPicPr>
        <p:blipFill>
          <a:blip r:embed="rId2"/>
          <a:srcRect/>
          <a:stretch>
            <a:fillRect/>
          </a:stretch>
        </p:blipFill>
        <p:spPr bwMode="auto">
          <a:xfrm>
            <a:off x="395288" y="3573463"/>
            <a:ext cx="7524750" cy="2922587"/>
          </a:xfrm>
          <a:prstGeom prst="rect">
            <a:avLst/>
          </a:prstGeom>
          <a:noFill/>
          <a:ln w="9525">
            <a:noFill/>
            <a:miter lim="800000"/>
            <a:headEnd/>
            <a:tailEnd/>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22" name="Picture 2"/>
          <p:cNvPicPr>
            <a:picLocks noChangeAspect="1" noChangeArrowheads="1"/>
          </p:cNvPicPr>
          <p:nvPr/>
        </p:nvPicPr>
        <p:blipFill>
          <a:blip r:embed="rId2"/>
          <a:srcRect/>
          <a:stretch>
            <a:fillRect/>
          </a:stretch>
        </p:blipFill>
        <p:spPr bwMode="auto">
          <a:xfrm>
            <a:off x="250825" y="1052513"/>
            <a:ext cx="7777163" cy="1433512"/>
          </a:xfrm>
          <a:prstGeom prst="rect">
            <a:avLst/>
          </a:prstGeom>
          <a:noFill/>
          <a:ln w="9525">
            <a:noFill/>
            <a:miter lim="800000"/>
            <a:headEnd/>
            <a:tailEnd/>
          </a:ln>
        </p:spPr>
      </p:pic>
      <p:sp>
        <p:nvSpPr>
          <p:cNvPr id="81923" name="Text Box 3"/>
          <p:cNvSpPr txBox="1">
            <a:spLocks noChangeArrowheads="1"/>
          </p:cNvSpPr>
          <p:nvPr/>
        </p:nvSpPr>
        <p:spPr bwMode="auto">
          <a:xfrm>
            <a:off x="323850" y="1052513"/>
            <a:ext cx="4751388" cy="366712"/>
          </a:xfrm>
          <a:prstGeom prst="rect">
            <a:avLst/>
          </a:prstGeom>
          <a:noFill/>
          <a:ln w="9525">
            <a:noFill/>
            <a:miter lim="800000"/>
            <a:headEnd/>
            <a:tailEnd/>
          </a:ln>
        </p:spPr>
        <p:txBody>
          <a:bodyPr>
            <a:spAutoFit/>
          </a:bodyPr>
          <a:lstStyle/>
          <a:p>
            <a:pPr>
              <a:spcBef>
                <a:spcPct val="50000"/>
              </a:spcBef>
            </a:pPr>
            <a:endParaRPr lang="zh-CN" altLang="zh-CN">
              <a:latin typeface="Arial" charset="0"/>
            </a:endParaRPr>
          </a:p>
        </p:txBody>
      </p:sp>
      <p:sp>
        <p:nvSpPr>
          <p:cNvPr id="81924" name="Text Box 4"/>
          <p:cNvSpPr txBox="1">
            <a:spLocks noChangeArrowheads="1"/>
          </p:cNvSpPr>
          <p:nvPr/>
        </p:nvSpPr>
        <p:spPr bwMode="auto">
          <a:xfrm>
            <a:off x="323850" y="260350"/>
            <a:ext cx="4248150" cy="457200"/>
          </a:xfrm>
          <a:prstGeom prst="rect">
            <a:avLst/>
          </a:prstGeom>
          <a:noFill/>
          <a:ln w="9525">
            <a:noFill/>
            <a:miter lim="800000"/>
            <a:headEnd/>
            <a:tailEnd/>
          </a:ln>
        </p:spPr>
        <p:txBody>
          <a:bodyPr>
            <a:spAutoFit/>
          </a:bodyPr>
          <a:lstStyle/>
          <a:p>
            <a:pPr>
              <a:spcBef>
                <a:spcPct val="50000"/>
              </a:spcBef>
            </a:pPr>
            <a:r>
              <a:rPr lang="zh-CN" altLang="en-US" sz="2400">
                <a:latin typeface="Arial" charset="0"/>
              </a:rPr>
              <a:t>用</a:t>
            </a:r>
            <a:r>
              <a:rPr lang="en-US" altLang="zh-CN" sz="2400">
                <a:latin typeface="Arial" charset="0"/>
              </a:rPr>
              <a:t>GAUSSIAN</a:t>
            </a:r>
            <a:r>
              <a:rPr lang="zh-CN" altLang="en-US" sz="2400">
                <a:latin typeface="Arial" charset="0"/>
              </a:rPr>
              <a:t>分布逼近直方图</a:t>
            </a:r>
          </a:p>
        </p:txBody>
      </p:sp>
      <p:sp>
        <p:nvSpPr>
          <p:cNvPr id="81925" name="Text Box 5"/>
          <p:cNvSpPr txBox="1">
            <a:spLocks noChangeArrowheads="1"/>
          </p:cNvSpPr>
          <p:nvPr/>
        </p:nvSpPr>
        <p:spPr bwMode="auto">
          <a:xfrm>
            <a:off x="250825" y="2924175"/>
            <a:ext cx="7850188" cy="1004888"/>
          </a:xfrm>
          <a:prstGeom prst="rect">
            <a:avLst/>
          </a:prstGeom>
          <a:noFill/>
          <a:ln w="9525">
            <a:noFill/>
            <a:miter lim="800000"/>
            <a:headEnd/>
            <a:tailEnd/>
          </a:ln>
        </p:spPr>
        <p:txBody>
          <a:bodyPr>
            <a:spAutoFit/>
          </a:bodyPr>
          <a:lstStyle/>
          <a:p>
            <a:pPr>
              <a:spcBef>
                <a:spcPct val="50000"/>
              </a:spcBef>
            </a:pPr>
            <a:r>
              <a:rPr lang="zh-CN" altLang="en-US" sz="2400">
                <a:latin typeface="Arial" charset="0"/>
              </a:rPr>
              <a:t>产生多背景</a:t>
            </a:r>
            <a:r>
              <a:rPr lang="en-US" altLang="zh-CN" sz="2400">
                <a:latin typeface="Arial" charset="0"/>
              </a:rPr>
              <a:t>:</a:t>
            </a:r>
          </a:p>
          <a:p>
            <a:pPr>
              <a:spcBef>
                <a:spcPct val="50000"/>
              </a:spcBef>
            </a:pPr>
            <a:r>
              <a:rPr lang="fr-FR" altLang="zh-CN" sz="2400" i="1">
                <a:latin typeface="Arial" charset="0"/>
              </a:rPr>
              <a:t>B={µ</a:t>
            </a:r>
            <a:r>
              <a:rPr lang="fr-FR" altLang="zh-CN" sz="2400">
                <a:latin typeface="Arial" charset="0"/>
              </a:rPr>
              <a:t>1(</a:t>
            </a:r>
            <a:r>
              <a:rPr lang="fr-FR" altLang="zh-CN" sz="2400" i="1">
                <a:latin typeface="Arial" charset="0"/>
              </a:rPr>
              <a:t>x, y</a:t>
            </a:r>
            <a:r>
              <a:rPr lang="fr-FR" altLang="zh-CN" sz="2400">
                <a:latin typeface="Arial" charset="0"/>
              </a:rPr>
              <a:t>)</a:t>
            </a:r>
            <a:r>
              <a:rPr lang="fr-FR" altLang="zh-CN" sz="2400" i="1">
                <a:latin typeface="Arial" charset="0"/>
              </a:rPr>
              <a:t> </a:t>
            </a:r>
            <a:r>
              <a:rPr lang="fr-FR" altLang="zh-CN" sz="2400">
                <a:latin typeface="Arial" charset="0"/>
              </a:rPr>
              <a:t>, </a:t>
            </a:r>
            <a:r>
              <a:rPr lang="fr-FR" altLang="zh-CN" sz="2400" i="1">
                <a:latin typeface="Arial" charset="0"/>
              </a:rPr>
              <a:t>µ</a:t>
            </a:r>
            <a:r>
              <a:rPr lang="fr-FR" altLang="zh-CN" sz="2400">
                <a:latin typeface="Arial" charset="0"/>
              </a:rPr>
              <a:t>2(</a:t>
            </a:r>
            <a:r>
              <a:rPr lang="fr-FR" altLang="zh-CN" sz="2400" i="1">
                <a:latin typeface="Arial" charset="0"/>
              </a:rPr>
              <a:t>x, y</a:t>
            </a:r>
            <a:r>
              <a:rPr lang="fr-FR" altLang="zh-CN" sz="2400">
                <a:latin typeface="Arial" charset="0"/>
              </a:rPr>
              <a:t>) ,..., </a:t>
            </a:r>
            <a:r>
              <a:rPr lang="fr-FR" altLang="zh-CN" sz="2400" i="1">
                <a:latin typeface="Arial" charset="0"/>
              </a:rPr>
              <a:t>µ</a:t>
            </a:r>
            <a:r>
              <a:rPr lang="fr-FR" altLang="zh-CN" sz="2400">
                <a:latin typeface="Arial" charset="0"/>
              </a:rPr>
              <a:t>n(</a:t>
            </a:r>
            <a:r>
              <a:rPr lang="fr-FR" altLang="zh-CN" sz="2400" i="1">
                <a:latin typeface="Arial" charset="0"/>
              </a:rPr>
              <a:t>x, y</a:t>
            </a:r>
            <a:r>
              <a:rPr lang="fr-FR" altLang="zh-CN" sz="2400">
                <a:latin typeface="Arial" charset="0"/>
              </a:rPr>
              <a:t>) }</a:t>
            </a:r>
            <a:endParaRPr lang="en-US" altLang="zh-CN" sz="2400">
              <a:latin typeface="Arial" charset="0"/>
            </a:endParaRPr>
          </a:p>
        </p:txBody>
      </p:sp>
      <p:pic>
        <p:nvPicPr>
          <p:cNvPr id="81926" name="Picture 6"/>
          <p:cNvPicPr>
            <a:picLocks noChangeAspect="1" noChangeArrowheads="1"/>
          </p:cNvPicPr>
          <p:nvPr/>
        </p:nvPicPr>
        <p:blipFill>
          <a:blip r:embed="rId3"/>
          <a:srcRect/>
          <a:stretch>
            <a:fillRect/>
          </a:stretch>
        </p:blipFill>
        <p:spPr bwMode="auto">
          <a:xfrm>
            <a:off x="250825" y="4437063"/>
            <a:ext cx="7848600" cy="725487"/>
          </a:xfrm>
          <a:prstGeom prst="rect">
            <a:avLst/>
          </a:prstGeom>
          <a:noFill/>
          <a:ln w="9525">
            <a:noFill/>
            <a:miter lim="800000"/>
            <a:headEnd/>
            <a:tailEnd/>
          </a:ln>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946" name="Group 2"/>
          <p:cNvGrpSpPr>
            <a:grpSpLocks/>
          </p:cNvGrpSpPr>
          <p:nvPr/>
        </p:nvGrpSpPr>
        <p:grpSpPr bwMode="auto">
          <a:xfrm>
            <a:off x="395288" y="1412875"/>
            <a:ext cx="7326312" cy="5013325"/>
            <a:chOff x="431" y="1162"/>
            <a:chExt cx="4388" cy="2336"/>
          </a:xfrm>
        </p:grpSpPr>
        <p:grpSp>
          <p:nvGrpSpPr>
            <p:cNvPr id="82947" name="Group 3"/>
            <p:cNvGrpSpPr>
              <a:grpSpLocks/>
            </p:cNvGrpSpPr>
            <p:nvPr/>
          </p:nvGrpSpPr>
          <p:grpSpPr bwMode="auto">
            <a:xfrm>
              <a:off x="1973" y="1162"/>
              <a:ext cx="1308" cy="980"/>
              <a:chOff x="3078" y="5208"/>
              <a:chExt cx="3270" cy="2450"/>
            </a:xfrm>
          </p:grpSpPr>
          <p:pic>
            <p:nvPicPr>
              <p:cNvPr id="82953" name="Picture 4" descr="1140_mg"/>
              <p:cNvPicPr>
                <a:picLocks noChangeAspect="1" noChangeArrowheads="1"/>
              </p:cNvPicPr>
              <p:nvPr/>
            </p:nvPicPr>
            <p:blipFill>
              <a:blip r:embed="rId2"/>
              <a:srcRect/>
              <a:stretch>
                <a:fillRect/>
              </a:stretch>
            </p:blipFill>
            <p:spPr bwMode="auto">
              <a:xfrm>
                <a:off x="3078" y="5208"/>
                <a:ext cx="3270" cy="2450"/>
              </a:xfrm>
              <a:prstGeom prst="rect">
                <a:avLst/>
              </a:prstGeom>
              <a:noFill/>
              <a:ln w="9525">
                <a:noFill/>
                <a:miter lim="800000"/>
                <a:headEnd/>
                <a:tailEnd/>
              </a:ln>
            </p:spPr>
          </p:pic>
          <p:sp>
            <p:nvSpPr>
              <p:cNvPr id="82954" name="Rectangle 5"/>
              <p:cNvSpPr>
                <a:spLocks noChangeArrowheads="1"/>
              </p:cNvSpPr>
              <p:nvPr/>
            </p:nvSpPr>
            <p:spPr bwMode="auto">
              <a:xfrm>
                <a:off x="4260" y="6030"/>
                <a:ext cx="980" cy="180"/>
              </a:xfrm>
              <a:prstGeom prst="rect">
                <a:avLst/>
              </a:prstGeom>
              <a:solidFill>
                <a:srgbClr val="000000"/>
              </a:solidFill>
              <a:ln w="9525">
                <a:solidFill>
                  <a:srgbClr val="000000"/>
                </a:solidFill>
                <a:miter lim="800000"/>
                <a:headEnd/>
                <a:tailEnd/>
              </a:ln>
            </p:spPr>
            <p:txBody>
              <a:bodyPr/>
              <a:lstStyle/>
              <a:p>
                <a:endParaRPr lang="zh-CN" altLang="en-US"/>
              </a:p>
            </p:txBody>
          </p:sp>
          <p:sp>
            <p:nvSpPr>
              <p:cNvPr id="82955" name="Text Box 6"/>
              <p:cNvSpPr txBox="1">
                <a:spLocks noChangeArrowheads="1"/>
              </p:cNvSpPr>
              <p:nvPr/>
            </p:nvSpPr>
            <p:spPr bwMode="auto">
              <a:xfrm>
                <a:off x="3790" y="5980"/>
                <a:ext cx="2080" cy="320"/>
              </a:xfrm>
              <a:prstGeom prst="rect">
                <a:avLst/>
              </a:prstGeom>
              <a:solidFill>
                <a:srgbClr val="000000"/>
              </a:solidFill>
              <a:ln w="9525">
                <a:solidFill>
                  <a:srgbClr val="000000"/>
                </a:solidFill>
                <a:miter lim="800000"/>
                <a:headEnd/>
                <a:tailEnd/>
              </a:ln>
            </p:spPr>
            <p:txBody>
              <a:bodyPr/>
              <a:lstStyle/>
              <a:p>
                <a:endParaRPr lang="zh-CN" altLang="zh-CN">
                  <a:latin typeface="Arial" charset="0"/>
                </a:endParaRPr>
              </a:p>
            </p:txBody>
          </p:sp>
          <p:sp>
            <p:nvSpPr>
              <p:cNvPr id="82956" name="Line 7"/>
              <p:cNvSpPr>
                <a:spLocks noChangeShapeType="1"/>
              </p:cNvSpPr>
              <p:nvPr/>
            </p:nvSpPr>
            <p:spPr bwMode="auto">
              <a:xfrm flipH="1">
                <a:off x="4440" y="6250"/>
                <a:ext cx="200" cy="470"/>
              </a:xfrm>
              <a:prstGeom prst="line">
                <a:avLst/>
              </a:prstGeom>
              <a:noFill/>
              <a:ln w="9525">
                <a:solidFill>
                  <a:srgbClr val="FFFFFF"/>
                </a:solidFill>
                <a:round/>
                <a:headEnd/>
                <a:tailEnd type="triangle" w="sm" len="sm"/>
              </a:ln>
            </p:spPr>
            <p:txBody>
              <a:bodyPr/>
              <a:lstStyle/>
              <a:p>
                <a:endParaRPr lang="zh-CN" altLang="en-US"/>
              </a:p>
            </p:txBody>
          </p:sp>
        </p:grpSp>
        <p:pic>
          <p:nvPicPr>
            <p:cNvPr id="82948" name="Picture 8" descr="1140_our"/>
            <p:cNvPicPr>
              <a:picLocks noChangeAspect="1" noChangeArrowheads="1"/>
            </p:cNvPicPr>
            <p:nvPr/>
          </p:nvPicPr>
          <p:blipFill>
            <a:blip r:embed="rId3"/>
            <a:srcRect/>
            <a:stretch>
              <a:fillRect/>
            </a:stretch>
          </p:blipFill>
          <p:spPr bwMode="auto">
            <a:xfrm>
              <a:off x="3515" y="1162"/>
              <a:ext cx="1304" cy="976"/>
            </a:xfrm>
            <a:prstGeom prst="rect">
              <a:avLst/>
            </a:prstGeom>
            <a:noFill/>
            <a:ln w="9525">
              <a:noFill/>
              <a:miter lim="800000"/>
              <a:headEnd/>
              <a:tailEnd/>
            </a:ln>
          </p:spPr>
        </p:pic>
        <p:pic>
          <p:nvPicPr>
            <p:cNvPr id="82949" name="Picture 9" descr="1140_i"/>
            <p:cNvPicPr>
              <a:picLocks noChangeAspect="1" noChangeArrowheads="1"/>
            </p:cNvPicPr>
            <p:nvPr/>
          </p:nvPicPr>
          <p:blipFill>
            <a:blip r:embed="rId4"/>
            <a:srcRect/>
            <a:stretch>
              <a:fillRect/>
            </a:stretch>
          </p:blipFill>
          <p:spPr bwMode="auto">
            <a:xfrm>
              <a:off x="431" y="1162"/>
              <a:ext cx="1304" cy="972"/>
            </a:xfrm>
            <a:prstGeom prst="rect">
              <a:avLst/>
            </a:prstGeom>
            <a:noFill/>
            <a:ln w="9525">
              <a:noFill/>
              <a:miter lim="800000"/>
              <a:headEnd/>
              <a:tailEnd/>
            </a:ln>
          </p:spPr>
        </p:pic>
        <p:sp>
          <p:nvSpPr>
            <p:cNvPr id="82950" name="Text Box 10"/>
            <p:cNvSpPr txBox="1">
              <a:spLocks noChangeArrowheads="1"/>
            </p:cNvSpPr>
            <p:nvPr/>
          </p:nvSpPr>
          <p:spPr bwMode="auto">
            <a:xfrm>
              <a:off x="794" y="1492"/>
              <a:ext cx="216" cy="136"/>
            </a:xfrm>
            <a:prstGeom prst="rect">
              <a:avLst/>
            </a:prstGeom>
            <a:noFill/>
            <a:ln w="9525">
              <a:noFill/>
              <a:miter lim="800000"/>
              <a:headEnd/>
              <a:tailEnd/>
            </a:ln>
          </p:spPr>
          <p:txBody>
            <a:bodyPr/>
            <a:lstStyle/>
            <a:p>
              <a:pPr algn="just"/>
              <a:r>
                <a:rPr lang="en-US" altLang="zh-CN" sz="800" b="1">
                  <a:solidFill>
                    <a:srgbClr val="FFFFFF"/>
                  </a:solidFill>
                  <a:latin typeface="Times New Roman" pitchFamily="18" charset="0"/>
                </a:rPr>
                <a:t>(a)</a:t>
              </a:r>
              <a:endParaRPr lang="en-US" altLang="zh-CN">
                <a:latin typeface="Arial" charset="0"/>
              </a:endParaRPr>
            </a:p>
          </p:txBody>
        </p:sp>
        <p:pic>
          <p:nvPicPr>
            <p:cNvPr id="82951" name="Picture 11" descr="1026_Gaussian_a"/>
            <p:cNvPicPr>
              <a:picLocks noChangeArrowheads="1"/>
            </p:cNvPicPr>
            <p:nvPr/>
          </p:nvPicPr>
          <p:blipFill>
            <a:blip r:embed="rId5"/>
            <a:srcRect/>
            <a:stretch>
              <a:fillRect/>
            </a:stretch>
          </p:blipFill>
          <p:spPr bwMode="auto">
            <a:xfrm>
              <a:off x="1020" y="2523"/>
              <a:ext cx="1308" cy="975"/>
            </a:xfrm>
            <a:prstGeom prst="rect">
              <a:avLst/>
            </a:prstGeom>
            <a:noFill/>
            <a:ln w="9525">
              <a:noFill/>
              <a:miter lim="800000"/>
              <a:headEnd/>
              <a:tailEnd/>
            </a:ln>
          </p:spPr>
        </p:pic>
        <p:pic>
          <p:nvPicPr>
            <p:cNvPr id="82952" name="Picture 12" descr="1026_Kalman_a"/>
            <p:cNvPicPr>
              <a:picLocks noChangeArrowheads="1"/>
            </p:cNvPicPr>
            <p:nvPr/>
          </p:nvPicPr>
          <p:blipFill>
            <a:blip r:embed="rId6"/>
            <a:srcRect/>
            <a:stretch>
              <a:fillRect/>
            </a:stretch>
          </p:blipFill>
          <p:spPr bwMode="auto">
            <a:xfrm>
              <a:off x="2835" y="2523"/>
              <a:ext cx="1308" cy="975"/>
            </a:xfrm>
            <a:prstGeom prst="rect">
              <a:avLst/>
            </a:prstGeom>
            <a:noFill/>
            <a:ln w="9525">
              <a:noFill/>
              <a:miter lim="800000"/>
              <a:headEnd/>
              <a:tailEnd/>
            </a:ln>
          </p:spPr>
        </p:pic>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ext Box 2"/>
          <p:cNvSpPr txBox="1">
            <a:spLocks noChangeArrowheads="1"/>
          </p:cNvSpPr>
          <p:nvPr/>
        </p:nvSpPr>
        <p:spPr bwMode="auto">
          <a:xfrm>
            <a:off x="250825" y="692150"/>
            <a:ext cx="3600450" cy="457200"/>
          </a:xfrm>
          <a:prstGeom prst="rect">
            <a:avLst/>
          </a:prstGeom>
          <a:noFill/>
          <a:ln w="9525">
            <a:noFill/>
            <a:miter lim="800000"/>
            <a:headEnd/>
            <a:tailEnd/>
          </a:ln>
        </p:spPr>
        <p:txBody>
          <a:bodyPr>
            <a:spAutoFit/>
          </a:bodyPr>
          <a:lstStyle/>
          <a:p>
            <a:pPr>
              <a:spcBef>
                <a:spcPct val="50000"/>
              </a:spcBef>
            </a:pPr>
            <a:r>
              <a:rPr lang="zh-CN" altLang="fr-FR" sz="2400" b="1">
                <a:latin typeface="Arial" charset="0"/>
              </a:rPr>
              <a:t>基于差分的技术</a:t>
            </a:r>
            <a:endParaRPr lang="zh-CN" altLang="en-US" sz="2400">
              <a:latin typeface="Arial" charset="0"/>
            </a:endParaRPr>
          </a:p>
        </p:txBody>
      </p:sp>
      <p:pic>
        <p:nvPicPr>
          <p:cNvPr id="83971" name="Picture 3"/>
          <p:cNvPicPr>
            <a:picLocks noChangeAspect="1" noChangeArrowheads="1"/>
          </p:cNvPicPr>
          <p:nvPr/>
        </p:nvPicPr>
        <p:blipFill>
          <a:blip r:embed="rId2"/>
          <a:srcRect/>
          <a:stretch>
            <a:fillRect/>
          </a:stretch>
        </p:blipFill>
        <p:spPr bwMode="auto">
          <a:xfrm>
            <a:off x="468313" y="1916113"/>
            <a:ext cx="6767512" cy="3824287"/>
          </a:xfrm>
          <a:prstGeom prst="rect">
            <a:avLst/>
          </a:prstGeom>
          <a:noFill/>
          <a:ln w="9525">
            <a:noFill/>
            <a:miter lim="800000"/>
            <a:headEnd/>
            <a:tailEnd/>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ext Box 2"/>
          <p:cNvSpPr txBox="1">
            <a:spLocks noChangeArrowheads="1"/>
          </p:cNvSpPr>
          <p:nvPr/>
        </p:nvSpPr>
        <p:spPr bwMode="auto">
          <a:xfrm>
            <a:off x="250825" y="692150"/>
            <a:ext cx="3600450" cy="457200"/>
          </a:xfrm>
          <a:prstGeom prst="rect">
            <a:avLst/>
          </a:prstGeom>
          <a:noFill/>
          <a:ln w="9525">
            <a:noFill/>
            <a:miter lim="800000"/>
            <a:headEnd/>
            <a:tailEnd/>
          </a:ln>
        </p:spPr>
        <p:txBody>
          <a:bodyPr>
            <a:spAutoFit/>
          </a:bodyPr>
          <a:lstStyle/>
          <a:p>
            <a:pPr>
              <a:spcBef>
                <a:spcPct val="50000"/>
              </a:spcBef>
            </a:pPr>
            <a:r>
              <a:rPr lang="zh-CN" altLang="fr-FR" sz="2400" b="1">
                <a:latin typeface="Arial" charset="0"/>
              </a:rPr>
              <a:t>光流的技术</a:t>
            </a:r>
            <a:endParaRPr lang="zh-CN" altLang="en-US" sz="2400">
              <a:latin typeface="Arial" charset="0"/>
            </a:endParaRPr>
          </a:p>
        </p:txBody>
      </p:sp>
      <p:pic>
        <p:nvPicPr>
          <p:cNvPr id="84995" name="Picture 3"/>
          <p:cNvPicPr>
            <a:picLocks noChangeAspect="1" noChangeArrowheads="1"/>
          </p:cNvPicPr>
          <p:nvPr/>
        </p:nvPicPr>
        <p:blipFill>
          <a:blip r:embed="rId2"/>
          <a:srcRect/>
          <a:stretch>
            <a:fillRect/>
          </a:stretch>
        </p:blipFill>
        <p:spPr bwMode="auto">
          <a:xfrm>
            <a:off x="323850" y="2060575"/>
            <a:ext cx="8135938" cy="803275"/>
          </a:xfrm>
          <a:prstGeom prst="rect">
            <a:avLst/>
          </a:prstGeom>
          <a:noFill/>
          <a:ln w="9525">
            <a:noFill/>
            <a:miter lim="800000"/>
            <a:headEnd/>
            <a:tailEnd/>
          </a:ln>
        </p:spPr>
      </p:pic>
      <p:sp>
        <p:nvSpPr>
          <p:cNvPr id="84996" name="Text Box 4"/>
          <p:cNvSpPr txBox="1">
            <a:spLocks noChangeArrowheads="1"/>
          </p:cNvSpPr>
          <p:nvPr/>
        </p:nvSpPr>
        <p:spPr bwMode="auto">
          <a:xfrm>
            <a:off x="323850" y="1412875"/>
            <a:ext cx="5688013" cy="457200"/>
          </a:xfrm>
          <a:prstGeom prst="rect">
            <a:avLst/>
          </a:prstGeom>
          <a:noFill/>
          <a:ln w="9525">
            <a:noFill/>
            <a:miter lim="800000"/>
            <a:headEnd/>
            <a:tailEnd/>
          </a:ln>
        </p:spPr>
        <p:txBody>
          <a:bodyPr>
            <a:spAutoFit/>
          </a:bodyPr>
          <a:lstStyle/>
          <a:p>
            <a:pPr>
              <a:spcBef>
                <a:spcPct val="50000"/>
              </a:spcBef>
            </a:pPr>
            <a:r>
              <a:rPr lang="zh-CN" altLang="en-US" sz="2400" dirty="0">
                <a:latin typeface="Arial" charset="0"/>
              </a:rPr>
              <a:t>基本假设：目标在运动过程中灰度</a:t>
            </a:r>
            <a:r>
              <a:rPr lang="zh-CN" altLang="en-US" sz="2400" dirty="0" smtClean="0">
                <a:latin typeface="Arial" charset="0"/>
              </a:rPr>
              <a:t>不变。</a:t>
            </a:r>
            <a:endParaRPr lang="zh-CN" altLang="en-US" sz="2400" dirty="0">
              <a:latin typeface="Arial" charset="0"/>
            </a:endParaRPr>
          </a:p>
        </p:txBody>
      </p:sp>
      <p:pic>
        <p:nvPicPr>
          <p:cNvPr id="147461" name="Picture 5"/>
          <p:cNvPicPr>
            <a:picLocks noChangeAspect="1" noChangeArrowheads="1"/>
          </p:cNvPicPr>
          <p:nvPr/>
        </p:nvPicPr>
        <p:blipFill>
          <a:blip r:embed="rId3"/>
          <a:srcRect/>
          <a:stretch>
            <a:fillRect/>
          </a:stretch>
        </p:blipFill>
        <p:spPr bwMode="auto">
          <a:xfrm>
            <a:off x="395288" y="4365625"/>
            <a:ext cx="7923212" cy="1992313"/>
          </a:xfrm>
          <a:prstGeom prst="rect">
            <a:avLst/>
          </a:prstGeom>
          <a:noFill/>
          <a:ln w="9525">
            <a:noFill/>
            <a:miter lim="800000"/>
            <a:headEnd/>
            <a:tailEnd/>
          </a:ln>
        </p:spPr>
      </p:pic>
      <p:sp>
        <p:nvSpPr>
          <p:cNvPr id="84998" name="Text Box 6"/>
          <p:cNvSpPr txBox="1">
            <a:spLocks noChangeArrowheads="1"/>
          </p:cNvSpPr>
          <p:nvPr/>
        </p:nvSpPr>
        <p:spPr bwMode="auto">
          <a:xfrm>
            <a:off x="250825" y="3213100"/>
            <a:ext cx="8569325" cy="830997"/>
          </a:xfrm>
          <a:prstGeom prst="rect">
            <a:avLst/>
          </a:prstGeom>
          <a:noFill/>
          <a:ln w="9525">
            <a:noFill/>
            <a:miter lim="800000"/>
            <a:headEnd/>
            <a:tailEnd/>
          </a:ln>
        </p:spPr>
        <p:txBody>
          <a:bodyPr>
            <a:spAutoFit/>
          </a:bodyPr>
          <a:lstStyle/>
          <a:p>
            <a:pPr>
              <a:spcBef>
                <a:spcPct val="50000"/>
              </a:spcBef>
            </a:pPr>
            <a:r>
              <a:rPr lang="zh-CN" altLang="fr-FR" sz="2400" dirty="0">
                <a:latin typeface="Arial" charset="0"/>
              </a:rPr>
              <a:t>运用泰勒级数在</a:t>
            </a:r>
            <a:r>
              <a:rPr lang="fr-FR" altLang="zh-CN" sz="2400" dirty="0">
                <a:latin typeface="Arial" charset="0"/>
              </a:rPr>
              <a:t>(</a:t>
            </a:r>
            <a:r>
              <a:rPr lang="fr-FR" altLang="zh-CN" sz="2400" i="1" dirty="0">
                <a:latin typeface="Arial" charset="0"/>
              </a:rPr>
              <a:t>x, y, t</a:t>
            </a:r>
            <a:r>
              <a:rPr lang="fr-FR" altLang="zh-CN" sz="2400" dirty="0">
                <a:latin typeface="Arial" charset="0"/>
              </a:rPr>
              <a:t>)</a:t>
            </a:r>
            <a:r>
              <a:rPr lang="zh-CN" altLang="fr-FR" sz="2400" dirty="0">
                <a:latin typeface="Arial" charset="0"/>
              </a:rPr>
              <a:t>点的一阶展开</a:t>
            </a:r>
            <a:r>
              <a:rPr lang="fr-FR" altLang="zh-CN" sz="2400" dirty="0">
                <a:latin typeface="Arial" charset="0"/>
              </a:rPr>
              <a:t>, </a:t>
            </a:r>
            <a:r>
              <a:rPr lang="zh-CN" altLang="fr-FR" sz="2400" dirty="0">
                <a:latin typeface="Arial" charset="0"/>
              </a:rPr>
              <a:t>我们能获如下的光流方程</a:t>
            </a:r>
            <a:r>
              <a:rPr lang="zh-CN" altLang="fr-FR" dirty="0">
                <a:latin typeface="Arial" charset="0"/>
              </a:rPr>
              <a:t> </a:t>
            </a:r>
            <a:r>
              <a:rPr lang="zh-CN" altLang="en-US" dirty="0" smtClean="0">
                <a:latin typeface="Arial" charset="0"/>
              </a:rPr>
              <a:t>。</a:t>
            </a:r>
            <a:endParaRPr lang="zh-CN" altLang="en-US" dirty="0">
              <a:latin typeface="Arial"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7461"/>
                                        </p:tgtEl>
                                        <p:attrNameLst>
                                          <p:attrName>style.visibility</p:attrName>
                                        </p:attrNameLst>
                                      </p:cBhvr>
                                      <p:to>
                                        <p:strVal val="visible"/>
                                      </p:to>
                                    </p:set>
                                    <p:anim calcmode="lin" valueType="num">
                                      <p:cBhvr additive="base">
                                        <p:cTn id="7" dur="500" fill="hold"/>
                                        <p:tgtEl>
                                          <p:spTgt spid="147461"/>
                                        </p:tgtEl>
                                        <p:attrNameLst>
                                          <p:attrName>ppt_x</p:attrName>
                                        </p:attrNameLst>
                                      </p:cBhvr>
                                      <p:tavLst>
                                        <p:tav tm="0">
                                          <p:val>
                                            <p:strVal val="#ppt_x"/>
                                          </p:val>
                                        </p:tav>
                                        <p:tav tm="100000">
                                          <p:val>
                                            <p:strVal val="#ppt_x"/>
                                          </p:val>
                                        </p:tav>
                                      </p:tavLst>
                                    </p:anim>
                                    <p:anim calcmode="lin" valueType="num">
                                      <p:cBhvr additive="base">
                                        <p:cTn id="8" dur="500" fill="hold"/>
                                        <p:tgtEl>
                                          <p:spTgt spid="1474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txBox="1">
            <a:spLocks noChangeArrowheads="1"/>
          </p:cNvSpPr>
          <p:nvPr/>
        </p:nvSpPr>
        <p:spPr>
          <a:xfrm>
            <a:off x="914400" y="685800"/>
            <a:ext cx="7391400" cy="2057400"/>
          </a:xfrm>
          <a:prstGeom prst="rect">
            <a:avLst/>
          </a:prstGeom>
        </p:spPr>
        <p:txBody>
          <a:bodyPr/>
          <a:lstStyle/>
          <a:p>
            <a:pPr algn="ctr">
              <a:defRPr/>
            </a:pPr>
            <a:r>
              <a:rPr lang="zh-CN" altLang="en-US" sz="8000" b="1" kern="0" dirty="0">
                <a:solidFill>
                  <a:srgbClr val="FF00FF"/>
                </a:solidFill>
                <a:latin typeface="方正舒体" pitchFamily="2" charset="-122"/>
                <a:ea typeface="方正舒体" pitchFamily="2" charset="-122"/>
                <a:cs typeface="+mj-cs"/>
              </a:rPr>
              <a:t>休 息 一 下</a:t>
            </a:r>
          </a:p>
        </p:txBody>
      </p:sp>
      <p:pic>
        <p:nvPicPr>
          <p:cNvPr id="86019" name="Picture 3" descr="http://www.cqcyxx.com/scjpw/gif2/105/gif332.gif"/>
          <p:cNvPicPr>
            <a:picLocks noChangeAspect="1" noChangeArrowheads="1" noCrop="1"/>
          </p:cNvPicPr>
          <p:nvPr/>
        </p:nvPicPr>
        <p:blipFill>
          <a:blip r:embed="rId2"/>
          <a:srcRect/>
          <a:stretch>
            <a:fillRect/>
          </a:stretch>
        </p:blipFill>
        <p:spPr bwMode="auto">
          <a:xfrm>
            <a:off x="3200400" y="3124200"/>
            <a:ext cx="2408238" cy="21050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eamwork">
  <a:themeElements>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fontScheme name="Teamwork">
      <a:majorFont>
        <a:latin typeface="Garamond"/>
        <a:ea typeface="宋体"/>
        <a:cs typeface=""/>
      </a:majorFont>
      <a:minorFont>
        <a:latin typeface="Garamond"/>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Teamwork 1">
        <a:dk1>
          <a:srgbClr val="000078"/>
        </a:dk1>
        <a:lt1>
          <a:srgbClr val="FFFFFF"/>
        </a:lt1>
        <a:dk2>
          <a:srgbClr val="000066"/>
        </a:dk2>
        <a:lt2>
          <a:srgbClr val="CCECFF"/>
        </a:lt2>
        <a:accent1>
          <a:srgbClr val="0099CC"/>
        </a:accent1>
        <a:accent2>
          <a:srgbClr val="008080"/>
        </a:accent2>
        <a:accent3>
          <a:srgbClr val="AAAAB8"/>
        </a:accent3>
        <a:accent4>
          <a:srgbClr val="DADADA"/>
        </a:accent4>
        <a:accent5>
          <a:srgbClr val="AACAE2"/>
        </a:accent5>
        <a:accent6>
          <a:srgbClr val="007373"/>
        </a:accent6>
        <a:hlink>
          <a:srgbClr val="00FFCC"/>
        </a:hlink>
        <a:folHlink>
          <a:srgbClr val="6699FF"/>
        </a:folHlink>
      </a:clrScheme>
      <a:clrMap bg1="dk2" tx1="lt1" bg2="dk1" tx2="lt2" accent1="accent1" accent2="accent2" accent3="accent3" accent4="accent4" accent5="accent5" accent6="accent6" hlink="hlink" folHlink="folHlink"/>
    </a:extraClrScheme>
    <a:extraClrScheme>
      <a:clrScheme name="Teamwork 2">
        <a:dk1>
          <a:srgbClr val="0000A6"/>
        </a:dk1>
        <a:lt1>
          <a:srgbClr val="FFFFFF"/>
        </a:lt1>
        <a:dk2>
          <a:srgbClr val="000099"/>
        </a:dk2>
        <a:lt2>
          <a:srgbClr val="CCFFFF"/>
        </a:lt2>
        <a:accent1>
          <a:srgbClr val="00CCFF"/>
        </a:accent1>
        <a:accent2>
          <a:srgbClr val="FFE701"/>
        </a:accent2>
        <a:accent3>
          <a:srgbClr val="AAAACA"/>
        </a:accent3>
        <a:accent4>
          <a:srgbClr val="DADADA"/>
        </a:accent4>
        <a:accent5>
          <a:srgbClr val="AAE2FF"/>
        </a:accent5>
        <a:accent6>
          <a:srgbClr val="E7D101"/>
        </a:accent6>
        <a:hlink>
          <a:srgbClr val="FFCC66"/>
        </a:hlink>
        <a:folHlink>
          <a:srgbClr val="00CA00"/>
        </a:folHlink>
      </a:clrScheme>
      <a:clrMap bg1="dk2" tx1="lt1" bg2="dk1" tx2="lt2" accent1="accent1" accent2="accent2" accent3="accent3" accent4="accent4" accent5="accent5" accent6="accent6" hlink="hlink" folHlink="folHlink"/>
    </a:extraClrScheme>
    <a:extraClrScheme>
      <a:clrScheme name="Teamwork 3">
        <a:dk1>
          <a:srgbClr val="000000"/>
        </a:dk1>
        <a:lt1>
          <a:srgbClr val="E0EBF6"/>
        </a:lt1>
        <a:dk2>
          <a:srgbClr val="77A4AF"/>
        </a:dk2>
        <a:lt2>
          <a:srgbClr val="F3F7FB"/>
        </a:lt2>
        <a:accent1>
          <a:srgbClr val="B9C4D7"/>
        </a:accent1>
        <a:accent2>
          <a:srgbClr val="B1A1C5"/>
        </a:accent2>
        <a:accent3>
          <a:srgbClr val="EDF3FA"/>
        </a:accent3>
        <a:accent4>
          <a:srgbClr val="000000"/>
        </a:accent4>
        <a:accent5>
          <a:srgbClr val="D9DEE8"/>
        </a:accent5>
        <a:accent6>
          <a:srgbClr val="A091B2"/>
        </a:accent6>
        <a:hlink>
          <a:srgbClr val="3F2FB5"/>
        </a:hlink>
        <a:folHlink>
          <a:srgbClr val="318944"/>
        </a:folHlink>
      </a:clrScheme>
      <a:clrMap bg1="lt1" tx1="dk1" bg2="lt2" tx2="dk2" accent1="accent1" accent2="accent2" accent3="accent3" accent4="accent4" accent5="accent5" accent6="accent6" hlink="hlink" folHlink="folHlink"/>
    </a:extraClrScheme>
    <a:extraClrScheme>
      <a:clrScheme name="Teamwork 4">
        <a:dk1>
          <a:srgbClr val="006E6B"/>
        </a:dk1>
        <a:lt1>
          <a:srgbClr val="FFFFFF"/>
        </a:lt1>
        <a:dk2>
          <a:srgbClr val="006666"/>
        </a:dk2>
        <a:lt2>
          <a:srgbClr val="B9EFEE"/>
        </a:lt2>
        <a:accent1>
          <a:srgbClr val="33CCCC"/>
        </a:accent1>
        <a:accent2>
          <a:srgbClr val="6AB475"/>
        </a:accent2>
        <a:accent3>
          <a:srgbClr val="AAB8B8"/>
        </a:accent3>
        <a:accent4>
          <a:srgbClr val="DADADA"/>
        </a:accent4>
        <a:accent5>
          <a:srgbClr val="ADE2E2"/>
        </a:accent5>
        <a:accent6>
          <a:srgbClr val="5FA369"/>
        </a:accent6>
        <a:hlink>
          <a:srgbClr val="00FF99"/>
        </a:hlink>
        <a:folHlink>
          <a:srgbClr val="CCFF66"/>
        </a:folHlink>
      </a:clrScheme>
      <a:clrMap bg1="dk2" tx1="lt1" bg2="dk1" tx2="lt2" accent1="accent1" accent2="accent2" accent3="accent3" accent4="accent4" accent5="accent5" accent6="accent6" hlink="hlink" folHlink="folHlink"/>
    </a:extraClrScheme>
    <a:extraClrScheme>
      <a:clrScheme name="Teamwork 5">
        <a:dk1>
          <a:srgbClr val="8ABA8D"/>
        </a:dk1>
        <a:lt1>
          <a:srgbClr val="FFFFFF"/>
        </a:lt1>
        <a:dk2>
          <a:srgbClr val="6FB56D"/>
        </a:dk2>
        <a:lt2>
          <a:srgbClr val="DCF1F4"/>
        </a:lt2>
        <a:accent1>
          <a:srgbClr val="2E7E2E"/>
        </a:accent1>
        <a:accent2>
          <a:srgbClr val="25735D"/>
        </a:accent2>
        <a:accent3>
          <a:srgbClr val="BBD7BA"/>
        </a:accent3>
        <a:accent4>
          <a:srgbClr val="DADADA"/>
        </a:accent4>
        <a:accent5>
          <a:srgbClr val="ADC0AD"/>
        </a:accent5>
        <a:accent6>
          <a:srgbClr val="206853"/>
        </a:accent6>
        <a:hlink>
          <a:srgbClr val="FFFF00"/>
        </a:hlink>
        <a:folHlink>
          <a:srgbClr val="FFF4BF"/>
        </a:folHlink>
      </a:clrScheme>
      <a:clrMap bg1="dk2" tx1="lt1" bg2="dk1" tx2="lt2" accent1="accent1" accent2="accent2" accent3="accent3" accent4="accent4" accent5="accent5" accent6="accent6" hlink="hlink" folHlink="folHlink"/>
    </a:extraClrScheme>
    <a:extraClrScheme>
      <a:clrScheme name="Teamwork 6">
        <a:dk1>
          <a:srgbClr val="005400"/>
        </a:dk1>
        <a:lt1>
          <a:srgbClr val="FFFFFF"/>
        </a:lt1>
        <a:dk2>
          <a:srgbClr val="004800"/>
        </a:dk2>
        <a:lt2>
          <a:srgbClr val="D6D8C0"/>
        </a:lt2>
        <a:accent1>
          <a:srgbClr val="339933"/>
        </a:accent1>
        <a:accent2>
          <a:srgbClr val="7D8C70"/>
        </a:accent2>
        <a:accent3>
          <a:srgbClr val="AAB1AA"/>
        </a:accent3>
        <a:accent4>
          <a:srgbClr val="DADADA"/>
        </a:accent4>
        <a:accent5>
          <a:srgbClr val="ADCAAD"/>
        </a:accent5>
        <a:accent6>
          <a:srgbClr val="717E65"/>
        </a:accent6>
        <a:hlink>
          <a:srgbClr val="CCCC00"/>
        </a:hlink>
        <a:folHlink>
          <a:srgbClr val="85B3B1"/>
        </a:folHlink>
      </a:clrScheme>
      <a:clrMap bg1="dk2" tx1="lt1" bg2="dk1" tx2="lt2" accent1="accent1" accent2="accent2" accent3="accent3" accent4="accent4" accent5="accent5" accent6="accent6" hlink="hlink" folHlink="folHlink"/>
    </a:extraClrScheme>
    <a:extraClrScheme>
      <a:clrScheme name="Teamwork 7">
        <a:dk1>
          <a:srgbClr val="000000"/>
        </a:dk1>
        <a:lt1>
          <a:srgbClr val="F5F0BD"/>
        </a:lt1>
        <a:dk2>
          <a:srgbClr val="BD9D69"/>
        </a:dk2>
        <a:lt2>
          <a:srgbClr val="FFFFCC"/>
        </a:lt2>
        <a:accent1>
          <a:srgbClr val="CDBB77"/>
        </a:accent1>
        <a:accent2>
          <a:srgbClr val="F8EBD0"/>
        </a:accent2>
        <a:accent3>
          <a:srgbClr val="F9F6DB"/>
        </a:accent3>
        <a:accent4>
          <a:srgbClr val="000000"/>
        </a:accent4>
        <a:accent5>
          <a:srgbClr val="E3DABD"/>
        </a:accent5>
        <a:accent6>
          <a:srgbClr val="E1D5BC"/>
        </a:accent6>
        <a:hlink>
          <a:srgbClr val="FF9900"/>
        </a:hlink>
        <a:folHlink>
          <a:srgbClr val="C64B00"/>
        </a:folHlink>
      </a:clrScheme>
      <a:clrMap bg1="lt1" tx1="dk1" bg2="lt2" tx2="dk2" accent1="accent1" accent2="accent2" accent3="accent3" accent4="accent4" accent5="accent5" accent6="accent6" hlink="hlink" folHlink="folHlink"/>
    </a:extraClrScheme>
    <a:extraClrScheme>
      <a:clrScheme name="Teamwork 8">
        <a:dk1>
          <a:srgbClr val="000000"/>
        </a:dk1>
        <a:lt1>
          <a:srgbClr val="E2DDD4"/>
        </a:lt1>
        <a:dk2>
          <a:srgbClr val="000000"/>
        </a:dk2>
        <a:lt2>
          <a:srgbClr val="EFEBE3"/>
        </a:lt2>
        <a:accent1>
          <a:srgbClr val="F2F2F2"/>
        </a:accent1>
        <a:accent2>
          <a:srgbClr val="C4AD74"/>
        </a:accent2>
        <a:accent3>
          <a:srgbClr val="EEEBE6"/>
        </a:accent3>
        <a:accent4>
          <a:srgbClr val="000000"/>
        </a:accent4>
        <a:accent5>
          <a:srgbClr val="F7F7F7"/>
        </a:accent5>
        <a:accent6>
          <a:srgbClr val="B19C68"/>
        </a:accent6>
        <a:hlink>
          <a:srgbClr val="A46032"/>
        </a:hlink>
        <a:folHlink>
          <a:srgbClr val="8F8E73"/>
        </a:folHlink>
      </a:clrScheme>
      <a:clrMap bg1="lt1" tx1="dk1" bg2="lt2" tx2="dk2" accent1="accent1" accent2="accent2" accent3="accent3" accent4="accent4" accent5="accent5" accent6="accent6" hlink="hlink" folHlink="folHlink"/>
    </a:extraClrScheme>
    <a:extraClrScheme>
      <a:clrScheme name="Teamwork 9">
        <a:dk1>
          <a:srgbClr val="8A0000"/>
        </a:dk1>
        <a:lt1>
          <a:srgbClr val="FFFFFF"/>
        </a:lt1>
        <a:dk2>
          <a:srgbClr val="800000"/>
        </a:dk2>
        <a:lt2>
          <a:srgbClr val="FFFFCC"/>
        </a:lt2>
        <a:accent1>
          <a:srgbClr val="FF5831"/>
        </a:accent1>
        <a:accent2>
          <a:srgbClr val="C5543D"/>
        </a:accent2>
        <a:accent3>
          <a:srgbClr val="C0AAAA"/>
        </a:accent3>
        <a:accent4>
          <a:srgbClr val="DADADA"/>
        </a:accent4>
        <a:accent5>
          <a:srgbClr val="FFB4AD"/>
        </a:accent5>
        <a:accent6>
          <a:srgbClr val="B24B36"/>
        </a:accent6>
        <a:hlink>
          <a:srgbClr val="FFFFCC"/>
        </a:hlink>
        <a:folHlink>
          <a:srgbClr val="FF990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Teamwork</Template>
  <TotalTime>899</TotalTime>
  <Words>1973</Words>
  <Application>Microsoft Office PowerPoint</Application>
  <PresentationFormat>全屏显示(4:3)</PresentationFormat>
  <Paragraphs>242</Paragraphs>
  <Slides>45</Slides>
  <Notes>0</Notes>
  <HiddenSlides>0</HiddenSlides>
  <MMClips>0</MMClips>
  <ScaleCrop>false</ScaleCrop>
  <HeadingPairs>
    <vt:vector size="6" baseType="variant">
      <vt:variant>
        <vt:lpstr>主题</vt:lpstr>
      </vt:variant>
      <vt:variant>
        <vt:i4>1</vt:i4>
      </vt:variant>
      <vt:variant>
        <vt:lpstr>嵌入 OLE 服务器</vt:lpstr>
      </vt:variant>
      <vt:variant>
        <vt:i4>2</vt:i4>
      </vt:variant>
      <vt:variant>
        <vt:lpstr>幻灯片标题</vt:lpstr>
      </vt:variant>
      <vt:variant>
        <vt:i4>45</vt:i4>
      </vt:variant>
    </vt:vector>
  </HeadingPairs>
  <TitlesOfParts>
    <vt:vector size="48" baseType="lpstr">
      <vt:lpstr>Teamwork</vt:lpstr>
      <vt:lpstr>Microsoft Drawing</vt:lpstr>
      <vt:lpstr>公式</vt:lpstr>
      <vt:lpstr>数字图像技术应用</vt:lpstr>
      <vt:lpstr>幻灯片 2</vt:lpstr>
      <vt:lpstr>幻灯片 3</vt:lpstr>
      <vt:lpstr>幻灯片 4</vt:lpstr>
      <vt:lpstr>幻灯片 5</vt:lpstr>
      <vt:lpstr>幻灯片 6</vt:lpstr>
      <vt:lpstr>幻灯片 7</vt:lpstr>
      <vt:lpstr>幻灯片 8</vt:lpstr>
      <vt:lpstr>幻灯片 9</vt:lpstr>
      <vt:lpstr>自动指纹识别系统 （Automatic Fingerprint Identification System）</vt:lpstr>
      <vt:lpstr>幻灯片 11</vt:lpstr>
      <vt:lpstr>指纹图像获取</vt:lpstr>
      <vt:lpstr>指纹的特征</vt:lpstr>
      <vt:lpstr>幻灯片 14</vt:lpstr>
      <vt:lpstr>模式区（Pattern Area）</vt:lpstr>
      <vt:lpstr>核心点（Core Point）</vt:lpstr>
      <vt:lpstr>三角点（Delta）</vt:lpstr>
      <vt:lpstr>纹数（Ridge Count）</vt:lpstr>
      <vt:lpstr>局部特征</vt:lpstr>
      <vt:lpstr>特征点的分类</vt:lpstr>
      <vt:lpstr>幻灯片 21</vt:lpstr>
      <vt:lpstr>幻灯片 22</vt:lpstr>
      <vt:lpstr>指纹识别技术</vt:lpstr>
      <vt:lpstr>数字图像技术应用</vt:lpstr>
      <vt:lpstr>在线玻璃瓶口缺陷检测系统</vt:lpstr>
      <vt:lpstr>基于视频的图像获取</vt:lpstr>
      <vt:lpstr>幻灯片 27</vt:lpstr>
      <vt:lpstr>缺陷检测识别</vt:lpstr>
      <vt:lpstr>幻灯片 29</vt:lpstr>
      <vt:lpstr>幻灯片 30</vt:lpstr>
      <vt:lpstr>数字图像技术应用</vt:lpstr>
      <vt:lpstr>幻灯片 32</vt:lpstr>
      <vt:lpstr>幻灯片 33</vt:lpstr>
      <vt:lpstr>幻灯片 34</vt:lpstr>
      <vt:lpstr>(A) 平均值背景</vt:lpstr>
      <vt:lpstr>幻灯片 36</vt:lpstr>
      <vt:lpstr>(B)均值循环算法 (自适应方法)</vt:lpstr>
      <vt:lpstr>c) 高斯循环算法</vt:lpstr>
      <vt:lpstr>幻灯片 39</vt:lpstr>
      <vt:lpstr>幻灯片 40</vt:lpstr>
      <vt:lpstr>幻灯片 41</vt:lpstr>
      <vt:lpstr>幻灯片 42</vt:lpstr>
      <vt:lpstr>幻灯片 43</vt:lpstr>
      <vt:lpstr>幻灯片 44</vt:lpstr>
      <vt:lpstr>幻灯片 45</vt:lpstr>
    </vt:vector>
  </TitlesOfParts>
  <Company>sdust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数字图像处理  （Digital Image Processing）</dc:title>
  <dc:creator>lcz</dc:creator>
  <cp:lastModifiedBy>jfhe</cp:lastModifiedBy>
  <cp:revision>50</cp:revision>
  <dcterms:created xsi:type="dcterms:W3CDTF">2007-02-19T10:12:36Z</dcterms:created>
  <dcterms:modified xsi:type="dcterms:W3CDTF">2020-10-25T09:10:04Z</dcterms:modified>
</cp:coreProperties>
</file>