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91" r:id="rId5"/>
    <p:sldId id="294" r:id="rId6"/>
    <p:sldId id="303" r:id="rId7"/>
    <p:sldId id="293" r:id="rId8"/>
    <p:sldId id="295" r:id="rId9"/>
    <p:sldId id="29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Participation and </a:t>
            </a:r>
            <a:r>
              <a:rPr lang="en-GB" altLang="zh-CN" sz="2800" b="1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Behavior</a:t>
            </a: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Discussions 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Entering a discussion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Avoiding inappropriate </a:t>
            </a:r>
            <a:r>
              <a:rPr lang="en-US" altLang="zh-CN" sz="2400" b="1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behaviours</a:t>
            </a: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 in discussion</a:t>
            </a:r>
          </a:p>
          <a:p>
            <a:pPr marL="514350" lvl="0" indent="-514350">
              <a:buFont typeface="+mj-lt"/>
              <a:buAutoNum type="arabicPeriod"/>
            </a:pPr>
            <a:endParaRPr lang="en-US" altLang="zh-CN" sz="24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9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Participation and Behavior in Discussions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altLang="zh-CN" sz="3600" b="1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1. </a:t>
            </a:r>
            <a:r>
              <a:rPr lang="en-US" altLang="zh-CN" sz="4800" kern="100" dirty="0"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Entering a discussion</a:t>
            </a:r>
            <a:endParaRPr lang="en-US" altLang="zh-CN" sz="48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1" i="0" u="none" strike="noStrike" dirty="0">
                <a:solidFill>
                  <a:srgbClr val="0D0D0D"/>
                </a:solidFill>
                <a:effectLst/>
                <a:latin typeface="Söhne"/>
              </a:rPr>
              <a:t>Importance of Effective Participation and </a:t>
            </a:r>
            <a:r>
              <a:rPr lang="en-GB" altLang="zh-CN" sz="2800" b="1" i="0" u="none" strike="noStrike" dirty="0" err="1">
                <a:solidFill>
                  <a:srgbClr val="0D0D0D"/>
                </a:solidFill>
                <a:effectLst/>
                <a:latin typeface="Söhne"/>
              </a:rPr>
              <a:t>Behavior</a:t>
            </a:r>
            <a:r>
              <a:rPr lang="en-GB" altLang="zh-CN" sz="2800" b="1" i="0" u="none" strike="noStrike" dirty="0">
                <a:solidFill>
                  <a:srgbClr val="0D0D0D"/>
                </a:solidFill>
                <a:effectLst/>
                <a:latin typeface="Söhne"/>
              </a:rPr>
              <a:t> in Discussions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1" i="0" u="none" strike="noStrike" dirty="0">
                <a:solidFill>
                  <a:srgbClr val="0D0D0D"/>
                </a:solidFill>
                <a:effectLst/>
                <a:latin typeface="Söhne"/>
              </a:rPr>
              <a:t>Overview of Topics Covered in this Module</a:t>
            </a: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19200" y="1443841"/>
            <a:ext cx="8659091" cy="3374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Language Tips for Entering a Discussion</a:t>
            </a:r>
            <a:endParaRPr lang="en-GB" altLang="zh-CN" sz="3600" dirty="0">
              <a:solidFill>
                <a:srgbClr val="0D0D0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altLang="zh-CN" sz="1800" kern="0" dirty="0">
              <a:solidFill>
                <a:srgbClr val="0D0D0D"/>
              </a:solidFill>
              <a:effectLst/>
              <a:latin typeface="Segoe UI" panose="020B0502040204020203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Use Polite Phrases to Signal Your Intent to Speak: "Excuse me, may I add something?" or "Could I jump in here for a moment?"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Acknowledge the Current Speaker: Use phrases like "Thank you for sharing your perspective" before contributing your own thoughts.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Be Concise and Relevant: Start with a brief summary of your point to ensure clarity and relevance to the ongoing discussion.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49927" y="1288473"/>
            <a:ext cx="86590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</a:rPr>
              <a:t>Practice Activity: Entering a Discussion</a:t>
            </a:r>
            <a:r>
              <a:rPr lang="zh-CN" altLang="zh-CN" sz="4400" dirty="0">
                <a:effectLst/>
              </a:rPr>
              <a:t> </a:t>
            </a:r>
            <a:endParaRPr lang="en-GB" altLang="zh-CN" sz="4400" dirty="0">
              <a:effectLst/>
            </a:endParaRPr>
          </a:p>
          <a:p>
            <a:pPr algn="l"/>
            <a:endParaRPr lang="en-GB" altLang="zh-CN" sz="32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Scenarios or Discussion Topics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Practice entering discussions at appropriate times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eedback on the effectiveness of their timing and language use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160</Words>
  <Application>Microsoft Macintosh PowerPoint</Application>
  <PresentationFormat>宽屏</PresentationFormat>
  <Paragraphs>28</Paragraphs>
  <Slides>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DengXian</vt:lpstr>
      <vt:lpstr>Söhne</vt:lpstr>
      <vt:lpstr>Arial</vt:lpstr>
      <vt:lpstr>Avenir Next LT Pro</vt:lpstr>
      <vt:lpstr>Calibri</vt:lpstr>
      <vt:lpstr>Segoe UI</vt:lpstr>
      <vt:lpstr>Symbol</vt:lpstr>
      <vt:lpstr>Custom</vt:lpstr>
      <vt:lpstr>学术英语口语</vt:lpstr>
      <vt:lpstr>PowerPoint 演示文稿</vt:lpstr>
      <vt:lpstr>1. Entering a discussion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2024-03-14T16:29:48Z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