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91" r:id="rId5"/>
    <p:sldId id="294" r:id="rId6"/>
    <p:sldId id="303" r:id="rId7"/>
    <p:sldId id="293" r:id="rId8"/>
    <p:sldId id="295" r:id="rId9"/>
    <p:sldId id="296" r:id="rId10"/>
    <p:sldId id="297" r:id="rId11"/>
    <p:sldId id="30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91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560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Group Discussion Leadership and Evaluation</a:t>
            </a: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Chairing a Group Discussion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Evaluating a Discussion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 10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Effective Group Discussion Leadership and Evaluation</a:t>
            </a: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1. Chairing a discussion</a:t>
            </a:r>
          </a:p>
        </p:txBody>
      </p:sp>
    </p:spTree>
    <p:extLst>
      <p:ext uri="{BB962C8B-B14F-4D97-AF65-F5344CB8AC3E}">
        <p14:creationId xmlns:p14="http://schemas.microsoft.com/office/powerpoint/2010/main" val="371173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922327" cy="1858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32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Importance of Effective Group Discussion Leadership and Evaluation</a:t>
            </a:r>
            <a:endParaRPr lang="zh-CN" altLang="zh-CN" sz="3200" b="1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32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Overview of Topics Covered in this Module</a:t>
            </a:r>
            <a:endParaRPr lang="zh-CN" altLang="zh-CN" sz="3200" b="1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2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219200" y="1443841"/>
            <a:ext cx="8659091" cy="3635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Chairing a Discussion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altLang="zh-CN" sz="36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32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Role of the Discussion Chairperson</a:t>
            </a:r>
            <a:endParaRPr lang="zh-CN" altLang="zh-CN" sz="3200" b="1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32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Responsibilities of a Discussion Leader</a:t>
            </a:r>
            <a:endParaRPr lang="zh-CN" altLang="zh-CN" sz="3200" b="1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32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Characteristics of Effective Discussion Leadership</a:t>
            </a:r>
            <a:endParaRPr lang="zh-CN" altLang="zh-CN" sz="3200" b="1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959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49927" y="1288473"/>
            <a:ext cx="8659091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Strategies for Chairing a Discussion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altLang="zh-CN" sz="320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Setting Clear Objectives and Agenda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Encouraging Participation from All Group Members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Managing Time and Keeping the Discussion on Track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32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Facilitating Productive Dialogue and Collaboration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GB" altLang="zh-CN" sz="320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589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094509" y="831273"/>
            <a:ext cx="8659091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1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Language Tips for Chairing a Discussion</a:t>
            </a:r>
          </a:p>
          <a:p>
            <a:pPr algn="l"/>
            <a:endParaRPr lang="en-GB" altLang="zh-CN" sz="36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Use Directive Language: Use phrases like "Let's move on to the next topic" to guide the discussion.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altLang="zh-CN" sz="28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Encourage Balanced Participation: Address quieter members directly with phrases like "What are your thoughts on this?"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altLang="zh-CN" sz="28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Foster Collaboration: Use inclusive language like "Let's work together to find a solution."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altLang="zh-CN" sz="28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10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094509" y="831273"/>
            <a:ext cx="8659091" cy="4035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</a:rPr>
              <a:t>Practice Activity: Chairing a Group Discussion</a:t>
            </a:r>
            <a:r>
              <a:rPr lang="zh-CN" altLang="zh-CN" sz="4400" b="1" dirty="0">
                <a:effectLst/>
              </a:rPr>
              <a:t> </a:t>
            </a:r>
            <a:endParaRPr lang="en-GB" altLang="zh-CN" sz="4400" b="1" dirty="0">
              <a:effectLst/>
            </a:endParaRPr>
          </a:p>
          <a:p>
            <a:pPr algn="l"/>
            <a:endParaRPr lang="en-GB" altLang="zh-CN" sz="5400" b="1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32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Simulate a Group Discussion Scenario</a:t>
            </a:r>
            <a:endParaRPr lang="zh-CN" altLang="zh-CN" sz="3200" b="1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32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Take turns chairing the discussion</a:t>
            </a:r>
            <a:endParaRPr lang="zh-CN" altLang="zh-CN" sz="3200" b="1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altLang="zh-CN" sz="3200" b="1" kern="0" dirty="0">
                <a:solidFill>
                  <a:srgbClr val="0D0D0D"/>
                </a:solidFill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</a:t>
            </a:r>
            <a:r>
              <a:rPr lang="en-US" altLang="zh-CN" sz="3200" b="1" kern="0" dirty="0">
                <a:solidFill>
                  <a:srgbClr val="0D0D0D"/>
                </a:solidFill>
                <a:effectLst/>
                <a:latin typeface="Segoe UI" panose="020B0502040204020203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eedback on your leadership skills and effectiveness in facilitating the discussion</a:t>
            </a:r>
            <a:endParaRPr lang="zh-CN" altLang="zh-CN" sz="3200" b="1" kern="100" dirty="0">
              <a:solidFill>
                <a:srgbClr val="0D0D0D"/>
              </a:solidFill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87564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191</Words>
  <Application>Microsoft Macintosh PowerPoint</Application>
  <PresentationFormat>宽屏</PresentationFormat>
  <Paragraphs>43</Paragraphs>
  <Slides>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DengXian</vt:lpstr>
      <vt:lpstr>Arial</vt:lpstr>
      <vt:lpstr>Avenir Next LT Pro</vt:lpstr>
      <vt:lpstr>Calibri</vt:lpstr>
      <vt:lpstr>Segoe UI</vt:lpstr>
      <vt:lpstr>Symbol</vt:lpstr>
      <vt:lpstr>Custom</vt:lpstr>
      <vt:lpstr>学术英语口语</vt:lpstr>
      <vt:lpstr>PowerPoint 演示文稿</vt:lpstr>
      <vt:lpstr>1. Chairing a discussion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2024-03-14T16:37:24Z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