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407" r:id="rId4"/>
    <p:sldId id="408" r:id="rId6"/>
    <p:sldId id="261" r:id="rId7"/>
    <p:sldId id="376" r:id="rId8"/>
    <p:sldId id="377" r:id="rId9"/>
    <p:sldId id="281" r:id="rId10"/>
    <p:sldId id="287" r:id="rId11"/>
    <p:sldId id="409" r:id="rId12"/>
    <p:sldId id="410" r:id="rId13"/>
    <p:sldId id="411" r:id="rId14"/>
    <p:sldId id="290" r:id="rId15"/>
    <p:sldId id="291" r:id="rId16"/>
    <p:sldId id="412" r:id="rId17"/>
    <p:sldId id="296" r:id="rId18"/>
    <p:sldId id="299" r:id="rId19"/>
    <p:sldId id="406" r:id="rId20"/>
    <p:sldId id="378" r:id="rId21"/>
    <p:sldId id="297" r:id="rId22"/>
    <p:sldId id="413" r:id="rId23"/>
    <p:sldId id="415" r:id="rId24"/>
    <p:sldId id="416" r:id="rId25"/>
    <p:sldId id="417" r:id="rId26"/>
    <p:sldId id="418" r:id="rId27"/>
    <p:sldId id="316" r:id="rId28"/>
    <p:sldId id="419" r:id="rId29"/>
    <p:sldId id="310" r:id="rId30"/>
    <p:sldId id="302" r:id="rId31"/>
    <p:sldId id="433" r:id="rId32"/>
    <p:sldId id="420" r:id="rId33"/>
    <p:sldId id="421" r:id="rId34"/>
    <p:sldId id="422" r:id="rId35"/>
    <p:sldId id="434" r:id="rId36"/>
    <p:sldId id="423" r:id="rId37"/>
    <p:sldId id="435" r:id="rId38"/>
    <p:sldId id="424" r:id="rId39"/>
    <p:sldId id="304" r:id="rId40"/>
    <p:sldId id="305" r:id="rId41"/>
    <p:sldId id="306" r:id="rId42"/>
    <p:sldId id="425" r:id="rId43"/>
    <p:sldId id="426" r:id="rId44"/>
    <p:sldId id="427" r:id="rId45"/>
    <p:sldId id="307" r:id="rId46"/>
    <p:sldId id="308" r:id="rId47"/>
    <p:sldId id="428" r:id="rId48"/>
    <p:sldId id="309" r:id="rId49"/>
    <p:sldId id="429" r:id="rId50"/>
    <p:sldId id="318" r:id="rId51"/>
    <p:sldId id="396" r:id="rId52"/>
    <p:sldId id="327" r:id="rId53"/>
    <p:sldId id="393" r:id="rId54"/>
    <p:sldId id="388" r:id="rId55"/>
    <p:sldId id="397" r:id="rId56"/>
    <p:sldId id="364" r:id="rId57"/>
    <p:sldId id="365" r:id="rId58"/>
    <p:sldId id="366" r:id="rId59"/>
    <p:sldId id="389" r:id="rId60"/>
    <p:sldId id="363" r:id="rId61"/>
    <p:sldId id="367" r:id="rId62"/>
    <p:sldId id="394" r:id="rId63"/>
    <p:sldId id="368" r:id="rId64"/>
    <p:sldId id="369" r:id="rId65"/>
    <p:sldId id="370" r:id="rId66"/>
    <p:sldId id="431" r:id="rId67"/>
    <p:sldId id="398" r:id="rId68"/>
    <p:sldId id="399" r:id="rId69"/>
    <p:sldId id="400" r:id="rId70"/>
    <p:sldId id="401" r:id="rId71"/>
    <p:sldId id="402" r:id="rId72"/>
    <p:sldId id="403" r:id="rId73"/>
    <p:sldId id="432" r:id="rId74"/>
    <p:sldId id="404" r:id="rId75"/>
    <p:sldId id="405" r:id="rId76"/>
    <p:sldId id="493" r:id="rId77"/>
    <p:sldId id="494" r:id="rId78"/>
    <p:sldId id="495" r:id="rId79"/>
    <p:sldId id="496" r:id="rId80"/>
    <p:sldId id="497" r:id="rId81"/>
    <p:sldId id="498" r:id="rId82"/>
    <p:sldId id="499" r:id="rId83"/>
    <p:sldId id="500" r:id="rId84"/>
    <p:sldId id="501" r:id="rId85"/>
    <p:sldId id="502" r:id="rId86"/>
    <p:sldId id="503" r:id="rId87"/>
    <p:sldId id="504" r:id="rId88"/>
    <p:sldId id="505" r:id="rId89"/>
    <p:sldId id="265" r:id="rId90"/>
  </p:sldIdLst>
  <p:sldSz cx="18288000" cy="13716000"/>
  <p:notesSz cx="6858000" cy="9144000"/>
  <p:custDataLst>
    <p:tags r:id="rId9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92" initials="l" lastIdx="26" clrIdx="0"/>
  <p:cmAuthor id="2" name="xb21cn" initials="xb21cn" lastIdx="1" clrIdx="1"/>
  <p:cmAuthor id="3" name="Administrator" initials="A"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336699"/>
    <a:srgbClr val="855259"/>
    <a:srgbClr val="FF9900"/>
    <a:srgbClr val="FFFF99"/>
    <a:srgbClr val="4F6228"/>
    <a:srgbClr val="415070"/>
    <a:srgbClr val="D0D9E4"/>
    <a:srgbClr val="D2D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3211" autoAdjust="0"/>
  </p:normalViewPr>
  <p:slideViewPr>
    <p:cSldViewPr>
      <p:cViewPr varScale="1">
        <p:scale>
          <a:sx n="41" d="100"/>
          <a:sy n="41" d="100"/>
        </p:scale>
        <p:origin x="-18" y="6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5" Type="http://schemas.openxmlformats.org/officeDocument/2006/relationships/tags" Target="tags/tag1.xml"/><Relationship Id="rId94" Type="http://schemas.openxmlformats.org/officeDocument/2006/relationships/commentAuthors" Target="commentAuthors.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75A9E-B9D6-544C-9A7F-E86E74B45D0C}"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A2D58-207A-DC4B-9E8B-A1323A0C164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smtClean="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CA2D58-207A-DC4B-9E8B-A1323A0C1649}"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文本框 6"/>
          <p:cNvSpPr txBox="1"/>
          <p:nvPr userDrawn="1"/>
        </p:nvSpPr>
        <p:spPr>
          <a:xfrm>
            <a:off x="11952312" y="13095867"/>
            <a:ext cx="9217024" cy="461665"/>
          </a:xfrm>
          <a:prstGeom prst="rect">
            <a:avLst/>
          </a:prstGeom>
          <a:noFill/>
        </p:spPr>
        <p:txBody>
          <a:bodyPr wrap="square" rtlCol="0">
            <a:spAutoFit/>
          </a:bodyPr>
          <a:lstStyle/>
          <a:p>
            <a:r>
              <a:rPr kumimoji="1" lang="zh-CN" altLang="en-US" sz="2400" b="1" dirty="0">
                <a:solidFill>
                  <a:srgbClr val="415070"/>
                </a:solidFill>
                <a:latin typeface="+mn-ea"/>
              </a:rPr>
              <a:t>新编大学英语（第四版）</a:t>
            </a:r>
            <a:r>
              <a:rPr kumimoji="1" lang="en-US" altLang="zh-CN" sz="2400" b="1" dirty="0">
                <a:solidFill>
                  <a:srgbClr val="415070"/>
                </a:solidFill>
                <a:latin typeface="+mn-ea"/>
              </a:rPr>
              <a:t> </a:t>
            </a:r>
            <a:r>
              <a:rPr kumimoji="1" lang="zh-CN" altLang="en-US" sz="2400" b="1" dirty="0">
                <a:solidFill>
                  <a:srgbClr val="415070"/>
                </a:solidFill>
                <a:latin typeface="+mn-ea"/>
              </a:rPr>
              <a:t>综合教程 </a:t>
            </a:r>
            <a:r>
              <a:rPr kumimoji="1" lang="en-US" altLang="zh-CN" sz="2400" b="1" dirty="0">
                <a:solidFill>
                  <a:srgbClr val="415070"/>
                </a:solidFill>
                <a:latin typeface="+mj-lt"/>
              </a:rPr>
              <a:t>Unit </a:t>
            </a:r>
            <a:r>
              <a:rPr kumimoji="1" lang="en-US" altLang="zh-CN" sz="2400" b="1" dirty="0" smtClean="0">
                <a:solidFill>
                  <a:srgbClr val="415070"/>
                </a:solidFill>
                <a:latin typeface="+mj-lt"/>
              </a:rPr>
              <a:t>2</a:t>
            </a:r>
            <a:endParaRPr kumimoji="1" lang="zh-CN" altLang="en-US" sz="2400" b="1" dirty="0">
              <a:solidFill>
                <a:srgbClr val="415070"/>
              </a:solidFill>
              <a:latin typeface="+mj-lt"/>
            </a:endParaRPr>
          </a:p>
        </p:txBody>
      </p:sp>
      <p:cxnSp>
        <p:nvCxnSpPr>
          <p:cNvPr id="8" name="直线连接符 16"/>
          <p:cNvCxnSpPr/>
          <p:nvPr userDrawn="1"/>
        </p:nvCxnSpPr>
        <p:spPr>
          <a:xfrm>
            <a:off x="444116" y="12958090"/>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11.xml"/><Relationship Id="rId3" Type="http://schemas.openxmlformats.org/officeDocument/2006/relationships/slide" Target="slide47.xml"/><Relationship Id="rId2" Type="http://schemas.openxmlformats.org/officeDocument/2006/relationships/slide" Target="slide20.xml"/><Relationship Id="rId1"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10.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slide" Target="slide71.xml"/><Relationship Id="rId4" Type="http://schemas.openxmlformats.org/officeDocument/2006/relationships/slide" Target="slide64.xml"/><Relationship Id="rId3" Type="http://schemas.openxmlformats.org/officeDocument/2006/relationships/slide" Target="slide74.xml"/><Relationship Id="rId2" Type="http://schemas.openxmlformats.org/officeDocument/2006/relationships/slide" Target="slide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slide" Target="slide1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2.xml"/><Relationship Id="rId3" Type="http://schemas.openxmlformats.org/officeDocument/2006/relationships/slide" Target="slide51.xml"/><Relationship Id="rId2" Type="http://schemas.openxmlformats.org/officeDocument/2006/relationships/slide" Target="slide29.xml"/><Relationship Id="rId1" Type="http://schemas.openxmlformats.org/officeDocument/2006/relationships/slide" Target="slide5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slide" Target="slide48.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slide" Target="slide52.xml"/><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7.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slide" Target="slide55.xml"/><Relationship Id="rId1" Type="http://schemas.openxmlformats.org/officeDocument/2006/relationships/slide" Target="slide5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58.xml"/><Relationship Id="rId1" Type="http://schemas.openxmlformats.org/officeDocument/2006/relationships/slide" Target="slide56.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41.xml"/><Relationship Id="rId3" Type="http://schemas.openxmlformats.org/officeDocument/2006/relationships/slide" Target="slide39.xml"/><Relationship Id="rId2" Type="http://schemas.openxmlformats.org/officeDocument/2006/relationships/slide" Target="slide40.xml"/><Relationship Id="rId1" Type="http://schemas.openxmlformats.org/officeDocument/2006/relationships/slide" Target="slide5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9.xml"/><Relationship Id="rId1"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2.xml"/><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43.xml"/><Relationship Id="rId1"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1.xml"/><Relationship Id="rId1" Type="http://schemas.openxmlformats.org/officeDocument/2006/relationships/slide" Target="slide6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5.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46.xml"/><Relationship Id="rId1" Type="http://schemas.openxmlformats.org/officeDocument/2006/relationships/image" Target="../media/image15.pn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10.xml"/><Relationship Id="rId1" Type="http://schemas.openxmlformats.org/officeDocument/2006/relationships/slide" Target="slide63.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slide" Target="slide1.xml"/><Relationship Id="rId3" Type="http://schemas.openxmlformats.org/officeDocument/2006/relationships/slide" Target="slide48.xml"/><Relationship Id="rId2" Type="http://schemas.openxmlformats.org/officeDocument/2006/relationships/slide" Target="slide15.xml"/><Relationship Id="rId1" Type="http://schemas.openxmlformats.org/officeDocument/2006/relationships/slide" Target="slide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2.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image" Target="../media/image15.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4.xml"/><Relationship Id="rId1" Type="http://schemas.openxmlformats.org/officeDocument/2006/relationships/image" Target="../media/image15.png"/></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7.xml"/><Relationship Id="rId1" Type="http://schemas.openxmlformats.org/officeDocument/2006/relationships/image" Target="../media/image15.png"/></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8.xml"/><Relationship Id="rId1"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8.xml"/><Relationship Id="rId1" Type="http://schemas.openxmlformats.org/officeDocument/2006/relationships/image" Target="../media/image15.png"/></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9.xml"/><Relationship Id="rId1" Type="http://schemas.openxmlformats.org/officeDocument/2006/relationships/image" Target="../media/image15.png"/></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39.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43.xml"/><Relationship Id="rId1" Type="http://schemas.openxmlformats.org/officeDocument/2006/relationships/image" Target="../media/image15.png"/></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43.xml"/><Relationship Id="rId1" Type="http://schemas.openxmlformats.org/officeDocument/2006/relationships/image" Target="../media/image15.png"/></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41.xml"/><Relationship Id="rId1" Type="http://schemas.openxmlformats.org/officeDocument/2006/relationships/image" Target="../media/image15.png"/></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slide" Target="slide46.xml"/><Relationship Id="rId1"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slide" Target="slide6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slide" Target="slide7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slide" Target="slide6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slide" Target="slide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科研\2020\课件编写\Unit 2\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15698" y="4486275"/>
            <a:ext cx="13399781" cy="9229725"/>
          </a:xfrm>
          <a:prstGeom prst="rect">
            <a:avLst/>
          </a:prstGeom>
          <a:noFill/>
          <a:extLst>
            <a:ext uri="{909E8E84-426E-40DD-AFC4-6F175D3DCCD1}">
              <a14:hiddenFill xmlns:a14="http://schemas.microsoft.com/office/drawing/2010/main">
                <a:solidFill>
                  <a:srgbClr val="FFFFFF"/>
                </a:solidFill>
              </a14:hiddenFill>
            </a:ext>
          </a:extLst>
        </p:spPr>
      </p:pic>
      <p:sp>
        <p:nvSpPr>
          <p:cNvPr id="26" name="Path26"/>
          <p:cNvSpPr/>
          <p:nvPr/>
        </p:nvSpPr>
        <p:spPr>
          <a:xfrm>
            <a:off x="720001" y="0"/>
            <a:ext cx="16847997" cy="411468"/>
          </a:xfrm>
          <a:custGeom>
            <a:avLst/>
            <a:gdLst/>
            <a:ahLst/>
            <a:cxnLst/>
            <a:rect l="l" t="t" r="r" b="b"/>
            <a:pathLst>
              <a:path w="16847997" h="411468">
                <a:moveTo>
                  <a:pt x="0" y="411468"/>
                </a:moveTo>
                <a:lnTo>
                  <a:pt x="16847998" y="411468"/>
                </a:lnTo>
                <a:lnTo>
                  <a:pt x="16847998" y="0"/>
                </a:lnTo>
                <a:lnTo>
                  <a:pt x="0" y="0"/>
                </a:lnTo>
                <a:lnTo>
                  <a:pt x="0" y="411468"/>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27" name="Path27"/>
          <p:cNvSpPr/>
          <p:nvPr/>
        </p:nvSpPr>
        <p:spPr>
          <a:xfrm>
            <a:off x="2001232" y="1235782"/>
            <a:ext cx="935838" cy="1232840"/>
          </a:xfrm>
          <a:custGeom>
            <a:avLst/>
            <a:gdLst/>
            <a:ahLst/>
            <a:cxnLst/>
            <a:rect l="l" t="t" r="r" b="b"/>
            <a:pathLst>
              <a:path w="935838" h="1232840">
                <a:moveTo>
                  <a:pt x="922007" y="0"/>
                </a:moveTo>
                <a:lnTo>
                  <a:pt x="922007" y="227927"/>
                </a:lnTo>
                <a:lnTo>
                  <a:pt x="271082" y="227927"/>
                </a:lnTo>
                <a:lnTo>
                  <a:pt x="271082" y="492087"/>
                </a:lnTo>
                <a:lnTo>
                  <a:pt x="868502" y="492087"/>
                </a:lnTo>
                <a:lnTo>
                  <a:pt x="868502" y="702754"/>
                </a:lnTo>
                <a:lnTo>
                  <a:pt x="271082" y="702754"/>
                </a:lnTo>
                <a:lnTo>
                  <a:pt x="271082" y="1004926"/>
                </a:lnTo>
                <a:lnTo>
                  <a:pt x="935838" y="1004926"/>
                </a:lnTo>
                <a:lnTo>
                  <a:pt x="935838" y="1232840"/>
                </a:lnTo>
                <a:lnTo>
                  <a:pt x="0" y="1232840"/>
                </a:lnTo>
                <a:lnTo>
                  <a:pt x="0" y="0"/>
                </a:lnTo>
                <a:lnTo>
                  <a:pt x="922007" y="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28" name="Path28"/>
          <p:cNvSpPr/>
          <p:nvPr/>
        </p:nvSpPr>
        <p:spPr>
          <a:xfrm>
            <a:off x="3058688" y="1235781"/>
            <a:ext cx="1619593" cy="1232840"/>
          </a:xfrm>
          <a:custGeom>
            <a:avLst/>
            <a:gdLst/>
            <a:ahLst/>
            <a:cxnLst/>
            <a:rect l="l" t="t" r="r" b="b"/>
            <a:pathLst>
              <a:path w="1619593" h="1232840">
                <a:moveTo>
                  <a:pt x="1018743" y="1232840"/>
                </a:moveTo>
                <a:lnTo>
                  <a:pt x="809828" y="393674"/>
                </a:lnTo>
                <a:lnTo>
                  <a:pt x="806336" y="393674"/>
                </a:lnTo>
                <a:lnTo>
                  <a:pt x="600850" y="1232840"/>
                </a:lnTo>
                <a:lnTo>
                  <a:pt x="326327" y="1232840"/>
                </a:lnTo>
                <a:lnTo>
                  <a:pt x="0" y="0"/>
                </a:lnTo>
                <a:lnTo>
                  <a:pt x="271082" y="0"/>
                </a:lnTo>
                <a:lnTo>
                  <a:pt x="466179" y="839165"/>
                </a:lnTo>
                <a:lnTo>
                  <a:pt x="469659" y="839165"/>
                </a:lnTo>
                <a:lnTo>
                  <a:pt x="683756" y="0"/>
                </a:lnTo>
                <a:lnTo>
                  <a:pt x="937578" y="0"/>
                </a:lnTo>
                <a:lnTo>
                  <a:pt x="1148245" y="849515"/>
                </a:lnTo>
                <a:lnTo>
                  <a:pt x="1151674" y="849515"/>
                </a:lnTo>
                <a:lnTo>
                  <a:pt x="1353680" y="0"/>
                </a:lnTo>
                <a:lnTo>
                  <a:pt x="1619593" y="0"/>
                </a:lnTo>
                <a:lnTo>
                  <a:pt x="1288085" y="1232840"/>
                </a:lnTo>
                <a:lnTo>
                  <a:pt x="1018743" y="123284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grpSp>
        <p:nvGrpSpPr>
          <p:cNvPr id="29" name="Group29"/>
          <p:cNvGrpSpPr/>
          <p:nvPr/>
        </p:nvGrpSpPr>
        <p:grpSpPr>
          <a:xfrm>
            <a:off x="720002" y="1235780"/>
            <a:ext cx="1090725" cy="2406576"/>
            <a:chOff x="720002" y="1235780"/>
            <a:chExt cx="1090725" cy="2406576"/>
          </a:xfrm>
        </p:grpSpPr>
        <p:sp>
          <p:nvSpPr>
            <p:cNvPr id="30" name="Path30"/>
            <p:cNvSpPr/>
            <p:nvPr/>
          </p:nvSpPr>
          <p:spPr>
            <a:xfrm>
              <a:off x="720002" y="1235782"/>
              <a:ext cx="289840" cy="2406574"/>
            </a:xfrm>
            <a:custGeom>
              <a:avLst/>
              <a:gdLst/>
              <a:ahLst/>
              <a:cxnLst/>
              <a:rect l="l" t="t" r="r" b="b"/>
              <a:pathLst>
                <a:path w="289840" h="2406574">
                  <a:moveTo>
                    <a:pt x="48285" y="0"/>
                  </a:moveTo>
                  <a:lnTo>
                    <a:pt x="0" y="0"/>
                  </a:lnTo>
                  <a:lnTo>
                    <a:pt x="0" y="2406574"/>
                  </a:lnTo>
                  <a:lnTo>
                    <a:pt x="289839" y="2406574"/>
                  </a:lnTo>
                  <a:lnTo>
                    <a:pt x="289839" y="388772"/>
                  </a:lnTo>
                  <a:lnTo>
                    <a:pt x="48285" y="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31" name="Path31"/>
            <p:cNvSpPr/>
            <p:nvPr/>
          </p:nvSpPr>
          <p:spPr>
            <a:xfrm>
              <a:off x="939639" y="1235780"/>
              <a:ext cx="481787" cy="662344"/>
            </a:xfrm>
            <a:custGeom>
              <a:avLst/>
              <a:gdLst/>
              <a:ahLst/>
              <a:cxnLst/>
              <a:rect l="l" t="t" r="r" b="b"/>
              <a:pathLst>
                <a:path w="481787" h="662344">
                  <a:moveTo>
                    <a:pt x="481787" y="662343"/>
                  </a:moveTo>
                  <a:lnTo>
                    <a:pt x="69748" y="0"/>
                  </a:lnTo>
                  <a:lnTo>
                    <a:pt x="0" y="0"/>
                  </a:lnTo>
                  <a:lnTo>
                    <a:pt x="411518" y="662343"/>
                  </a:lnTo>
                  <a:lnTo>
                    <a:pt x="481787" y="662343"/>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32" name="Path32"/>
            <p:cNvSpPr/>
            <p:nvPr/>
          </p:nvSpPr>
          <p:spPr>
            <a:xfrm>
              <a:off x="1520875" y="1235781"/>
              <a:ext cx="289852" cy="1232840"/>
            </a:xfrm>
            <a:custGeom>
              <a:avLst/>
              <a:gdLst/>
              <a:ahLst/>
              <a:cxnLst/>
              <a:rect l="l" t="t" r="r" b="b"/>
              <a:pathLst>
                <a:path w="289852" h="1232840">
                  <a:moveTo>
                    <a:pt x="241567" y="1232840"/>
                  </a:moveTo>
                  <a:lnTo>
                    <a:pt x="289852" y="1232840"/>
                  </a:lnTo>
                  <a:lnTo>
                    <a:pt x="289852" y="0"/>
                  </a:lnTo>
                  <a:lnTo>
                    <a:pt x="0" y="0"/>
                  </a:lnTo>
                  <a:lnTo>
                    <a:pt x="0" y="844067"/>
                  </a:lnTo>
                  <a:lnTo>
                    <a:pt x="241567" y="123284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sp>
          <p:nvSpPr>
            <p:cNvPr id="33" name="Path33"/>
            <p:cNvSpPr/>
            <p:nvPr/>
          </p:nvSpPr>
          <p:spPr>
            <a:xfrm>
              <a:off x="1109290" y="1806281"/>
              <a:ext cx="481800" cy="662343"/>
            </a:xfrm>
            <a:custGeom>
              <a:avLst/>
              <a:gdLst/>
              <a:ahLst/>
              <a:cxnLst/>
              <a:rect l="l" t="t" r="r" b="b"/>
              <a:pathLst>
                <a:path w="481800" h="662343">
                  <a:moveTo>
                    <a:pt x="0" y="0"/>
                  </a:moveTo>
                  <a:lnTo>
                    <a:pt x="412039" y="662343"/>
                  </a:lnTo>
                  <a:lnTo>
                    <a:pt x="481800" y="662343"/>
                  </a:lnTo>
                  <a:lnTo>
                    <a:pt x="70282" y="0"/>
                  </a:lnTo>
                  <a:lnTo>
                    <a:pt x="0" y="0"/>
                  </a:lnTo>
                  <a:close/>
                </a:path>
              </a:pathLst>
            </a:custGeom>
            <a:solidFill>
              <a:srgbClr val="465685">
                <a:alpha val="100000"/>
              </a:srgbClr>
            </a:solidFill>
            <a:ln w="0" cap="sq">
              <a:solidFill>
                <a:srgbClr val="465685"/>
              </a:solidFill>
              <a:prstDash val="solid"/>
            </a:ln>
          </p:spPr>
          <p:txBody>
            <a:bodyPr rtlCol="0" anchor="ctr"/>
            <a:lstStyle/>
            <a:p>
              <a:pPr algn="ctr"/>
              <a:endParaRPr lang="en-US" altLang="zh-CN"/>
            </a:p>
          </p:txBody>
        </p:sp>
      </p:grpSp>
      <p:sp>
        <p:nvSpPr>
          <p:cNvPr id="34" name="Path34"/>
          <p:cNvSpPr/>
          <p:nvPr/>
        </p:nvSpPr>
        <p:spPr>
          <a:xfrm>
            <a:off x="-19055" y="10979240"/>
            <a:ext cx="3687280" cy="38100"/>
          </a:xfrm>
          <a:custGeom>
            <a:avLst/>
            <a:gdLst/>
            <a:ahLst/>
            <a:cxnLst/>
            <a:rect l="l" t="t" r="r" b="b"/>
            <a:pathLst>
              <a:path w="3687280" h="38100">
                <a:moveTo>
                  <a:pt x="3668230" y="19050"/>
                </a:moveTo>
                <a:lnTo>
                  <a:pt x="19050" y="19050"/>
                </a:lnTo>
              </a:path>
            </a:pathLst>
          </a:custGeom>
          <a:solidFill>
            <a:srgbClr val="465685">
              <a:alpha val="0"/>
            </a:srgbClr>
          </a:solidFill>
          <a:ln w="19050" cap="sq">
            <a:solidFill>
              <a:srgbClr val="465685"/>
            </a:solidFill>
            <a:prstDash val="solid"/>
          </a:ln>
        </p:spPr>
        <p:txBody>
          <a:bodyPr rtlCol="0" anchor="ctr"/>
          <a:lstStyle/>
          <a:p>
            <a:pPr algn="ctr"/>
            <a:endParaRPr lang="en-US" altLang="zh-CN"/>
          </a:p>
        </p:txBody>
      </p:sp>
      <p:sp>
        <p:nvSpPr>
          <p:cNvPr id="36" name="Text Box36"/>
          <p:cNvSpPr txBox="1"/>
          <p:nvPr/>
        </p:nvSpPr>
        <p:spPr>
          <a:xfrm>
            <a:off x="4838700" y="978558"/>
            <a:ext cx="2274824" cy="799300"/>
          </a:xfrm>
          <a:prstGeom prst="rect">
            <a:avLst/>
          </a:prstGeom>
        </p:spPr>
        <p:txBody>
          <a:bodyPr wrap="square" lIns="0" tIns="0" rIns="0" rtlCol="0">
            <a:spAutoFit/>
          </a:bodyPr>
          <a:lstStyle/>
          <a:p>
            <a:pPr algn="l" rtl="0">
              <a:lnSpc>
                <a:spcPts val="6295"/>
              </a:lnSpc>
            </a:pPr>
            <a:r>
              <a:rPr lang="en-US" altLang="zh-CN" sz="3700" b="1" spc="4" dirty="0">
                <a:solidFill>
                  <a:srgbClr val="465685"/>
                </a:solidFill>
                <a:latin typeface="Helvetica Neue"/>
                <a:ea typeface="Helvetica Neue"/>
                <a:cs typeface="Helvetica Neue"/>
              </a:rPr>
              <a:t>COLLEGE</a:t>
            </a:r>
            <a:endParaRPr lang="en-US" altLang="zh-CN" sz="3700" dirty="0">
              <a:latin typeface="Helvetica Neue"/>
              <a:ea typeface="Helvetica Neue"/>
              <a:cs typeface="Helvetica Neue"/>
            </a:endParaRPr>
          </a:p>
        </p:txBody>
      </p:sp>
      <p:sp>
        <p:nvSpPr>
          <p:cNvPr id="37" name="Text Box37"/>
          <p:cNvSpPr txBox="1"/>
          <p:nvPr/>
        </p:nvSpPr>
        <p:spPr>
          <a:xfrm>
            <a:off x="1305655" y="1511895"/>
            <a:ext cx="5820086" cy="2232794"/>
          </a:xfrm>
          <a:prstGeom prst="rect">
            <a:avLst/>
          </a:prstGeom>
        </p:spPr>
        <p:txBody>
          <a:bodyPr wrap="square" lIns="0" tIns="0" rIns="0" rtlCol="0">
            <a:spAutoFit/>
          </a:bodyPr>
          <a:lstStyle/>
          <a:p>
            <a:pPr indent="3533140" algn="l" rtl="0">
              <a:lnSpc>
                <a:spcPts val="8790"/>
              </a:lnSpc>
            </a:pPr>
            <a:r>
              <a:rPr lang="en-US" altLang="zh-CN" sz="3700" b="1" spc="194" dirty="0">
                <a:solidFill>
                  <a:srgbClr val="465685"/>
                </a:solidFill>
                <a:latin typeface="Helvetica Neue"/>
                <a:ea typeface="Helvetica Neue"/>
                <a:cs typeface="Helvetica Neue"/>
              </a:rPr>
              <a:t>ENGLISH</a:t>
            </a:r>
            <a:r>
              <a:rPr lang="en-US" altLang="zh-CN" sz="7500" spc="18" dirty="0">
                <a:solidFill>
                  <a:srgbClr val="465685"/>
                </a:solidFill>
                <a:latin typeface="Arial Unicode MS" panose="020B0604020202020204" charset="-122"/>
                <a:ea typeface="Arial Unicode MS" panose="020B0604020202020204" charset="-122"/>
                <a:cs typeface="Arial Unicode MS" panose="020B0604020202020204" charset="-122"/>
              </a:rPr>
              <a:t>新</a:t>
            </a:r>
            <a:r>
              <a:rPr lang="en-US" altLang="zh-CN" sz="7500" spc="0" dirty="0">
                <a:solidFill>
                  <a:srgbClr val="465685"/>
                </a:solidFill>
                <a:latin typeface="Arial Unicode MS" panose="020B0604020202020204" charset="-122"/>
                <a:ea typeface="Arial Unicode MS" panose="020B0604020202020204" charset="-122"/>
                <a:cs typeface="Arial Unicode MS" panose="020B0604020202020204" charset="-122"/>
              </a:rPr>
              <a:t>编</a:t>
            </a:r>
            <a:r>
              <a:rPr lang="en-US" altLang="zh-CN" sz="7500" spc="18" dirty="0">
                <a:solidFill>
                  <a:srgbClr val="465685"/>
                </a:solidFill>
                <a:latin typeface="Arial Unicode MS" panose="020B0604020202020204" charset="-122"/>
                <a:ea typeface="Arial Unicode MS" panose="020B0604020202020204" charset="-122"/>
                <a:cs typeface="Arial Unicode MS" panose="020B0604020202020204" charset="-122"/>
              </a:rPr>
              <a:t>大</a:t>
            </a:r>
            <a:r>
              <a:rPr lang="en-US" altLang="zh-CN" sz="7500" spc="0" dirty="0">
                <a:solidFill>
                  <a:srgbClr val="465685"/>
                </a:solidFill>
                <a:latin typeface="Arial Unicode MS" panose="020B0604020202020204" charset="-122"/>
                <a:ea typeface="Arial Unicode MS" panose="020B0604020202020204" charset="-122"/>
                <a:cs typeface="Arial Unicode MS" panose="020B0604020202020204" charset="-122"/>
              </a:rPr>
              <a:t>学</a:t>
            </a:r>
            <a:r>
              <a:rPr lang="en-US" altLang="zh-CN" sz="7500" spc="17" dirty="0">
                <a:solidFill>
                  <a:srgbClr val="465685"/>
                </a:solidFill>
                <a:latin typeface="Arial Unicode MS" panose="020B0604020202020204" charset="-122"/>
                <a:ea typeface="Arial Unicode MS" panose="020B0604020202020204" charset="-122"/>
                <a:cs typeface="Arial Unicode MS" panose="020B0604020202020204" charset="-122"/>
              </a:rPr>
              <a:t>英</a:t>
            </a:r>
            <a:r>
              <a:rPr lang="en-US" altLang="zh-CN" sz="7500" spc="0" dirty="0">
                <a:solidFill>
                  <a:srgbClr val="465685"/>
                </a:solidFill>
                <a:latin typeface="Arial Unicode MS" panose="020B0604020202020204" charset="-122"/>
                <a:ea typeface="Arial Unicode MS" panose="020B0604020202020204" charset="-122"/>
                <a:cs typeface="Arial Unicode MS" panose="020B0604020202020204" charset="-122"/>
              </a:rPr>
              <a:t>语</a:t>
            </a:r>
            <a:endParaRPr lang="en-US" altLang="zh-CN" sz="7500" dirty="0">
              <a:latin typeface="Arial Unicode MS" panose="020B0604020202020204" charset="-122"/>
              <a:ea typeface="Arial Unicode MS" panose="020B0604020202020204" charset="-122"/>
              <a:cs typeface="Arial Unicode MS" panose="020B0604020202020204" charset="-122"/>
            </a:endParaRPr>
          </a:p>
        </p:txBody>
      </p:sp>
      <p:sp>
        <p:nvSpPr>
          <p:cNvPr id="38" name="Text Box38"/>
          <p:cNvSpPr txBox="1"/>
          <p:nvPr/>
        </p:nvSpPr>
        <p:spPr>
          <a:xfrm>
            <a:off x="9734200" y="1999262"/>
            <a:ext cx="1181100" cy="469359"/>
          </a:xfrm>
          <a:prstGeom prst="rect">
            <a:avLst/>
          </a:prstGeom>
        </p:spPr>
        <p:txBody>
          <a:bodyPr wrap="square" lIns="0" tIns="0" rIns="0" rtlCol="0">
            <a:spAutoFit/>
          </a:bodyPr>
          <a:lstStyle/>
          <a:p>
            <a:pPr algn="l" rtl="0">
              <a:lnSpc>
                <a:spcPts val="3305"/>
              </a:lnSpc>
            </a:pPr>
            <a:r>
              <a:rPr lang="en-US" altLang="zh-CN" sz="3000" b="1" spc="0" dirty="0">
                <a:solidFill>
                  <a:srgbClr val="3E3E3F"/>
                </a:solidFill>
                <a:latin typeface="宋体" panose="02010600030101010101" pitchFamily="2" charset="-122"/>
                <a:ea typeface="宋体" panose="02010600030101010101" pitchFamily="2" charset="-122"/>
                <a:cs typeface="宋体" panose="02010600030101010101" pitchFamily="2" charset="-122"/>
              </a:rPr>
              <a:t>第</a:t>
            </a:r>
            <a:r>
              <a:rPr lang="en-US" altLang="zh-CN" sz="3000" b="1" spc="6" dirty="0">
                <a:solidFill>
                  <a:srgbClr val="3E3E3F"/>
                </a:solidFill>
                <a:latin typeface="宋体" panose="02010600030101010101" pitchFamily="2" charset="-122"/>
                <a:ea typeface="宋体" panose="02010600030101010101" pitchFamily="2" charset="-122"/>
                <a:cs typeface="宋体" panose="02010600030101010101" pitchFamily="2" charset="-122"/>
              </a:rPr>
              <a:t>四</a:t>
            </a:r>
            <a:r>
              <a:rPr lang="en-US" altLang="zh-CN" sz="3000" b="1" spc="0" dirty="0">
                <a:solidFill>
                  <a:srgbClr val="3E3E3F"/>
                </a:solidFill>
                <a:latin typeface="宋体" panose="02010600030101010101" pitchFamily="2" charset="-122"/>
                <a:ea typeface="宋体" panose="02010600030101010101" pitchFamily="2" charset="-122"/>
                <a:cs typeface="宋体" panose="02010600030101010101" pitchFamily="2" charset="-122"/>
              </a:rPr>
              <a:t>版</a:t>
            </a:r>
            <a:endParaRPr lang="en-US" altLang="zh-CN" sz="30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7566394" y="2706252"/>
            <a:ext cx="3665838" cy="936104"/>
          </a:xfrm>
          <a:prstGeom prst="rect">
            <a:avLst/>
          </a:prstGeom>
          <a:solidFill>
            <a:srgbClr val="4656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b="1" dirty="0">
                <a:latin typeface="宋体" panose="02010600030101010101" pitchFamily="2" charset="-122"/>
                <a:ea typeface="宋体" panose="02010600030101010101" pitchFamily="2" charset="-122"/>
                <a:cs typeface="宋体" panose="02010600030101010101" pitchFamily="2" charset="-122"/>
              </a:rPr>
              <a:t>综合教程</a:t>
            </a:r>
            <a:r>
              <a:rPr kumimoji="1" lang="en-US" altLang="zh-CN" sz="4800" b="1" dirty="0">
                <a:latin typeface="宋体" panose="02010600030101010101" pitchFamily="2" charset="-122"/>
                <a:ea typeface="宋体" panose="02010600030101010101" pitchFamily="2" charset="-122"/>
                <a:cs typeface="宋体" panose="02010600030101010101" pitchFamily="2" charset="-122"/>
              </a:rPr>
              <a:t> 1</a:t>
            </a:r>
            <a:endParaRPr kumimoji="1" lang="zh-CN" altLang="en-US" sz="4800" b="1" dirty="0">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9536717" y="9674058"/>
            <a:ext cx="7416824"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n w="22225">
                <a:solidFill>
                  <a:schemeClr val="accent2"/>
                </a:solidFill>
                <a:prstDash val="solid"/>
              </a:ln>
              <a:solidFill>
                <a:schemeClr val="accent2">
                  <a:lumMod val="40000"/>
                  <a:lumOff val="60000"/>
                </a:schemeClr>
              </a:solidFill>
            </a:endParaRPr>
          </a:p>
        </p:txBody>
      </p:sp>
      <p:cxnSp>
        <p:nvCxnSpPr>
          <p:cNvPr id="6" name="直线连接符 5"/>
          <p:cNvCxnSpPr/>
          <p:nvPr/>
        </p:nvCxnSpPr>
        <p:spPr>
          <a:xfrm flipV="1">
            <a:off x="9734200" y="11197893"/>
            <a:ext cx="6889659" cy="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910022" y="10183174"/>
            <a:ext cx="2010555" cy="1015663"/>
          </a:xfrm>
          <a:prstGeom prst="rect">
            <a:avLst/>
          </a:prstGeom>
          <a:noFill/>
        </p:spPr>
        <p:txBody>
          <a:bodyPr wrap="square" rtlCol="0">
            <a:spAutoFit/>
          </a:bodyPr>
          <a:lstStyle/>
          <a:p>
            <a:r>
              <a:rPr kumimoji="1" lang="en-US" altLang="zh-CN" sz="6000" b="1" dirty="0">
                <a:latin typeface="+mj-lt"/>
                <a:ea typeface="Times New Roman" panose="02020603050405020304" charset="0"/>
                <a:cs typeface="Times New Roman" panose="02020603050405020304" charset="0"/>
              </a:rPr>
              <a:t>Unit</a:t>
            </a:r>
            <a:endParaRPr kumimoji="1" lang="zh-CN" altLang="en-US" sz="6000" b="1" dirty="0">
              <a:latin typeface="+mj-lt"/>
              <a:ea typeface="Times New Roman" panose="02020603050405020304" charset="0"/>
              <a:cs typeface="Times New Roman" panose="02020603050405020304" charset="0"/>
            </a:endParaRPr>
          </a:p>
        </p:txBody>
      </p:sp>
      <p:sp>
        <p:nvSpPr>
          <p:cNvPr id="9" name="文本框 8"/>
          <p:cNvSpPr txBox="1"/>
          <p:nvPr/>
        </p:nvSpPr>
        <p:spPr>
          <a:xfrm>
            <a:off x="9910022" y="11154339"/>
            <a:ext cx="6757460" cy="1323439"/>
          </a:xfrm>
          <a:prstGeom prst="rect">
            <a:avLst/>
          </a:prstGeom>
          <a:noFill/>
        </p:spPr>
        <p:txBody>
          <a:bodyPr wrap="square" rtlCol="0">
            <a:spAutoFit/>
          </a:bodyPr>
          <a:lstStyle/>
          <a:p>
            <a:r>
              <a:rPr kumimoji="1" lang="en-US" altLang="zh-CN" sz="8000" b="1" dirty="0" smtClean="0">
                <a:solidFill>
                  <a:srgbClr val="855259"/>
                </a:solidFill>
                <a:latin typeface="+mj-lt"/>
                <a:ea typeface="Times New Roman" panose="02020603050405020304" charset="0"/>
                <a:cs typeface="Times New Roman" panose="02020603050405020304" charset="0"/>
              </a:rPr>
              <a:t>The pace of life</a:t>
            </a:r>
            <a:endParaRPr kumimoji="1" lang="zh-CN" altLang="en-US" sz="8000" b="1" dirty="0">
              <a:solidFill>
                <a:srgbClr val="855259"/>
              </a:solidFill>
              <a:latin typeface="+mj-lt"/>
              <a:ea typeface="Times New Roman" panose="02020603050405020304" charset="0"/>
              <a:cs typeface="Times New Roman" panose="02020603050405020304" charset="0"/>
            </a:endParaRPr>
          </a:p>
        </p:txBody>
      </p:sp>
      <p:sp>
        <p:nvSpPr>
          <p:cNvPr id="12" name="矩形 11"/>
          <p:cNvSpPr/>
          <p:nvPr/>
        </p:nvSpPr>
        <p:spPr>
          <a:xfrm>
            <a:off x="11232232" y="8571240"/>
            <a:ext cx="1685806" cy="3154710"/>
          </a:xfrm>
          <a:prstGeom prst="rect">
            <a:avLst/>
          </a:prstGeom>
          <a:noFill/>
        </p:spPr>
        <p:txBody>
          <a:bodyPr wrap="square" lIns="91440" tIns="45720" rIns="91440" bIns="45720">
            <a:spAutoFit/>
          </a:bodyPr>
          <a:lstStyle/>
          <a:p>
            <a:pPr algn="ctr"/>
            <a:r>
              <a:rPr lang="en-US" altLang="zh-CN" sz="19900" b="1" dirty="0" smtClean="0">
                <a:ln w="9525">
                  <a:solidFill>
                    <a:schemeClr val="bg1"/>
                  </a:solidFill>
                  <a:prstDash val="solid"/>
                </a:ln>
                <a:solidFill>
                  <a:srgbClr val="855259"/>
                </a:solidFill>
                <a:effectLst>
                  <a:outerShdw blurRad="12700" dist="38100" dir="2700000" algn="tl" rotWithShape="0">
                    <a:schemeClr val="bg1">
                      <a:lumMod val="50000"/>
                    </a:schemeClr>
                  </a:outerShdw>
                </a:effectLst>
              </a:rPr>
              <a:t>2</a:t>
            </a:r>
            <a:endParaRPr lang="zh-CN" altLang="en-US" sz="19900" b="1" dirty="0">
              <a:ln w="9525">
                <a:solidFill>
                  <a:schemeClr val="bg1"/>
                </a:solidFill>
                <a:prstDash val="solid"/>
              </a:ln>
              <a:solidFill>
                <a:srgbClr val="855259"/>
              </a:solidFill>
              <a:effectLst>
                <a:outerShdw blurRad="12700" dist="38100" dir="2700000" algn="tl" rotWithShape="0">
                  <a:schemeClr val="bg1">
                    <a:lumMod val="50000"/>
                  </a:schemeClr>
                </a:outerShdw>
              </a:effectLst>
            </a:endParaRPr>
          </a:p>
        </p:txBody>
      </p:sp>
      <p:sp>
        <p:nvSpPr>
          <p:cNvPr id="13" name="文本框 12"/>
          <p:cNvSpPr txBox="1"/>
          <p:nvPr/>
        </p:nvSpPr>
        <p:spPr>
          <a:xfrm>
            <a:off x="268085" y="11374955"/>
            <a:ext cx="3380056" cy="1323439"/>
          </a:xfrm>
          <a:prstGeom prst="rect">
            <a:avLst/>
          </a:prstGeom>
          <a:noFill/>
        </p:spPr>
        <p:txBody>
          <a:bodyPr wrap="square" rtlCol="0">
            <a:spAutoFit/>
          </a:bodyPr>
          <a:lstStyle/>
          <a:p>
            <a:r>
              <a:rPr kumimoji="1" lang="en-US" altLang="zh-CN" sz="1600" dirty="0">
                <a:solidFill>
                  <a:srgbClr val="415070"/>
                </a:solidFill>
                <a:latin typeface="Times New Roman" panose="02020603050405020304" charset="0"/>
                <a:ea typeface="Times New Roman" panose="02020603050405020304" charset="0"/>
                <a:cs typeface="Times New Roman" panose="02020603050405020304" charset="0"/>
              </a:rPr>
              <a:t>ZHEJIANG UNIVERSITY OF FINANCE &amp; ECONOMICS</a:t>
            </a:r>
            <a:endParaRPr kumimoji="1" lang="zh-CN" altLang="en-US" sz="1600" dirty="0">
              <a:solidFill>
                <a:srgbClr val="415070"/>
              </a:solidFill>
              <a:latin typeface="Times New Roman" panose="02020603050405020304" charset="0"/>
              <a:ea typeface="Times New Roman" panose="02020603050405020304" charset="0"/>
              <a:cs typeface="Times New Roman" panose="02020603050405020304" charset="0"/>
            </a:endParaRPr>
          </a:p>
          <a:p>
            <a:endParaRPr kumimoji="1" lang="en-US" altLang="zh-CN" sz="1600" dirty="0">
              <a:solidFill>
                <a:srgbClr val="415070"/>
              </a:solidFill>
              <a:latin typeface="Times New Roman" panose="02020603050405020304" charset="0"/>
              <a:ea typeface="Times New Roman" panose="02020603050405020304" charset="0"/>
              <a:cs typeface="Times New Roman" panose="02020603050405020304" charset="0"/>
            </a:endParaRPr>
          </a:p>
          <a:p>
            <a:r>
              <a:rPr kumimoji="1" lang="en-US" altLang="zh-CN" sz="1600" dirty="0">
                <a:solidFill>
                  <a:srgbClr val="415070"/>
                </a:solidFill>
                <a:latin typeface="Times New Roman" panose="02020603050405020304" charset="0"/>
                <a:ea typeface="Times New Roman" panose="02020603050405020304" charset="0"/>
                <a:cs typeface="Times New Roman" panose="02020603050405020304" charset="0"/>
              </a:rPr>
              <a:t>FOREIGN LANGUAGE TEACHING AND RESEARCH PRESS</a:t>
            </a:r>
            <a:endParaRPr kumimoji="1" lang="en-US" altLang="zh-CN" sz="1600" dirty="0">
              <a:solidFill>
                <a:srgbClr val="415070"/>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7" name="矩形 6"/>
          <p:cNvSpPr/>
          <p:nvPr/>
        </p:nvSpPr>
        <p:spPr>
          <a:xfrm>
            <a:off x="5399584" y="3185592"/>
            <a:ext cx="10873208" cy="9064561"/>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989637" y="6325584"/>
            <a:ext cx="4245064" cy="250816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smtClean="0">
                <a:solidFill>
                  <a:srgbClr val="415070"/>
                </a:solidFill>
                <a:latin typeface="+mj-lt"/>
                <a:ea typeface="Times New Roman" panose="02020603050405020304" charset="0"/>
                <a:cs typeface="Times New Roman" panose="02020603050405020304" charset="0"/>
              </a:rPr>
              <a:t>Text exploration</a:t>
            </a:r>
            <a:endParaRPr kumimoji="1" lang="zh-CN" altLang="en-US" sz="6000" b="1" dirty="0">
              <a:solidFill>
                <a:srgbClr val="415070"/>
              </a:solidFill>
              <a:latin typeface="+mj-lt"/>
              <a:ea typeface="Times New Roman" panose="02020603050405020304" charset="0"/>
              <a:cs typeface="Times New Roman" panose="02020603050405020304" charset="0"/>
            </a:endParaRPr>
          </a:p>
        </p:txBody>
      </p:sp>
      <p:sp>
        <p:nvSpPr>
          <p:cNvPr id="11" name="矩形 10">
            <a:hlinkClick r:id="rId1" action="ppaction://hlinksldjump"/>
          </p:cNvPr>
          <p:cNvSpPr/>
          <p:nvPr/>
        </p:nvSpPr>
        <p:spPr>
          <a:xfrm>
            <a:off x="7328005" y="5633864"/>
            <a:ext cx="7344000" cy="1080000"/>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5400" b="1" dirty="0" smtClean="0">
                <a:solidFill>
                  <a:schemeClr val="accent3">
                    <a:lumMod val="50000"/>
                  </a:schemeClr>
                </a:solidFill>
              </a:rPr>
              <a:t> Pre-reading questions </a:t>
            </a:r>
            <a:endParaRPr kumimoji="1" lang="zh-CN" altLang="en-US" sz="5400" b="1" dirty="0">
              <a:solidFill>
                <a:schemeClr val="accent3">
                  <a:lumMod val="50000"/>
                </a:schemeClr>
              </a:solidFill>
            </a:endParaRPr>
          </a:p>
        </p:txBody>
      </p:sp>
      <p:sp>
        <p:nvSpPr>
          <p:cNvPr id="13" name="矩形 12">
            <a:hlinkClick r:id="rId2" action="ppaction://hlinksldjump"/>
          </p:cNvPr>
          <p:cNvSpPr/>
          <p:nvPr/>
        </p:nvSpPr>
        <p:spPr>
          <a:xfrm>
            <a:off x="7328005" y="7074144"/>
            <a:ext cx="7344000" cy="1080000"/>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kumimoji="1" lang="en-US" altLang="zh-CN" sz="5400" b="1" dirty="0" smtClean="0">
                <a:solidFill>
                  <a:srgbClr val="855259"/>
                </a:solidFill>
              </a:rPr>
              <a:t> Structure </a:t>
            </a:r>
            <a:endParaRPr kumimoji="1" lang="zh-CN" altLang="en-US" sz="5400" b="1" dirty="0">
              <a:solidFill>
                <a:srgbClr val="855259"/>
              </a:solidFill>
            </a:endParaRPr>
          </a:p>
        </p:txBody>
      </p:sp>
      <p:sp>
        <p:nvSpPr>
          <p:cNvPr id="20" name="矩形 19">
            <a:hlinkClick r:id="rId3" action="ppaction://hlinksldjump"/>
          </p:cNvPr>
          <p:cNvSpPr/>
          <p:nvPr/>
        </p:nvSpPr>
        <p:spPr>
          <a:xfrm>
            <a:off x="7328005" y="10098480"/>
            <a:ext cx="7344000" cy="108000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kumimoji="1" lang="en-US" altLang="zh-CN" sz="5400" b="1" dirty="0" smtClean="0">
                <a:solidFill>
                  <a:schemeClr val="accent1">
                    <a:lumMod val="75000"/>
                  </a:schemeClr>
                </a:solidFill>
              </a:rPr>
              <a:t> </a:t>
            </a:r>
            <a:r>
              <a:rPr kumimoji="1" lang="en-US" altLang="zh-CN" sz="5400" b="1" dirty="0" smtClean="0">
                <a:solidFill>
                  <a:srgbClr val="2E75B6"/>
                </a:solidFill>
              </a:rPr>
              <a:t>Vocabulary</a:t>
            </a:r>
            <a:endParaRPr kumimoji="1" lang="zh-CN" altLang="en-US" sz="5400" b="1" dirty="0">
              <a:solidFill>
                <a:srgbClr val="2E75B6"/>
              </a:solidFill>
            </a:endParaRPr>
          </a:p>
        </p:txBody>
      </p:sp>
      <p:sp>
        <p:nvSpPr>
          <p:cNvPr id="14" name="矩形 13">
            <a:hlinkClick r:id="rId4" action="ppaction://hlinksldjump"/>
          </p:cNvPr>
          <p:cNvSpPr/>
          <p:nvPr/>
        </p:nvSpPr>
        <p:spPr>
          <a:xfrm>
            <a:off x="7328005" y="4193704"/>
            <a:ext cx="7344000" cy="108000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accent1">
                    <a:lumMod val="75000"/>
                  </a:schemeClr>
                </a:solidFill>
              </a:rPr>
              <a:t> Background information  </a:t>
            </a:r>
            <a:endParaRPr kumimoji="1" lang="zh-CN" altLang="en-US" sz="5400" b="1" dirty="0">
              <a:solidFill>
                <a:srgbClr val="376092"/>
              </a:solidFill>
            </a:endParaRPr>
          </a:p>
        </p:txBody>
      </p:sp>
      <p:sp>
        <p:nvSpPr>
          <p:cNvPr id="15" name="矩形 14">
            <a:hlinkClick r:id="rId5" action="ppaction://hlinksldjump"/>
          </p:cNvPr>
          <p:cNvSpPr/>
          <p:nvPr/>
        </p:nvSpPr>
        <p:spPr>
          <a:xfrm>
            <a:off x="7328005" y="8586312"/>
            <a:ext cx="7344000" cy="1080000"/>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sz="5400" b="1" dirty="0">
                <a:solidFill>
                  <a:srgbClr val="C00000"/>
                </a:solidFill>
              </a:rPr>
              <a:t> </a:t>
            </a:r>
            <a:r>
              <a:rPr kumimoji="1" lang="en-US" sz="5400" b="1" dirty="0" smtClean="0">
                <a:solidFill>
                  <a:srgbClr val="C00000"/>
                </a:solidFill>
              </a:rPr>
              <a:t>Text </a:t>
            </a:r>
            <a:r>
              <a:rPr kumimoji="1" lang="en-US" sz="5400" b="1" dirty="0">
                <a:solidFill>
                  <a:srgbClr val="C00000"/>
                </a:solidFill>
              </a:rPr>
              <a:t>reading</a:t>
            </a:r>
            <a:endParaRPr kumimoji="1" lang="en-US" sz="54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7" name="矩形 6"/>
          <p:cNvSpPr/>
          <p:nvPr/>
        </p:nvSpPr>
        <p:spPr>
          <a:xfrm>
            <a:off x="5399584" y="3185592"/>
            <a:ext cx="10873208" cy="9064561"/>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989637" y="6325584"/>
            <a:ext cx="4245064" cy="250816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smtClean="0">
                <a:solidFill>
                  <a:srgbClr val="415070"/>
                </a:solidFill>
                <a:latin typeface="+mj-lt"/>
                <a:ea typeface="Times New Roman" panose="02020603050405020304" charset="0"/>
                <a:cs typeface="Times New Roman" panose="02020603050405020304" charset="0"/>
              </a:rPr>
              <a:t>Text exploration</a:t>
            </a:r>
            <a:endParaRPr kumimoji="1" lang="zh-CN" altLang="en-US" sz="6000" b="1" dirty="0">
              <a:solidFill>
                <a:srgbClr val="415070"/>
              </a:solidFill>
              <a:latin typeface="+mj-lt"/>
              <a:ea typeface="Times New Roman" panose="02020603050405020304" charset="0"/>
              <a:cs typeface="Times New Roman" panose="02020603050405020304" charset="0"/>
            </a:endParaRPr>
          </a:p>
        </p:txBody>
      </p:sp>
      <p:sp>
        <p:nvSpPr>
          <p:cNvPr id="14" name="矩形 13">
            <a:hlinkClick r:id="rId1" action="ppaction://hlinksldjump"/>
          </p:cNvPr>
          <p:cNvSpPr/>
          <p:nvPr/>
        </p:nvSpPr>
        <p:spPr>
          <a:xfrm>
            <a:off x="7328005" y="4121696"/>
            <a:ext cx="7344000" cy="108000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accent1">
                    <a:lumMod val="75000"/>
                  </a:schemeClr>
                </a:solidFill>
              </a:rPr>
              <a:t> Background information  </a:t>
            </a:r>
            <a:endParaRPr kumimoji="1" lang="zh-CN" altLang="en-US" sz="5400" b="1" dirty="0">
              <a:solidFill>
                <a:srgbClr val="376092"/>
              </a:solidFill>
            </a:endParaRPr>
          </a:p>
        </p:txBody>
      </p:sp>
      <p:sp>
        <p:nvSpPr>
          <p:cNvPr id="12" name="矩形 11"/>
          <p:cNvSpPr/>
          <p:nvPr/>
        </p:nvSpPr>
        <p:spPr>
          <a:xfrm>
            <a:off x="7328005" y="865820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Text reading</a:t>
            </a:r>
            <a:endParaRPr kumimoji="1" lang="en-US" altLang="zh-CN" sz="5400" b="1" dirty="0">
              <a:solidFill>
                <a:schemeClr val="bg1">
                  <a:lumMod val="75000"/>
                </a:schemeClr>
              </a:solidFill>
            </a:endParaRPr>
          </a:p>
        </p:txBody>
      </p:sp>
      <p:sp>
        <p:nvSpPr>
          <p:cNvPr id="16" name="矩形 15"/>
          <p:cNvSpPr/>
          <p:nvPr/>
        </p:nvSpPr>
        <p:spPr>
          <a:xfrm>
            <a:off x="7328005" y="10170488"/>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rPr>
              <a:t> Vocabulary</a:t>
            </a:r>
            <a:endParaRPr kumimoji="1" lang="en-US" altLang="zh-CN" sz="5400" b="1" dirty="0">
              <a:solidFill>
                <a:schemeClr val="bg1">
                  <a:lumMod val="75000"/>
                </a:schemeClr>
              </a:solidFill>
            </a:endParaRPr>
          </a:p>
        </p:txBody>
      </p:sp>
      <p:sp>
        <p:nvSpPr>
          <p:cNvPr id="17" name="矩形 16"/>
          <p:cNvSpPr/>
          <p:nvPr/>
        </p:nvSpPr>
        <p:spPr>
          <a:xfrm>
            <a:off x="7328005" y="5633984"/>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Pre-reading questions</a:t>
            </a:r>
            <a:endParaRPr kumimoji="1" lang="en-US" altLang="zh-CN" sz="5400" b="1" dirty="0">
              <a:solidFill>
                <a:schemeClr val="bg1">
                  <a:lumMod val="75000"/>
                </a:schemeClr>
              </a:solidFill>
            </a:endParaRPr>
          </a:p>
        </p:txBody>
      </p:sp>
      <p:sp>
        <p:nvSpPr>
          <p:cNvPr id="18" name="矩形 17"/>
          <p:cNvSpPr/>
          <p:nvPr/>
        </p:nvSpPr>
        <p:spPr>
          <a:xfrm>
            <a:off x="7328005" y="7145912"/>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rPr>
              <a:t> Structure</a:t>
            </a:r>
            <a:endParaRPr kumimoji="1" lang="en-US" altLang="zh-CN" sz="54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1"/>
          <p:cNvSpPr txBox="1"/>
          <p:nvPr/>
        </p:nvSpPr>
        <p:spPr>
          <a:xfrm>
            <a:off x="1367136" y="3218676"/>
            <a:ext cx="14924766" cy="6297108"/>
          </a:xfrm>
          <a:prstGeom prst="rect">
            <a:avLst/>
          </a:prstGeom>
          <a:noFill/>
          <a:ln w="76200">
            <a:noFill/>
          </a:ln>
        </p:spPr>
        <p:txBody>
          <a:bodyPr wrap="square" rtlCol="0">
            <a:spAutoFit/>
          </a:bodyPr>
          <a:lstStyle/>
          <a:p>
            <a:pPr>
              <a:lnSpc>
                <a:spcPct val="120000"/>
              </a:lnSpc>
            </a:pPr>
            <a:r>
              <a:rPr lang="en-US" altLang="zh-CN" sz="4800" dirty="0">
                <a:latin typeface="Times New Roman" panose="02020603050405020304" charset="0"/>
                <a:cs typeface="Times New Roman" panose="02020603050405020304" charset="0"/>
              </a:rPr>
              <a:t>Airports can be stressful, so it's helpful to know how to board a plane efficiently. </a:t>
            </a:r>
            <a:endParaRPr lang="en-US" altLang="zh-CN" sz="4800" dirty="0" smtClean="0">
              <a:latin typeface="Times New Roman" panose="02020603050405020304" charset="0"/>
              <a:cs typeface="Times New Roman" panose="02020603050405020304" charset="0"/>
            </a:endParaRPr>
          </a:p>
          <a:p>
            <a:pPr marL="685800" indent="-685800">
              <a:lnSpc>
                <a:spcPct val="120000"/>
              </a:lnSpc>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Grab </a:t>
            </a:r>
            <a:r>
              <a:rPr lang="en-US" altLang="zh-CN" sz="4800" dirty="0">
                <a:latin typeface="Times New Roman" panose="02020603050405020304" charset="0"/>
                <a:cs typeface="Times New Roman" panose="02020603050405020304" charset="0"/>
              </a:rPr>
              <a:t>your ticket, ID, and passport (if necessary). </a:t>
            </a:r>
            <a:endParaRPr lang="en-US" altLang="zh-CN" sz="4800" dirty="0" smtClean="0">
              <a:latin typeface="Times New Roman" panose="02020603050405020304" charset="0"/>
              <a:cs typeface="Times New Roman" panose="02020603050405020304" charset="0"/>
            </a:endParaRPr>
          </a:p>
          <a:p>
            <a:pPr marL="685800" indent="-685800">
              <a:lnSpc>
                <a:spcPct val="120000"/>
              </a:lnSpc>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Get </a:t>
            </a:r>
            <a:r>
              <a:rPr lang="en-US" altLang="zh-CN" sz="4800" dirty="0">
                <a:latin typeface="Times New Roman" panose="02020603050405020304" charset="0"/>
                <a:cs typeface="Times New Roman" panose="02020603050405020304" charset="0"/>
              </a:rPr>
              <a:t>through security. </a:t>
            </a:r>
            <a:endParaRPr lang="en-US" altLang="zh-CN" sz="4800" dirty="0" smtClean="0">
              <a:latin typeface="Times New Roman" panose="02020603050405020304" charset="0"/>
              <a:cs typeface="Times New Roman" panose="02020603050405020304" charset="0"/>
            </a:endParaRPr>
          </a:p>
          <a:p>
            <a:pPr marL="685800" indent="-685800">
              <a:lnSpc>
                <a:spcPct val="120000"/>
              </a:lnSpc>
              <a:buFont typeface="Arial" panose="020B0604020202020204" pitchFamily="34" charset="0"/>
              <a:buChar char="•"/>
            </a:pPr>
            <a:r>
              <a:rPr lang="en-US" altLang="zh-CN" sz="4800" dirty="0">
                <a:latin typeface="Times New Roman" panose="02020603050405020304" charset="0"/>
                <a:cs typeface="Times New Roman" panose="02020603050405020304" charset="0"/>
              </a:rPr>
              <a:t>Check your ticket to find your gate number. </a:t>
            </a:r>
            <a:endParaRPr lang="en-US" altLang="zh-CN" sz="4800" dirty="0">
              <a:latin typeface="Times New Roman" panose="02020603050405020304" charset="0"/>
              <a:cs typeface="Times New Roman" panose="02020603050405020304" charset="0"/>
            </a:endParaRPr>
          </a:p>
          <a:p>
            <a:pPr marL="685800" indent="-685800">
              <a:lnSpc>
                <a:spcPct val="120000"/>
              </a:lnSpc>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Wait </a:t>
            </a:r>
            <a:r>
              <a:rPr lang="en-US" altLang="zh-CN" sz="4800" dirty="0">
                <a:latin typeface="Times New Roman" panose="02020603050405020304" charset="0"/>
                <a:cs typeface="Times New Roman" panose="02020603050405020304" charset="0"/>
              </a:rPr>
              <a:t>for boarding to begin. This usually happens 30 minutes before scheduled departure. </a:t>
            </a:r>
            <a:endParaRPr lang="en-US" altLang="zh-CN" sz="4800" dirty="0" smtClean="0">
              <a:latin typeface="Times New Roman" panose="02020603050405020304" charset="0"/>
              <a:cs typeface="Times New Roman" panose="02020603050405020304" charset="0"/>
            </a:endParaRPr>
          </a:p>
        </p:txBody>
      </p:sp>
      <p:sp>
        <p:nvSpPr>
          <p:cNvPr id="11" name="矩形 10"/>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12" name="矩形 11"/>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6" name="圆角矩形 15"/>
          <p:cNvSpPr/>
          <p:nvPr/>
        </p:nvSpPr>
        <p:spPr>
          <a:xfrm>
            <a:off x="1367136" y="2054831"/>
            <a:ext cx="9111896" cy="128459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rgbClr val="008000"/>
                </a:solidFill>
                <a:effectLst>
                  <a:outerShdw blurRad="38100" dist="38100" dir="2700000" algn="tl">
                    <a:srgbClr val="000000">
                      <a:alpha val="43137"/>
                    </a:srgbClr>
                  </a:outerShdw>
                </a:effectLst>
              </a:rPr>
              <a:t>Background information </a:t>
            </a:r>
            <a:endParaRPr kumimoji="1" lang="en-US" altLang="zh-CN" sz="5400" b="1" dirty="0">
              <a:solidFill>
                <a:srgbClr val="008000"/>
              </a:solidFill>
              <a:effectLst>
                <a:outerShdw blurRad="38100" dist="38100" dir="2700000" algn="tl">
                  <a:srgbClr val="000000">
                    <a:alpha val="43137"/>
                  </a:srgbClr>
                </a:outerShdw>
              </a:effectLst>
            </a:endParaRPr>
          </a:p>
        </p:txBody>
      </p:sp>
      <p:sp>
        <p:nvSpPr>
          <p:cNvPr id="18"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6147" name="Picture 3" descr="D:\科研\2020\课件编写\图片\151457481638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52312" y="9139606"/>
            <a:ext cx="5694852" cy="3205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1"/>
          <p:cNvSpPr txBox="1"/>
          <p:nvPr/>
        </p:nvSpPr>
        <p:spPr>
          <a:xfrm>
            <a:off x="935088" y="2177480"/>
            <a:ext cx="16659533" cy="9838690"/>
          </a:xfrm>
          <a:prstGeom prst="rect">
            <a:avLst/>
          </a:prstGeom>
          <a:noFill/>
          <a:ln w="76200">
            <a:noFill/>
          </a:ln>
        </p:spPr>
        <p:txBody>
          <a:bodyPr wrap="square" rtlCol="0">
            <a:spAutoFit/>
          </a:bodyPr>
          <a:lstStyle/>
          <a:p>
            <a:pPr>
              <a:lnSpc>
                <a:spcPct val="120000"/>
              </a:lnSpc>
            </a:pPr>
            <a:r>
              <a:rPr lang="en-US" altLang="zh-CN" sz="4800" dirty="0">
                <a:latin typeface="Times New Roman" panose="02020603050405020304" charset="0"/>
                <a:cs typeface="Times New Roman" panose="02020603050405020304" charset="0"/>
              </a:rPr>
              <a:t>Most airlines </a:t>
            </a:r>
            <a:r>
              <a:rPr lang="en-US" altLang="zh-CN" sz="4800" dirty="0" smtClean="0">
                <a:latin typeface="Times New Roman" panose="02020603050405020304" charset="0"/>
                <a:cs typeface="Times New Roman" panose="02020603050405020304" charset="0"/>
              </a:rPr>
              <a:t>recommend </a:t>
            </a:r>
            <a:r>
              <a:rPr lang="en-US" altLang="zh-CN" sz="4800" dirty="0">
                <a:latin typeface="Times New Roman" panose="02020603050405020304" charset="0"/>
                <a:cs typeface="Times New Roman" panose="02020603050405020304" charset="0"/>
              </a:rPr>
              <a:t>arriving at the airport at least two hours before the scheduled departure of a domestic flight; get there three hours earlier if </a:t>
            </a:r>
            <a:r>
              <a:rPr lang="en-US" altLang="zh-CN" sz="4800" dirty="0" smtClean="0">
                <a:latin typeface="Times New Roman" panose="02020603050405020304" charset="0"/>
                <a:cs typeface="Times New Roman" panose="02020603050405020304" charset="0"/>
              </a:rPr>
              <a:t>you’re </a:t>
            </a:r>
            <a:r>
              <a:rPr lang="en-US" altLang="zh-CN" sz="4800" dirty="0">
                <a:latin typeface="Times New Roman" panose="02020603050405020304" charset="0"/>
                <a:cs typeface="Times New Roman" panose="02020603050405020304" charset="0"/>
              </a:rPr>
              <a:t>flying internationally. That gives you time to check in and collect your boarding pass, check any baggage through, go through the security screening checkpoint and be at the departure gate when your flight starts boarding about half an hour before its scheduled departure time. The airlines impose their own hard caps on when </a:t>
            </a:r>
            <a:r>
              <a:rPr lang="en-US" altLang="zh-CN" sz="4800" dirty="0" smtClean="0">
                <a:latin typeface="Times New Roman" panose="02020603050405020304" charset="0"/>
                <a:cs typeface="Times New Roman" panose="02020603050405020304" charset="0"/>
              </a:rPr>
              <a:t>they’ll </a:t>
            </a:r>
            <a:r>
              <a:rPr lang="en-US" altLang="zh-CN" sz="4800" dirty="0">
                <a:latin typeface="Times New Roman" panose="02020603050405020304" charset="0"/>
                <a:cs typeface="Times New Roman" panose="02020603050405020304" charset="0"/>
              </a:rPr>
              <a:t>stop accepting check-ins – usually 30 to 60 minutes before departure, depending on your </a:t>
            </a:r>
            <a:r>
              <a:rPr lang="en-US" altLang="zh-CN" sz="4800" dirty="0" smtClean="0">
                <a:latin typeface="Times New Roman" panose="02020603050405020304" charset="0"/>
                <a:cs typeface="Times New Roman" panose="02020603050405020304" charset="0"/>
              </a:rPr>
              <a:t>itinerary (</a:t>
            </a:r>
            <a:r>
              <a:rPr lang="en-US" altLang="zh-CN" sz="4800" dirty="0" err="1" smtClean="0">
                <a:latin typeface="Times New Roman" panose="02020603050405020304" charset="0"/>
                <a:cs typeface="Times New Roman" panose="02020603050405020304" charset="0"/>
              </a:rPr>
              <a:t>行程</a:t>
            </a:r>
            <a:r>
              <a:rPr lang="en-US" altLang="zh-CN" sz="4800"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They usually stop accepting checked bags 45 or 60 minutes before departure.</a:t>
            </a:r>
            <a:endParaRPr lang="en-US" altLang="zh-CN" sz="4800" dirty="0">
              <a:latin typeface="Times New Roman" panose="02020603050405020304" charset="0"/>
              <a:cs typeface="Times New Roman" panose="02020603050405020304" charset="0"/>
            </a:endParaRPr>
          </a:p>
        </p:txBody>
      </p:sp>
      <p:sp>
        <p:nvSpPr>
          <p:cNvPr id="11" name="矩形 10"/>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12" name="矩形 11"/>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6"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4" name="图片 13">
            <a:hlinkClick r:id="rId1" action="ppaction://hlinksldjump"/>
          </p:cNvPr>
          <p:cNvPicPr>
            <a:picLocks noChangeAspect="1"/>
          </p:cNvPicPr>
          <p:nvPr/>
        </p:nvPicPr>
        <p:blipFill>
          <a:blip r:embed="rId2">
            <a:extLst>
              <a:ext uri="{BEBA8EAE-BF5A-486C-A8C5-ECC9F3942E4B}">
                <a14:imgProps xmlns:a14="http://schemas.microsoft.com/office/drawing/2010/main">
                  <a14:imgLayer r:embed="rId3">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7" name="矩形 6"/>
          <p:cNvSpPr/>
          <p:nvPr/>
        </p:nvSpPr>
        <p:spPr>
          <a:xfrm>
            <a:off x="5399584" y="3185592"/>
            <a:ext cx="10873208" cy="9064561"/>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989637" y="6325584"/>
            <a:ext cx="4245064" cy="250816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smtClean="0">
                <a:solidFill>
                  <a:srgbClr val="415070"/>
                </a:solidFill>
                <a:latin typeface="+mj-lt"/>
                <a:ea typeface="Times New Roman" panose="02020603050405020304" charset="0"/>
                <a:cs typeface="Times New Roman" panose="02020603050405020304" charset="0"/>
              </a:rPr>
              <a:t>Text exploration</a:t>
            </a:r>
            <a:endParaRPr kumimoji="1" lang="zh-CN" altLang="en-US" sz="6000" b="1" dirty="0">
              <a:solidFill>
                <a:srgbClr val="415070"/>
              </a:solidFill>
              <a:latin typeface="+mj-lt"/>
              <a:ea typeface="Times New Roman" panose="02020603050405020304" charset="0"/>
              <a:cs typeface="Times New Roman" panose="02020603050405020304" charset="0"/>
            </a:endParaRPr>
          </a:p>
        </p:txBody>
      </p:sp>
      <p:sp>
        <p:nvSpPr>
          <p:cNvPr id="12" name="矩形 11"/>
          <p:cNvSpPr/>
          <p:nvPr/>
        </p:nvSpPr>
        <p:spPr>
          <a:xfrm>
            <a:off x="7328005" y="8542903"/>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Text reading</a:t>
            </a:r>
            <a:endParaRPr kumimoji="1" lang="en-US" altLang="zh-CN" sz="5400" b="1" dirty="0">
              <a:solidFill>
                <a:schemeClr val="bg1">
                  <a:lumMod val="75000"/>
                </a:schemeClr>
              </a:solidFill>
            </a:endParaRPr>
          </a:p>
        </p:txBody>
      </p:sp>
      <p:sp>
        <p:nvSpPr>
          <p:cNvPr id="16" name="矩形 15"/>
          <p:cNvSpPr/>
          <p:nvPr/>
        </p:nvSpPr>
        <p:spPr>
          <a:xfrm>
            <a:off x="7328005" y="1002125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rPr>
              <a:t> Vocabulary</a:t>
            </a:r>
            <a:endParaRPr kumimoji="1" lang="en-US" altLang="zh-CN" sz="5400" b="1" dirty="0">
              <a:solidFill>
                <a:schemeClr val="bg1">
                  <a:lumMod val="75000"/>
                </a:schemeClr>
              </a:solidFill>
            </a:endParaRPr>
          </a:p>
        </p:txBody>
      </p:sp>
      <p:sp>
        <p:nvSpPr>
          <p:cNvPr id="17" name="矩形 16"/>
          <p:cNvSpPr/>
          <p:nvPr/>
        </p:nvSpPr>
        <p:spPr>
          <a:xfrm>
            <a:off x="7329602" y="4118118"/>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Background information</a:t>
            </a:r>
            <a:endParaRPr kumimoji="1" lang="en-US" altLang="zh-CN" sz="5400" b="1" dirty="0">
              <a:solidFill>
                <a:schemeClr val="bg1">
                  <a:lumMod val="75000"/>
                </a:schemeClr>
              </a:solidFill>
            </a:endParaRPr>
          </a:p>
        </p:txBody>
      </p:sp>
      <p:sp>
        <p:nvSpPr>
          <p:cNvPr id="18" name="矩形 17"/>
          <p:cNvSpPr/>
          <p:nvPr/>
        </p:nvSpPr>
        <p:spPr>
          <a:xfrm>
            <a:off x="7328005" y="7064556"/>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rPr>
              <a:t> Structure</a:t>
            </a:r>
            <a:endParaRPr kumimoji="1" lang="en-US" altLang="zh-CN" sz="5400" b="1" dirty="0">
              <a:solidFill>
                <a:schemeClr val="bg1">
                  <a:lumMod val="75000"/>
                </a:schemeClr>
              </a:solidFill>
            </a:endParaRPr>
          </a:p>
        </p:txBody>
      </p:sp>
      <p:sp>
        <p:nvSpPr>
          <p:cNvPr id="13" name="矩形 12">
            <a:hlinkClick r:id="rId1" action="ppaction://hlinksldjump"/>
          </p:cNvPr>
          <p:cNvSpPr/>
          <p:nvPr/>
        </p:nvSpPr>
        <p:spPr>
          <a:xfrm>
            <a:off x="7328005" y="5596948"/>
            <a:ext cx="7344000" cy="1080000"/>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5400" b="1" dirty="0" smtClean="0">
                <a:solidFill>
                  <a:schemeClr val="accent3">
                    <a:lumMod val="50000"/>
                  </a:schemeClr>
                </a:solidFill>
              </a:rPr>
              <a:t> Pre-reading questions </a:t>
            </a:r>
            <a:endParaRPr kumimoji="1" lang="zh-CN" altLang="en-US" sz="5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408857" y="3932492"/>
            <a:ext cx="11724799" cy="4523105"/>
          </a:xfrm>
          <a:prstGeom prst="rect">
            <a:avLst/>
          </a:prstGeom>
          <a:noFill/>
          <a:ln w="76200">
            <a:noFill/>
          </a:ln>
        </p:spPr>
        <p:txBody>
          <a:bodyPr wrap="square" rtlCol="0">
            <a:spAutoFit/>
          </a:bodyPr>
          <a:lstStyle/>
          <a:p>
            <a:pPr marL="857250" indent="-857250">
              <a:lnSpc>
                <a:spcPct val="150000"/>
              </a:lnSpc>
              <a:buFont typeface="Wingdings" panose="05000000000000000000" pitchFamily="2" charset="2"/>
              <a:buChar char="Ø"/>
            </a:pPr>
            <a:r>
              <a:rPr kumimoji="1" lang="en-US" altLang="zh-CN" sz="4800" b="1" dirty="0" smtClean="0">
                <a:cs typeface="Times New Roman" panose="02020603050405020304" charset="0"/>
              </a:rPr>
              <a:t>What kind of airport traveller are you? Early bird or always latecomer?</a:t>
            </a:r>
            <a:endParaRPr kumimoji="1" lang="en-US" altLang="zh-CN" sz="4800" b="1" dirty="0" smtClean="0">
              <a:cs typeface="Times New Roman" panose="02020603050405020304" charset="0"/>
            </a:endParaRPr>
          </a:p>
          <a:p>
            <a:pPr marL="857250" indent="-857250">
              <a:lnSpc>
                <a:spcPct val="150000"/>
              </a:lnSpc>
              <a:buFont typeface="Wingdings" panose="05000000000000000000" pitchFamily="2" charset="2"/>
              <a:buChar char="Ø"/>
            </a:pPr>
            <a:r>
              <a:rPr kumimoji="1" lang="en-US" altLang="zh-CN" sz="4800" b="1" dirty="0" smtClean="0">
                <a:cs typeface="Times New Roman" panose="02020603050405020304" charset="0"/>
              </a:rPr>
              <a:t>What is your idea toward</a:t>
            </a:r>
            <a:r>
              <a:rPr kumimoji="1" lang="en-US" altLang="zh-CN" sz="4800" b="1" dirty="0" smtClean="0">
                <a:cs typeface="Times New Roman" panose="02020603050405020304" charset="0"/>
              </a:rPr>
              <a:t> the last person to board the plane?</a:t>
            </a:r>
            <a:endParaRPr kumimoji="1" lang="en-US" altLang="zh-CN" sz="4800" b="1" dirty="0">
              <a:cs typeface="Times New Roman" panose="02020603050405020304" charset="0"/>
            </a:endParaRPr>
          </a:p>
        </p:txBody>
      </p:sp>
      <p:sp>
        <p:nvSpPr>
          <p:cNvPr id="2" name="矩形 1"/>
          <p:cNvSpPr/>
          <p:nvPr/>
        </p:nvSpPr>
        <p:spPr>
          <a:xfrm>
            <a:off x="1421396" y="2111098"/>
            <a:ext cx="9108504" cy="923330"/>
          </a:xfrm>
          <a:prstGeom prst="rect">
            <a:avLst/>
          </a:prstGeom>
        </p:spPr>
        <p:txBody>
          <a:bodyPr wrap="square">
            <a:spAutoFit/>
          </a:bodyPr>
          <a:lstStyle/>
          <a:p>
            <a:pPr lvl="0"/>
            <a:r>
              <a:rPr kumimoji="1" lang="en-US" altLang="zh-CN" sz="5400" b="1" dirty="0">
                <a:solidFill>
                  <a:srgbClr val="008000"/>
                </a:solidFill>
                <a:effectLst>
                  <a:outerShdw blurRad="38100" dist="38100" dir="2700000" algn="tl">
                    <a:srgbClr val="000000">
                      <a:alpha val="43137"/>
                    </a:srgbClr>
                  </a:outerShdw>
                </a:effectLst>
              </a:rPr>
              <a:t>Pre-reading questions</a:t>
            </a:r>
            <a:endParaRPr kumimoji="1" lang="zh-CN" altLang="en-US" sz="5400" b="1" dirty="0">
              <a:solidFill>
                <a:srgbClr val="008000"/>
              </a:solidFill>
              <a:effectLst>
                <a:outerShdw blurRad="38100" dist="38100" dir="2700000" algn="tl">
                  <a:srgbClr val="000000">
                    <a:alpha val="43137"/>
                  </a:srgbClr>
                </a:outerShdw>
              </a:effectLst>
            </a:endParaRPr>
          </a:p>
        </p:txBody>
      </p:sp>
      <p:sp>
        <p:nvSpPr>
          <p:cNvPr id="14"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7170" name="Picture 2" descr="D:\科研\2020\课件编写\图片\QQ截图2020082709384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632276" y="8010128"/>
            <a:ext cx="5792644"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4" name="文本框 11"/>
          <p:cNvSpPr txBox="1"/>
          <p:nvPr/>
        </p:nvSpPr>
        <p:spPr>
          <a:xfrm>
            <a:off x="1511152" y="1851697"/>
            <a:ext cx="15481720" cy="9786620"/>
          </a:xfrm>
          <a:prstGeom prst="rect">
            <a:avLst/>
          </a:prstGeom>
          <a:noFill/>
          <a:ln w="76200">
            <a:noFill/>
          </a:ln>
        </p:spPr>
        <p:txBody>
          <a:bodyPr wrap="square" rtlCol="0">
            <a:spAutoFit/>
          </a:bodyPr>
          <a:lstStyle/>
          <a:p>
            <a:r>
              <a:rPr lang="en-US" altLang="zh-CN" sz="5400" b="1" i="1" dirty="0" smtClean="0">
                <a:latin typeface="Times New Roman" panose="02020603050405020304" charset="0"/>
                <a:cs typeface="Times New Roman" panose="02020603050405020304" charset="0"/>
              </a:rPr>
              <a:t>Sample answer</a:t>
            </a:r>
            <a:endParaRPr lang="en-US" altLang="zh-CN" sz="5400" b="1" i="1" dirty="0" smtClean="0">
              <a:latin typeface="Times New Roman" panose="02020603050405020304" charset="0"/>
              <a:cs typeface="Times New Roman" panose="02020603050405020304" charset="0"/>
            </a:endParaRPr>
          </a:p>
          <a:p>
            <a:r>
              <a:rPr lang="en-US" altLang="zh-CN" sz="4800" dirty="0" smtClean="0">
                <a:latin typeface="Times New Roman" panose="02020603050405020304" charset="0"/>
                <a:cs typeface="Times New Roman" panose="02020603050405020304" charset="0"/>
              </a:rPr>
              <a:t>1. 1</a:t>
            </a:r>
            <a:r>
              <a:rPr lang="zh-CN" altLang="en-US" sz="4800" dirty="0" smtClean="0">
                <a:latin typeface="Times New Roman" panose="02020603050405020304" charset="0"/>
                <a:cs typeface="Times New Roman" panose="02020603050405020304" charset="0"/>
              </a:rPr>
              <a:t>）</a:t>
            </a:r>
            <a:r>
              <a:rPr lang="en-US" altLang="zh-CN" sz="4800" dirty="0" smtClean="0">
                <a:latin typeface="Times New Roman" panose="02020603050405020304" charset="0"/>
                <a:cs typeface="Times New Roman" panose="02020603050405020304" charset="0"/>
              </a:rPr>
              <a:t>Normally I’m </a:t>
            </a:r>
            <a:r>
              <a:rPr lang="en-US" altLang="zh-CN" sz="4800" dirty="0">
                <a:latin typeface="Times New Roman" panose="02020603050405020304" charset="0"/>
                <a:cs typeface="Times New Roman" panose="02020603050405020304" charset="0"/>
              </a:rPr>
              <a:t>one of the very first to </a:t>
            </a:r>
            <a:r>
              <a:rPr lang="en-US" altLang="zh-CN" sz="4800" dirty="0" smtClean="0">
                <a:latin typeface="Times New Roman" panose="02020603050405020304" charset="0"/>
                <a:cs typeface="Times New Roman" panose="02020603050405020304" charset="0"/>
              </a:rPr>
              <a:t>board because that </a:t>
            </a:r>
            <a:r>
              <a:rPr lang="en-US" altLang="zh-CN" sz="4800" dirty="0">
                <a:latin typeface="Times New Roman" panose="02020603050405020304" charset="0"/>
                <a:cs typeface="Times New Roman" panose="02020603050405020304" charset="0"/>
              </a:rPr>
              <a:t>allows me to:</a:t>
            </a:r>
            <a:endParaRPr lang="en-US" altLang="zh-CN" sz="4800" dirty="0">
              <a:latin typeface="Times New Roman" panose="02020603050405020304" charset="0"/>
              <a:cs typeface="Times New Roman" panose="02020603050405020304" charset="0"/>
            </a:endParaRPr>
          </a:p>
          <a:p>
            <a:pPr marL="685800" indent="-685800">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Get </a:t>
            </a:r>
            <a:r>
              <a:rPr lang="en-US" altLang="zh-CN" sz="4800" dirty="0">
                <a:latin typeface="Times New Roman" panose="02020603050405020304" charset="0"/>
                <a:cs typeface="Times New Roman" panose="02020603050405020304" charset="0"/>
              </a:rPr>
              <a:t>comfortable, get things out of my bag without disturbing </a:t>
            </a:r>
            <a:r>
              <a:rPr lang="en-US" altLang="zh-CN" sz="4800" dirty="0" smtClean="0">
                <a:latin typeface="Times New Roman" panose="02020603050405020304" charset="0"/>
                <a:cs typeface="Times New Roman" panose="02020603050405020304" charset="0"/>
              </a:rPr>
              <a:t>others</a:t>
            </a:r>
            <a:r>
              <a:rPr lang="en-US" altLang="zh-CN" sz="4800" dirty="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marL="685800" indent="-685800">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Not </a:t>
            </a:r>
            <a:r>
              <a:rPr lang="en-US" altLang="zh-CN" sz="4800" dirty="0">
                <a:latin typeface="Times New Roman" panose="02020603050405020304" charset="0"/>
                <a:cs typeface="Times New Roman" panose="02020603050405020304" charset="0"/>
              </a:rPr>
              <a:t>have to stand in a long queue in the jetbridge (on a large plane, boarding can take </a:t>
            </a:r>
            <a:r>
              <a:rPr lang="en-US" altLang="zh-CN" sz="4800" dirty="0" smtClean="0">
                <a:latin typeface="Times New Roman" panose="02020603050405020304" charset="0"/>
                <a:cs typeface="Times New Roman" panose="02020603050405020304" charset="0"/>
              </a:rPr>
              <a:t>30 </a:t>
            </a:r>
            <a:r>
              <a:rPr lang="en-US" altLang="zh-CN" sz="4800" dirty="0">
                <a:latin typeface="Times New Roman" panose="02020603050405020304" charset="0"/>
                <a:cs typeface="Times New Roman" panose="02020603050405020304" charset="0"/>
              </a:rPr>
              <a:t>minutes, and this is quite tedious).</a:t>
            </a:r>
            <a:endParaRPr lang="en-US" altLang="zh-CN" sz="4800" dirty="0">
              <a:latin typeface="Times New Roman" panose="02020603050405020304" charset="0"/>
              <a:cs typeface="Times New Roman" panose="02020603050405020304" charset="0"/>
            </a:endParaRPr>
          </a:p>
          <a:p>
            <a:pPr marL="685800" indent="-685800">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Find </a:t>
            </a:r>
            <a:r>
              <a:rPr lang="en-US" altLang="zh-CN" sz="4800" dirty="0">
                <a:latin typeface="Times New Roman" panose="02020603050405020304" charset="0"/>
                <a:cs typeface="Times New Roman" panose="02020603050405020304" charset="0"/>
              </a:rPr>
              <a:t>a place for my bag in the overhead locker and then it’ll have to be checked</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685800" indent="-685800">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It makes me feel that everything is under control and I am more confident to handle the stress.</a:t>
            </a:r>
            <a:endParaRPr lang="en-US" altLang="zh-CN" sz="4800" dirty="0">
              <a:latin typeface="Times New Roman" panose="02020603050405020304" charset="0"/>
              <a:cs typeface="Times New Roman" panose="02020603050405020304" charset="0"/>
            </a:endParaRPr>
          </a:p>
          <a:p>
            <a:endParaRPr lang="en-US" altLang="zh-CN" sz="4800" dirty="0" smtClean="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4" name="文本框 11"/>
          <p:cNvSpPr txBox="1"/>
          <p:nvPr/>
        </p:nvSpPr>
        <p:spPr>
          <a:xfrm>
            <a:off x="1511152" y="2185015"/>
            <a:ext cx="15874120" cy="6739255"/>
          </a:xfrm>
          <a:prstGeom prst="rect">
            <a:avLst/>
          </a:prstGeom>
          <a:noFill/>
          <a:ln w="76200">
            <a:noFill/>
          </a:ln>
        </p:spPr>
        <p:txBody>
          <a:bodyPr wrap="square" rtlCol="0">
            <a:spAutoFit/>
          </a:bodyPr>
          <a:lstStyle/>
          <a:p>
            <a:r>
              <a:rPr lang="en-US" altLang="zh-CN" sz="4800" dirty="0" smtClean="0">
                <a:latin typeface="Times New Roman" panose="02020603050405020304" charset="0"/>
                <a:cs typeface="Times New Roman" panose="02020603050405020304" charset="0"/>
              </a:rPr>
              <a:t>2</a:t>
            </a:r>
            <a:r>
              <a:rPr lang="zh-CN" altLang="en-US" sz="4800" dirty="0" smtClean="0">
                <a:latin typeface="Times New Roman" panose="02020603050405020304" charset="0"/>
                <a:cs typeface="Times New Roman" panose="02020603050405020304" charset="0"/>
              </a:rPr>
              <a:t>）</a:t>
            </a:r>
            <a:r>
              <a:rPr lang="en-US" altLang="zh-CN" sz="4800" dirty="0" smtClean="0">
                <a:latin typeface="Times New Roman" panose="02020603050405020304" charset="0"/>
                <a:cs typeface="Times New Roman" panose="02020603050405020304" charset="0"/>
              </a:rPr>
              <a:t>I often board late, and I find there are </a:t>
            </a:r>
            <a:r>
              <a:rPr lang="en-US" altLang="zh-CN" sz="4800" dirty="0">
                <a:latin typeface="Times New Roman" panose="02020603050405020304" charset="0"/>
                <a:cs typeface="Times New Roman" panose="02020603050405020304" charset="0"/>
              </a:rPr>
              <a:t>advantages </a:t>
            </a:r>
            <a:r>
              <a:rPr lang="en-US" altLang="zh-CN" sz="4800" dirty="0" smtClean="0">
                <a:latin typeface="Times New Roman" panose="02020603050405020304" charset="0"/>
                <a:cs typeface="Times New Roman" panose="02020603050405020304" charset="0"/>
              </a:rPr>
              <a:t>to do so. There are the reasons why I don’t come to board early:</a:t>
            </a:r>
            <a:endParaRPr lang="en-US" altLang="zh-CN" sz="4800" dirty="0" smtClean="0">
              <a:latin typeface="Times New Roman" panose="02020603050405020304" charset="0"/>
              <a:cs typeface="Times New Roman" panose="02020603050405020304" charset="0"/>
            </a:endParaRPr>
          </a:p>
          <a:p>
            <a:pPr marL="685800" indent="-685800">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If </a:t>
            </a:r>
            <a:r>
              <a:rPr lang="en-US" altLang="zh-CN" sz="4800" dirty="0">
                <a:latin typeface="Times New Roman" panose="02020603050405020304" charset="0"/>
                <a:cs typeface="Times New Roman" panose="02020603050405020304" charset="0"/>
              </a:rPr>
              <a:t>the plane is not full and you are boarding last, you can sit at any empty seat. </a:t>
            </a:r>
            <a:endParaRPr lang="en-US" altLang="zh-CN" sz="4800" dirty="0" smtClean="0">
              <a:latin typeface="Times New Roman" panose="02020603050405020304" charset="0"/>
              <a:cs typeface="Times New Roman" panose="02020603050405020304" charset="0"/>
            </a:endParaRPr>
          </a:p>
          <a:p>
            <a:pPr marL="685800" indent="-685800">
              <a:buFont typeface="Arial" panose="020B0604020202020204" pitchFamily="34" charset="0"/>
              <a:buChar char="•"/>
            </a:pPr>
            <a:r>
              <a:rPr lang="en-US" altLang="zh-CN" sz="4800" dirty="0" smtClean="0">
                <a:latin typeface="Times New Roman" panose="02020603050405020304" charset="0"/>
                <a:cs typeface="Times New Roman" panose="02020603050405020304" charset="0"/>
              </a:rPr>
              <a:t>If </a:t>
            </a:r>
            <a:r>
              <a:rPr lang="en-US" altLang="zh-CN" sz="4800" dirty="0">
                <a:latin typeface="Times New Roman" panose="02020603050405020304" charset="0"/>
                <a:cs typeface="Times New Roman" panose="02020603050405020304" charset="0"/>
              </a:rPr>
              <a:t>you have an aisle </a:t>
            </a:r>
            <a:r>
              <a:rPr lang="en-US" altLang="zh-CN" sz="4800" dirty="0" smtClean="0">
                <a:latin typeface="Times New Roman" panose="02020603050405020304" charset="0"/>
                <a:cs typeface="Times New Roman" panose="02020603050405020304" charset="0"/>
              </a:rPr>
              <a:t>seat, boarding </a:t>
            </a:r>
            <a:r>
              <a:rPr lang="en-US" altLang="zh-CN" sz="4800" dirty="0">
                <a:latin typeface="Times New Roman" panose="02020603050405020304" charset="0"/>
                <a:cs typeface="Times New Roman" panose="02020603050405020304" charset="0"/>
              </a:rPr>
              <a:t>late is better to avoid standing and getting out of the way to let people sit.</a:t>
            </a:r>
            <a:endParaRPr lang="en-US" altLang="zh-CN" sz="4800" dirty="0">
              <a:latin typeface="Times New Roman" panose="02020603050405020304" charset="0"/>
              <a:cs typeface="Times New Roman" panose="02020603050405020304" charset="0"/>
            </a:endParaRPr>
          </a:p>
          <a:p>
            <a:pPr marL="685800" indent="-685800">
              <a:buFont typeface="Arial" panose="020B0604020202020204" pitchFamily="34" charset="0"/>
              <a:buChar char="•"/>
            </a:pPr>
            <a:r>
              <a:rPr lang="en-US" altLang="zh-CN" sz="4800" dirty="0">
                <a:latin typeface="Times New Roman" panose="02020603050405020304" charset="0"/>
                <a:cs typeface="Times New Roman" panose="02020603050405020304" charset="0"/>
              </a:rPr>
              <a:t>If you are a paranoid person and are obsessed about gear collapse, boarding late will decrease the chances of facing it/one.</a:t>
            </a:r>
            <a:endParaRPr lang="en-US" altLang="zh-CN" sz="4800" dirty="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4" name="文本框 11"/>
          <p:cNvSpPr txBox="1"/>
          <p:nvPr/>
        </p:nvSpPr>
        <p:spPr>
          <a:xfrm>
            <a:off x="1550800" y="3041576"/>
            <a:ext cx="15874120" cy="5262245"/>
          </a:xfrm>
          <a:prstGeom prst="rect">
            <a:avLst/>
          </a:prstGeom>
          <a:noFill/>
          <a:ln w="76200">
            <a:noFill/>
          </a:ln>
        </p:spPr>
        <p:txBody>
          <a:bodyPr wrap="square" rtlCol="0">
            <a:spAutoFit/>
          </a:bodyPr>
          <a:lstStyle/>
          <a:p>
            <a:r>
              <a:rPr lang="en-US" altLang="zh-CN" sz="4800" dirty="0" smtClean="0">
                <a:latin typeface="Times New Roman" panose="02020603050405020304" charset="0"/>
                <a:cs typeface="Times New Roman" panose="02020603050405020304" charset="0"/>
              </a:rPr>
              <a:t>2. Well, it depends. </a:t>
            </a:r>
            <a:endParaRPr lang="en-US" altLang="zh-CN" sz="4800" dirty="0" smtClean="0">
              <a:latin typeface="Times New Roman" panose="02020603050405020304" charset="0"/>
              <a:cs typeface="Times New Roman" panose="02020603050405020304" charset="0"/>
            </a:endParaRPr>
          </a:p>
          <a:p>
            <a:pPr lvl="1"/>
            <a:r>
              <a:rPr lang="en-US" altLang="zh-CN" sz="4800" dirty="0" smtClean="0">
                <a:latin typeface="Times New Roman" panose="02020603050405020304" charset="0"/>
                <a:cs typeface="Times New Roman" panose="02020603050405020304" charset="0"/>
              </a:rPr>
              <a:t>If the reason why the last person is late is that they really encountered something on their way, I can understand and feel happy for them to catch the flight. But if they are just used to getting late and take it as a chance to get some advantages, I am afraid that I could not agree with this behavior.</a:t>
            </a:r>
            <a:endParaRPr lang="en-US" altLang="zh-CN" sz="4800" dirty="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4" name="文本框 11"/>
          <p:cNvSpPr txBox="1"/>
          <p:nvPr/>
        </p:nvSpPr>
        <p:spPr>
          <a:xfrm>
            <a:off x="1534608" y="1601416"/>
            <a:ext cx="11182323" cy="923330"/>
          </a:xfrm>
          <a:prstGeom prst="rect">
            <a:avLst/>
          </a:prstGeom>
          <a:noFill/>
          <a:ln w="76200">
            <a:noFill/>
          </a:ln>
        </p:spPr>
        <p:txBody>
          <a:bodyPr wrap="square" rtlCol="0">
            <a:spAutoFit/>
          </a:bodyPr>
          <a:lstStyle/>
          <a:p>
            <a:r>
              <a:rPr kumimoji="1" lang="en-US" altLang="zh-CN" sz="5400" b="1" dirty="0">
                <a:solidFill>
                  <a:srgbClr val="008000"/>
                </a:solidFill>
                <a:effectLst>
                  <a:outerShdw blurRad="38100" dist="38100" dir="2700000" algn="tl">
                    <a:srgbClr val="000000">
                      <a:alpha val="43137"/>
                    </a:srgbClr>
                  </a:outerShdw>
                </a:effectLst>
              </a:rPr>
              <a:t>References:</a:t>
            </a:r>
            <a:endParaRPr kumimoji="1" lang="en-US" altLang="zh-CN" sz="5400" b="1" dirty="0">
              <a:solidFill>
                <a:srgbClr val="008000"/>
              </a:solidFill>
              <a:effectLst>
                <a:outerShdw blurRad="38100" dist="38100" dir="2700000" algn="tl">
                  <a:srgbClr val="000000">
                    <a:alpha val="43137"/>
                  </a:srgbClr>
                </a:outerShdw>
              </a:effectLst>
            </a:endParaRPr>
          </a:p>
        </p:txBody>
      </p:sp>
      <p:sp>
        <p:nvSpPr>
          <p:cNvPr id="2" name="矩形 1"/>
          <p:cNvSpPr/>
          <p:nvPr/>
        </p:nvSpPr>
        <p:spPr>
          <a:xfrm>
            <a:off x="935088" y="2358640"/>
            <a:ext cx="9793088" cy="10415095"/>
          </a:xfrm>
          <a:prstGeom prst="rect">
            <a:avLst/>
          </a:prstGeom>
        </p:spPr>
        <p:txBody>
          <a:bodyPr wrap="square">
            <a:spAutoFit/>
          </a:bodyPr>
          <a:lstStyle/>
          <a:p>
            <a:pPr marL="685800" indent="-685800">
              <a:lnSpc>
                <a:spcPct val="140000"/>
              </a:lnSpc>
              <a:buFont typeface="Wingdings" panose="05000000000000000000" pitchFamily="2" charset="2"/>
              <a:buChar char="Ø"/>
            </a:pPr>
            <a:r>
              <a:rPr lang="en-US" altLang="zh-CN" sz="4400" dirty="0">
                <a:latin typeface="Times New Roman" panose="02020603050405020304" charset="0"/>
                <a:cs typeface="Times New Roman" panose="02020603050405020304" charset="0"/>
              </a:rPr>
              <a:t>chronically early </a:t>
            </a:r>
            <a:endParaRPr lang="en-US" altLang="zh-CN" sz="4400" dirty="0" smtClean="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smtClean="0">
                <a:latin typeface="Times New Roman" panose="02020603050405020304" charset="0"/>
                <a:cs typeface="Times New Roman" panose="02020603050405020304" charset="0"/>
              </a:rPr>
              <a:t>turn up hours ahead of flight departure time</a:t>
            </a:r>
            <a:endParaRPr lang="en-US" altLang="zh-CN" sz="4400" dirty="0" smtClean="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smtClean="0">
                <a:latin typeface="Times New Roman" panose="02020603050405020304" charset="0"/>
                <a:cs typeface="Times New Roman" panose="02020603050405020304" charset="0"/>
              </a:rPr>
              <a:t>show </a:t>
            </a:r>
            <a:r>
              <a:rPr lang="en-US" altLang="zh-CN" sz="4400" dirty="0">
                <a:latin typeface="Times New Roman" panose="02020603050405020304" charset="0"/>
                <a:cs typeface="Times New Roman" panose="02020603050405020304" charset="0"/>
              </a:rPr>
              <a:t>up </a:t>
            </a:r>
            <a:r>
              <a:rPr lang="en-US" altLang="zh-CN" sz="4400" dirty="0" smtClean="0">
                <a:latin typeface="Times New Roman" panose="02020603050405020304" charset="0"/>
                <a:cs typeface="Times New Roman" panose="02020603050405020304" charset="0"/>
              </a:rPr>
              <a:t>early </a:t>
            </a:r>
            <a:r>
              <a:rPr lang="en-US" altLang="zh-CN" sz="4400" dirty="0">
                <a:latin typeface="Times New Roman" panose="02020603050405020304" charset="0"/>
                <a:cs typeface="Times New Roman" panose="02020603050405020304" charset="0"/>
              </a:rPr>
              <a:t>enough </a:t>
            </a:r>
            <a:endParaRPr lang="en-US" altLang="zh-CN" sz="4400" dirty="0" smtClean="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a:latin typeface="Times New Roman" panose="02020603050405020304" charset="0"/>
                <a:cs typeface="Times New Roman" panose="02020603050405020304" charset="0"/>
              </a:rPr>
              <a:t>be </a:t>
            </a:r>
            <a:r>
              <a:rPr lang="en-US" altLang="zh-CN" sz="4400" dirty="0" smtClean="0">
                <a:latin typeface="Times New Roman" panose="02020603050405020304" charset="0"/>
                <a:cs typeface="Times New Roman" panose="02020603050405020304" charset="0"/>
              </a:rPr>
              <a:t>impatient, ambitious, and punctual</a:t>
            </a:r>
            <a:endParaRPr lang="en-US" altLang="zh-CN" sz="4400" dirty="0" smtClean="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smtClean="0">
                <a:latin typeface="Times New Roman" panose="02020603050405020304" charset="0"/>
                <a:cs typeface="Times New Roman" panose="02020603050405020304" charset="0"/>
              </a:rPr>
              <a:t>intentionally late</a:t>
            </a:r>
            <a:endParaRPr lang="en-US" altLang="zh-CN" sz="4400" dirty="0" smtClean="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a:latin typeface="Times New Roman" panose="02020603050405020304" charset="0"/>
                <a:cs typeface="Times New Roman" panose="02020603050405020304" charset="0"/>
              </a:rPr>
              <a:t>a cut-it-close person </a:t>
            </a:r>
            <a:endParaRPr lang="en-US" altLang="zh-CN" sz="4400" dirty="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smtClean="0">
                <a:latin typeface="Times New Roman" panose="02020603050405020304" charset="0"/>
                <a:cs typeface="Times New Roman" panose="02020603050405020304" charset="0"/>
              </a:rPr>
              <a:t>There </a:t>
            </a:r>
            <a:r>
              <a:rPr lang="en-US" altLang="zh-CN" sz="4400" dirty="0">
                <a:latin typeface="Times New Roman" panose="02020603050405020304" charset="0"/>
                <a:cs typeface="Times New Roman" panose="02020603050405020304" charset="0"/>
              </a:rPr>
              <a:t>is nothing more gratifying </a:t>
            </a:r>
            <a:r>
              <a:rPr lang="en-US" altLang="zh-CN" sz="4400" dirty="0" smtClean="0">
                <a:latin typeface="Times New Roman" panose="02020603050405020304" charset="0"/>
                <a:cs typeface="Times New Roman" panose="02020603050405020304" charset="0"/>
              </a:rPr>
              <a:t>than </a:t>
            </a:r>
            <a:r>
              <a:rPr lang="en-US" altLang="zh-CN" sz="4400" dirty="0">
                <a:latin typeface="Times New Roman" panose="02020603050405020304" charset="0"/>
                <a:cs typeface="Times New Roman" panose="02020603050405020304" charset="0"/>
              </a:rPr>
              <a:t>being the last person to board the </a:t>
            </a:r>
            <a:r>
              <a:rPr lang="en-US" altLang="zh-CN" sz="4400" dirty="0" smtClean="0">
                <a:latin typeface="Times New Roman" panose="02020603050405020304" charset="0"/>
                <a:cs typeface="Times New Roman" panose="02020603050405020304" charset="0"/>
              </a:rPr>
              <a:t>plan.</a:t>
            </a:r>
            <a:endParaRPr lang="en-US" altLang="zh-CN" sz="4400" dirty="0" smtClean="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a:latin typeface="Times New Roman" panose="02020603050405020304" charset="0"/>
                <a:cs typeface="Times New Roman" panose="02020603050405020304" charset="0"/>
              </a:rPr>
              <a:t>arrive late to airports for the thrill of </a:t>
            </a:r>
            <a:r>
              <a:rPr lang="en-US" altLang="zh-CN" sz="4400" dirty="0" smtClean="0">
                <a:latin typeface="Times New Roman" panose="02020603050405020304" charset="0"/>
                <a:cs typeface="Times New Roman" panose="02020603050405020304" charset="0"/>
              </a:rPr>
              <a:t>it</a:t>
            </a:r>
            <a:endParaRPr lang="en-US" altLang="zh-CN" sz="4400" dirty="0" smtClean="0">
              <a:latin typeface="Times New Roman" panose="02020603050405020304" charset="0"/>
              <a:cs typeface="Times New Roman" panose="02020603050405020304" charset="0"/>
            </a:endParaRPr>
          </a:p>
          <a:p>
            <a:pPr marL="685800" indent="-685800">
              <a:lnSpc>
                <a:spcPct val="140000"/>
              </a:lnSpc>
              <a:buFont typeface="Wingdings" panose="05000000000000000000" pitchFamily="2" charset="2"/>
              <a:buChar char="Ø"/>
            </a:pPr>
            <a:r>
              <a:rPr lang="en-US" altLang="zh-CN" sz="4400" dirty="0">
                <a:latin typeface="Times New Roman" panose="02020603050405020304" charset="0"/>
                <a:cs typeface="Times New Roman" panose="02020603050405020304" charset="0"/>
              </a:rPr>
              <a:t>be more relaxed and less </a:t>
            </a:r>
            <a:r>
              <a:rPr lang="en-US" altLang="zh-CN" sz="4400" dirty="0" smtClean="0">
                <a:latin typeface="Times New Roman" panose="02020603050405020304" charset="0"/>
                <a:cs typeface="Times New Roman" panose="02020603050405020304" charset="0"/>
              </a:rPr>
              <a:t>neurotic</a:t>
            </a:r>
            <a:endParaRPr lang="en-US" altLang="zh-CN" sz="4400" dirty="0" smtClean="0">
              <a:latin typeface="Times New Roman" panose="02020603050405020304" charset="0"/>
              <a:cs typeface="Times New Roman" panose="02020603050405020304" charset="0"/>
            </a:endParaRPr>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8195" name="Picture 3" descr="D:\科研\2020\课件编写\图片\ITC-B-0517_HR-9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87038" y="1779624"/>
            <a:ext cx="6542158" cy="9809808"/>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943200" y="322449"/>
            <a:ext cx="4176464" cy="1015663"/>
          </a:xfrm>
          <a:prstGeom prst="rect">
            <a:avLst/>
          </a:prstGeom>
          <a:noFill/>
        </p:spPr>
        <p:txBody>
          <a:bodyPr wrap="square" rtlCol="0">
            <a:spAutoFit/>
          </a:bodyPr>
          <a:lstStyle/>
          <a:p>
            <a:r>
              <a:rPr kumimoji="1" lang="en-US" altLang="zh-CN" sz="6000" b="1" dirty="0" smtClean="0">
                <a:solidFill>
                  <a:schemeClr val="bg1"/>
                </a:solidFill>
              </a:rPr>
              <a:t>Reading 2 </a:t>
            </a:r>
            <a:endParaRPr kumimoji="1" lang="zh-CN" altLang="en-US" sz="6000" b="1" dirty="0">
              <a:solidFill>
                <a:schemeClr val="bg1"/>
              </a:solidFill>
            </a:endParaRPr>
          </a:p>
        </p:txBody>
      </p:sp>
      <p:sp>
        <p:nvSpPr>
          <p:cNvPr id="9" name="矩形 8"/>
          <p:cNvSpPr/>
          <p:nvPr/>
        </p:nvSpPr>
        <p:spPr>
          <a:xfrm>
            <a:off x="5226685" y="2618105"/>
            <a:ext cx="9667240" cy="8830310"/>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442552" y="5477738"/>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14" name="矩形 13">
            <a:hlinkClick r:id="rId1" action="ppaction://hlinksldjump"/>
          </p:cNvPr>
          <p:cNvSpPr/>
          <p:nvPr/>
        </p:nvSpPr>
        <p:spPr>
          <a:xfrm>
            <a:off x="6546486" y="3307974"/>
            <a:ext cx="7344000" cy="1080000"/>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rgbClr val="855259"/>
                </a:solidFill>
                <a:latin typeface="+mj-lt"/>
              </a:rPr>
              <a:t> </a:t>
            </a:r>
            <a:r>
              <a:rPr kumimoji="1" lang="en-US" altLang="zh-CN" sz="5400" b="1" dirty="0" smtClean="0">
                <a:solidFill>
                  <a:srgbClr val="855259"/>
                </a:solidFill>
                <a:latin typeface="+mj-lt"/>
              </a:rPr>
              <a:t>Get</a:t>
            </a:r>
            <a:r>
              <a:rPr kumimoji="1" lang="zh-CN" altLang="en-US" sz="5400" b="1" dirty="0" smtClean="0">
                <a:solidFill>
                  <a:srgbClr val="855259"/>
                </a:solidFill>
                <a:latin typeface="+mj-lt"/>
              </a:rPr>
              <a:t> </a:t>
            </a:r>
            <a:r>
              <a:rPr kumimoji="1" lang="en-US" altLang="zh-CN" sz="5400" b="1" dirty="0" smtClean="0">
                <a:solidFill>
                  <a:srgbClr val="855259"/>
                </a:solidFill>
                <a:latin typeface="+mj-lt"/>
              </a:rPr>
              <a:t>ready to read</a:t>
            </a:r>
            <a:endParaRPr kumimoji="1" lang="zh-CN" altLang="en-US" sz="5400" b="1" dirty="0">
              <a:solidFill>
                <a:srgbClr val="855259"/>
              </a:solidFill>
              <a:latin typeface="+mj-lt"/>
            </a:endParaRPr>
          </a:p>
        </p:txBody>
      </p:sp>
      <p:sp>
        <p:nvSpPr>
          <p:cNvPr id="17" name="矩形 16">
            <a:hlinkClick r:id="rId2" action="ppaction://hlinksldjump"/>
          </p:cNvPr>
          <p:cNvSpPr/>
          <p:nvPr/>
        </p:nvSpPr>
        <p:spPr>
          <a:xfrm>
            <a:off x="6559624" y="4817649"/>
            <a:ext cx="7344000" cy="1080000"/>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5400" b="1" dirty="0" smtClean="0">
                <a:solidFill>
                  <a:schemeClr val="accent3">
                    <a:lumMod val="50000"/>
                  </a:schemeClr>
                </a:solidFill>
              </a:rPr>
              <a:t> Text </a:t>
            </a:r>
            <a:r>
              <a:rPr kumimoji="1" lang="en-US" altLang="zh-CN" sz="5400" b="1" dirty="0" smtClean="0">
                <a:solidFill>
                  <a:srgbClr val="4F6228"/>
                </a:solidFill>
              </a:rPr>
              <a:t>exploration</a:t>
            </a:r>
            <a:r>
              <a:rPr kumimoji="1" lang="en-US" altLang="zh-CN" sz="5400" b="1" dirty="0" smtClean="0">
                <a:solidFill>
                  <a:schemeClr val="accent3">
                    <a:lumMod val="50000"/>
                  </a:schemeClr>
                </a:solidFill>
              </a:rPr>
              <a:t> </a:t>
            </a:r>
            <a:endParaRPr kumimoji="1" lang="zh-CN" altLang="en-US" sz="5400" b="1" dirty="0">
              <a:solidFill>
                <a:schemeClr val="accent3">
                  <a:lumMod val="50000"/>
                </a:schemeClr>
              </a:solidFill>
            </a:endParaRPr>
          </a:p>
        </p:txBody>
      </p:sp>
      <p:sp>
        <p:nvSpPr>
          <p:cNvPr id="21" name="矩形 20">
            <a:hlinkClick r:id="rId3" tooltip="" action="ppaction://hlinksldjump"/>
          </p:cNvPr>
          <p:cNvSpPr/>
          <p:nvPr/>
        </p:nvSpPr>
        <p:spPr>
          <a:xfrm>
            <a:off x="6479811" y="9378053"/>
            <a:ext cx="7344000" cy="1080000"/>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rgbClr val="CC884A"/>
                </a:solidFill>
              </a:rPr>
              <a:t> Read and </a:t>
            </a:r>
            <a:r>
              <a:rPr kumimoji="1" lang="en-US" altLang="zh-CN" sz="5400" b="1" dirty="0" smtClean="0">
                <a:solidFill>
                  <a:srgbClr val="CC884A"/>
                </a:solidFill>
              </a:rPr>
              <a:t>think</a:t>
            </a:r>
            <a:endParaRPr kumimoji="1" lang="zh-CN" altLang="en-US" sz="5400" b="1" dirty="0">
              <a:solidFill>
                <a:srgbClr val="CC884A"/>
              </a:solidFill>
            </a:endParaRPr>
          </a:p>
        </p:txBody>
      </p:sp>
      <p:sp>
        <p:nvSpPr>
          <p:cNvPr id="22" name="矩形 21">
            <a:hlinkClick r:id="rId4" action="ppaction://hlinksldjump"/>
          </p:cNvPr>
          <p:cNvSpPr/>
          <p:nvPr/>
        </p:nvSpPr>
        <p:spPr>
          <a:xfrm>
            <a:off x="6479811" y="6425553"/>
            <a:ext cx="7344000" cy="108000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accent1">
                    <a:lumMod val="75000"/>
                  </a:schemeClr>
                </a:solidFill>
              </a:rPr>
              <a:t> Read and </a:t>
            </a:r>
            <a:r>
              <a:rPr kumimoji="1" lang="en-US" altLang="zh-CN" sz="5400" b="1" dirty="0" smtClean="0">
                <a:solidFill>
                  <a:schemeClr val="accent1">
                    <a:lumMod val="75000"/>
                  </a:schemeClr>
                </a:solidFill>
              </a:rPr>
              <a:t>practice</a:t>
            </a:r>
            <a:endParaRPr kumimoji="1" lang="zh-CN" altLang="en-US" sz="5400" b="1" dirty="0">
              <a:solidFill>
                <a:srgbClr val="376092"/>
              </a:solidFill>
            </a:endParaRPr>
          </a:p>
        </p:txBody>
      </p:sp>
      <p:sp>
        <p:nvSpPr>
          <p:cNvPr id="24" name="矩形 23">
            <a:hlinkClick r:id="rId5" action="ppaction://hlinksldjump"/>
          </p:cNvPr>
          <p:cNvSpPr/>
          <p:nvPr/>
        </p:nvSpPr>
        <p:spPr>
          <a:xfrm>
            <a:off x="6492949" y="7948782"/>
            <a:ext cx="7344000" cy="1080000"/>
          </a:xfrm>
          <a:prstGeom prst="rect">
            <a:avLst/>
          </a:prstGeom>
          <a:solidFill>
            <a:srgbClr val="CBCBD2"/>
          </a:solidFill>
          <a:ln>
            <a:solidFill>
              <a:srgbClr val="CBC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rgbClr val="415070"/>
                </a:solidFill>
              </a:rPr>
              <a:t> </a:t>
            </a:r>
            <a:r>
              <a:rPr kumimoji="1" lang="en-US" altLang="zh-CN" sz="5400" b="1" dirty="0">
                <a:solidFill>
                  <a:srgbClr val="7030A0"/>
                </a:solidFill>
              </a:rPr>
              <a:t>Read and </a:t>
            </a:r>
            <a:r>
              <a:rPr kumimoji="1" lang="en-US" altLang="zh-CN" sz="5400" b="1" dirty="0" smtClean="0">
                <a:solidFill>
                  <a:srgbClr val="7030A0"/>
                </a:solidFill>
              </a:rPr>
              <a:t>translate</a:t>
            </a:r>
            <a:endParaRPr kumimoji="1" lang="en-US" altLang="zh-CN" sz="5400" b="1"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7" name="矩形 6"/>
          <p:cNvSpPr/>
          <p:nvPr/>
        </p:nvSpPr>
        <p:spPr>
          <a:xfrm>
            <a:off x="5399584" y="3185592"/>
            <a:ext cx="10873208" cy="9064561"/>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989637" y="6325584"/>
            <a:ext cx="4245064" cy="250816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smtClean="0">
                <a:solidFill>
                  <a:srgbClr val="415070"/>
                </a:solidFill>
                <a:latin typeface="+mj-lt"/>
                <a:ea typeface="Times New Roman" panose="02020603050405020304" charset="0"/>
                <a:cs typeface="Times New Roman" panose="02020603050405020304" charset="0"/>
              </a:rPr>
              <a:t>Text exploration</a:t>
            </a:r>
            <a:endParaRPr kumimoji="1" lang="zh-CN" altLang="en-US" sz="6000" b="1" dirty="0">
              <a:solidFill>
                <a:srgbClr val="415070"/>
              </a:solidFill>
              <a:latin typeface="+mj-lt"/>
              <a:ea typeface="Times New Roman" panose="02020603050405020304" charset="0"/>
              <a:cs typeface="Times New Roman" panose="02020603050405020304" charset="0"/>
            </a:endParaRPr>
          </a:p>
        </p:txBody>
      </p:sp>
      <p:sp>
        <p:nvSpPr>
          <p:cNvPr id="9" name="矩形 8"/>
          <p:cNvSpPr/>
          <p:nvPr/>
        </p:nvSpPr>
        <p:spPr>
          <a:xfrm>
            <a:off x="7290148" y="421803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latin typeface="+mj-lt"/>
              </a:rPr>
              <a:t> Background information </a:t>
            </a:r>
            <a:endParaRPr kumimoji="1" lang="en-US" altLang="zh-CN" sz="5400" b="1" dirty="0" smtClean="0">
              <a:solidFill>
                <a:schemeClr val="bg1">
                  <a:lumMod val="75000"/>
                </a:schemeClr>
              </a:solidFill>
              <a:latin typeface="+mj-lt"/>
            </a:endParaRPr>
          </a:p>
        </p:txBody>
      </p:sp>
      <p:sp>
        <p:nvSpPr>
          <p:cNvPr id="10" name="矩形 9"/>
          <p:cNvSpPr/>
          <p:nvPr/>
        </p:nvSpPr>
        <p:spPr>
          <a:xfrm>
            <a:off x="7290148" y="860989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rPr>
              <a:t> Text reading </a:t>
            </a:r>
            <a:endParaRPr kumimoji="1" lang="en-US" altLang="zh-CN" sz="5400" b="1" dirty="0" smtClean="0">
              <a:solidFill>
                <a:schemeClr val="bg1">
                  <a:lumMod val="75000"/>
                </a:schemeClr>
              </a:solidFill>
            </a:endParaRPr>
          </a:p>
        </p:txBody>
      </p:sp>
      <p:sp>
        <p:nvSpPr>
          <p:cNvPr id="11" name="矩形 10"/>
          <p:cNvSpPr/>
          <p:nvPr/>
        </p:nvSpPr>
        <p:spPr>
          <a:xfrm>
            <a:off x="7283107" y="5680011"/>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5400" b="1" dirty="0" smtClean="0">
                <a:solidFill>
                  <a:schemeClr val="bg1">
                    <a:lumMod val="75000"/>
                  </a:schemeClr>
                </a:solidFill>
              </a:rPr>
              <a:t> Pre-reading questions </a:t>
            </a:r>
            <a:endParaRPr kumimoji="1" lang="en-US" altLang="zh-CN" sz="5400" b="1" dirty="0" smtClean="0">
              <a:solidFill>
                <a:schemeClr val="bg1">
                  <a:lumMod val="75000"/>
                </a:schemeClr>
              </a:solidFill>
            </a:endParaRPr>
          </a:p>
        </p:txBody>
      </p:sp>
      <p:sp>
        <p:nvSpPr>
          <p:cNvPr id="13" name="矩形 12">
            <a:hlinkClick r:id="rId1" action="ppaction://hlinksldjump"/>
          </p:cNvPr>
          <p:cNvSpPr/>
          <p:nvPr/>
        </p:nvSpPr>
        <p:spPr>
          <a:xfrm>
            <a:off x="7283107" y="7136022"/>
            <a:ext cx="7344000" cy="1080000"/>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kumimoji="1" lang="en-US" altLang="zh-CN" sz="5400" b="1" dirty="0">
                <a:solidFill>
                  <a:srgbClr val="855259"/>
                </a:solidFill>
              </a:rPr>
              <a:t> Structure </a:t>
            </a:r>
            <a:endParaRPr kumimoji="1" lang="zh-CN" altLang="en-US" sz="5400" b="1" dirty="0">
              <a:solidFill>
                <a:srgbClr val="855259"/>
              </a:solidFill>
            </a:endParaRPr>
          </a:p>
        </p:txBody>
      </p:sp>
      <p:sp>
        <p:nvSpPr>
          <p:cNvPr id="20" name="矩形 19"/>
          <p:cNvSpPr/>
          <p:nvPr/>
        </p:nvSpPr>
        <p:spPr>
          <a:xfrm>
            <a:off x="7290148" y="10062663"/>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kumimoji="1" lang="en-US" altLang="zh-CN" sz="5400" b="1" dirty="0">
                <a:solidFill>
                  <a:schemeClr val="bg1">
                    <a:lumMod val="75000"/>
                  </a:schemeClr>
                </a:solidFill>
              </a:rPr>
              <a:t> Vocabulary</a:t>
            </a:r>
            <a:endParaRPr kumimoji="1" lang="en-US" altLang="zh-CN" sz="54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7"/>
          <p:cNvSpPr txBox="1"/>
          <p:nvPr/>
        </p:nvSpPr>
        <p:spPr>
          <a:xfrm>
            <a:off x="934716" y="1601416"/>
            <a:ext cx="16490204" cy="11171555"/>
          </a:xfrm>
          <a:prstGeom prst="rect">
            <a:avLst/>
          </a:prstGeom>
          <a:solidFill>
            <a:schemeClr val="tx1">
              <a:lumMod val="65000"/>
              <a:lumOff val="35000"/>
            </a:schemeClr>
          </a:solidFill>
          <a:ln w="76200">
            <a:solidFill>
              <a:srgbClr val="CC884A"/>
            </a:solidFill>
          </a:ln>
        </p:spPr>
        <p:txBody>
          <a:bodyPr wrap="square" rtlCol="0">
            <a:spAutoFit/>
          </a:bodyPr>
          <a:lstStyle/>
          <a:p>
            <a:r>
              <a:rPr kumimoji="1" lang="en-US" altLang="zh-CN" sz="6000" b="1" dirty="0" smtClean="0">
                <a:solidFill>
                  <a:srgbClr val="FFC000"/>
                </a:solidFill>
                <a:latin typeface="Times New Roman" panose="02020603050405020304" charset="0"/>
                <a:cs typeface="Times New Roman" panose="02020603050405020304" charset="0"/>
              </a:rPr>
              <a:t>Part One (Para. 1) </a:t>
            </a:r>
            <a:endParaRPr kumimoji="1" lang="en-US" altLang="zh-CN" sz="6000" b="1" dirty="0" smtClean="0">
              <a:solidFill>
                <a:srgbClr val="FFC000"/>
              </a:solidFill>
              <a:latin typeface="Times New Roman" panose="02020603050405020304" charset="0"/>
              <a:cs typeface="Times New Roman" panose="02020603050405020304" charset="0"/>
            </a:endParaRPr>
          </a:p>
          <a:p>
            <a:r>
              <a:rPr kumimoji="1" lang="en-US" altLang="zh-CN" sz="6000" dirty="0" smtClean="0">
                <a:solidFill>
                  <a:schemeClr val="bg1"/>
                </a:solidFill>
                <a:latin typeface="Times New Roman" panose="02020603050405020304" charset="0"/>
                <a:cs typeface="Times New Roman" panose="02020603050405020304" charset="0"/>
              </a:rPr>
              <a:t>There are two types of airport people.</a:t>
            </a:r>
            <a:endParaRPr kumimoji="1" lang="en-US" altLang="zh-CN" sz="6000" dirty="0" smtClean="0">
              <a:solidFill>
                <a:schemeClr val="bg1"/>
              </a:solidFill>
              <a:latin typeface="Times New Roman" panose="02020603050405020304" charset="0"/>
              <a:cs typeface="Times New Roman" panose="02020603050405020304" charset="0"/>
            </a:endParaRPr>
          </a:p>
          <a:p>
            <a:r>
              <a:rPr kumimoji="1" lang="en-US" altLang="zh-CN" sz="6000" b="1" dirty="0" smtClean="0">
                <a:solidFill>
                  <a:srgbClr val="FFC000"/>
                </a:solidFill>
                <a:latin typeface="Times New Roman" panose="02020603050405020304" charset="0"/>
                <a:cs typeface="Times New Roman" panose="02020603050405020304" charset="0"/>
              </a:rPr>
              <a:t>Part Two (Paras. 2-6) </a:t>
            </a:r>
            <a:endParaRPr kumimoji="1" lang="en-US" altLang="zh-CN" sz="6000" b="1" dirty="0" smtClean="0">
              <a:solidFill>
                <a:srgbClr val="FFC000"/>
              </a:solidFill>
              <a:latin typeface="Times New Roman" panose="02020603050405020304" charset="0"/>
              <a:cs typeface="Times New Roman" panose="02020603050405020304" charset="0"/>
            </a:endParaRPr>
          </a:p>
          <a:p>
            <a:r>
              <a:rPr kumimoji="1" lang="en-US" altLang="zh-CN" sz="6000" dirty="0" smtClean="0">
                <a:solidFill>
                  <a:schemeClr val="bg1"/>
                </a:solidFill>
                <a:latin typeface="Times New Roman" panose="02020603050405020304" charset="0"/>
                <a:cs typeface="Times New Roman" panose="02020603050405020304" charset="0"/>
              </a:rPr>
              <a:t>The author’s experience with a late-airport person.</a:t>
            </a:r>
            <a:endParaRPr kumimoji="1" lang="en-US" altLang="zh-CN" sz="6000" dirty="0" smtClean="0">
              <a:solidFill>
                <a:schemeClr val="bg1"/>
              </a:solidFill>
              <a:latin typeface="Times New Roman" panose="02020603050405020304" charset="0"/>
              <a:cs typeface="Times New Roman" panose="02020603050405020304" charset="0"/>
            </a:endParaRPr>
          </a:p>
          <a:p>
            <a:r>
              <a:rPr kumimoji="1" lang="en-US" altLang="zh-CN" sz="6000" b="1" dirty="0" smtClean="0">
                <a:solidFill>
                  <a:srgbClr val="FFC000"/>
                </a:solidFill>
                <a:latin typeface="Times New Roman" panose="02020603050405020304" charset="0"/>
                <a:cs typeface="Times New Roman" panose="02020603050405020304" charset="0"/>
              </a:rPr>
              <a:t>Part Three (Paras. 7-18)</a:t>
            </a:r>
            <a:r>
              <a:rPr kumimoji="1" lang="en-US" altLang="zh-CN" sz="6000" dirty="0" smtClean="0">
                <a:solidFill>
                  <a:schemeClr val="bg1"/>
                </a:solidFill>
                <a:latin typeface="Times New Roman" panose="02020603050405020304" charset="0"/>
                <a:cs typeface="Times New Roman" panose="02020603050405020304" charset="0"/>
              </a:rPr>
              <a:t> </a:t>
            </a:r>
            <a:endParaRPr kumimoji="1" lang="en-US" altLang="zh-CN" sz="6000" dirty="0" smtClean="0">
              <a:solidFill>
                <a:schemeClr val="bg1"/>
              </a:solidFill>
              <a:latin typeface="Times New Roman" panose="02020603050405020304" charset="0"/>
              <a:cs typeface="Times New Roman" panose="02020603050405020304" charset="0"/>
            </a:endParaRPr>
          </a:p>
          <a:p>
            <a:r>
              <a:rPr kumimoji="1" lang="en-US" altLang="zh-CN" sz="6000" dirty="0" smtClean="0">
                <a:solidFill>
                  <a:schemeClr val="bg1"/>
                </a:solidFill>
                <a:latin typeface="Times New Roman" panose="02020603050405020304" charset="0"/>
                <a:cs typeface="Times New Roman" panose="02020603050405020304" charset="0"/>
              </a:rPr>
              <a:t>The abuse suffered by the early-airport people-- wimp.</a:t>
            </a:r>
            <a:endParaRPr kumimoji="1" lang="en-US" altLang="zh-CN" sz="6000" dirty="0" smtClean="0">
              <a:solidFill>
                <a:schemeClr val="bg1"/>
              </a:solidFill>
              <a:latin typeface="Times New Roman" panose="02020603050405020304" charset="0"/>
              <a:cs typeface="Times New Roman" panose="02020603050405020304" charset="0"/>
            </a:endParaRPr>
          </a:p>
          <a:p>
            <a:r>
              <a:rPr kumimoji="1" lang="en-US" altLang="zh-CN" sz="6000" b="1" dirty="0" smtClean="0">
                <a:solidFill>
                  <a:srgbClr val="FFC000"/>
                </a:solidFill>
                <a:latin typeface="Times New Roman" panose="02020603050405020304" charset="0"/>
                <a:cs typeface="Times New Roman" panose="02020603050405020304" charset="0"/>
              </a:rPr>
              <a:t>Part Four (Paras. 19-25)</a:t>
            </a:r>
            <a:r>
              <a:rPr kumimoji="1" lang="en-US" altLang="zh-CN" sz="6000" dirty="0" smtClean="0">
                <a:solidFill>
                  <a:schemeClr val="bg1"/>
                </a:solidFill>
                <a:latin typeface="Times New Roman" panose="02020603050405020304" charset="0"/>
                <a:cs typeface="Times New Roman" panose="02020603050405020304" charset="0"/>
              </a:rPr>
              <a:t> </a:t>
            </a:r>
            <a:endParaRPr kumimoji="1" lang="en-US" altLang="zh-CN" sz="6000" dirty="0" smtClean="0">
              <a:solidFill>
                <a:schemeClr val="bg1"/>
              </a:solidFill>
              <a:latin typeface="Times New Roman" panose="02020603050405020304" charset="0"/>
              <a:cs typeface="Times New Roman" panose="02020603050405020304" charset="0"/>
            </a:endParaRPr>
          </a:p>
          <a:p>
            <a:r>
              <a:rPr kumimoji="1" lang="en-US" altLang="zh-CN" sz="6000" dirty="0" smtClean="0">
                <a:solidFill>
                  <a:schemeClr val="bg1"/>
                </a:solidFill>
                <a:latin typeface="Times New Roman" panose="02020603050405020304" charset="0"/>
                <a:cs typeface="Times New Roman" panose="02020603050405020304" charset="0"/>
              </a:rPr>
              <a:t>The embarrassment of the early-airport people.</a:t>
            </a:r>
            <a:endParaRPr kumimoji="1" lang="en-US" altLang="zh-CN" sz="6000" dirty="0" smtClean="0">
              <a:solidFill>
                <a:schemeClr val="bg1"/>
              </a:solidFill>
              <a:latin typeface="Times New Roman" panose="02020603050405020304" charset="0"/>
              <a:cs typeface="Times New Roman" panose="02020603050405020304" charset="0"/>
            </a:endParaRPr>
          </a:p>
          <a:p>
            <a:r>
              <a:rPr kumimoji="1" lang="en-US" altLang="zh-CN" sz="6000" b="1" dirty="0" smtClean="0">
                <a:solidFill>
                  <a:srgbClr val="FFC000"/>
                </a:solidFill>
                <a:latin typeface="Times New Roman" panose="02020603050405020304" charset="0"/>
                <a:cs typeface="Times New Roman" panose="02020603050405020304" charset="0"/>
              </a:rPr>
              <a:t>Part Five (Paras. 26-27)</a:t>
            </a:r>
            <a:r>
              <a:rPr kumimoji="1" lang="en-US" altLang="zh-CN" sz="6000" dirty="0" smtClean="0">
                <a:solidFill>
                  <a:schemeClr val="bg1"/>
                </a:solidFill>
                <a:latin typeface="Times New Roman" panose="02020603050405020304" charset="0"/>
                <a:cs typeface="Times New Roman" panose="02020603050405020304" charset="0"/>
              </a:rPr>
              <a:t> </a:t>
            </a:r>
            <a:endParaRPr kumimoji="1" lang="en-US" altLang="zh-CN" sz="6000" dirty="0" smtClean="0">
              <a:solidFill>
                <a:schemeClr val="bg1"/>
              </a:solidFill>
              <a:latin typeface="Times New Roman" panose="02020603050405020304" charset="0"/>
              <a:cs typeface="Times New Roman" panose="02020603050405020304" charset="0"/>
            </a:endParaRPr>
          </a:p>
          <a:p>
            <a:r>
              <a:rPr kumimoji="1" lang="en-US" altLang="zh-CN" sz="6000" dirty="0" smtClean="0">
                <a:solidFill>
                  <a:schemeClr val="bg1"/>
                </a:solidFill>
                <a:latin typeface="Times New Roman" panose="02020603050405020304" charset="0"/>
                <a:cs typeface="Times New Roman" panose="02020603050405020304" charset="0"/>
              </a:rPr>
              <a:t>One fact about early-airport people and late-airport people.</a:t>
            </a:r>
            <a:endParaRPr kumimoji="1" lang="en-US" altLang="zh-CN" sz="6000" dirty="0">
              <a:solidFill>
                <a:schemeClr val="bg1"/>
              </a:solidFill>
              <a:latin typeface="Times New Roman" panose="02020603050405020304" charset="0"/>
              <a:cs typeface="Times New Roman" panose="02020603050405020304" charset="0"/>
            </a:endParaRPr>
          </a:p>
        </p:txBody>
      </p:sp>
      <p:sp>
        <p:nvSpPr>
          <p:cNvPr id="2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1" name="Text Box 5"/>
          <p:cNvSpPr txBox="1">
            <a:spLocks noChangeArrowheads="1"/>
          </p:cNvSpPr>
          <p:nvPr/>
        </p:nvSpPr>
        <p:spPr bwMode="auto">
          <a:xfrm>
            <a:off x="1339500" y="6698025"/>
            <a:ext cx="5527880" cy="3693319"/>
          </a:xfrm>
          <a:prstGeom prst="rect">
            <a:avLst/>
          </a:prstGeom>
          <a:solidFill>
            <a:srgbClr val="00FF00">
              <a:alpha val="52156"/>
            </a:srgbClr>
          </a:solidFill>
          <a:ln w="25400">
            <a:solidFill>
              <a:srgbClr val="00330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lgn="ctr">
              <a:spcBef>
                <a:spcPts val="0"/>
              </a:spcBef>
              <a:buNone/>
            </a:pPr>
            <a:r>
              <a:rPr lang="en-US" altLang="zh-CN" sz="6000" b="1" i="1" dirty="0">
                <a:solidFill>
                  <a:srgbClr val="660033"/>
                </a:solidFill>
              </a:rPr>
              <a:t>There are two types of airport people.</a:t>
            </a:r>
            <a:endParaRPr lang="en-US" altLang="zh-CN" sz="6000" b="1" i="1" dirty="0">
              <a:solidFill>
                <a:srgbClr val="660033"/>
              </a:solidFill>
            </a:endParaRPr>
          </a:p>
          <a:p>
            <a:pPr algn="ctr">
              <a:spcBef>
                <a:spcPts val="0"/>
              </a:spcBef>
              <a:buNone/>
            </a:pPr>
            <a:r>
              <a:rPr lang="en-US" altLang="zh-CN" sz="5400" b="1" i="1" dirty="0" smtClean="0">
                <a:solidFill>
                  <a:srgbClr val="660033"/>
                </a:solidFill>
              </a:rPr>
              <a:t>(Para </a:t>
            </a:r>
            <a:r>
              <a:rPr lang="en-US" altLang="zh-CN" sz="5400" b="1" i="1" dirty="0">
                <a:solidFill>
                  <a:srgbClr val="660033"/>
                </a:solidFill>
              </a:rPr>
              <a:t>1</a:t>
            </a:r>
            <a:r>
              <a:rPr lang="en-US" altLang="zh-CN" sz="5400" b="1" i="1" dirty="0" smtClean="0">
                <a:solidFill>
                  <a:srgbClr val="660033"/>
                </a:solidFill>
              </a:rPr>
              <a:t>)</a:t>
            </a:r>
            <a:endParaRPr lang="en-US" altLang="zh-CN" sz="5400" dirty="0"/>
          </a:p>
        </p:txBody>
      </p:sp>
      <p:sp>
        <p:nvSpPr>
          <p:cNvPr id="13" name="Text Box 7"/>
          <p:cNvSpPr txBox="1">
            <a:spLocks noChangeArrowheads="1"/>
          </p:cNvSpPr>
          <p:nvPr/>
        </p:nvSpPr>
        <p:spPr bwMode="auto">
          <a:xfrm>
            <a:off x="7414372" y="6448970"/>
            <a:ext cx="9893374" cy="4081438"/>
          </a:xfrm>
          <a:prstGeom prst="rect">
            <a:avLst/>
          </a:prstGeom>
          <a:solidFill>
            <a:srgbClr val="33CCCC">
              <a:alpha val="54117"/>
            </a:srgbClr>
          </a:solidFill>
          <a:ln w="25400">
            <a:solidFill>
              <a:srgbClr val="00008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lgn="ctr">
              <a:lnSpc>
                <a:spcPct val="150000"/>
              </a:lnSpc>
              <a:spcBef>
                <a:spcPts val="0"/>
              </a:spcBef>
              <a:buNone/>
            </a:pPr>
            <a:r>
              <a:rPr lang="en-US" altLang="zh-CN" sz="6000" b="1" i="1" dirty="0" smtClean="0">
                <a:solidFill>
                  <a:srgbClr val="660033"/>
                </a:solidFill>
              </a:rPr>
              <a:t>Some </a:t>
            </a:r>
            <a:r>
              <a:rPr lang="en-US" altLang="zh-CN" sz="6000" b="1" i="1" dirty="0">
                <a:solidFill>
                  <a:srgbClr val="660033"/>
                </a:solidFill>
              </a:rPr>
              <a:t>people get to the airport early and </a:t>
            </a:r>
            <a:r>
              <a:rPr lang="en-US" altLang="zh-CN" sz="6000" b="1" i="1" dirty="0" smtClean="0">
                <a:solidFill>
                  <a:srgbClr val="660033"/>
                </a:solidFill>
              </a:rPr>
              <a:t>some </a:t>
            </a:r>
            <a:r>
              <a:rPr lang="en-US" altLang="zh-CN" sz="6000" b="1" i="1" dirty="0">
                <a:solidFill>
                  <a:srgbClr val="660033"/>
                </a:solidFill>
              </a:rPr>
              <a:t>stroll </a:t>
            </a:r>
            <a:r>
              <a:rPr lang="en-US" altLang="zh-CN" sz="6000" b="1" i="1" dirty="0" smtClean="0">
                <a:solidFill>
                  <a:srgbClr val="660033"/>
                </a:solidFill>
              </a:rPr>
              <a:t>in </a:t>
            </a:r>
            <a:r>
              <a:rPr lang="en-US" altLang="zh-CN" sz="6000" b="1" i="1" dirty="0">
                <a:solidFill>
                  <a:srgbClr val="660033"/>
                </a:solidFill>
              </a:rPr>
              <a:t>as </a:t>
            </a:r>
            <a:r>
              <a:rPr lang="en-US" altLang="zh-CN" sz="6000" b="1" i="1" dirty="0" smtClean="0">
                <a:solidFill>
                  <a:srgbClr val="660033"/>
                </a:solidFill>
              </a:rPr>
              <a:t>the plane is </a:t>
            </a:r>
            <a:r>
              <a:rPr lang="en-US" altLang="zh-CN" sz="6000" b="1" i="1" dirty="0">
                <a:solidFill>
                  <a:srgbClr val="660033"/>
                </a:solidFill>
              </a:rPr>
              <a:t>about to take off.</a:t>
            </a:r>
            <a:endParaRPr lang="en-US" altLang="zh-CN" sz="6000" b="1" i="1" dirty="0">
              <a:solidFill>
                <a:srgbClr val="660033"/>
              </a:solidFill>
            </a:endParaRPr>
          </a:p>
        </p:txBody>
      </p:sp>
      <p:sp>
        <p:nvSpPr>
          <p:cNvPr id="3" name="圆角矩形 2"/>
          <p:cNvSpPr/>
          <p:nvPr/>
        </p:nvSpPr>
        <p:spPr>
          <a:xfrm>
            <a:off x="5972200" y="3545632"/>
            <a:ext cx="6389653"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t>Introduction</a:t>
            </a:r>
            <a:endParaRPr lang="zh-CN" altLang="en-US" sz="8800" dirty="0"/>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7" name="Text Box 11"/>
          <p:cNvSpPr txBox="1">
            <a:spLocks noChangeArrowheads="1"/>
          </p:cNvSpPr>
          <p:nvPr/>
        </p:nvSpPr>
        <p:spPr bwMode="auto">
          <a:xfrm>
            <a:off x="8961867" y="5057477"/>
            <a:ext cx="7277034" cy="3170099"/>
          </a:xfrm>
          <a:prstGeom prst="rect">
            <a:avLst/>
          </a:prstGeom>
          <a:solidFill>
            <a:srgbClr val="33CCCC">
              <a:alpha val="54117"/>
            </a:srgbClr>
          </a:solidFill>
          <a:ln w="25400">
            <a:solidFill>
              <a:srgbClr val="00008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50000"/>
              </a:spcBef>
              <a:buFontTx/>
              <a:buNone/>
            </a:pPr>
            <a:r>
              <a:rPr lang="en-US" altLang="zh-CN" sz="5000" b="1" i="1" dirty="0" smtClean="0">
                <a:solidFill>
                  <a:srgbClr val="660033"/>
                </a:solidFill>
              </a:rPr>
              <a:t>The author preferred to board the plane while the man would like to wait until the last minute.</a:t>
            </a:r>
            <a:endParaRPr lang="en-US" altLang="zh-CN" sz="5000" b="1" i="1" dirty="0">
              <a:solidFill>
                <a:srgbClr val="660033"/>
              </a:solidFill>
            </a:endParaRPr>
          </a:p>
        </p:txBody>
      </p:sp>
      <p:sp>
        <p:nvSpPr>
          <p:cNvPr id="18" name="Text Box 12"/>
          <p:cNvSpPr txBox="1">
            <a:spLocks noChangeArrowheads="1"/>
          </p:cNvSpPr>
          <p:nvPr/>
        </p:nvSpPr>
        <p:spPr bwMode="auto">
          <a:xfrm>
            <a:off x="2015208" y="5051826"/>
            <a:ext cx="5815912" cy="3230245"/>
          </a:xfrm>
          <a:prstGeom prst="rect">
            <a:avLst/>
          </a:prstGeom>
          <a:solidFill>
            <a:srgbClr val="00FF00">
              <a:alpha val="52156"/>
            </a:srgbClr>
          </a:solidFill>
          <a:ln w="25400">
            <a:solidFill>
              <a:srgbClr val="00330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lgn="ctr">
              <a:spcBef>
                <a:spcPct val="50000"/>
              </a:spcBef>
              <a:buNone/>
            </a:pPr>
            <a:r>
              <a:rPr lang="en-US" altLang="zh-CN" sz="5000" b="1" i="1" dirty="0">
                <a:solidFill>
                  <a:srgbClr val="660033"/>
                </a:solidFill>
              </a:rPr>
              <a:t>The author’s experienc with a late-airport person</a:t>
            </a:r>
            <a:r>
              <a:rPr lang="en-US" altLang="zh-CN" sz="5000" b="1" i="1" dirty="0" smtClean="0">
                <a:solidFill>
                  <a:srgbClr val="660033"/>
                </a:solidFill>
              </a:rPr>
              <a:t>.</a:t>
            </a:r>
            <a:endParaRPr lang="en-US" altLang="zh-CN" sz="5000" b="1" i="1" dirty="0" smtClean="0">
              <a:solidFill>
                <a:srgbClr val="660033"/>
              </a:solidFill>
            </a:endParaRPr>
          </a:p>
          <a:p>
            <a:pPr algn="ctr">
              <a:spcBef>
                <a:spcPts val="0"/>
              </a:spcBef>
              <a:buNone/>
            </a:pPr>
            <a:r>
              <a:rPr lang="en-US" altLang="zh-CN" sz="5400" b="1" i="1" dirty="0" smtClean="0">
                <a:solidFill>
                  <a:srgbClr val="660033"/>
                </a:solidFill>
              </a:rPr>
              <a:t>(</a:t>
            </a:r>
            <a:r>
              <a:rPr lang="en-US" altLang="zh-CN" sz="5400" b="1" i="1" dirty="0">
                <a:solidFill>
                  <a:srgbClr val="660033"/>
                </a:solidFill>
              </a:rPr>
              <a:t>Paras. </a:t>
            </a:r>
            <a:r>
              <a:rPr lang="en-US" altLang="zh-CN" sz="5400" b="1" i="1" dirty="0" smtClean="0">
                <a:solidFill>
                  <a:srgbClr val="660033"/>
                </a:solidFill>
              </a:rPr>
              <a:t>2-6)</a:t>
            </a:r>
            <a:endParaRPr lang="en-US" altLang="zh-CN" sz="5400" b="1" i="1" dirty="0">
              <a:solidFill>
                <a:srgbClr val="660033"/>
              </a:solidFill>
            </a:endParaRPr>
          </a:p>
        </p:txBody>
      </p:sp>
      <p:sp>
        <p:nvSpPr>
          <p:cNvPr id="19" name="圆角矩形 18"/>
          <p:cNvSpPr/>
          <p:nvPr/>
        </p:nvSpPr>
        <p:spPr>
          <a:xfrm>
            <a:off x="5972200" y="2177480"/>
            <a:ext cx="6389653"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t>Body</a:t>
            </a:r>
            <a:endParaRPr lang="zh-CN" altLang="en-US" sz="8800" dirty="0"/>
          </a:p>
        </p:txBody>
      </p:sp>
      <p:sp>
        <p:nvSpPr>
          <p:cNvPr id="16"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Text Box 9"/>
          <p:cNvSpPr txBox="1">
            <a:spLocks noChangeArrowheads="1"/>
          </p:cNvSpPr>
          <p:nvPr/>
        </p:nvSpPr>
        <p:spPr bwMode="auto">
          <a:xfrm>
            <a:off x="1079104" y="2978274"/>
            <a:ext cx="6082012" cy="3230245"/>
          </a:xfrm>
          <a:prstGeom prst="rect">
            <a:avLst/>
          </a:prstGeom>
          <a:solidFill>
            <a:srgbClr val="00FF00">
              <a:alpha val="52156"/>
            </a:srgbClr>
          </a:solidFill>
          <a:ln w="25400">
            <a:solidFill>
              <a:srgbClr val="00330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buNone/>
            </a:pPr>
            <a:r>
              <a:rPr lang="en-US" altLang="zh-CN" sz="5000" b="1" i="1" dirty="0">
                <a:solidFill>
                  <a:srgbClr val="660033"/>
                </a:solidFill>
              </a:rPr>
              <a:t>The abuse suffered by the early-airport people-</a:t>
            </a:r>
            <a:r>
              <a:rPr lang="en-US" altLang="zh-CN" sz="5000" b="1" i="1" dirty="0" smtClean="0">
                <a:solidFill>
                  <a:srgbClr val="660033"/>
                </a:solidFill>
              </a:rPr>
              <a:t>-wimp</a:t>
            </a:r>
            <a:r>
              <a:rPr lang="en-US" altLang="zh-CN" sz="5000" b="1" i="1" dirty="0">
                <a:solidFill>
                  <a:srgbClr val="660033"/>
                </a:solidFill>
              </a:rPr>
              <a:t>.</a:t>
            </a:r>
            <a:endParaRPr lang="en-US" altLang="zh-CN" sz="5000" b="1" i="1" dirty="0">
              <a:solidFill>
                <a:srgbClr val="660033"/>
              </a:solidFill>
            </a:endParaRPr>
          </a:p>
          <a:p>
            <a:pPr eaLnBrk="1" hangingPunct="1">
              <a:spcBef>
                <a:spcPts val="0"/>
              </a:spcBef>
              <a:buFontTx/>
              <a:buNone/>
            </a:pPr>
            <a:r>
              <a:rPr lang="en-US" altLang="zh-CN" sz="5400" b="1" i="1" dirty="0" smtClean="0">
                <a:solidFill>
                  <a:srgbClr val="660033"/>
                </a:solidFill>
              </a:rPr>
              <a:t>(Paras</a:t>
            </a:r>
            <a:r>
              <a:rPr lang="en-US" altLang="zh-CN" sz="5400" b="1" i="1" dirty="0">
                <a:solidFill>
                  <a:srgbClr val="660033"/>
                </a:solidFill>
              </a:rPr>
              <a:t>. </a:t>
            </a:r>
            <a:r>
              <a:rPr lang="en-US" altLang="zh-CN" sz="5400" b="1" i="1" dirty="0" smtClean="0">
                <a:solidFill>
                  <a:srgbClr val="660033"/>
                </a:solidFill>
              </a:rPr>
              <a:t>7-18)</a:t>
            </a:r>
            <a:endParaRPr lang="en-US" altLang="zh-CN" sz="5400" b="1" i="1" dirty="0">
              <a:solidFill>
                <a:srgbClr val="660033"/>
              </a:solidFill>
            </a:endParaRPr>
          </a:p>
        </p:txBody>
      </p:sp>
      <p:sp>
        <p:nvSpPr>
          <p:cNvPr id="20" name="Text Box 15"/>
          <p:cNvSpPr txBox="1">
            <a:spLocks noChangeArrowheads="1"/>
          </p:cNvSpPr>
          <p:nvPr/>
        </p:nvSpPr>
        <p:spPr bwMode="auto">
          <a:xfrm>
            <a:off x="7910004" y="2249488"/>
            <a:ext cx="8650820" cy="4708981"/>
          </a:xfrm>
          <a:prstGeom prst="rect">
            <a:avLst/>
          </a:prstGeom>
          <a:solidFill>
            <a:srgbClr val="33CCCC">
              <a:alpha val="54117"/>
            </a:srgbClr>
          </a:solidFill>
          <a:ln w="25400">
            <a:solidFill>
              <a:srgbClr val="00008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ts val="0"/>
              </a:spcBef>
              <a:buFontTx/>
              <a:buNone/>
            </a:pPr>
            <a:r>
              <a:rPr lang="en-US" altLang="zh-CN" sz="5000" b="1" i="1" dirty="0" smtClean="0">
                <a:solidFill>
                  <a:srgbClr val="660033"/>
                </a:solidFill>
              </a:rPr>
              <a:t>The luggage will be the last one when you land while that of the late-airport person will be the first one.</a:t>
            </a:r>
            <a:endParaRPr lang="en-US" altLang="zh-CN" sz="5000" b="1" i="1" dirty="0" smtClean="0">
              <a:solidFill>
                <a:srgbClr val="660033"/>
              </a:solidFill>
            </a:endParaRPr>
          </a:p>
          <a:p>
            <a:pPr eaLnBrk="1" hangingPunct="1">
              <a:spcBef>
                <a:spcPts val="0"/>
              </a:spcBef>
              <a:buFontTx/>
              <a:buNone/>
            </a:pPr>
            <a:r>
              <a:rPr lang="en-US" altLang="zh-CN" sz="5000" b="1" i="1" dirty="0" smtClean="0">
                <a:solidFill>
                  <a:srgbClr val="660033"/>
                </a:solidFill>
              </a:rPr>
              <a:t>Getting to the airport early cannot help you get the best seat.</a:t>
            </a:r>
            <a:endParaRPr lang="en-US" altLang="zh-CN" sz="5000" b="1" i="1" dirty="0" smtClean="0">
              <a:solidFill>
                <a:srgbClr val="660033"/>
              </a:solidFill>
            </a:endParaRPr>
          </a:p>
        </p:txBody>
      </p:sp>
      <p:sp>
        <p:nvSpPr>
          <p:cNvPr id="16"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3" name="Text Box 9"/>
          <p:cNvSpPr txBox="1">
            <a:spLocks noChangeArrowheads="1"/>
          </p:cNvSpPr>
          <p:nvPr/>
        </p:nvSpPr>
        <p:spPr bwMode="auto">
          <a:xfrm>
            <a:off x="1045764" y="8370168"/>
            <a:ext cx="6370044" cy="2461260"/>
          </a:xfrm>
          <a:prstGeom prst="rect">
            <a:avLst/>
          </a:prstGeom>
          <a:solidFill>
            <a:srgbClr val="00FF00">
              <a:alpha val="52156"/>
            </a:srgbClr>
          </a:solidFill>
          <a:ln w="25400">
            <a:solidFill>
              <a:srgbClr val="00330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buNone/>
            </a:pPr>
            <a:r>
              <a:rPr lang="en-US" altLang="zh-CN" sz="5000" b="1" i="1" dirty="0">
                <a:solidFill>
                  <a:srgbClr val="660033"/>
                </a:solidFill>
              </a:rPr>
              <a:t>The embarrassment of the early-airport people.</a:t>
            </a:r>
            <a:endParaRPr lang="en-US" altLang="zh-CN" sz="5000" b="1" i="1" dirty="0">
              <a:solidFill>
                <a:srgbClr val="660033"/>
              </a:solidFill>
            </a:endParaRPr>
          </a:p>
          <a:p>
            <a:pPr eaLnBrk="1" hangingPunct="1">
              <a:spcBef>
                <a:spcPts val="0"/>
              </a:spcBef>
              <a:buFontTx/>
              <a:buNone/>
            </a:pPr>
            <a:r>
              <a:rPr lang="en-US" altLang="zh-CN" sz="5400" b="1" i="1" dirty="0" smtClean="0">
                <a:solidFill>
                  <a:srgbClr val="660033"/>
                </a:solidFill>
              </a:rPr>
              <a:t>(Paras</a:t>
            </a:r>
            <a:r>
              <a:rPr lang="en-US" altLang="zh-CN" sz="5400" b="1" i="1" dirty="0">
                <a:solidFill>
                  <a:srgbClr val="660033"/>
                </a:solidFill>
              </a:rPr>
              <a:t>. </a:t>
            </a:r>
            <a:r>
              <a:rPr lang="en-US" altLang="zh-CN" sz="5400" b="1" i="1" dirty="0" smtClean="0">
                <a:solidFill>
                  <a:srgbClr val="660033"/>
                </a:solidFill>
              </a:rPr>
              <a:t>19-25)</a:t>
            </a:r>
            <a:endParaRPr lang="en-US" altLang="zh-CN" sz="5400" b="1" i="1" dirty="0">
              <a:solidFill>
                <a:srgbClr val="660033"/>
              </a:solidFill>
            </a:endParaRPr>
          </a:p>
        </p:txBody>
      </p:sp>
      <p:sp>
        <p:nvSpPr>
          <p:cNvPr id="21" name="Text Box 15"/>
          <p:cNvSpPr txBox="1">
            <a:spLocks noChangeArrowheads="1"/>
          </p:cNvSpPr>
          <p:nvPr/>
        </p:nvSpPr>
        <p:spPr bwMode="auto">
          <a:xfrm>
            <a:off x="7972152" y="7967156"/>
            <a:ext cx="8650820" cy="3170099"/>
          </a:xfrm>
          <a:prstGeom prst="rect">
            <a:avLst/>
          </a:prstGeom>
          <a:solidFill>
            <a:srgbClr val="33CCCC">
              <a:alpha val="54117"/>
            </a:srgbClr>
          </a:solidFill>
          <a:ln w="25400">
            <a:solidFill>
              <a:srgbClr val="00008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ts val="0"/>
              </a:spcBef>
              <a:buFontTx/>
              <a:buNone/>
            </a:pPr>
            <a:r>
              <a:rPr lang="en-US" altLang="zh-CN" sz="5000" b="1" i="1" dirty="0" smtClean="0">
                <a:solidFill>
                  <a:srgbClr val="660033"/>
                </a:solidFill>
              </a:rPr>
              <a:t>The author went to the airport too early for the 9</a:t>
            </a:r>
            <a:r>
              <a:rPr lang="en-US" altLang="zh-CN" sz="5000" b="1" i="1" dirty="0" smtClean="0">
                <a:solidFill>
                  <a:srgbClr val="660033"/>
                </a:solidFill>
                <a:sym typeface="Wingdings" panose="05000000000000000000" pitchFamily="2" charset="2"/>
              </a:rPr>
              <a:t>:15 flight </a:t>
            </a:r>
            <a:r>
              <a:rPr lang="en-US" altLang="zh-CN" sz="5000" b="1" i="1" dirty="0" smtClean="0">
                <a:solidFill>
                  <a:srgbClr val="660033"/>
                </a:solidFill>
              </a:rPr>
              <a:t>so that he became the last one of the 7:05 flight.</a:t>
            </a:r>
            <a:endParaRPr lang="en-US" altLang="zh-CN" sz="5000" b="1" i="1" dirty="0" smtClean="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0" grpId="0" animBg="1"/>
      <p:bldP spid="13" grpId="0" bldLvl="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9" name="圆角矩形 18"/>
          <p:cNvSpPr/>
          <p:nvPr/>
        </p:nvSpPr>
        <p:spPr>
          <a:xfrm>
            <a:off x="5972200" y="3113584"/>
            <a:ext cx="6389653"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smtClean="0"/>
              <a:t>Conclusion</a:t>
            </a:r>
            <a:endParaRPr lang="zh-CN" altLang="en-US" sz="8800" dirty="0"/>
          </a:p>
        </p:txBody>
      </p:sp>
      <p:sp>
        <p:nvSpPr>
          <p:cNvPr id="16" name="Text Box 16"/>
          <p:cNvSpPr txBox="1">
            <a:spLocks noChangeArrowheads="1"/>
          </p:cNvSpPr>
          <p:nvPr/>
        </p:nvSpPr>
        <p:spPr bwMode="auto">
          <a:xfrm>
            <a:off x="1367136" y="6325048"/>
            <a:ext cx="8928992" cy="2584450"/>
          </a:xfrm>
          <a:prstGeom prst="rect">
            <a:avLst/>
          </a:prstGeom>
          <a:solidFill>
            <a:srgbClr val="00FF00">
              <a:alpha val="52156"/>
            </a:srgbClr>
          </a:solidFill>
          <a:ln w="25400">
            <a:solidFill>
              <a:srgbClr val="00330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lgn="ctr">
              <a:spcBef>
                <a:spcPts val="0"/>
              </a:spcBef>
              <a:buNone/>
            </a:pPr>
            <a:r>
              <a:rPr lang="en-US" altLang="zh-CN" sz="5400" b="1" i="1" dirty="0">
                <a:solidFill>
                  <a:srgbClr val="660033"/>
                </a:solidFill>
              </a:rPr>
              <a:t>One fact about early-airport people and late-airport </a:t>
            </a:r>
            <a:r>
              <a:rPr lang="en-US" altLang="zh-CN" sz="5400" b="1" i="1" dirty="0" smtClean="0">
                <a:solidFill>
                  <a:srgbClr val="660033"/>
                </a:solidFill>
              </a:rPr>
              <a:t>people</a:t>
            </a:r>
            <a:endParaRPr lang="en-US" altLang="zh-CN" sz="5400" b="1" i="1" dirty="0" smtClean="0">
              <a:solidFill>
                <a:srgbClr val="660033"/>
              </a:solidFill>
            </a:endParaRPr>
          </a:p>
          <a:p>
            <a:pPr algn="ctr">
              <a:spcBef>
                <a:spcPts val="0"/>
              </a:spcBef>
              <a:buNone/>
            </a:pPr>
            <a:r>
              <a:rPr lang="en-US" altLang="zh-CN" sz="5400" b="1" i="1" dirty="0" smtClean="0">
                <a:solidFill>
                  <a:srgbClr val="660033"/>
                </a:solidFill>
              </a:rPr>
              <a:t>(</a:t>
            </a:r>
            <a:r>
              <a:rPr lang="en-US" altLang="zh-CN" sz="5400" b="1" i="1" dirty="0">
                <a:solidFill>
                  <a:srgbClr val="660033"/>
                </a:solidFill>
              </a:rPr>
              <a:t>Paras. 26-27)</a:t>
            </a:r>
            <a:endParaRPr lang="en-US" altLang="zh-CN" sz="5400" b="1" i="1" dirty="0">
              <a:solidFill>
                <a:srgbClr val="660033"/>
              </a:solidFill>
            </a:endParaRPr>
          </a:p>
        </p:txBody>
      </p:sp>
      <p:sp>
        <p:nvSpPr>
          <p:cNvPr id="21" name="Text Box 18"/>
          <p:cNvSpPr txBox="1">
            <a:spLocks noChangeArrowheads="1"/>
          </p:cNvSpPr>
          <p:nvPr/>
        </p:nvSpPr>
        <p:spPr bwMode="auto">
          <a:xfrm>
            <a:off x="10656168" y="6325048"/>
            <a:ext cx="6300700" cy="2585323"/>
          </a:xfrm>
          <a:prstGeom prst="rect">
            <a:avLst/>
          </a:prstGeom>
          <a:solidFill>
            <a:srgbClr val="33CCCC">
              <a:alpha val="54117"/>
            </a:srgbClr>
          </a:solidFill>
          <a:ln w="25400">
            <a:solidFill>
              <a:srgbClr val="000080"/>
            </a:solidFill>
            <a:miter lim="800000"/>
          </a:ln>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lnSpc>
                <a:spcPct val="150000"/>
              </a:lnSpc>
              <a:spcBef>
                <a:spcPct val="50000"/>
              </a:spcBef>
              <a:buNone/>
            </a:pPr>
            <a:r>
              <a:rPr lang="en-US" altLang="zh-CN" sz="5400" b="1" i="1" dirty="0" smtClean="0">
                <a:solidFill>
                  <a:srgbClr val="660033"/>
                </a:solidFill>
              </a:rPr>
              <a:t>They </a:t>
            </a:r>
            <a:r>
              <a:rPr lang="en-US" altLang="zh-CN" sz="5400" b="1" i="1" dirty="0">
                <a:solidFill>
                  <a:srgbClr val="660033"/>
                </a:solidFill>
              </a:rPr>
              <a:t>always marry each </a:t>
            </a:r>
            <a:r>
              <a:rPr lang="en-US" altLang="zh-CN" sz="5400" b="1" i="1" dirty="0" smtClean="0">
                <a:solidFill>
                  <a:srgbClr val="660033"/>
                </a:solidFill>
              </a:rPr>
              <a:t>other.</a:t>
            </a:r>
            <a:endParaRPr lang="en-US" altLang="zh-CN" sz="5400" b="1" i="1" dirty="0">
              <a:solidFill>
                <a:srgbClr val="660033"/>
              </a:solidFill>
            </a:endParaRPr>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1" name="图片 10">
            <a:hlinkClick r:id="rId1" action="ppaction://hlinksldjump"/>
          </p:cNvPr>
          <p:cNvPicPr>
            <a:picLocks noChangeAspect="1"/>
          </p:cNvPicPr>
          <p:nvPr/>
        </p:nvPicPr>
        <p:blipFill>
          <a:blip r:embed="rId2">
            <a:extLst>
              <a:ext uri="{BEBA8EAE-BF5A-486C-A8C5-ECC9F3942E4B}">
                <a14:imgProps xmlns:a14="http://schemas.microsoft.com/office/drawing/2010/main">
                  <a14:imgLayer r:embed="rId3">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7" name="矩形 6"/>
          <p:cNvSpPr/>
          <p:nvPr/>
        </p:nvSpPr>
        <p:spPr>
          <a:xfrm>
            <a:off x="5399584" y="3185592"/>
            <a:ext cx="10873208" cy="9064561"/>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989637" y="6325584"/>
            <a:ext cx="4245064" cy="250816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smtClean="0">
                <a:solidFill>
                  <a:srgbClr val="415070"/>
                </a:solidFill>
                <a:latin typeface="+mj-lt"/>
                <a:ea typeface="Times New Roman" panose="02020603050405020304" charset="0"/>
                <a:cs typeface="Times New Roman" panose="02020603050405020304" charset="0"/>
              </a:rPr>
              <a:t>Text exploration</a:t>
            </a:r>
            <a:endParaRPr kumimoji="1" lang="zh-CN" altLang="en-US" sz="6000" b="1" dirty="0">
              <a:solidFill>
                <a:srgbClr val="415070"/>
              </a:solidFill>
              <a:latin typeface="+mj-lt"/>
              <a:ea typeface="Times New Roman" panose="02020603050405020304" charset="0"/>
              <a:cs typeface="Times New Roman" panose="02020603050405020304" charset="0"/>
            </a:endParaRPr>
          </a:p>
        </p:txBody>
      </p:sp>
      <p:sp>
        <p:nvSpPr>
          <p:cNvPr id="9" name="矩形 8"/>
          <p:cNvSpPr/>
          <p:nvPr/>
        </p:nvSpPr>
        <p:spPr>
          <a:xfrm>
            <a:off x="7290148" y="421803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latin typeface="+mj-lt"/>
              </a:rPr>
              <a:t> Background information </a:t>
            </a:r>
            <a:endParaRPr kumimoji="1" lang="en-US" altLang="zh-CN" sz="5400" b="1" dirty="0" smtClean="0">
              <a:solidFill>
                <a:schemeClr val="bg1">
                  <a:lumMod val="75000"/>
                </a:schemeClr>
              </a:solidFill>
              <a:latin typeface="+mj-lt"/>
            </a:endParaRPr>
          </a:p>
        </p:txBody>
      </p:sp>
      <p:sp>
        <p:nvSpPr>
          <p:cNvPr id="11" name="矩形 10"/>
          <p:cNvSpPr/>
          <p:nvPr/>
        </p:nvSpPr>
        <p:spPr>
          <a:xfrm>
            <a:off x="7283107" y="5680011"/>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5400" b="1" dirty="0" smtClean="0">
                <a:solidFill>
                  <a:schemeClr val="bg1">
                    <a:lumMod val="75000"/>
                  </a:schemeClr>
                </a:solidFill>
              </a:rPr>
              <a:t> </a:t>
            </a:r>
            <a:r>
              <a:rPr kumimoji="1" lang="en-US" altLang="zh-CN" sz="5400" b="1" dirty="0">
                <a:solidFill>
                  <a:schemeClr val="bg1">
                    <a:lumMod val="75000"/>
                  </a:schemeClr>
                </a:solidFill>
              </a:rPr>
              <a:t>Pre-reading questions </a:t>
            </a:r>
            <a:endParaRPr kumimoji="1" lang="en-US" altLang="zh-CN" sz="5400" b="1" dirty="0">
              <a:solidFill>
                <a:schemeClr val="bg1">
                  <a:lumMod val="75000"/>
                </a:schemeClr>
              </a:solidFill>
            </a:endParaRPr>
          </a:p>
        </p:txBody>
      </p:sp>
      <p:sp>
        <p:nvSpPr>
          <p:cNvPr id="20" name="矩形 19"/>
          <p:cNvSpPr/>
          <p:nvPr/>
        </p:nvSpPr>
        <p:spPr>
          <a:xfrm>
            <a:off x="7290148" y="10062663"/>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kumimoji="1" lang="en-US" altLang="zh-CN" sz="5400" b="1" dirty="0">
                <a:solidFill>
                  <a:schemeClr val="bg1">
                    <a:lumMod val="75000"/>
                  </a:schemeClr>
                </a:solidFill>
              </a:rPr>
              <a:t> Vocabulary</a:t>
            </a:r>
            <a:endParaRPr kumimoji="1" lang="en-US" altLang="zh-CN" sz="5400" b="1" dirty="0">
              <a:solidFill>
                <a:schemeClr val="bg1">
                  <a:lumMod val="75000"/>
                </a:schemeClr>
              </a:solidFill>
            </a:endParaRPr>
          </a:p>
        </p:txBody>
      </p:sp>
      <p:sp>
        <p:nvSpPr>
          <p:cNvPr id="14" name="矩形 13"/>
          <p:cNvSpPr/>
          <p:nvPr/>
        </p:nvSpPr>
        <p:spPr>
          <a:xfrm>
            <a:off x="7290148" y="716709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kumimoji="1" lang="en-US" altLang="zh-CN" sz="5400" b="1" dirty="0">
                <a:solidFill>
                  <a:schemeClr val="bg1">
                    <a:lumMod val="85000"/>
                  </a:schemeClr>
                </a:solidFill>
              </a:rPr>
              <a:t> </a:t>
            </a:r>
            <a:r>
              <a:rPr kumimoji="1" lang="en-US" altLang="zh-CN" sz="5400" b="1" dirty="0">
                <a:solidFill>
                  <a:schemeClr val="bg1">
                    <a:lumMod val="75000"/>
                  </a:schemeClr>
                </a:solidFill>
              </a:rPr>
              <a:t>Structure </a:t>
            </a:r>
            <a:endParaRPr kumimoji="1" lang="en-US" altLang="zh-CN" sz="5400" b="1" dirty="0">
              <a:solidFill>
                <a:schemeClr val="bg1">
                  <a:lumMod val="75000"/>
                </a:schemeClr>
              </a:solidFill>
            </a:endParaRPr>
          </a:p>
        </p:txBody>
      </p:sp>
      <p:sp>
        <p:nvSpPr>
          <p:cNvPr id="15" name="矩形 14">
            <a:hlinkClick r:id="rId1" action="ppaction://hlinksldjump"/>
          </p:cNvPr>
          <p:cNvSpPr/>
          <p:nvPr/>
        </p:nvSpPr>
        <p:spPr>
          <a:xfrm>
            <a:off x="7328005" y="8586312"/>
            <a:ext cx="7344000" cy="1080000"/>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sz="5400" b="1" dirty="0">
                <a:solidFill>
                  <a:srgbClr val="C00000"/>
                </a:solidFill>
              </a:rPr>
              <a:t> </a:t>
            </a:r>
            <a:r>
              <a:rPr kumimoji="1" lang="en-US" sz="5400" b="1" dirty="0" smtClean="0">
                <a:solidFill>
                  <a:srgbClr val="C00000"/>
                </a:solidFill>
              </a:rPr>
              <a:t>Text </a:t>
            </a:r>
            <a:r>
              <a:rPr kumimoji="1" lang="en-US" sz="5400" b="1" dirty="0">
                <a:solidFill>
                  <a:srgbClr val="C00000"/>
                </a:solidFill>
              </a:rPr>
              <a:t>reading</a:t>
            </a:r>
            <a:endParaRPr kumimoji="1" lang="en-US" sz="5400" b="1"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650" y="27939"/>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a:hlinkClick r:id="rId1" action="ppaction://hlinksldjump"/>
          </p:cNvPr>
          <p:cNvSpPr txBox="1"/>
          <p:nvPr/>
        </p:nvSpPr>
        <p:spPr>
          <a:xfrm>
            <a:off x="1853414" y="3526215"/>
            <a:ext cx="14437155" cy="1224502"/>
          </a:xfrm>
          <a:prstGeom prst="rect">
            <a:avLst/>
          </a:prstGeom>
          <a:noFill/>
          <a:ln w="76200">
            <a:noFill/>
          </a:ln>
        </p:spPr>
        <p:txBody>
          <a:bodyPr wrap="square" rtlCol="0">
            <a:spAutoFit/>
          </a:bodyPr>
          <a:lstStyle/>
          <a:p>
            <a:pPr algn="ctr">
              <a:lnSpc>
                <a:spcPct val="120000"/>
              </a:lnSpc>
            </a:pPr>
            <a:r>
              <a:rPr lang="en-US" altLang="zh-CN" sz="6600" b="1" i="1" dirty="0" smtClean="0">
                <a:effectLst>
                  <a:outerShdw blurRad="38100" dist="19050" dir="2700000" algn="tl" rotWithShape="0">
                    <a:schemeClr val="dk1">
                      <a:alpha val="40000"/>
                    </a:schemeClr>
                  </a:outerShdw>
                </a:effectLst>
              </a:rPr>
              <a:t>Getting to the airport</a:t>
            </a:r>
            <a:endParaRPr lang="en-US" altLang="zh-CN" sz="4800" dirty="0" smtClean="0">
              <a:solidFill>
                <a:schemeClr val="accent5">
                  <a:lumMod val="75000"/>
                </a:schemeClr>
              </a:solidFill>
              <a:latin typeface="Times New Roman" panose="02020603050405020304" charset="0"/>
              <a:cs typeface="Times New Roman" panose="02020603050405020304" charset="0"/>
            </a:endParaRPr>
          </a:p>
        </p:txBody>
      </p:sp>
      <p:sp>
        <p:nvSpPr>
          <p:cNvPr id="11" name="圆角矩形 10"/>
          <p:cNvSpPr/>
          <p:nvPr/>
        </p:nvSpPr>
        <p:spPr>
          <a:xfrm>
            <a:off x="1151112" y="1889448"/>
            <a:ext cx="5287753" cy="10081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dirty="0">
                <a:solidFill>
                  <a:srgbClr val="008000"/>
                </a:solidFill>
                <a:effectLst>
                  <a:outerShdw blurRad="38100" dist="38100" dir="2700000" algn="tl">
                    <a:srgbClr val="000000">
                      <a:alpha val="43137"/>
                    </a:srgbClr>
                  </a:outerShdw>
                </a:effectLst>
              </a:rPr>
              <a:t>Text reading</a:t>
            </a:r>
            <a:endParaRPr kumimoji="1" lang="en-US" altLang="zh-CN" sz="5400" b="1" dirty="0">
              <a:solidFill>
                <a:srgbClr val="008000"/>
              </a:solidFill>
              <a:effectLst>
                <a:outerShdw blurRad="38100" dist="38100" dir="2700000" algn="tl">
                  <a:srgbClr val="000000">
                    <a:alpha val="43137"/>
                  </a:srgbClr>
                </a:outerShdw>
              </a:effectLst>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9218" name="Picture 2" descr="D:\科研\2020\课件编写\图片\OIPU0Y377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900" y="5221248"/>
            <a:ext cx="9068232" cy="6581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935088" y="1745533"/>
            <a:ext cx="16417824" cy="10729091"/>
          </a:xfrm>
          <a:prstGeom prst="rect">
            <a:avLst/>
          </a:prstGeom>
          <a:noFill/>
          <a:ln w="76200">
            <a:noFill/>
          </a:ln>
        </p:spPr>
        <p:txBody>
          <a:bodyPr wrap="square" rtlCol="0">
            <a:spAutoFit/>
          </a:bodyPr>
          <a:lstStyle/>
          <a:p>
            <a:pPr marL="720090" indent="-720090">
              <a:lnSpc>
                <a:spcPct val="120000"/>
              </a:lnSpc>
              <a:buAutoNum type="arabicPeriod"/>
            </a:pPr>
            <a:r>
              <a:rPr lang="en-US" altLang="zh-CN" sz="4800" dirty="0" smtClean="0">
                <a:latin typeface="Times New Roman" panose="02020603050405020304" charset="0"/>
                <a:cs typeface="Times New Roman" panose="02020603050405020304" charset="0"/>
              </a:rPr>
              <a:t>After </a:t>
            </a:r>
            <a:r>
              <a:rPr lang="en-US" altLang="zh-CN" sz="4800" dirty="0">
                <a:latin typeface="Times New Roman" panose="02020603050405020304" charset="0"/>
                <a:cs typeface="Times New Roman" panose="02020603050405020304" charset="0"/>
              </a:rPr>
              <a:t>years of study, I have determined there are only two types of people in this </a:t>
            </a:r>
            <a:r>
              <a:rPr lang="en-US" altLang="zh-CN" sz="4800" dirty="0" smtClean="0">
                <a:latin typeface="Times New Roman" panose="02020603050405020304" charset="0"/>
                <a:cs typeface="Times New Roman" panose="02020603050405020304" charset="0"/>
              </a:rPr>
              <a:t>world</a:t>
            </a:r>
            <a:r>
              <a:rPr lang="en-US" altLang="zh-CN" sz="4800" dirty="0">
                <a:latin typeface="Times New Roman" panose="02020603050405020304" charset="0"/>
                <a:cs typeface="Times New Roman" panose="02020603050405020304" charset="0"/>
              </a:rPr>
              <a:t>: those who get to the airport early and those who stroll leisurely in as the plane </a:t>
            </a:r>
            <a:r>
              <a:rPr lang="en-US" altLang="zh-CN" sz="4800" b="1" dirty="0" smtClean="0">
                <a:latin typeface="Times New Roman" panose="02020603050405020304" charset="0"/>
                <a:cs typeface="Times New Roman" panose="02020603050405020304" charset="0"/>
                <a:hlinkClick r:id="rId1" action="ppaction://hlinksldjump"/>
              </a:rPr>
              <a:t>is </a:t>
            </a:r>
            <a:r>
              <a:rPr lang="en-US" altLang="zh-CN" sz="4800" b="1" dirty="0">
                <a:latin typeface="Times New Roman" panose="02020603050405020304" charset="0"/>
                <a:cs typeface="Times New Roman" panose="02020603050405020304" charset="0"/>
                <a:hlinkClick r:id="rId1" action="ppaction://hlinksldjump"/>
              </a:rPr>
              <a:t>about to </a:t>
            </a:r>
            <a:r>
              <a:rPr lang="en-US" altLang="zh-CN" sz="4800" dirty="0">
                <a:latin typeface="Times New Roman" panose="02020603050405020304" charset="0"/>
                <a:cs typeface="Times New Roman" panose="02020603050405020304" charset="0"/>
              </a:rPr>
              <a:t>take </a:t>
            </a:r>
            <a:r>
              <a:rPr lang="en-US" altLang="zh-CN" sz="4800" dirty="0" smtClean="0">
                <a:latin typeface="Times New Roman" panose="02020603050405020304" charset="0"/>
                <a:cs typeface="Times New Roman" panose="02020603050405020304" charset="0"/>
              </a:rPr>
              <a:t>off.</a:t>
            </a:r>
            <a:endParaRPr lang="en-US" altLang="zh-CN" sz="4800" dirty="0" smtClean="0">
              <a:latin typeface="Times New Roman" panose="02020603050405020304" charset="0"/>
              <a:cs typeface="Times New Roman" panose="02020603050405020304" charset="0"/>
            </a:endParaRPr>
          </a:p>
          <a:p>
            <a:pPr marL="720090" indent="-720090">
              <a:lnSpc>
                <a:spcPct val="120000"/>
              </a:lnSpc>
              <a:buAutoNum type="arabicPeriod"/>
            </a:pPr>
            <a:r>
              <a:rPr lang="en-US" altLang="zh-CN" sz="4800" u="sng" dirty="0" smtClean="0">
                <a:latin typeface="Times New Roman" panose="02020603050405020304" charset="0"/>
                <a:cs typeface="Times New Roman" panose="02020603050405020304" charset="0"/>
                <a:hlinkClick r:id="rId2" action="ppaction://hlinksldjump"/>
              </a:rPr>
              <a:t>If </a:t>
            </a:r>
            <a:r>
              <a:rPr lang="en-US" altLang="zh-CN" sz="4800" u="sng" dirty="0">
                <a:latin typeface="Times New Roman" panose="02020603050405020304" charset="0"/>
                <a:cs typeface="Times New Roman" panose="02020603050405020304" charset="0"/>
                <a:hlinkClick r:id="rId2" action="ppaction://hlinksldjump"/>
              </a:rPr>
              <a:t>there were any justice in this world, the early-airport people would be rewarded </a:t>
            </a:r>
            <a:r>
              <a:rPr lang="en-US" altLang="zh-CN" sz="4800" u="sng" dirty="0" smtClean="0">
                <a:latin typeface="Times New Roman" panose="02020603050405020304" charset="0"/>
                <a:cs typeface="Times New Roman" panose="02020603050405020304" charset="0"/>
                <a:hlinkClick r:id="rId2" action="ppaction://hlinksldjump"/>
              </a:rPr>
              <a:t>for </a:t>
            </a:r>
            <a:r>
              <a:rPr lang="en-US" altLang="zh-CN" sz="4800" u="sng" dirty="0">
                <a:latin typeface="Times New Roman" panose="02020603050405020304" charset="0"/>
                <a:cs typeface="Times New Roman" panose="02020603050405020304" charset="0"/>
                <a:hlinkClick r:id="rId2" action="ppaction://hlinksldjump"/>
              </a:rPr>
              <a:t>doing the right </a:t>
            </a:r>
            <a:r>
              <a:rPr lang="en-US" altLang="zh-CN" sz="4800" u="sng" dirty="0" smtClean="0">
                <a:latin typeface="Times New Roman" panose="02020603050405020304" charset="0"/>
                <a:cs typeface="Times New Roman" panose="02020603050405020304" charset="0"/>
                <a:hlinkClick r:id="rId2" action="ppaction://hlinksldjump"/>
              </a:rPr>
              <a:t>thing.</a:t>
            </a:r>
            <a:endParaRPr lang="en-US" altLang="zh-CN" sz="4800" baseline="30000" dirty="0" smtClean="0">
              <a:latin typeface="Times New Roman" panose="02020603050405020304" charset="0"/>
              <a:cs typeface="Times New Roman" panose="02020603050405020304" charset="0"/>
            </a:endParaRPr>
          </a:p>
          <a:p>
            <a:pPr marL="720090">
              <a:lnSpc>
                <a:spcPct val="120000"/>
              </a:lnSpc>
            </a:pPr>
            <a:r>
              <a:rPr lang="en-US" altLang="zh-CN" sz="4800" dirty="0" smtClean="0">
                <a:latin typeface="Times New Roman" panose="02020603050405020304" charset="0"/>
                <a:cs typeface="Times New Roman" panose="02020603050405020304" charset="0"/>
              </a:rPr>
              <a:t>And </a:t>
            </a:r>
            <a:r>
              <a:rPr lang="en-US" altLang="zh-CN" sz="4800" dirty="0">
                <a:latin typeface="Times New Roman" panose="02020603050405020304" charset="0"/>
                <a:cs typeface="Times New Roman" panose="02020603050405020304" charset="0"/>
              </a:rPr>
              <a:t>the late-airport people would be punished. But there is </a:t>
            </a:r>
            <a:r>
              <a:rPr lang="en-US" altLang="zh-CN" sz="4800" dirty="0" smtClean="0">
                <a:latin typeface="Times New Roman" panose="02020603050405020304" charset="0"/>
                <a:cs typeface="Times New Roman" panose="02020603050405020304" charset="0"/>
              </a:rPr>
              <a:t>no </a:t>
            </a:r>
            <a:r>
              <a:rPr lang="en-US" altLang="zh-CN" sz="4800" dirty="0">
                <a:latin typeface="Times New Roman" panose="02020603050405020304" charset="0"/>
                <a:cs typeface="Times New Roman" panose="02020603050405020304" charset="0"/>
              </a:rPr>
              <a:t>justice. The early-airport people get ulcers, heart attacks and bite their fingernails </a:t>
            </a:r>
            <a:r>
              <a:rPr lang="en-US" altLang="zh-CN" sz="4800" b="1" dirty="0" smtClean="0">
                <a:latin typeface="Times New Roman" panose="02020603050405020304" charset="0"/>
                <a:cs typeface="Times New Roman" panose="02020603050405020304" charset="0"/>
                <a:hlinkClick r:id="rId3" action="ppaction://hlinksldjump"/>
              </a:rPr>
              <a:t>to </a:t>
            </a:r>
            <a:r>
              <a:rPr lang="en-US" altLang="zh-CN" sz="4800" b="1" dirty="0">
                <a:latin typeface="Times New Roman" panose="02020603050405020304" charset="0"/>
                <a:cs typeface="Times New Roman" panose="02020603050405020304" charset="0"/>
                <a:hlinkClick r:id="rId3" action="ppaction://hlinksldjump"/>
              </a:rPr>
              <a:t>the </a:t>
            </a:r>
            <a:r>
              <a:rPr lang="en-US" altLang="zh-CN" sz="4800" b="1" dirty="0" smtClean="0">
                <a:latin typeface="Times New Roman" panose="02020603050405020304" charset="0"/>
                <a:cs typeface="Times New Roman" panose="02020603050405020304" charset="0"/>
                <a:hlinkClick r:id="rId3" action="ppaction://hlinksldjump"/>
              </a:rPr>
              <a:t>bone</a:t>
            </a:r>
            <a:r>
              <a:rPr lang="en-US" altLang="zh-CN" sz="4800" dirty="0" smtClean="0">
                <a:latin typeface="Times New Roman" panose="02020603050405020304" charset="0"/>
                <a:cs typeface="Times New Roman" panose="02020603050405020304" charset="0"/>
              </a:rPr>
              <a:t>. </a:t>
            </a:r>
            <a:r>
              <a:rPr lang="en-US" altLang="zh-CN" sz="4800" u="sng" dirty="0" smtClean="0">
                <a:latin typeface="Times New Roman" panose="02020603050405020304" charset="0"/>
                <a:cs typeface="Times New Roman" panose="02020603050405020304" charset="0"/>
                <a:hlinkClick r:id="rId4" action="ppaction://hlinksldjump"/>
              </a:rPr>
              <a:t>The </a:t>
            </a:r>
            <a:r>
              <a:rPr lang="en-US" altLang="zh-CN" sz="4800" u="sng" dirty="0">
                <a:latin typeface="Times New Roman" panose="02020603050405020304" charset="0"/>
                <a:cs typeface="Times New Roman" panose="02020603050405020304" charset="0"/>
                <a:hlinkClick r:id="rId4" action="ppaction://hlinksldjump"/>
              </a:rPr>
              <a:t>late-airport people are </a:t>
            </a:r>
            <a:r>
              <a:rPr lang="en-US" altLang="zh-CN" sz="4800" b="1" u="sng" dirty="0">
                <a:latin typeface="Times New Roman" panose="02020603050405020304" charset="0"/>
                <a:cs typeface="Times New Roman" panose="02020603050405020304" charset="0"/>
                <a:hlinkClick r:id="rId4" action="ppaction://hlinksldjump"/>
              </a:rPr>
              <a:t>barely</a:t>
            </a:r>
            <a:r>
              <a:rPr lang="en-US" altLang="zh-CN" sz="4800" u="sng" dirty="0">
                <a:latin typeface="Times New Roman" panose="02020603050405020304" charset="0"/>
                <a:cs typeface="Times New Roman" panose="02020603050405020304" charset="0"/>
                <a:hlinkClick r:id="rId4" action="ppaction://hlinksldjump"/>
              </a:rPr>
              <a:t> aware they are flying.</a:t>
            </a:r>
            <a:r>
              <a:rPr lang="en-US" altLang="zh-CN" sz="4800" dirty="0">
                <a:latin typeface="Times New Roman" panose="02020603050405020304" charset="0"/>
                <a:cs typeface="Times New Roman" panose="02020603050405020304" charset="0"/>
              </a:rPr>
              <a:t> I once found </a:t>
            </a:r>
            <a:r>
              <a:rPr lang="en-US" altLang="zh-CN" sz="4800" dirty="0" smtClean="0">
                <a:latin typeface="Times New Roman" panose="02020603050405020304" charset="0"/>
                <a:cs typeface="Times New Roman" panose="02020603050405020304" charset="0"/>
              </a:rPr>
              <a:t>myself </a:t>
            </a:r>
            <a:r>
              <a:rPr lang="en-US" altLang="zh-CN" sz="4800" dirty="0">
                <a:latin typeface="Times New Roman" panose="02020603050405020304" charset="0"/>
                <a:cs typeface="Times New Roman" panose="02020603050405020304" charset="0"/>
              </a:rPr>
              <a:t>in an airport bar with a man on the same flight as me. </a:t>
            </a:r>
            <a:r>
              <a:rPr lang="en-US" altLang="zh-CN" sz="4800" dirty="0">
                <a:latin typeface="Times New Roman" panose="02020603050405020304" charset="0"/>
                <a:cs typeface="Times New Roman" panose="02020603050405020304" charset="0"/>
                <a:hlinkClick r:id="rId5" action="ppaction://hlinksldjump"/>
              </a:rPr>
              <a:t>Our flight had been </a:t>
            </a:r>
            <a:r>
              <a:rPr lang="en-US" altLang="zh-CN" sz="4800" dirty="0" smtClean="0">
                <a:latin typeface="Times New Roman" panose="02020603050405020304" charset="0"/>
                <a:cs typeface="Times New Roman" panose="02020603050405020304" charset="0"/>
                <a:hlinkClick r:id="rId5" action="ppaction://hlinksldjump"/>
              </a:rPr>
              <a:t>called </a:t>
            </a:r>
            <a:r>
              <a:rPr lang="en-US" altLang="zh-CN" sz="4800" dirty="0">
                <a:latin typeface="Times New Roman" panose="02020603050405020304" charset="0"/>
                <a:cs typeface="Times New Roman" panose="02020603050405020304" charset="0"/>
                <a:hlinkClick r:id="rId5" action="ppaction://hlinksldjump"/>
              </a:rPr>
              <a:t>three times, but he </a:t>
            </a:r>
            <a:r>
              <a:rPr lang="en-US" altLang="zh-CN" sz="4800" b="1" dirty="0">
                <a:latin typeface="Times New Roman" panose="02020603050405020304" charset="0"/>
                <a:cs typeface="Times New Roman" panose="02020603050405020304" charset="0"/>
                <a:hlinkClick r:id="rId5" action="ppaction://hlinksldjump"/>
              </a:rPr>
              <a:t>insisted</a:t>
            </a:r>
            <a:r>
              <a:rPr lang="en-US" altLang="zh-CN" sz="4800" dirty="0">
                <a:latin typeface="Times New Roman" panose="02020603050405020304" charset="0"/>
                <a:cs typeface="Times New Roman" panose="02020603050405020304" charset="0"/>
                <a:hlinkClick r:id="rId5" action="ppaction://hlinksldjump"/>
              </a:rPr>
              <a:t> we stay for another </a:t>
            </a:r>
            <a:r>
              <a:rPr lang="en-US" altLang="zh-CN" sz="4800" dirty="0" smtClean="0">
                <a:latin typeface="Times New Roman" panose="02020603050405020304" charset="0"/>
                <a:cs typeface="Times New Roman" panose="02020603050405020304" charset="0"/>
                <a:hlinkClick r:id="rId5" action="ppaction://hlinksldjump"/>
              </a:rPr>
              <a:t>round.</a:t>
            </a:r>
            <a:endParaRPr lang="en-US" altLang="zh-CN" sz="4800" dirty="0">
              <a:latin typeface="Times New Roman" panose="02020603050405020304" charset="0"/>
              <a:cs typeface="Times New Roman" panose="02020603050405020304" charset="0"/>
            </a:endParaRPr>
          </a:p>
        </p:txBody>
      </p:sp>
      <p:sp>
        <p:nvSpPr>
          <p:cNvPr id="16"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140253" y="2297672"/>
            <a:ext cx="15852619" cy="8032968"/>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1) If </a:t>
            </a:r>
            <a:r>
              <a:rPr lang="en-US" altLang="zh-CN" sz="4800" dirty="0">
                <a:latin typeface="Times New Roman" panose="02020603050405020304" charset="0"/>
                <a:cs typeface="Times New Roman" panose="02020603050405020304" charset="0"/>
              </a:rPr>
              <a:t>there were any justice in this world, the early-airport people would be rewarded </a:t>
            </a:r>
            <a:r>
              <a:rPr lang="en-US" altLang="zh-CN" sz="4800" dirty="0" smtClean="0">
                <a:latin typeface="Times New Roman" panose="02020603050405020304" charset="0"/>
                <a:cs typeface="Times New Roman" panose="02020603050405020304" charset="0"/>
              </a:rPr>
              <a:t>for </a:t>
            </a:r>
            <a:r>
              <a:rPr lang="en-US" altLang="zh-CN" sz="4800" dirty="0">
                <a:latin typeface="Times New Roman" panose="02020603050405020304" charset="0"/>
                <a:cs typeface="Times New Roman" panose="02020603050405020304" charset="0"/>
              </a:rPr>
              <a:t>doing the right </a:t>
            </a:r>
            <a:r>
              <a:rPr lang="en-US" altLang="zh-CN" sz="4800" dirty="0" smtClean="0">
                <a:latin typeface="Times New Roman" panose="02020603050405020304" charset="0"/>
                <a:cs typeface="Times New Roman" panose="02020603050405020304" charset="0"/>
              </a:rPr>
              <a:t>thing. (Para. 2)</a:t>
            </a:r>
            <a:endParaRPr lang="en-US" altLang="zh-CN" sz="4800" dirty="0" smtClean="0">
              <a:latin typeface="Times New Roman" panose="02020603050405020304" charset="0"/>
              <a:cs typeface="Times New Roman" panose="02020603050405020304" charset="0"/>
            </a:endParaRPr>
          </a:p>
          <a:p>
            <a:pPr>
              <a:spcAft>
                <a:spcPts val="1200"/>
              </a:spcAft>
            </a:pPr>
            <a:endParaRPr lang="en-US" altLang="zh-CN" sz="4800" dirty="0" smtClean="0">
              <a:latin typeface="Times New Roman" panose="02020603050405020304" charset="0"/>
              <a:cs typeface="Times New Roman" panose="02020603050405020304" charset="0"/>
            </a:endParaRPr>
          </a:p>
          <a:p>
            <a:pPr marL="571500" indent="-571500">
              <a:spcAft>
                <a:spcPts val="1200"/>
              </a:spcAft>
              <a:buFont typeface="Arial" panose="020B0604020202020204" pitchFamily="34" charset="0"/>
              <a:buChar char="•"/>
            </a:pPr>
            <a:r>
              <a:rPr kumimoji="1" lang="en-US" altLang="zh-CN" sz="4400" b="1" dirty="0">
                <a:solidFill>
                  <a:srgbClr val="415070"/>
                </a:solidFill>
                <a:cs typeface="Times New Roman" panose="02020603050405020304" charset="0"/>
              </a:rPr>
              <a:t>Paraphrase: </a:t>
            </a:r>
            <a:endParaRPr kumimoji="1" lang="en-US" altLang="zh-CN" sz="4400" b="1" dirty="0" smtClean="0">
              <a:solidFill>
                <a:srgbClr val="415070"/>
              </a:solidFill>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there’s </a:t>
            </a:r>
            <a:r>
              <a:rPr lang="en-US" altLang="zh-CN" sz="4800" dirty="0">
                <a:latin typeface="Times New Roman" panose="02020603050405020304" charset="0"/>
                <a:cs typeface="Times New Roman" panose="02020603050405020304" charset="0"/>
              </a:rPr>
              <a:t>no justice in this world, and the early-airport people usually aren’t rewarded for doing the right thing</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lvl="1">
              <a:spcAft>
                <a:spcPts val="1200"/>
              </a:spcAft>
            </a:pPr>
            <a:endParaRPr lang="en-US" altLang="zh-CN" sz="4800" dirty="0" smtClean="0">
              <a:latin typeface="Times New Roman" panose="02020603050405020304" charset="0"/>
              <a:cs typeface="Times New Roman" panose="02020603050405020304" charset="0"/>
            </a:endParaRPr>
          </a:p>
          <a:p>
            <a:pPr marL="571500" indent="-571500">
              <a:spcAft>
                <a:spcPts val="1200"/>
              </a:spcAft>
              <a:buFont typeface="Arial" panose="020B0604020202020204" pitchFamily="34" charset="0"/>
              <a:buChar char="•"/>
            </a:pPr>
            <a:r>
              <a:rPr kumimoji="1" lang="en-US" altLang="zh-CN" sz="4400" b="1" dirty="0" smtClean="0">
                <a:solidFill>
                  <a:srgbClr val="415070"/>
                </a:solidFill>
                <a:cs typeface="Times New Roman" panose="02020603050405020304" charset="0"/>
              </a:rPr>
              <a:t>Translation: </a:t>
            </a:r>
            <a:endParaRPr kumimoji="1" lang="en-US" altLang="zh-CN" sz="4400" b="1" dirty="0" smtClean="0">
              <a:solidFill>
                <a:srgbClr val="415070"/>
              </a:solidFill>
              <a:cs typeface="Times New Roman" panose="02020603050405020304" charset="0"/>
            </a:endParaRPr>
          </a:p>
          <a:p>
            <a:pPr lvl="1">
              <a:spcAft>
                <a:spcPts val="1200"/>
              </a:spcAft>
            </a:pPr>
            <a:r>
              <a:rPr kumimoji="1" lang="zh-CN" altLang="en-US" sz="4000" dirty="0" smtClean="0">
                <a:latin typeface="Times New Roman" panose="02020603050405020304" charset="0"/>
                <a:cs typeface="Times New Roman" panose="02020603050405020304" charset="0"/>
              </a:rPr>
              <a:t>如果</a:t>
            </a:r>
            <a:r>
              <a:rPr kumimoji="1" lang="zh-CN" altLang="en-US" sz="4000" dirty="0">
                <a:latin typeface="Times New Roman" panose="02020603050405020304" charset="0"/>
                <a:cs typeface="Times New Roman" panose="02020603050405020304" charset="0"/>
              </a:rPr>
              <a:t>这个世上还有正义的话，早到机场的人会因为做对事情而得到奖赏，而晚到机</a:t>
            </a:r>
            <a:r>
              <a:rPr kumimoji="1" lang="zh-CN" altLang="en-US" sz="4000" dirty="0" smtClean="0">
                <a:latin typeface="Times New Roman" panose="02020603050405020304" charset="0"/>
                <a:cs typeface="Times New Roman" panose="02020603050405020304" charset="0"/>
              </a:rPr>
              <a:t>场的</a:t>
            </a:r>
            <a:r>
              <a:rPr kumimoji="1" lang="zh-CN" altLang="en-US" sz="4000" dirty="0">
                <a:latin typeface="Times New Roman" panose="02020603050405020304" charset="0"/>
                <a:cs typeface="Times New Roman" panose="02020603050405020304" charset="0"/>
              </a:rPr>
              <a:t>人会遭到惩罚</a:t>
            </a:r>
            <a:r>
              <a:rPr kumimoji="1" lang="zh-CN" altLang="en-US" sz="4000" dirty="0" smtClean="0">
                <a:latin typeface="Times New Roman" panose="02020603050405020304" charset="0"/>
                <a:cs typeface="Times New Roman" panose="02020603050405020304" charset="0"/>
              </a:rPr>
              <a:t>。</a:t>
            </a:r>
            <a:endParaRPr kumimoji="1" lang="en-US" altLang="zh-CN" sz="4000" dirty="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943200" y="322449"/>
            <a:ext cx="4176464" cy="1015663"/>
          </a:xfrm>
          <a:prstGeom prst="rect">
            <a:avLst/>
          </a:prstGeom>
          <a:noFill/>
        </p:spPr>
        <p:txBody>
          <a:bodyPr wrap="square" rtlCol="0">
            <a:spAutoFit/>
          </a:bodyPr>
          <a:lstStyle/>
          <a:p>
            <a:r>
              <a:rPr kumimoji="1" lang="en-US" altLang="zh-CN" sz="6000" b="1" dirty="0" smtClean="0">
                <a:solidFill>
                  <a:schemeClr val="bg1"/>
                </a:solidFill>
              </a:rPr>
              <a:t>Reading 2 </a:t>
            </a:r>
            <a:endParaRPr kumimoji="1" lang="zh-CN" altLang="en-US" sz="6000" b="1" dirty="0">
              <a:solidFill>
                <a:schemeClr val="bg1"/>
              </a:solidFill>
            </a:endParaRPr>
          </a:p>
        </p:txBody>
      </p:sp>
      <p:sp>
        <p:nvSpPr>
          <p:cNvPr id="9" name="矩形 8"/>
          <p:cNvSpPr/>
          <p:nvPr/>
        </p:nvSpPr>
        <p:spPr>
          <a:xfrm>
            <a:off x="5226685" y="2618105"/>
            <a:ext cx="9667240" cy="8830310"/>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442552" y="5477738"/>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14" name="矩形 13">
            <a:hlinkClick r:id="rId1" action="ppaction://hlinksldjump"/>
          </p:cNvPr>
          <p:cNvSpPr/>
          <p:nvPr/>
        </p:nvSpPr>
        <p:spPr>
          <a:xfrm>
            <a:off x="6517412" y="3368542"/>
            <a:ext cx="7344000" cy="1080000"/>
          </a:xfrm>
          <a:prstGeom prst="rect">
            <a:avLst/>
          </a:prstGeom>
          <a:solidFill>
            <a:srgbClr val="DEC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rgbClr val="855259"/>
                </a:solidFill>
                <a:latin typeface="+mj-lt"/>
              </a:rPr>
              <a:t> </a:t>
            </a:r>
            <a:r>
              <a:rPr kumimoji="1" lang="en-US" altLang="zh-CN" sz="5400" b="1" dirty="0" smtClean="0">
                <a:solidFill>
                  <a:srgbClr val="855259"/>
                </a:solidFill>
                <a:latin typeface="+mj-lt"/>
              </a:rPr>
              <a:t>Get</a:t>
            </a:r>
            <a:r>
              <a:rPr kumimoji="1" lang="zh-CN" altLang="en-US" sz="5400" b="1" dirty="0" smtClean="0">
                <a:solidFill>
                  <a:srgbClr val="855259"/>
                </a:solidFill>
                <a:latin typeface="+mj-lt"/>
              </a:rPr>
              <a:t> </a:t>
            </a:r>
            <a:r>
              <a:rPr kumimoji="1" lang="en-US" altLang="zh-CN" sz="5400" b="1" dirty="0" smtClean="0">
                <a:solidFill>
                  <a:srgbClr val="855259"/>
                </a:solidFill>
                <a:latin typeface="+mj-lt"/>
              </a:rPr>
              <a:t>ready to read</a:t>
            </a:r>
            <a:endParaRPr kumimoji="1" lang="zh-CN" altLang="en-US" sz="5400" b="1" dirty="0">
              <a:solidFill>
                <a:srgbClr val="855259"/>
              </a:solidFill>
              <a:latin typeface="+mj-lt"/>
            </a:endParaRPr>
          </a:p>
        </p:txBody>
      </p:sp>
      <p:sp>
        <p:nvSpPr>
          <p:cNvPr id="25" name="矩形 24"/>
          <p:cNvSpPr/>
          <p:nvPr/>
        </p:nvSpPr>
        <p:spPr>
          <a:xfrm>
            <a:off x="6517478" y="948237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Read and </a:t>
            </a:r>
            <a:r>
              <a:rPr kumimoji="1" lang="en-US" altLang="zh-CN" sz="5400" b="1" dirty="0" smtClean="0">
                <a:solidFill>
                  <a:schemeClr val="bg1">
                    <a:lumMod val="75000"/>
                  </a:schemeClr>
                </a:solidFill>
              </a:rPr>
              <a:t>think</a:t>
            </a:r>
            <a:endParaRPr kumimoji="1" lang="en-US" altLang="zh-CN" sz="5400" b="1" dirty="0">
              <a:solidFill>
                <a:schemeClr val="bg1">
                  <a:lumMod val="75000"/>
                </a:schemeClr>
              </a:solidFill>
            </a:endParaRPr>
          </a:p>
        </p:txBody>
      </p:sp>
      <p:sp>
        <p:nvSpPr>
          <p:cNvPr id="26" name="矩形 25"/>
          <p:cNvSpPr/>
          <p:nvPr/>
        </p:nvSpPr>
        <p:spPr>
          <a:xfrm>
            <a:off x="6517412" y="4921461"/>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Text exploration</a:t>
            </a:r>
            <a:endParaRPr kumimoji="1" lang="en-US" altLang="zh-CN" sz="5400" b="1" dirty="0">
              <a:solidFill>
                <a:schemeClr val="bg1">
                  <a:lumMod val="75000"/>
                </a:schemeClr>
              </a:solidFill>
            </a:endParaRPr>
          </a:p>
        </p:txBody>
      </p:sp>
      <p:sp>
        <p:nvSpPr>
          <p:cNvPr id="27" name="矩形 26"/>
          <p:cNvSpPr/>
          <p:nvPr/>
        </p:nvSpPr>
        <p:spPr>
          <a:xfrm>
            <a:off x="6479312" y="642573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Read and </a:t>
            </a:r>
            <a:r>
              <a:rPr kumimoji="1" lang="en-US" altLang="zh-CN" sz="5400" b="1" dirty="0" smtClean="0">
                <a:solidFill>
                  <a:schemeClr val="bg1">
                    <a:lumMod val="75000"/>
                  </a:schemeClr>
                </a:solidFill>
              </a:rPr>
              <a:t>practice</a:t>
            </a:r>
            <a:endParaRPr kumimoji="1" lang="en-US" altLang="zh-CN" sz="5400" b="1" dirty="0">
              <a:solidFill>
                <a:schemeClr val="bg1">
                  <a:lumMod val="75000"/>
                </a:schemeClr>
              </a:solidFill>
            </a:endParaRPr>
          </a:p>
        </p:txBody>
      </p:sp>
      <p:sp>
        <p:nvSpPr>
          <p:cNvPr id="28" name="矩形 27"/>
          <p:cNvSpPr/>
          <p:nvPr/>
        </p:nvSpPr>
        <p:spPr>
          <a:xfrm>
            <a:off x="6479312" y="798364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a:solidFill>
                  <a:schemeClr val="bg1">
                    <a:lumMod val="75000"/>
                  </a:schemeClr>
                </a:solidFill>
                <a:effectLst/>
                <a:ea typeface="+mj-ea"/>
              </a:rPr>
              <a:t>Read and </a:t>
            </a:r>
            <a:r>
              <a:rPr kumimoji="1" lang="en-US" altLang="zh-CN" sz="5400" b="1" dirty="0" smtClean="0">
                <a:solidFill>
                  <a:schemeClr val="bg1">
                    <a:lumMod val="75000"/>
                  </a:schemeClr>
                </a:solidFill>
                <a:effectLst/>
                <a:ea typeface="+mj-ea"/>
              </a:rPr>
              <a:t>translate</a:t>
            </a:r>
            <a:endParaRPr kumimoji="1" lang="en-US" altLang="zh-CN" sz="5400" b="1" dirty="0">
              <a:solidFill>
                <a:schemeClr val="bg1">
                  <a:lumMod val="75000"/>
                </a:schemeClr>
              </a:solidFill>
              <a:effectLst/>
              <a:ea typeface="+mj-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105296" y="2590842"/>
            <a:ext cx="15852619" cy="6617196"/>
          </a:xfrm>
          <a:prstGeom prst="rect">
            <a:avLst/>
          </a:prstGeom>
          <a:noFill/>
          <a:ln w="76200">
            <a:noFill/>
          </a:ln>
        </p:spPr>
        <p:txBody>
          <a:bodyPr wrap="square" rtlCol="0">
            <a:spAutoFit/>
          </a:bodyPr>
          <a:lstStyle/>
          <a:p>
            <a:pPr marL="685800" indent="-685800">
              <a:spcAft>
                <a:spcPts val="1200"/>
              </a:spcAft>
              <a:buFont typeface="Arial" panose="020B0604020202020204" pitchFamily="34" charset="0"/>
              <a:buChar char="•"/>
            </a:pPr>
            <a:r>
              <a:rPr kumimoji="1" lang="en-US" altLang="zh-CN" sz="4800" b="1" dirty="0" smtClean="0">
                <a:solidFill>
                  <a:srgbClr val="415070"/>
                </a:solidFill>
                <a:cs typeface="Arial" panose="020B0604020202020204" pitchFamily="34" charset="0"/>
              </a:rPr>
              <a:t>Sentence structure</a:t>
            </a:r>
            <a:r>
              <a:rPr kumimoji="1" lang="en-US" altLang="zh-CN" sz="4800" b="1" dirty="0" smtClean="0">
                <a:solidFill>
                  <a:srgbClr val="415070"/>
                </a:solidFill>
                <a:latin typeface="Times New Roman" panose="02020603050405020304" charset="0"/>
                <a:cs typeface="Times New Roman" panose="02020603050405020304" charset="0"/>
              </a:rPr>
              <a:t>: </a:t>
            </a:r>
            <a:endParaRPr kumimoji="1" lang="en-US" altLang="zh-CN" sz="4800" b="1" dirty="0" smtClean="0">
              <a:solidFill>
                <a:srgbClr val="415070"/>
              </a:solidFill>
              <a:latin typeface="Times New Roman" panose="02020603050405020304" charset="0"/>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This </a:t>
            </a:r>
            <a:r>
              <a:rPr lang="en-US" altLang="zh-CN" sz="4800" dirty="0">
                <a:latin typeface="Times New Roman" panose="02020603050405020304" charset="0"/>
                <a:cs typeface="Times New Roman" panose="02020603050405020304" charset="0"/>
              </a:rPr>
              <a:t>sentence shows the use of subjunctive mood (</a:t>
            </a:r>
            <a:r>
              <a:rPr lang="zh-CN" altLang="en-US" sz="4800" dirty="0">
                <a:latin typeface="Times New Roman" panose="02020603050405020304" charset="0"/>
                <a:cs typeface="Times New Roman" panose="02020603050405020304" charset="0"/>
              </a:rPr>
              <a:t>虚拟语气</a:t>
            </a:r>
            <a:r>
              <a:rPr lang="en-US" altLang="zh-CN" sz="4800" dirty="0">
                <a:latin typeface="Times New Roman" panose="02020603050405020304" charset="0"/>
                <a:cs typeface="Times New Roman" panose="02020603050405020304" charset="0"/>
              </a:rPr>
              <a:t>). The author implies that there’s no justice in this world, and the early-airport people usually aren’t rewarded for doing the right thing</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e.g</a:t>
            </a:r>
            <a:r>
              <a:rPr lang="en-US" altLang="zh-CN" sz="4800" dirty="0">
                <a:latin typeface="Times New Roman" panose="02020603050405020304" charset="0"/>
                <a:cs typeface="Times New Roman" panose="02020603050405020304" charset="0"/>
              </a:rPr>
              <a:t>. </a:t>
            </a:r>
            <a:endParaRPr lang="en-US" altLang="zh-CN" sz="4800" dirty="0" smtClean="0">
              <a:latin typeface="Times New Roman" panose="02020603050405020304" charset="0"/>
              <a:cs typeface="Times New Roman" panose="02020603050405020304" charset="0"/>
            </a:endParaRPr>
          </a:p>
          <a:p>
            <a:pPr marL="1371600" lvl="1" indent="-914400">
              <a:spcAft>
                <a:spcPts val="1200"/>
              </a:spcAft>
              <a:buFont typeface="+mj-ea"/>
              <a:buAutoNum type="circleNumDbPlain"/>
            </a:pPr>
            <a:r>
              <a:rPr lang="en-US" altLang="zh-CN" sz="4800" dirty="0" smtClean="0">
                <a:latin typeface="Times New Roman" panose="02020603050405020304" charset="0"/>
                <a:cs typeface="Times New Roman" panose="02020603050405020304" charset="0"/>
              </a:rPr>
              <a:t>If </a:t>
            </a:r>
            <a:r>
              <a:rPr lang="en-US" altLang="zh-CN" sz="4800" dirty="0">
                <a:latin typeface="Times New Roman" panose="02020603050405020304" charset="0"/>
                <a:cs typeface="Times New Roman" panose="02020603050405020304" charset="0"/>
              </a:rPr>
              <a:t>I were a </a:t>
            </a:r>
            <a:r>
              <a:rPr lang="en-US" altLang="zh-CN" sz="4800" dirty="0" smtClean="0">
                <a:latin typeface="Times New Roman" panose="02020603050405020304" charset="0"/>
                <a:cs typeface="Times New Roman" panose="02020603050405020304" charset="0"/>
              </a:rPr>
              <a:t>bird, I </a:t>
            </a:r>
            <a:r>
              <a:rPr lang="en-US" altLang="zh-CN" sz="4800" dirty="0">
                <a:latin typeface="Times New Roman" panose="02020603050405020304" charset="0"/>
                <a:cs typeface="Times New Roman" panose="02020603050405020304" charset="0"/>
              </a:rPr>
              <a:t>would be able to fly in the air</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1371600" lvl="1" indent="-914400">
              <a:spcAft>
                <a:spcPts val="1200"/>
              </a:spcAft>
              <a:buFont typeface="+mj-ea"/>
              <a:buAutoNum type="circleNumDbPlain"/>
            </a:pPr>
            <a:r>
              <a:rPr lang="en-US" altLang="zh-CN" sz="4800" dirty="0" smtClean="0">
                <a:latin typeface="Times New Roman" panose="02020603050405020304" charset="0"/>
                <a:cs typeface="Times New Roman" panose="02020603050405020304" charset="0"/>
              </a:rPr>
              <a:t>If </a:t>
            </a:r>
            <a:r>
              <a:rPr lang="en-US" altLang="zh-CN" sz="4800" dirty="0">
                <a:latin typeface="Times New Roman" panose="02020603050405020304" charset="0"/>
                <a:cs typeface="Times New Roman" panose="02020603050405020304" charset="0"/>
              </a:rPr>
              <a:t>I had got there </a:t>
            </a:r>
            <a:r>
              <a:rPr lang="en-US" altLang="zh-CN" sz="4800" dirty="0" smtClean="0">
                <a:latin typeface="Times New Roman" panose="02020603050405020304" charset="0"/>
                <a:cs typeface="Times New Roman" panose="02020603050405020304" charset="0"/>
              </a:rPr>
              <a:t>earlier, I would </a:t>
            </a:r>
            <a:r>
              <a:rPr lang="en-US" altLang="zh-CN" sz="4800" dirty="0">
                <a:latin typeface="Times New Roman" panose="02020603050405020304" charset="0"/>
                <a:cs typeface="Times New Roman" panose="02020603050405020304" charset="0"/>
              </a:rPr>
              <a:t>have met her.</a:t>
            </a:r>
            <a:endParaRPr lang="en-US" altLang="zh-CN" sz="4800" dirty="0" smtClean="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graphicFrame>
        <p:nvGraphicFramePr>
          <p:cNvPr id="15" name="表格 14"/>
          <p:cNvGraphicFramePr>
            <a:graphicFrameLocks noGrp="1"/>
          </p:cNvGraphicFramePr>
          <p:nvPr/>
        </p:nvGraphicFramePr>
        <p:xfrm>
          <a:off x="2062924" y="2427916"/>
          <a:ext cx="13969553" cy="8412480"/>
        </p:xfrm>
        <a:graphic>
          <a:graphicData uri="http://schemas.openxmlformats.org/drawingml/2006/table">
            <a:tbl>
              <a:tblPr firstRow="1" bandRow="1">
                <a:tableStyleId>{21E4AEA4-8DFA-4A89-87EB-49C32662AFE0}</a:tableStyleId>
              </a:tblPr>
              <a:tblGrid>
                <a:gridCol w="3679813"/>
                <a:gridCol w="5633223"/>
                <a:gridCol w="4656517"/>
              </a:tblGrid>
              <a:tr h="1998222">
                <a:tc>
                  <a:txBody>
                    <a:bodyPr/>
                    <a:lstStyle/>
                    <a:p>
                      <a:endParaRPr lang="zh-CN" altLang="en-US" sz="3600" dirty="0">
                        <a:solidFill>
                          <a:schemeClr val="tx1"/>
                        </a:solidFill>
                        <a:latin typeface="Times New Roman" panose="02020603050405020304" charset="0"/>
                        <a:cs typeface="Times New Roman" panose="02020603050405020304" charset="0"/>
                      </a:endParaRPr>
                    </a:p>
                  </a:txBody>
                  <a:tcPr/>
                </a:tc>
                <a:tc>
                  <a:txBody>
                    <a:bodyPr/>
                    <a:lstStyle/>
                    <a:p>
                      <a:pPr algn="ctr">
                        <a:lnSpc>
                          <a:spcPct val="150000"/>
                        </a:lnSpc>
                      </a:pPr>
                      <a:r>
                        <a:rPr lang="en-US" altLang="zh-CN" sz="4400" dirty="0" smtClean="0">
                          <a:solidFill>
                            <a:schemeClr val="tx1"/>
                          </a:solidFill>
                          <a:latin typeface="Times New Roman" panose="02020603050405020304" charset="0"/>
                          <a:cs typeface="Times New Roman" panose="02020603050405020304" charset="0"/>
                        </a:rPr>
                        <a:t>Subordinate</a:t>
                      </a:r>
                      <a:r>
                        <a:rPr lang="en-US" altLang="zh-CN" sz="4400" baseline="0" dirty="0" smtClean="0">
                          <a:solidFill>
                            <a:schemeClr val="tx1"/>
                          </a:solidFill>
                          <a:latin typeface="Times New Roman" panose="02020603050405020304" charset="0"/>
                          <a:cs typeface="Times New Roman" panose="02020603050405020304" charset="0"/>
                        </a:rPr>
                        <a:t> Clause</a:t>
                      </a:r>
                      <a:endParaRPr lang="en-US" altLang="zh-CN" sz="4400" baseline="0" dirty="0" smtClean="0">
                        <a:solidFill>
                          <a:schemeClr val="tx1"/>
                        </a:solidFill>
                        <a:latin typeface="Times New Roman" panose="02020603050405020304" charset="0"/>
                        <a:cs typeface="Times New Roman" panose="02020603050405020304" charset="0"/>
                      </a:endParaRPr>
                    </a:p>
                    <a:p>
                      <a:pPr algn="ctr">
                        <a:lnSpc>
                          <a:spcPct val="150000"/>
                        </a:lnSpc>
                      </a:pPr>
                      <a:r>
                        <a:rPr lang="en-US" altLang="zh-CN" sz="4400" baseline="0" dirty="0" smtClean="0">
                          <a:solidFill>
                            <a:schemeClr val="tx1"/>
                          </a:solidFill>
                          <a:latin typeface="Times New Roman" panose="02020603050405020304" charset="0"/>
                          <a:cs typeface="Times New Roman" panose="02020603050405020304" charset="0"/>
                        </a:rPr>
                        <a:t>(Often leading by “If”)</a:t>
                      </a:r>
                      <a:endParaRPr lang="zh-CN" altLang="en-US" sz="4400" dirty="0">
                        <a:solidFill>
                          <a:schemeClr val="tx1"/>
                        </a:solidFill>
                        <a:latin typeface="Times New Roman" panose="02020603050405020304" charset="0"/>
                        <a:cs typeface="Times New Roman" panose="02020603050405020304" charset="0"/>
                      </a:endParaRPr>
                    </a:p>
                  </a:txBody>
                  <a:tcPr/>
                </a:tc>
                <a:tc>
                  <a:txBody>
                    <a:bodyPr/>
                    <a:lstStyle/>
                    <a:p>
                      <a:pPr algn="ctr">
                        <a:lnSpc>
                          <a:spcPct val="250000"/>
                        </a:lnSpc>
                        <a:spcBef>
                          <a:spcPts val="1200"/>
                        </a:spcBef>
                      </a:pPr>
                      <a:r>
                        <a:rPr lang="en-US" altLang="zh-CN" sz="4400" dirty="0" smtClean="0">
                          <a:solidFill>
                            <a:schemeClr val="tx1"/>
                          </a:solidFill>
                          <a:latin typeface="Times New Roman" panose="02020603050405020304" charset="0"/>
                          <a:cs typeface="Times New Roman" panose="02020603050405020304" charset="0"/>
                        </a:rPr>
                        <a:t>Main Clause</a:t>
                      </a:r>
                      <a:endParaRPr lang="zh-CN" altLang="en-US" sz="4400" dirty="0">
                        <a:solidFill>
                          <a:schemeClr val="tx1"/>
                        </a:solidFill>
                        <a:latin typeface="Times New Roman" panose="02020603050405020304" charset="0"/>
                        <a:cs typeface="Times New Roman" panose="02020603050405020304" charset="0"/>
                      </a:endParaRPr>
                    </a:p>
                  </a:txBody>
                  <a:tcPr/>
                </a:tc>
              </a:tr>
              <a:tr h="1998222">
                <a:tc>
                  <a:txBody>
                    <a:bodyPr/>
                    <a:lstStyle/>
                    <a:p>
                      <a:pPr algn="ctr">
                        <a:lnSpc>
                          <a:spcPct val="150000"/>
                        </a:lnSpc>
                      </a:pPr>
                      <a:r>
                        <a:rPr lang="en-US" altLang="zh-CN" sz="4400" b="1" dirty="0" smtClean="0">
                          <a:solidFill>
                            <a:schemeClr val="tx1"/>
                          </a:solidFill>
                          <a:latin typeface="Times New Roman" panose="02020603050405020304" charset="0"/>
                          <a:cs typeface="Times New Roman" panose="02020603050405020304" charset="0"/>
                        </a:rPr>
                        <a:t>Pluperfect Subjunctive</a:t>
                      </a:r>
                      <a:endParaRPr lang="zh-CN" altLang="en-US" sz="4400" b="1" dirty="0">
                        <a:solidFill>
                          <a:schemeClr val="tx1"/>
                        </a:solidFill>
                        <a:latin typeface="Times New Roman" panose="02020603050405020304" charset="0"/>
                        <a:cs typeface="Times New Roman" panose="02020603050405020304" charset="0"/>
                      </a:endParaRPr>
                    </a:p>
                  </a:txBody>
                  <a:tcPr/>
                </a:tc>
                <a:tc>
                  <a:txBody>
                    <a:bodyPr/>
                    <a:lstStyle/>
                    <a:p>
                      <a:pPr algn="ctr">
                        <a:lnSpc>
                          <a:spcPct val="150000"/>
                        </a:lnSpc>
                      </a:pPr>
                      <a:r>
                        <a:rPr lang="en-US" altLang="zh-CN" sz="4400" b="1" kern="1200" dirty="0" smtClean="0">
                          <a:solidFill>
                            <a:schemeClr val="tx1"/>
                          </a:solidFill>
                          <a:effectLst/>
                          <a:latin typeface="Times New Roman" panose="02020603050405020304" charset="0"/>
                          <a:ea typeface="+mn-ea"/>
                          <a:cs typeface="Times New Roman" panose="02020603050405020304" charset="0"/>
                        </a:rPr>
                        <a:t>past perfect tense</a:t>
                      </a:r>
                      <a:endParaRPr lang="en-US" altLang="zh-CN" sz="4400" b="1" dirty="0" smtClean="0">
                        <a:solidFill>
                          <a:schemeClr val="tx1"/>
                        </a:solidFill>
                        <a:latin typeface="Times New Roman" panose="02020603050405020304" charset="0"/>
                        <a:cs typeface="Times New Roman" panose="02020603050405020304" charset="0"/>
                      </a:endParaRPr>
                    </a:p>
                    <a:p>
                      <a:pPr algn="ctr">
                        <a:lnSpc>
                          <a:spcPct val="150000"/>
                        </a:lnSpc>
                      </a:pPr>
                      <a:r>
                        <a:rPr lang="en-US" altLang="zh-CN" sz="4400" b="1" dirty="0" smtClean="0">
                          <a:solidFill>
                            <a:schemeClr val="tx1"/>
                          </a:solidFill>
                          <a:latin typeface="Times New Roman" panose="02020603050405020304" charset="0"/>
                          <a:cs typeface="Times New Roman" panose="02020603050405020304" charset="0"/>
                        </a:rPr>
                        <a:t>(had</a:t>
                      </a:r>
                      <a:r>
                        <a:rPr lang="en-US" altLang="zh-CN" sz="4400" b="1" baseline="0" dirty="0" smtClean="0">
                          <a:solidFill>
                            <a:schemeClr val="tx1"/>
                          </a:solidFill>
                          <a:latin typeface="Times New Roman" panose="02020603050405020304" charset="0"/>
                          <a:cs typeface="Times New Roman" panose="02020603050405020304" charset="0"/>
                        </a:rPr>
                        <a:t> done)</a:t>
                      </a:r>
                      <a:endParaRPr lang="zh-CN" altLang="en-US" sz="4400" b="1" dirty="0">
                        <a:solidFill>
                          <a:schemeClr val="tx1"/>
                        </a:solidFill>
                        <a:latin typeface="Times New Roman" panose="02020603050405020304" charset="0"/>
                        <a:cs typeface="Times New Roman" panose="02020603050405020304" charset="0"/>
                      </a:endParaRPr>
                    </a:p>
                  </a:txBody>
                  <a:tcPr/>
                </a:tc>
                <a:tc>
                  <a:txBody>
                    <a:bodyPr/>
                    <a:lstStyle/>
                    <a:p>
                      <a:r>
                        <a:rPr lang="en-US" altLang="zh-CN" sz="4400" b="1" dirty="0" smtClean="0">
                          <a:solidFill>
                            <a:schemeClr val="tx1"/>
                          </a:solidFill>
                          <a:latin typeface="Times New Roman" panose="02020603050405020304" charset="0"/>
                          <a:cs typeface="Times New Roman" panose="02020603050405020304" charset="0"/>
                        </a:rPr>
                        <a:t>would</a:t>
                      </a:r>
                      <a:endParaRPr lang="en-US" altLang="zh-CN" sz="4400" b="1" dirty="0" smtClean="0">
                        <a:solidFill>
                          <a:schemeClr val="tx1"/>
                        </a:solidFill>
                        <a:latin typeface="Times New Roman" panose="02020603050405020304" charset="0"/>
                        <a:cs typeface="Times New Roman" panose="02020603050405020304" charset="0"/>
                      </a:endParaRPr>
                    </a:p>
                    <a:p>
                      <a:r>
                        <a:rPr lang="en-US" altLang="zh-CN" sz="4400" b="1" dirty="0" smtClean="0">
                          <a:solidFill>
                            <a:schemeClr val="tx1"/>
                          </a:solidFill>
                          <a:latin typeface="Times New Roman" panose="02020603050405020304" charset="0"/>
                          <a:cs typeface="Times New Roman" panose="02020603050405020304" charset="0"/>
                        </a:rPr>
                        <a:t>could</a:t>
                      </a:r>
                      <a:endParaRPr lang="en-US" altLang="zh-CN" sz="4400" b="1" dirty="0" smtClean="0">
                        <a:solidFill>
                          <a:schemeClr val="tx1"/>
                        </a:solidFill>
                        <a:latin typeface="Times New Roman" panose="02020603050405020304" charset="0"/>
                        <a:cs typeface="Times New Roman" panose="02020603050405020304" charset="0"/>
                      </a:endParaRPr>
                    </a:p>
                    <a:p>
                      <a:r>
                        <a:rPr lang="en-US" altLang="zh-CN" sz="4400" b="1" dirty="0" smtClean="0">
                          <a:solidFill>
                            <a:schemeClr val="tx1"/>
                          </a:solidFill>
                          <a:latin typeface="Times New Roman" panose="02020603050405020304" charset="0"/>
                          <a:cs typeface="Times New Roman" panose="02020603050405020304" charset="0"/>
                        </a:rPr>
                        <a:t>should</a:t>
                      </a:r>
                      <a:endParaRPr lang="en-US" altLang="zh-CN" sz="4400" b="1" dirty="0" smtClean="0">
                        <a:solidFill>
                          <a:schemeClr val="tx1"/>
                        </a:solidFill>
                        <a:latin typeface="Times New Roman" panose="02020603050405020304" charset="0"/>
                        <a:cs typeface="Times New Roman" panose="02020603050405020304" charset="0"/>
                      </a:endParaRPr>
                    </a:p>
                  </a:txBody>
                  <a:tcPr/>
                </a:tc>
              </a:tr>
              <a:tr h="1998222">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4400" b="1" dirty="0" smtClean="0">
                          <a:solidFill>
                            <a:schemeClr val="tx1"/>
                          </a:solidFill>
                          <a:latin typeface="Times New Roman" panose="02020603050405020304" charset="0"/>
                          <a:cs typeface="Times New Roman" panose="02020603050405020304" charset="0"/>
                        </a:rPr>
                        <a:t>Past    Subjunctive</a:t>
                      </a:r>
                      <a:endParaRPr lang="zh-CN" altLang="en-US" sz="4400" b="1" dirty="0" smtClean="0">
                        <a:solidFill>
                          <a:schemeClr val="tx1"/>
                        </a:solidFill>
                        <a:latin typeface="Times New Roman" panose="02020603050405020304" charset="0"/>
                        <a:cs typeface="Times New Roman" panose="02020603050405020304" charset="0"/>
                      </a:endParaRPr>
                    </a:p>
                  </a:txBody>
                  <a:tcPr/>
                </a:tc>
                <a:tc>
                  <a:txBody>
                    <a:bodyPr/>
                    <a:lstStyle/>
                    <a:p>
                      <a:pPr algn="ctr">
                        <a:lnSpc>
                          <a:spcPct val="150000"/>
                        </a:lnSpc>
                      </a:pPr>
                      <a:r>
                        <a:rPr lang="en-US" altLang="zh-CN" sz="4400" b="1" kern="1200" dirty="0" smtClean="0">
                          <a:solidFill>
                            <a:schemeClr val="tx1"/>
                          </a:solidFill>
                          <a:effectLst/>
                          <a:latin typeface="Times New Roman" panose="02020603050405020304" charset="0"/>
                          <a:ea typeface="+mn-ea"/>
                          <a:cs typeface="Times New Roman" panose="02020603050405020304" charset="0"/>
                        </a:rPr>
                        <a:t>past simple</a:t>
                      </a:r>
                      <a:endParaRPr lang="en-US" altLang="zh-CN" sz="4400" b="1" kern="1200" dirty="0" smtClean="0">
                        <a:solidFill>
                          <a:schemeClr val="tx1"/>
                        </a:solidFill>
                        <a:effectLst/>
                        <a:latin typeface="Times New Roman" panose="02020603050405020304" charset="0"/>
                        <a:ea typeface="+mn-ea"/>
                        <a:cs typeface="Times New Roman" panose="02020603050405020304" charset="0"/>
                      </a:endParaRPr>
                    </a:p>
                    <a:p>
                      <a:pPr algn="ctr">
                        <a:lnSpc>
                          <a:spcPct val="150000"/>
                        </a:lnSpc>
                      </a:pPr>
                      <a:r>
                        <a:rPr lang="en-US" altLang="zh-CN" sz="4400" b="1" kern="1200" dirty="0" smtClean="0">
                          <a:solidFill>
                            <a:schemeClr val="tx1"/>
                          </a:solidFill>
                          <a:effectLst/>
                          <a:latin typeface="Times New Roman" panose="02020603050405020304" charset="0"/>
                          <a:ea typeface="+mn-ea"/>
                          <a:cs typeface="Times New Roman" panose="02020603050405020304" charset="0"/>
                        </a:rPr>
                        <a:t>(did/ were)</a:t>
                      </a:r>
                      <a:endParaRPr lang="zh-CN" altLang="en-US" sz="4400" b="1" dirty="0">
                        <a:solidFill>
                          <a:schemeClr val="tx1"/>
                        </a:solidFill>
                        <a:latin typeface="Times New Roman" panose="02020603050405020304" charset="0"/>
                        <a:cs typeface="Times New Roman" panose="02020603050405020304" charset="0"/>
                      </a:endParaRPr>
                    </a:p>
                  </a:txBody>
                  <a:tcPr/>
                </a:tc>
                <a:tc>
                  <a:txBody>
                    <a:bodyPr/>
                    <a:lstStyle/>
                    <a:p>
                      <a:r>
                        <a:rPr lang="en-US" altLang="zh-CN" sz="4400" b="1" dirty="0" smtClean="0">
                          <a:solidFill>
                            <a:schemeClr val="tx1"/>
                          </a:solidFill>
                          <a:latin typeface="Times New Roman" panose="02020603050405020304" charset="0"/>
                          <a:cs typeface="Times New Roman" panose="02020603050405020304" charset="0"/>
                        </a:rPr>
                        <a:t>would</a:t>
                      </a:r>
                      <a:endParaRPr lang="en-US" altLang="zh-CN" sz="4400" b="1" dirty="0" smtClean="0">
                        <a:solidFill>
                          <a:schemeClr val="tx1"/>
                        </a:solidFill>
                        <a:latin typeface="Times New Roman" panose="02020603050405020304" charset="0"/>
                        <a:cs typeface="Times New Roman" panose="02020603050405020304" charset="0"/>
                      </a:endParaRPr>
                    </a:p>
                    <a:p>
                      <a:r>
                        <a:rPr lang="en-US" altLang="zh-CN" sz="4400" b="1" dirty="0" smtClean="0">
                          <a:solidFill>
                            <a:schemeClr val="tx1"/>
                          </a:solidFill>
                          <a:latin typeface="Times New Roman" panose="02020603050405020304" charset="0"/>
                          <a:cs typeface="Times New Roman" panose="02020603050405020304" charset="0"/>
                        </a:rPr>
                        <a:t>could</a:t>
                      </a:r>
                      <a:endParaRPr lang="en-US" altLang="zh-CN" sz="4400" b="1" dirty="0" smtClean="0">
                        <a:solidFill>
                          <a:schemeClr val="tx1"/>
                        </a:solidFill>
                        <a:latin typeface="Times New Roman" panose="02020603050405020304" charset="0"/>
                        <a:cs typeface="Times New Roman" panose="02020603050405020304" charset="0"/>
                      </a:endParaRPr>
                    </a:p>
                    <a:p>
                      <a:r>
                        <a:rPr lang="en-US" altLang="zh-CN" sz="4400" b="1" dirty="0" smtClean="0">
                          <a:solidFill>
                            <a:schemeClr val="tx1"/>
                          </a:solidFill>
                          <a:latin typeface="Times New Roman" panose="02020603050405020304" charset="0"/>
                          <a:cs typeface="Times New Roman" panose="02020603050405020304" charset="0"/>
                        </a:rPr>
                        <a:t>should</a:t>
                      </a:r>
                      <a:endParaRPr lang="en-US" altLang="zh-CN" sz="4400" b="1" dirty="0" smtClean="0">
                        <a:solidFill>
                          <a:schemeClr val="tx1"/>
                        </a:solidFill>
                        <a:latin typeface="Times New Roman" panose="02020603050405020304" charset="0"/>
                        <a:cs typeface="Times New Roman" panose="02020603050405020304" charset="0"/>
                      </a:endParaRPr>
                    </a:p>
                  </a:txBody>
                  <a:tcPr/>
                </a:tc>
              </a:tr>
              <a:tr h="1998222">
                <a:tc>
                  <a:txBody>
                    <a:bodyPr/>
                    <a:lstStyle/>
                    <a:p>
                      <a:pPr algn="ctr">
                        <a:lnSpc>
                          <a:spcPct val="150000"/>
                        </a:lnSpc>
                      </a:pPr>
                      <a:r>
                        <a:rPr lang="en-US" altLang="zh-CN" sz="4400" b="1" dirty="0" smtClean="0">
                          <a:solidFill>
                            <a:schemeClr val="tx1"/>
                          </a:solidFill>
                          <a:latin typeface="Times New Roman" panose="02020603050405020304" charset="0"/>
                          <a:cs typeface="Times New Roman" panose="02020603050405020304" charset="0"/>
                        </a:rPr>
                        <a:t>Mixed</a:t>
                      </a:r>
                      <a:r>
                        <a:rPr lang="en-US" altLang="zh-CN" sz="4400" b="1" baseline="0" dirty="0" smtClean="0">
                          <a:solidFill>
                            <a:schemeClr val="tx1"/>
                          </a:solidFill>
                          <a:latin typeface="Times New Roman" panose="02020603050405020304" charset="0"/>
                          <a:cs typeface="Times New Roman" panose="02020603050405020304" charset="0"/>
                        </a:rPr>
                        <a:t>   Conditional</a:t>
                      </a:r>
                      <a:endParaRPr lang="zh-CN" altLang="en-US" sz="4400" b="1" dirty="0">
                        <a:solidFill>
                          <a:schemeClr val="tx1"/>
                        </a:solidFill>
                        <a:latin typeface="Times New Roman" panose="02020603050405020304" charset="0"/>
                        <a:cs typeface="Times New Roman" panose="02020603050405020304" charset="0"/>
                      </a:endParaRPr>
                    </a:p>
                  </a:txBody>
                  <a:tcPr/>
                </a:tc>
                <a:tc>
                  <a:txBody>
                    <a:bodyPr/>
                    <a:lstStyle/>
                    <a:p>
                      <a:pPr algn="ctr">
                        <a:lnSpc>
                          <a:spcPct val="150000"/>
                        </a:lnSpc>
                      </a:pPr>
                      <a:r>
                        <a:rPr lang="en-US" altLang="zh-CN" sz="4400" b="1" kern="1200" dirty="0" smtClean="0">
                          <a:solidFill>
                            <a:schemeClr val="tx1"/>
                          </a:solidFill>
                          <a:effectLst/>
                          <a:latin typeface="Times New Roman" panose="02020603050405020304" charset="0"/>
                          <a:ea typeface="+mn-ea"/>
                          <a:cs typeface="Times New Roman" panose="02020603050405020304" charset="0"/>
                        </a:rPr>
                        <a:t>past perfect tense</a:t>
                      </a:r>
                      <a:endParaRPr lang="en-US" altLang="zh-CN" sz="4400" b="1" dirty="0" smtClean="0">
                        <a:solidFill>
                          <a:schemeClr val="tx1"/>
                        </a:solidFill>
                        <a:latin typeface="Times New Roman" panose="02020603050405020304" charset="0"/>
                        <a:cs typeface="Times New Roman" panose="02020603050405020304" charset="0"/>
                      </a:endParaRPr>
                    </a:p>
                    <a:p>
                      <a:pPr algn="ctr">
                        <a:lnSpc>
                          <a:spcPct val="150000"/>
                        </a:lnSpc>
                      </a:pPr>
                      <a:r>
                        <a:rPr lang="en-US" altLang="zh-CN" sz="4400" b="1" dirty="0" smtClean="0">
                          <a:solidFill>
                            <a:schemeClr val="tx1"/>
                          </a:solidFill>
                          <a:latin typeface="Times New Roman" panose="02020603050405020304" charset="0"/>
                          <a:cs typeface="Times New Roman" panose="02020603050405020304" charset="0"/>
                        </a:rPr>
                        <a:t>(had</a:t>
                      </a:r>
                      <a:r>
                        <a:rPr lang="en-US" altLang="zh-CN" sz="4400" b="1" baseline="0" dirty="0" smtClean="0">
                          <a:solidFill>
                            <a:schemeClr val="tx1"/>
                          </a:solidFill>
                          <a:latin typeface="Times New Roman" panose="02020603050405020304" charset="0"/>
                          <a:cs typeface="Times New Roman" panose="02020603050405020304" charset="0"/>
                        </a:rPr>
                        <a:t> done)</a:t>
                      </a:r>
                      <a:endParaRPr lang="zh-CN" altLang="en-US" sz="4400" b="1" dirty="0" smtClean="0">
                        <a:solidFill>
                          <a:schemeClr val="tx1"/>
                        </a:solidFill>
                        <a:latin typeface="Times New Roman" panose="02020603050405020304" charset="0"/>
                        <a:cs typeface="Times New Roman" panose="02020603050405020304" charset="0"/>
                      </a:endParaRPr>
                    </a:p>
                  </a:txBody>
                  <a:tcPr/>
                </a:tc>
                <a:tc>
                  <a:txBody>
                    <a:bodyPr/>
                    <a:lstStyle/>
                    <a:p>
                      <a:r>
                        <a:rPr lang="en-US" altLang="zh-CN" sz="4400" b="1" dirty="0" smtClean="0">
                          <a:solidFill>
                            <a:schemeClr val="tx1"/>
                          </a:solidFill>
                          <a:latin typeface="Times New Roman" panose="02020603050405020304" charset="0"/>
                          <a:cs typeface="Times New Roman" panose="02020603050405020304" charset="0"/>
                        </a:rPr>
                        <a:t>would</a:t>
                      </a:r>
                      <a:endParaRPr lang="en-US" altLang="zh-CN" sz="4400" b="1" dirty="0" smtClean="0">
                        <a:solidFill>
                          <a:schemeClr val="tx1"/>
                        </a:solidFill>
                        <a:latin typeface="Times New Roman" panose="02020603050405020304" charset="0"/>
                        <a:cs typeface="Times New Roman" panose="02020603050405020304" charset="0"/>
                      </a:endParaRPr>
                    </a:p>
                    <a:p>
                      <a:r>
                        <a:rPr lang="en-US" altLang="zh-CN" sz="4400" b="1" dirty="0" smtClean="0">
                          <a:solidFill>
                            <a:schemeClr val="tx1"/>
                          </a:solidFill>
                          <a:latin typeface="Times New Roman" panose="02020603050405020304" charset="0"/>
                          <a:cs typeface="Times New Roman" panose="02020603050405020304" charset="0"/>
                        </a:rPr>
                        <a:t>could</a:t>
                      </a:r>
                      <a:endParaRPr lang="en-US" altLang="zh-CN" sz="4400" b="1" dirty="0" smtClean="0">
                        <a:solidFill>
                          <a:schemeClr val="tx1"/>
                        </a:solidFill>
                        <a:latin typeface="Times New Roman" panose="02020603050405020304" charset="0"/>
                        <a:cs typeface="Times New Roman" panose="02020603050405020304" charset="0"/>
                      </a:endParaRPr>
                    </a:p>
                    <a:p>
                      <a:r>
                        <a:rPr lang="en-US" altLang="zh-CN" sz="4400" b="1" dirty="0" smtClean="0">
                          <a:solidFill>
                            <a:schemeClr val="tx1"/>
                          </a:solidFill>
                          <a:latin typeface="Times New Roman" panose="02020603050405020304" charset="0"/>
                          <a:cs typeface="Times New Roman" panose="02020603050405020304" charset="0"/>
                        </a:rPr>
                        <a:t>should</a:t>
                      </a:r>
                      <a:endParaRPr lang="en-US" altLang="zh-CN" sz="4400" b="1" dirty="0" smtClean="0">
                        <a:solidFill>
                          <a:schemeClr val="tx1"/>
                        </a:solidFill>
                        <a:latin typeface="Times New Roman" panose="02020603050405020304" charset="0"/>
                        <a:cs typeface="Times New Roman" panose="02020603050405020304" charset="0"/>
                      </a:endParaRPr>
                    </a:p>
                  </a:txBody>
                  <a:tcPr/>
                </a:tc>
              </a:tr>
            </a:tbl>
          </a:graphicData>
        </a:graphic>
      </p:graphicFrame>
      <p:sp>
        <p:nvSpPr>
          <p:cNvPr id="16" name="TextBox 15"/>
          <p:cNvSpPr txBox="1"/>
          <p:nvPr/>
        </p:nvSpPr>
        <p:spPr>
          <a:xfrm>
            <a:off x="13236285" y="5214590"/>
            <a:ext cx="372211" cy="923330"/>
          </a:xfrm>
          <a:prstGeom prst="rect">
            <a:avLst/>
          </a:prstGeom>
          <a:noFill/>
        </p:spPr>
        <p:txBody>
          <a:bodyPr wrap="square" rtlCol="0">
            <a:spAutoFit/>
          </a:bodyPr>
          <a:lstStyle/>
          <a:p>
            <a:r>
              <a:rPr lang="en-US" altLang="zh-CN" sz="5400" b="1" dirty="0" smtClean="0"/>
              <a:t>+</a:t>
            </a:r>
            <a:endParaRPr lang="zh-CN" altLang="en-US" sz="5400" b="1" dirty="0"/>
          </a:p>
        </p:txBody>
      </p:sp>
      <p:sp>
        <p:nvSpPr>
          <p:cNvPr id="17" name="TextBox 16"/>
          <p:cNvSpPr txBox="1"/>
          <p:nvPr/>
        </p:nvSpPr>
        <p:spPr>
          <a:xfrm>
            <a:off x="13927891" y="4843226"/>
            <a:ext cx="1475656" cy="1446550"/>
          </a:xfrm>
          <a:prstGeom prst="rect">
            <a:avLst/>
          </a:prstGeom>
          <a:noFill/>
        </p:spPr>
        <p:txBody>
          <a:bodyPr wrap="square" rtlCol="0">
            <a:spAutoFit/>
          </a:bodyPr>
          <a:lstStyle/>
          <a:p>
            <a:r>
              <a:rPr lang="en-US" altLang="zh-CN" sz="4400" b="1" dirty="0" smtClean="0">
                <a:latin typeface="Times New Roman" panose="02020603050405020304" charset="0"/>
                <a:cs typeface="Times New Roman" panose="02020603050405020304" charset="0"/>
              </a:rPr>
              <a:t>have done</a:t>
            </a:r>
            <a:endParaRPr lang="zh-CN" altLang="en-US" sz="4400" b="1" dirty="0">
              <a:latin typeface="Times New Roman" panose="02020603050405020304" charset="0"/>
              <a:cs typeface="Times New Roman" panose="02020603050405020304" charset="0"/>
            </a:endParaRPr>
          </a:p>
        </p:txBody>
      </p:sp>
      <p:sp>
        <p:nvSpPr>
          <p:cNvPr id="18" name="TextBox 17"/>
          <p:cNvSpPr txBox="1"/>
          <p:nvPr/>
        </p:nvSpPr>
        <p:spPr>
          <a:xfrm>
            <a:off x="13248456" y="7158806"/>
            <a:ext cx="372211" cy="923330"/>
          </a:xfrm>
          <a:prstGeom prst="rect">
            <a:avLst/>
          </a:prstGeom>
          <a:noFill/>
        </p:spPr>
        <p:txBody>
          <a:bodyPr wrap="square" rtlCol="0">
            <a:spAutoFit/>
          </a:bodyPr>
          <a:lstStyle/>
          <a:p>
            <a:r>
              <a:rPr lang="en-US" altLang="zh-CN" sz="5400" b="1" dirty="0" smtClean="0"/>
              <a:t>+</a:t>
            </a:r>
            <a:endParaRPr lang="zh-CN" altLang="en-US" sz="5400" b="1" dirty="0"/>
          </a:p>
        </p:txBody>
      </p:sp>
      <p:sp>
        <p:nvSpPr>
          <p:cNvPr id="19" name="TextBox 18"/>
          <p:cNvSpPr txBox="1"/>
          <p:nvPr/>
        </p:nvSpPr>
        <p:spPr>
          <a:xfrm>
            <a:off x="13968536" y="7240687"/>
            <a:ext cx="988132" cy="769441"/>
          </a:xfrm>
          <a:prstGeom prst="rect">
            <a:avLst/>
          </a:prstGeom>
          <a:noFill/>
        </p:spPr>
        <p:txBody>
          <a:bodyPr wrap="square" rtlCol="0">
            <a:spAutoFit/>
          </a:bodyPr>
          <a:lstStyle/>
          <a:p>
            <a:r>
              <a:rPr lang="en-US" altLang="zh-CN" sz="4400" b="1" dirty="0">
                <a:latin typeface="Times New Roman" panose="02020603050405020304" charset="0"/>
                <a:cs typeface="Times New Roman" panose="02020603050405020304" charset="0"/>
              </a:rPr>
              <a:t>do</a:t>
            </a:r>
            <a:endParaRPr lang="zh-CN" altLang="en-US" sz="4400" b="1" dirty="0">
              <a:latin typeface="Times New Roman" panose="02020603050405020304" charset="0"/>
              <a:cs typeface="Times New Roman" panose="02020603050405020304" charset="0"/>
            </a:endParaRPr>
          </a:p>
        </p:txBody>
      </p:sp>
      <p:sp>
        <p:nvSpPr>
          <p:cNvPr id="20" name="TextBox 19"/>
          <p:cNvSpPr txBox="1"/>
          <p:nvPr/>
        </p:nvSpPr>
        <p:spPr>
          <a:xfrm>
            <a:off x="13308293" y="9306272"/>
            <a:ext cx="372211" cy="923330"/>
          </a:xfrm>
          <a:prstGeom prst="rect">
            <a:avLst/>
          </a:prstGeom>
          <a:noFill/>
        </p:spPr>
        <p:txBody>
          <a:bodyPr wrap="square" rtlCol="0">
            <a:spAutoFit/>
          </a:bodyPr>
          <a:lstStyle/>
          <a:p>
            <a:r>
              <a:rPr lang="en-US" altLang="zh-CN" sz="5400" b="1" dirty="0" smtClean="0"/>
              <a:t>+</a:t>
            </a:r>
            <a:endParaRPr lang="zh-CN" altLang="en-US" sz="5400" b="1" dirty="0"/>
          </a:p>
        </p:txBody>
      </p:sp>
      <p:sp>
        <p:nvSpPr>
          <p:cNvPr id="22" name="TextBox 21"/>
          <p:cNvSpPr txBox="1"/>
          <p:nvPr/>
        </p:nvSpPr>
        <p:spPr>
          <a:xfrm>
            <a:off x="13959353" y="9328919"/>
            <a:ext cx="1475656" cy="769441"/>
          </a:xfrm>
          <a:prstGeom prst="rect">
            <a:avLst/>
          </a:prstGeom>
          <a:noFill/>
        </p:spPr>
        <p:txBody>
          <a:bodyPr wrap="square" rtlCol="0">
            <a:spAutoFit/>
          </a:bodyPr>
          <a:lstStyle/>
          <a:p>
            <a:r>
              <a:rPr lang="en-US" altLang="zh-CN" sz="4400" b="1" dirty="0">
                <a:latin typeface="Times New Roman" panose="02020603050405020304" charset="0"/>
                <a:cs typeface="Times New Roman" panose="02020603050405020304" charset="0"/>
              </a:rPr>
              <a:t>do</a:t>
            </a:r>
            <a:endParaRPr lang="zh-CN" altLang="en-US" sz="4400" b="1" dirty="0">
              <a:latin typeface="Times New Roman" panose="02020603050405020304" charset="0"/>
              <a:cs typeface="Times New Roman" panose="02020603050405020304" charset="0"/>
            </a:endParaRPr>
          </a:p>
        </p:txBody>
      </p:sp>
      <p:pic>
        <p:nvPicPr>
          <p:cNvPr id="21" name="图片 20">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511152" y="2650745"/>
            <a:ext cx="14689632" cy="7478970"/>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2) The </a:t>
            </a:r>
            <a:r>
              <a:rPr lang="en-US" altLang="zh-CN" sz="4800" dirty="0">
                <a:latin typeface="Times New Roman" panose="02020603050405020304" charset="0"/>
                <a:cs typeface="Times New Roman" panose="02020603050405020304" charset="0"/>
              </a:rPr>
              <a:t>late-airport people are </a:t>
            </a:r>
            <a:r>
              <a:rPr lang="en-US" altLang="zh-CN" sz="4800" b="1" dirty="0">
                <a:latin typeface="Times New Roman" panose="02020603050405020304" charset="0"/>
                <a:cs typeface="Times New Roman" panose="02020603050405020304" charset="0"/>
                <a:hlinkClick r:id="rId2" action="ppaction://hlinksldjump"/>
              </a:rPr>
              <a:t>barely</a:t>
            </a:r>
            <a:r>
              <a:rPr lang="en-US" altLang="zh-CN" sz="4800" dirty="0">
                <a:latin typeface="Times New Roman" panose="02020603050405020304" charset="0"/>
                <a:cs typeface="Times New Roman" panose="02020603050405020304" charset="0"/>
              </a:rPr>
              <a:t> aware they are </a:t>
            </a:r>
            <a:r>
              <a:rPr lang="en-US" altLang="zh-CN" sz="4800" dirty="0" smtClean="0">
                <a:latin typeface="Times New Roman" panose="02020603050405020304" charset="0"/>
                <a:cs typeface="Times New Roman" panose="02020603050405020304" charset="0"/>
              </a:rPr>
              <a:t>flying. (Para. 2)</a:t>
            </a:r>
            <a:endParaRPr lang="en-US" altLang="zh-CN" sz="4800" dirty="0" smtClean="0">
              <a:latin typeface="Times New Roman" panose="02020603050405020304" charset="0"/>
              <a:cs typeface="Times New Roman" panose="02020603050405020304" charset="0"/>
            </a:endParaRPr>
          </a:p>
          <a:p>
            <a:pPr>
              <a:spcAft>
                <a:spcPts val="1200"/>
              </a:spcAft>
            </a:pPr>
            <a:endParaRPr lang="en-US" altLang="zh-CN" sz="4800" dirty="0" smtClean="0">
              <a:latin typeface="Times New Roman" panose="02020603050405020304" charset="0"/>
              <a:cs typeface="Times New Roman" panose="02020603050405020304" charset="0"/>
            </a:endParaRPr>
          </a:p>
          <a:p>
            <a:pPr marL="685800" indent="-685800">
              <a:spcAft>
                <a:spcPts val="1200"/>
              </a:spcAft>
              <a:buFont typeface="Arial" panose="020B0604020202020204" pitchFamily="34" charset="0"/>
              <a:buChar char="•"/>
            </a:pPr>
            <a:r>
              <a:rPr kumimoji="1" lang="en-US" altLang="zh-CN" sz="4400" b="1" dirty="0">
                <a:solidFill>
                  <a:srgbClr val="415070"/>
                </a:solidFill>
                <a:cs typeface="Times New Roman" panose="02020603050405020304" charset="0"/>
              </a:rPr>
              <a:t>Paraphrase: </a:t>
            </a:r>
            <a:endParaRPr kumimoji="1" lang="en-US" altLang="zh-CN" sz="4400" b="1" dirty="0" smtClean="0">
              <a:solidFill>
                <a:srgbClr val="415070"/>
              </a:solidFill>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late-airport people almost don’t know they are traveling by air</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200"/>
              </a:spcAft>
            </a:pPr>
            <a:endParaRPr lang="en-US" altLang="zh-CN" sz="4800" dirty="0" smtClean="0">
              <a:latin typeface="Times New Roman" panose="02020603050405020304" charset="0"/>
              <a:cs typeface="Times New Roman" panose="02020603050405020304" charset="0"/>
            </a:endParaRPr>
          </a:p>
          <a:p>
            <a:pPr marL="685800" indent="-685800">
              <a:spcAft>
                <a:spcPts val="1200"/>
              </a:spcAft>
              <a:buFont typeface="Arial" panose="020B0604020202020204" pitchFamily="34" charset="0"/>
              <a:buChar char="•"/>
            </a:pPr>
            <a:r>
              <a:rPr kumimoji="1" lang="en-US" altLang="zh-CN" sz="4800" b="1" dirty="0" smtClean="0">
                <a:solidFill>
                  <a:srgbClr val="415070"/>
                </a:solidFill>
                <a:cs typeface="Times New Roman" panose="02020603050405020304" charset="0"/>
              </a:rPr>
              <a:t>Translation</a:t>
            </a:r>
            <a:r>
              <a:rPr kumimoji="1" lang="en-US" altLang="zh-CN" sz="4800" b="1" dirty="0">
                <a:solidFill>
                  <a:srgbClr val="415070"/>
                </a:solidFill>
                <a:cs typeface="Times New Roman" panose="02020603050405020304" charset="0"/>
              </a:rPr>
              <a:t>: </a:t>
            </a:r>
            <a:endParaRPr kumimoji="1" lang="en-US" altLang="zh-CN" sz="4800" b="1" dirty="0" smtClean="0">
              <a:solidFill>
                <a:srgbClr val="415070"/>
              </a:solidFill>
              <a:cs typeface="Times New Roman" panose="02020603050405020304" charset="0"/>
            </a:endParaRPr>
          </a:p>
          <a:p>
            <a:pPr lvl="1">
              <a:spcAft>
                <a:spcPts val="1200"/>
              </a:spcAft>
            </a:pPr>
            <a:r>
              <a:rPr kumimoji="1" lang="zh-CN" altLang="en-US" sz="4000" dirty="0" smtClean="0">
                <a:latin typeface="Times New Roman" panose="02020603050405020304" charset="0"/>
                <a:cs typeface="Times New Roman" panose="02020603050405020304" charset="0"/>
              </a:rPr>
              <a:t>而</a:t>
            </a:r>
            <a:r>
              <a:rPr kumimoji="1" lang="zh-CN" altLang="en-US" sz="4000" dirty="0">
                <a:latin typeface="Times New Roman" panose="02020603050405020304" charset="0"/>
                <a:cs typeface="Times New Roman" panose="02020603050405020304" charset="0"/>
              </a:rPr>
              <a:t>晚到机场的人几乎意识不到自己要乘坐飞机</a:t>
            </a:r>
            <a:r>
              <a:rPr kumimoji="1" lang="zh-CN" altLang="en-US" sz="4000" dirty="0" smtClean="0">
                <a:latin typeface="Times New Roman" panose="02020603050405020304" charset="0"/>
                <a:cs typeface="Times New Roman" panose="02020603050405020304" charset="0"/>
              </a:rPr>
              <a:t>。</a:t>
            </a:r>
            <a:endParaRPr kumimoji="1" lang="en-US" altLang="zh-CN" sz="4000" dirty="0">
              <a:latin typeface="Times New Roman" panose="02020603050405020304" charset="0"/>
              <a:cs typeface="Times New Roman" panose="02020603050405020304" charset="0"/>
            </a:endParaRPr>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511152" y="3041576"/>
            <a:ext cx="14689632" cy="4678204"/>
          </a:xfrm>
          <a:prstGeom prst="rect">
            <a:avLst/>
          </a:prstGeom>
          <a:noFill/>
          <a:ln w="76200">
            <a:noFill/>
          </a:ln>
        </p:spPr>
        <p:txBody>
          <a:bodyPr wrap="square" rtlCol="0">
            <a:spAutoFit/>
          </a:bodyPr>
          <a:lstStyle/>
          <a:p>
            <a:pPr marL="685800" indent="-685800">
              <a:spcAft>
                <a:spcPts val="1200"/>
              </a:spcAft>
              <a:buFont typeface="Arial" panose="020B0604020202020204" pitchFamily="34" charset="0"/>
              <a:buChar char="•"/>
            </a:pPr>
            <a:r>
              <a:rPr kumimoji="1" lang="en-US" altLang="zh-CN" sz="4800" b="1" dirty="0" smtClean="0">
                <a:solidFill>
                  <a:srgbClr val="415070"/>
                </a:solidFill>
                <a:cs typeface="Arial" panose="020B0604020202020204" pitchFamily="34" charset="0"/>
              </a:rPr>
              <a:t>Sentence </a:t>
            </a:r>
            <a:r>
              <a:rPr kumimoji="1" lang="en-US" altLang="zh-CN" sz="4800" b="1" dirty="0">
                <a:solidFill>
                  <a:srgbClr val="415070"/>
                </a:solidFill>
                <a:cs typeface="Arial" panose="020B0604020202020204" pitchFamily="34" charset="0"/>
              </a:rPr>
              <a:t>structure</a:t>
            </a:r>
            <a:r>
              <a:rPr kumimoji="1" lang="en-US" altLang="zh-CN" sz="4800" b="1" dirty="0">
                <a:solidFill>
                  <a:srgbClr val="415070"/>
                </a:solidFill>
                <a:latin typeface="Times New Roman" panose="02020603050405020304" charset="0"/>
                <a:cs typeface="Times New Roman" panose="02020603050405020304" charset="0"/>
              </a:rPr>
              <a:t>: </a:t>
            </a:r>
            <a:endParaRPr kumimoji="1" lang="en-US" altLang="zh-CN" sz="4800" b="1" dirty="0" smtClean="0">
              <a:solidFill>
                <a:srgbClr val="415070"/>
              </a:solidFill>
              <a:latin typeface="Times New Roman" panose="02020603050405020304" charset="0"/>
              <a:cs typeface="Times New Roman" panose="02020603050405020304" charset="0"/>
            </a:endParaRPr>
          </a:p>
          <a:p>
            <a:pPr marL="720090">
              <a:spcAft>
                <a:spcPts val="1200"/>
              </a:spcAft>
            </a:pPr>
            <a:r>
              <a:rPr lang="en-US" altLang="zh-CN" sz="4800" dirty="0">
                <a:latin typeface="Times New Roman" panose="02020603050405020304" charset="0"/>
                <a:cs typeface="Times New Roman" panose="02020603050405020304" charset="0"/>
              </a:rPr>
              <a:t>Note that “barely” is negative in meaning in the above sentence, so when it is put </a:t>
            </a:r>
            <a:r>
              <a:rPr lang="en-US" altLang="zh-CN" sz="4800" dirty="0" smtClean="0">
                <a:latin typeface="Times New Roman" panose="02020603050405020304" charset="0"/>
                <a:cs typeface="Times New Roman" panose="02020603050405020304" charset="0"/>
              </a:rPr>
              <a:t>at </a:t>
            </a:r>
            <a:r>
              <a:rPr lang="en-US" altLang="zh-CN" sz="4800" dirty="0">
                <a:latin typeface="Times New Roman" panose="02020603050405020304" charset="0"/>
                <a:cs typeface="Times New Roman" panose="02020603050405020304" charset="0"/>
              </a:rPr>
              <a:t>the beginning of a sentence, an inversion is needed. So, this sentence can also be </a:t>
            </a:r>
            <a:r>
              <a:rPr lang="en-US" altLang="zh-CN" sz="4800" dirty="0" smtClean="0">
                <a:latin typeface="Times New Roman" panose="02020603050405020304" charset="0"/>
                <a:cs typeface="Times New Roman" panose="02020603050405020304" charset="0"/>
              </a:rPr>
              <a:t>expressed </a:t>
            </a:r>
            <a:r>
              <a:rPr lang="en-US" altLang="zh-CN" sz="4800" dirty="0">
                <a:latin typeface="Times New Roman" panose="02020603050405020304" charset="0"/>
                <a:cs typeface="Times New Roman" panose="02020603050405020304" charset="0"/>
              </a:rPr>
              <a:t>as “Barely had they sat down before policemen came in.”</a:t>
            </a:r>
            <a:endParaRPr lang="en-US" altLang="zh-CN" sz="4800" dirty="0" smtClean="0">
              <a:latin typeface="Times New Roman" panose="02020603050405020304" charset="0"/>
              <a:cs typeface="Times New Roman" panose="02020603050405020304" charset="0"/>
            </a:endParaRPr>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5" name="图片 14">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212882" y="2177480"/>
            <a:ext cx="15707982" cy="9153275"/>
          </a:xfrm>
          <a:prstGeom prst="rect">
            <a:avLst/>
          </a:prstGeom>
          <a:noFill/>
          <a:ln w="76200">
            <a:noFill/>
          </a:ln>
        </p:spPr>
        <p:txBody>
          <a:bodyPr wrap="square" rtlCol="0">
            <a:spAutoFit/>
          </a:bodyPr>
          <a:lstStyle/>
          <a:p>
            <a:pPr>
              <a:lnSpc>
                <a:spcPct val="120000"/>
              </a:lnSpc>
            </a:pPr>
            <a:r>
              <a:rPr lang="en-US" altLang="zh-CN" sz="4800" dirty="0" smtClean="0">
                <a:latin typeface="Times New Roman" panose="02020603050405020304" charset="0"/>
                <a:cs typeface="Times New Roman" panose="02020603050405020304" charset="0"/>
              </a:rPr>
              <a:t>3) Our </a:t>
            </a:r>
            <a:r>
              <a:rPr lang="en-US" altLang="zh-CN" sz="4800" dirty="0">
                <a:latin typeface="Times New Roman" panose="02020603050405020304" charset="0"/>
                <a:cs typeface="Times New Roman" panose="02020603050405020304" charset="0"/>
              </a:rPr>
              <a:t>flight had been called three times, but he </a:t>
            </a:r>
            <a:r>
              <a:rPr lang="en-US" altLang="zh-CN" sz="4800" b="1" dirty="0">
                <a:latin typeface="Times New Roman" panose="02020603050405020304" charset="0"/>
                <a:cs typeface="Times New Roman" panose="02020603050405020304" charset="0"/>
                <a:hlinkClick r:id="rId2" action="ppaction://hlinksldjump"/>
              </a:rPr>
              <a:t>insisted</a:t>
            </a:r>
            <a:r>
              <a:rPr lang="en-US" altLang="zh-CN" sz="4800" dirty="0">
                <a:latin typeface="Times New Roman" panose="02020603050405020304" charset="0"/>
                <a:cs typeface="Times New Roman" panose="02020603050405020304" charset="0"/>
              </a:rPr>
              <a:t> we stay for another round. (Para. 2)</a:t>
            </a:r>
            <a:endParaRPr lang="en-US" altLang="zh-CN" sz="4800" dirty="0">
              <a:latin typeface="Times New Roman" panose="02020603050405020304" charset="0"/>
              <a:cs typeface="Times New Roman" panose="02020603050405020304" charset="0"/>
            </a:endParaRPr>
          </a:p>
          <a:p>
            <a:pPr>
              <a:lnSpc>
                <a:spcPct val="120000"/>
              </a:lnSpc>
            </a:pPr>
            <a:endParaRPr lang="en-US" altLang="zh-CN" sz="4800" dirty="0" smtClean="0">
              <a:latin typeface="Times New Roman" panose="02020603050405020304" charset="0"/>
              <a:cs typeface="Times New Roman" panose="02020603050405020304" charset="0"/>
            </a:endParaRPr>
          </a:p>
          <a:p>
            <a:pPr marL="685800" indent="-685800">
              <a:buFont typeface="Arial" panose="020B0604020202020204" pitchFamily="34" charset="0"/>
              <a:buChar char="•"/>
            </a:pPr>
            <a:r>
              <a:rPr kumimoji="1" lang="en-US" altLang="zh-CN" sz="4800" b="1" dirty="0">
                <a:solidFill>
                  <a:srgbClr val="415070"/>
                </a:solidFill>
                <a:cs typeface="Times New Roman" panose="02020603050405020304" charset="0"/>
              </a:rPr>
              <a:t>Paraphrase: </a:t>
            </a:r>
            <a:endParaRPr kumimoji="1" lang="en-US" altLang="zh-CN" sz="4800" b="1" dirty="0" smtClean="0">
              <a:solidFill>
                <a:srgbClr val="415070"/>
              </a:solidFill>
              <a:cs typeface="Times New Roman" panose="02020603050405020304" charset="0"/>
            </a:endParaRPr>
          </a:p>
          <a:p>
            <a:pPr lvl="1"/>
            <a:r>
              <a:rPr lang="en-US" altLang="zh-CN" sz="4800" dirty="0" smtClean="0">
                <a:latin typeface="Times New Roman" panose="02020603050405020304" charset="0"/>
                <a:cs typeface="Times New Roman" panose="02020603050405020304" charset="0"/>
              </a:rPr>
              <a:t>If </a:t>
            </a:r>
            <a:r>
              <a:rPr lang="en-US" altLang="zh-CN" sz="4800" dirty="0">
                <a:latin typeface="Times New Roman" panose="02020603050405020304" charset="0"/>
                <a:cs typeface="Times New Roman" panose="02020603050405020304" charset="0"/>
              </a:rPr>
              <a:t>you buy a round of drinks in a bar, you buy drinks for all the people in your group. So </a:t>
            </a:r>
            <a:r>
              <a:rPr lang="en-US" altLang="zh-CN" sz="4800" dirty="0" smtClean="0">
                <a:latin typeface="Times New Roman" panose="02020603050405020304" charset="0"/>
                <a:cs typeface="Times New Roman" panose="02020603050405020304" charset="0"/>
              </a:rPr>
              <a:t>it means </a:t>
            </a:r>
            <a:r>
              <a:rPr lang="en-US" altLang="zh-CN" sz="4800" dirty="0">
                <a:latin typeface="Times New Roman" panose="02020603050405020304" charset="0"/>
                <a:cs typeface="Times New Roman" panose="02020603050405020304" charset="0"/>
              </a:rPr>
              <a:t>“he insisted we stay for another drink that he would buy us</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lvl="1"/>
            <a:r>
              <a:rPr lang="en-US" altLang="zh-CN" sz="4800" dirty="0" smtClean="0">
                <a:latin typeface="Times New Roman" panose="02020603050405020304" charset="0"/>
                <a:cs typeface="Times New Roman" panose="02020603050405020304" charset="0"/>
              </a:rPr>
              <a:t>e.g</a:t>
            </a:r>
            <a:r>
              <a:rPr lang="en-US" altLang="zh-CN" sz="4800" dirty="0">
                <a:latin typeface="Times New Roman" panose="02020603050405020304" charset="0"/>
                <a:cs typeface="Times New Roman" panose="02020603050405020304" charset="0"/>
              </a:rPr>
              <a:t>. He bought a round of drinks to say thank </a:t>
            </a:r>
            <a:r>
              <a:rPr lang="en-US" altLang="zh-CN" sz="4800" dirty="0" smtClean="0">
                <a:latin typeface="Times New Roman" panose="02020603050405020304" charset="0"/>
                <a:cs typeface="Times New Roman" panose="02020603050405020304" charset="0"/>
              </a:rPr>
              <a:t>you.</a:t>
            </a:r>
            <a:endParaRPr lang="en-US" altLang="zh-CN" sz="4800" dirty="0" smtClean="0">
              <a:latin typeface="Times New Roman" panose="02020603050405020304" charset="0"/>
              <a:cs typeface="Times New Roman" panose="02020603050405020304" charset="0"/>
            </a:endParaRPr>
          </a:p>
          <a:p>
            <a:endParaRPr lang="en-US" altLang="zh-CN" sz="4800" dirty="0">
              <a:latin typeface="Times New Roman" panose="02020603050405020304" charset="0"/>
              <a:cs typeface="Times New Roman" panose="02020603050405020304" charset="0"/>
            </a:endParaRPr>
          </a:p>
          <a:p>
            <a:pPr marL="685800" indent="-685800">
              <a:buFont typeface="Arial" panose="020B0604020202020204" pitchFamily="34" charset="0"/>
              <a:buChar char="•"/>
            </a:pPr>
            <a:r>
              <a:rPr kumimoji="1" lang="en-US" altLang="zh-CN" sz="4800" b="1" dirty="0" smtClean="0">
                <a:solidFill>
                  <a:srgbClr val="415070"/>
                </a:solidFill>
                <a:cs typeface="Times New Roman" panose="02020603050405020304" charset="0"/>
              </a:rPr>
              <a:t>Translation</a:t>
            </a:r>
            <a:r>
              <a:rPr kumimoji="1" lang="en-US" altLang="zh-CN" sz="4800" b="1" dirty="0">
                <a:solidFill>
                  <a:srgbClr val="415070"/>
                </a:solidFill>
                <a:cs typeface="Times New Roman" panose="02020603050405020304" charset="0"/>
              </a:rPr>
              <a:t>: </a:t>
            </a:r>
            <a:endParaRPr kumimoji="1" lang="en-US" altLang="zh-CN" sz="4800" b="1" dirty="0" smtClean="0">
              <a:solidFill>
                <a:srgbClr val="415070"/>
              </a:solidFill>
              <a:cs typeface="Times New Roman" panose="02020603050405020304" charset="0"/>
            </a:endParaRPr>
          </a:p>
          <a:p>
            <a:pPr lvl="1"/>
            <a:r>
              <a:rPr kumimoji="1" lang="zh-CN" altLang="en-US" sz="4000" dirty="0" smtClean="0">
                <a:latin typeface="Times New Roman" panose="02020603050405020304" charset="0"/>
                <a:cs typeface="Times New Roman" panose="02020603050405020304" charset="0"/>
              </a:rPr>
              <a:t>我们</a:t>
            </a:r>
            <a:r>
              <a:rPr kumimoji="1" lang="zh-CN" altLang="en-US" sz="4000" dirty="0">
                <a:latin typeface="Times New Roman" panose="02020603050405020304" charset="0"/>
                <a:cs typeface="Times New Roman" panose="02020603050405020304" charset="0"/>
              </a:rPr>
              <a:t>的航班已呼叫了三次登机，他却执</a:t>
            </a:r>
            <a:r>
              <a:rPr kumimoji="1" lang="zh-CN" altLang="en-US" sz="4000" dirty="0" smtClean="0">
                <a:latin typeface="Times New Roman" panose="02020603050405020304" charset="0"/>
                <a:cs typeface="Times New Roman" panose="02020603050405020304" charset="0"/>
              </a:rPr>
              <a:t>意要</a:t>
            </a:r>
            <a:r>
              <a:rPr kumimoji="1" lang="zh-CN" altLang="en-US" sz="4000" dirty="0">
                <a:latin typeface="Times New Roman" panose="02020603050405020304" charset="0"/>
                <a:cs typeface="Times New Roman" panose="02020603050405020304" charset="0"/>
              </a:rPr>
              <a:t>我们留下，他好再给我们买一巡酒</a:t>
            </a:r>
            <a:r>
              <a:rPr kumimoji="1" lang="zh-CN" altLang="en-US" sz="4000" dirty="0" smtClean="0">
                <a:latin typeface="Times New Roman" panose="02020603050405020304" charset="0"/>
                <a:cs typeface="Times New Roman" panose="02020603050405020304" charset="0"/>
              </a:rPr>
              <a:t>。</a:t>
            </a:r>
            <a:endParaRPr kumimoji="1" lang="en-US" altLang="zh-CN" sz="4000" dirty="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218001" y="3113584"/>
            <a:ext cx="15707982" cy="3200876"/>
          </a:xfrm>
          <a:prstGeom prst="rect">
            <a:avLst/>
          </a:prstGeom>
          <a:noFill/>
          <a:ln w="76200">
            <a:noFill/>
          </a:ln>
        </p:spPr>
        <p:txBody>
          <a:bodyPr wrap="square" rtlCol="0">
            <a:spAutoFit/>
          </a:bodyPr>
          <a:lstStyle/>
          <a:p>
            <a:pPr marL="685800" indent="-685800">
              <a:spcAft>
                <a:spcPts val="1200"/>
              </a:spcAft>
              <a:buFont typeface="Arial" panose="020B0604020202020204" pitchFamily="34" charset="0"/>
              <a:buChar char="•"/>
            </a:pPr>
            <a:r>
              <a:rPr kumimoji="1" lang="en-US" altLang="zh-CN" sz="4800" b="1" dirty="0" smtClean="0">
                <a:solidFill>
                  <a:srgbClr val="415070"/>
                </a:solidFill>
                <a:cs typeface="Arial" panose="020B0604020202020204" pitchFamily="34" charset="0"/>
              </a:rPr>
              <a:t>Sentence </a:t>
            </a:r>
            <a:r>
              <a:rPr kumimoji="1" lang="en-US" altLang="zh-CN" sz="4800" b="1" dirty="0">
                <a:solidFill>
                  <a:srgbClr val="415070"/>
                </a:solidFill>
                <a:cs typeface="Arial" panose="020B0604020202020204" pitchFamily="34" charset="0"/>
              </a:rPr>
              <a:t>structure</a:t>
            </a:r>
            <a:r>
              <a:rPr kumimoji="1" lang="en-US" altLang="zh-CN" sz="4800" b="1" dirty="0">
                <a:solidFill>
                  <a:srgbClr val="415070"/>
                </a:solidFill>
                <a:latin typeface="Times New Roman" panose="02020603050405020304" charset="0"/>
                <a:cs typeface="Times New Roman" panose="02020603050405020304" charset="0"/>
              </a:rPr>
              <a:t>: </a:t>
            </a:r>
            <a:endParaRPr kumimoji="1" lang="en-US" altLang="zh-CN" sz="4800" b="1" dirty="0">
              <a:solidFill>
                <a:srgbClr val="415070"/>
              </a:solidFill>
              <a:latin typeface="Times New Roman" panose="02020603050405020304" charset="0"/>
              <a:cs typeface="Times New Roman" panose="02020603050405020304" charset="0"/>
            </a:endParaRPr>
          </a:p>
          <a:p>
            <a:pPr marL="720090">
              <a:spcAft>
                <a:spcPts val="1200"/>
              </a:spcAft>
            </a:pPr>
            <a:r>
              <a:rPr lang="en-US" altLang="zh-CN" sz="4800" dirty="0">
                <a:latin typeface="Times New Roman" panose="02020603050405020304" charset="0"/>
                <a:cs typeface="Times New Roman" panose="02020603050405020304" charset="0"/>
              </a:rPr>
              <a:t>The subjunctive mood is used in the object clause of this sentence. The word “insist” </a:t>
            </a:r>
            <a:r>
              <a:rPr lang="en-US" altLang="zh-CN" sz="4800" dirty="0" smtClean="0">
                <a:latin typeface="Times New Roman" panose="02020603050405020304" charset="0"/>
                <a:cs typeface="Times New Roman" panose="02020603050405020304" charset="0"/>
              </a:rPr>
              <a:t>is </a:t>
            </a:r>
            <a:r>
              <a:rPr lang="en-US" altLang="zh-CN" sz="4800" dirty="0">
                <a:latin typeface="Times New Roman" panose="02020603050405020304" charset="0"/>
                <a:cs typeface="Times New Roman" panose="02020603050405020304" charset="0"/>
              </a:rPr>
              <a:t>followed by a clause where “should” is omitted before “stay</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535600" y="3401616"/>
            <a:ext cx="14807882" cy="5170646"/>
          </a:xfrm>
          <a:prstGeom prst="rect">
            <a:avLst/>
          </a:prstGeom>
          <a:noFill/>
          <a:ln w="76200">
            <a:noFill/>
          </a:ln>
        </p:spPr>
        <p:txBody>
          <a:bodyPr wrap="square" rtlCol="0">
            <a:spAutoFit/>
          </a:bodyPr>
          <a:lstStyle/>
          <a:p>
            <a:pPr>
              <a:spcAft>
                <a:spcPts val="1200"/>
              </a:spcAft>
            </a:pPr>
            <a:r>
              <a:rPr kumimoji="1" lang="zh-CN" altLang="en-US" sz="4000" dirty="0">
                <a:latin typeface="Times New Roman" panose="02020603050405020304" charset="0"/>
                <a:cs typeface="Times New Roman" panose="02020603050405020304" charset="0"/>
              </a:rPr>
              <a:t>表建议、命令、要求、坚持等，主句的谓语动词为以下动词时，之后跟的宾语从句需要使用虚拟语气，动词包括：</a:t>
            </a:r>
            <a:r>
              <a:rPr lang="en-US" altLang="zh-CN" sz="4800" dirty="0" smtClean="0">
                <a:latin typeface="Times New Roman" panose="02020603050405020304" charset="0"/>
                <a:cs typeface="Times New Roman" panose="02020603050405020304" charset="0"/>
              </a:rPr>
              <a:t>insist, demand</a:t>
            </a:r>
            <a:r>
              <a:rPr lang="en-US" altLang="zh-CN" sz="4800" dirty="0">
                <a:latin typeface="Times New Roman" panose="02020603050405020304" charset="0"/>
                <a:cs typeface="Times New Roman" panose="02020603050405020304" charset="0"/>
              </a:rPr>
              <a:t>, desire, require, request, propose, suggest, command, order, recommend, insist, persist, advise</a:t>
            </a:r>
            <a:r>
              <a:rPr kumimoji="1" lang="zh-CN" altLang="en-US" sz="4000" dirty="0">
                <a:latin typeface="Times New Roman" panose="02020603050405020304" charset="0"/>
                <a:cs typeface="Times New Roman" panose="02020603050405020304" charset="0"/>
              </a:rPr>
              <a:t>等，这时宾语从句常用“</a:t>
            </a:r>
            <a:r>
              <a:rPr lang="en-US" altLang="zh-CN" sz="4800" dirty="0">
                <a:latin typeface="Times New Roman" panose="02020603050405020304" charset="0"/>
                <a:cs typeface="Times New Roman" panose="02020603050405020304" charset="0"/>
              </a:rPr>
              <a:t>should</a:t>
            </a:r>
            <a:r>
              <a:rPr kumimoji="1" lang="en-US" altLang="zh-CN" sz="4000" dirty="0">
                <a:latin typeface="Times New Roman" panose="02020603050405020304" charset="0"/>
                <a:cs typeface="Times New Roman" panose="02020603050405020304" charset="0"/>
              </a:rPr>
              <a:t>+</a:t>
            </a:r>
            <a:r>
              <a:rPr kumimoji="1" lang="zh-CN" altLang="en-US" sz="4000" dirty="0">
                <a:latin typeface="Times New Roman" panose="02020603050405020304" charset="0"/>
                <a:cs typeface="Times New Roman" panose="02020603050405020304" charset="0"/>
              </a:rPr>
              <a:t>动词原形”的虚拟结构，有时</a:t>
            </a:r>
            <a:r>
              <a:rPr lang="en-US" altLang="zh-CN" sz="4800" dirty="0">
                <a:latin typeface="Times New Roman" panose="02020603050405020304" charset="0"/>
                <a:cs typeface="Times New Roman" panose="02020603050405020304" charset="0"/>
              </a:rPr>
              <a:t>should</a:t>
            </a:r>
            <a:r>
              <a:rPr kumimoji="1" lang="zh-CN" altLang="en-US" sz="4000" dirty="0">
                <a:latin typeface="Times New Roman" panose="02020603050405020304" charset="0"/>
                <a:cs typeface="Times New Roman" panose="02020603050405020304" charset="0"/>
              </a:rPr>
              <a:t>可以省略，直接用动词原形。</a:t>
            </a:r>
            <a:endParaRPr kumimoji="1" lang="en-US" altLang="zh-CN" sz="4000" dirty="0">
              <a:latin typeface="Times New Roman" panose="02020603050405020304" charset="0"/>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e.g. I </a:t>
            </a:r>
            <a:r>
              <a:rPr lang="en-US" altLang="zh-CN" sz="4800" dirty="0">
                <a:latin typeface="Times New Roman" panose="02020603050405020304" charset="0"/>
                <a:cs typeface="Times New Roman" panose="02020603050405020304" charset="0"/>
              </a:rPr>
              <a:t>suggested we stop discussing the problem now. </a:t>
            </a:r>
            <a:endParaRPr lang="zh-CN" altLang="en-US" sz="4800" dirty="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5" name="图片 14">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781061" y="2465512"/>
            <a:ext cx="14654083" cy="8956298"/>
          </a:xfrm>
          <a:prstGeom prst="rect">
            <a:avLst/>
          </a:prstGeom>
          <a:noFill/>
          <a:ln w="76200">
            <a:noFill/>
          </a:ln>
        </p:spPr>
        <p:txBody>
          <a:bodyPr wrap="square" rtlCol="0">
            <a:spAutoFit/>
          </a:bodyPr>
          <a:lstStyle/>
          <a:p>
            <a:pPr marL="1094105" indent="-914400">
              <a:lnSpc>
                <a:spcPct val="120000"/>
              </a:lnSpc>
              <a:buAutoNum type="arabicPeriod" startAt="3"/>
            </a:pPr>
            <a:r>
              <a:rPr lang="en-US" altLang="zh-CN" sz="4800" dirty="0" smtClean="0">
                <a:latin typeface="Times New Roman" panose="02020603050405020304" charset="0"/>
                <a:cs typeface="Times New Roman" panose="02020603050405020304" charset="0"/>
              </a:rPr>
              <a:t>“If </a:t>
            </a:r>
            <a:r>
              <a:rPr lang="en-US" altLang="zh-CN" sz="4800" dirty="0">
                <a:latin typeface="Times New Roman" panose="02020603050405020304" charset="0"/>
                <a:cs typeface="Times New Roman" panose="02020603050405020304" charset="0"/>
              </a:rPr>
              <a:t>we miss this one, there’s always another plane in an hour,” he said, signaling for </a:t>
            </a:r>
            <a:r>
              <a:rPr lang="en-US" altLang="zh-CN" sz="4800" dirty="0" smtClean="0">
                <a:latin typeface="Times New Roman" panose="02020603050405020304" charset="0"/>
                <a:cs typeface="Times New Roman" panose="02020603050405020304" charset="0"/>
              </a:rPr>
              <a:t>two </a:t>
            </a:r>
            <a:r>
              <a:rPr lang="en-US" altLang="zh-CN" sz="4800" dirty="0">
                <a:latin typeface="Times New Roman" panose="02020603050405020304" charset="0"/>
                <a:cs typeface="Times New Roman" panose="02020603050405020304" charset="0"/>
              </a:rPr>
              <a:t>more </a:t>
            </a:r>
            <a:r>
              <a:rPr lang="en-US" altLang="zh-CN" sz="4800" dirty="0" smtClean="0">
                <a:latin typeface="Times New Roman" panose="02020603050405020304" charset="0"/>
                <a:cs typeface="Times New Roman" panose="02020603050405020304" charset="0"/>
              </a:rPr>
              <a:t>drinks.</a:t>
            </a:r>
            <a:endParaRPr lang="en-US" altLang="zh-CN" sz="4800" dirty="0" smtClean="0">
              <a:latin typeface="Times New Roman" panose="02020603050405020304" charset="0"/>
              <a:cs typeface="Times New Roman" panose="02020603050405020304" charset="0"/>
            </a:endParaRPr>
          </a:p>
          <a:p>
            <a:pPr marL="1094105" indent="-914400">
              <a:lnSpc>
                <a:spcPct val="120000"/>
              </a:lnSpc>
              <a:buAutoNum type="arabicPeriod" startAt="3"/>
            </a:pPr>
            <a:r>
              <a:rPr lang="en-US" altLang="zh-CN" sz="4800" dirty="0" smtClean="0">
                <a:latin typeface="Times New Roman" panose="02020603050405020304" charset="0"/>
                <a:cs typeface="Times New Roman" panose="02020603050405020304" charset="0"/>
              </a:rPr>
              <a:t>“To </a:t>
            </a:r>
            <a:r>
              <a:rPr lang="en-US" altLang="zh-CN" sz="4800" dirty="0">
                <a:latin typeface="Times New Roman" panose="02020603050405020304" charset="0"/>
                <a:cs typeface="Times New Roman" panose="02020603050405020304" charset="0"/>
              </a:rPr>
              <a:t>Dhahran, Saudi Arabia?” I said. “There isn’t another flight for a week</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1094105" indent="-914400">
              <a:lnSpc>
                <a:spcPct val="120000"/>
              </a:lnSpc>
              <a:buAutoNum type="arabicPeriod" startAt="3"/>
            </a:pP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have a theory,” he said. “If you miss your flight, it’s because God didn’t want you </a:t>
            </a:r>
            <a:r>
              <a:rPr lang="en-US" altLang="zh-CN" sz="4800" dirty="0" smtClean="0">
                <a:latin typeface="Times New Roman" panose="02020603050405020304" charset="0"/>
                <a:cs typeface="Times New Roman" panose="02020603050405020304" charset="0"/>
              </a:rPr>
              <a:t>to </a:t>
            </a:r>
            <a:r>
              <a:rPr lang="en-US" altLang="zh-CN" sz="4800" dirty="0">
                <a:latin typeface="Times New Roman" panose="02020603050405020304" charset="0"/>
                <a:cs typeface="Times New Roman" panose="02020603050405020304" charset="0"/>
              </a:rPr>
              <a:t>go</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1094105" indent="-914400">
              <a:lnSpc>
                <a:spcPct val="120000"/>
              </a:lnSpc>
              <a:buAutoNum type="arabicPeriod" startAt="3"/>
            </a:pPr>
            <a:r>
              <a:rPr lang="en-US" altLang="zh-CN" sz="4800" dirty="0" smtClean="0">
                <a:latin typeface="Times New Roman" panose="02020603050405020304" charset="0"/>
                <a:cs typeface="Times New Roman" panose="02020603050405020304" charset="0"/>
              </a:rPr>
              <a:t>This </a:t>
            </a:r>
            <a:r>
              <a:rPr lang="en-US" altLang="zh-CN" sz="4800" dirty="0">
                <a:latin typeface="Times New Roman" panose="02020603050405020304" charset="0"/>
                <a:cs typeface="Times New Roman" panose="02020603050405020304" charset="0"/>
              </a:rPr>
              <a:t>is clearly a guy who is never going to get an </a:t>
            </a:r>
            <a:r>
              <a:rPr lang="en-US" altLang="zh-CN" sz="4800" dirty="0" smtClean="0">
                <a:latin typeface="Times New Roman" panose="02020603050405020304" charset="0"/>
                <a:cs typeface="Times New Roman" panose="02020603050405020304" charset="0"/>
              </a:rPr>
              <a:t>ulcer.</a:t>
            </a:r>
            <a:endParaRPr lang="en-US" altLang="zh-CN" sz="4800" dirty="0" smtClean="0">
              <a:latin typeface="Times New Roman" panose="02020603050405020304" charset="0"/>
              <a:cs typeface="Times New Roman" panose="02020603050405020304" charset="0"/>
            </a:endParaRPr>
          </a:p>
          <a:p>
            <a:pPr marL="1094105" indent="-914400">
              <a:lnSpc>
                <a:spcPct val="120000"/>
              </a:lnSpc>
              <a:buAutoNum type="arabicPeriod" startAt="3"/>
            </a:pPr>
            <a:r>
              <a:rPr lang="en-US" altLang="zh-CN" sz="4800" dirty="0" smtClean="0">
                <a:latin typeface="Times New Roman" panose="02020603050405020304" charset="0"/>
                <a:cs typeface="Times New Roman" panose="02020603050405020304" charset="0"/>
              </a:rPr>
              <a:t>Early-airport </a:t>
            </a:r>
            <a:r>
              <a:rPr lang="en-US" altLang="zh-CN" sz="4800" dirty="0">
                <a:latin typeface="Times New Roman" panose="02020603050405020304" charset="0"/>
                <a:cs typeface="Times New Roman" panose="02020603050405020304" charset="0"/>
              </a:rPr>
              <a:t>people suffer another </a:t>
            </a:r>
            <a:r>
              <a:rPr lang="en-US" altLang="zh-CN" sz="4800" b="1" dirty="0">
                <a:latin typeface="Times New Roman" panose="02020603050405020304" charset="0"/>
                <a:cs typeface="Times New Roman" panose="02020603050405020304" charset="0"/>
                <a:hlinkClick r:id="rId1" action="ppaction://hlinksldjump"/>
              </a:rPr>
              <a:t>abuse</a:t>
            </a:r>
            <a:r>
              <a:rPr lang="en-US" altLang="zh-CN" sz="4800" dirty="0">
                <a:latin typeface="Times New Roman" panose="02020603050405020304" charset="0"/>
                <a:cs typeface="Times New Roman" panose="02020603050405020304" charset="0"/>
              </a:rPr>
              <a:t>. They are called exactly what they are: </a:t>
            </a:r>
            <a:r>
              <a:rPr lang="en-US" altLang="zh-CN" sz="4800" b="1" dirty="0" smtClean="0">
                <a:latin typeface="Times New Roman" panose="02020603050405020304" charset="0"/>
                <a:cs typeface="Times New Roman" panose="02020603050405020304" charset="0"/>
                <a:hlinkClick r:id="rId2" action="ppaction://hlinksldjump"/>
              </a:rPr>
              <a:t>wimps</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1094105" indent="-914400">
              <a:lnSpc>
                <a:spcPct val="120000"/>
              </a:lnSpc>
              <a:buAutoNum type="arabicPeriod" startAt="3"/>
            </a:pP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know. I was an early-airport person for </a:t>
            </a:r>
            <a:r>
              <a:rPr lang="en-US" altLang="zh-CN" sz="4800" dirty="0" smtClean="0">
                <a:latin typeface="Times New Roman" panose="02020603050405020304" charset="0"/>
                <a:cs typeface="Times New Roman" panose="02020603050405020304" charset="0"/>
              </a:rPr>
              <a:t>years.</a:t>
            </a:r>
            <a:endParaRPr lang="en-US" altLang="zh-CN" sz="4800" dirty="0" smtClean="0">
              <a:latin typeface="Times New Roman" panose="02020603050405020304" charset="0"/>
              <a:cs typeface="Times New Roman" panose="02020603050405020304" charset="0"/>
            </a:endParaRPr>
          </a:p>
        </p:txBody>
      </p:sp>
      <p:sp>
        <p:nvSpPr>
          <p:cNvPr id="16"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331132" y="2294190"/>
            <a:ext cx="15913768" cy="8956298"/>
          </a:xfrm>
          <a:prstGeom prst="rect">
            <a:avLst/>
          </a:prstGeom>
          <a:noFill/>
          <a:ln w="76200">
            <a:noFill/>
          </a:ln>
        </p:spPr>
        <p:txBody>
          <a:bodyPr wrap="square" rtlCol="0">
            <a:spAutoFit/>
          </a:bodyPr>
          <a:lstStyle/>
          <a:p>
            <a:pPr marL="914400" indent="-914400">
              <a:lnSpc>
                <a:spcPct val="120000"/>
              </a:lnSpc>
              <a:buAutoNum type="arabicPeriod" startAt="9"/>
            </a:pPr>
            <a:r>
              <a:rPr lang="en-US" altLang="zh-CN" sz="4800" dirty="0" smtClean="0">
                <a:latin typeface="Times New Roman" panose="02020603050405020304" charset="0"/>
                <a:cs typeface="Times New Roman" panose="02020603050405020304" charset="0"/>
              </a:rPr>
              <a:t>My </a:t>
            </a:r>
            <a:r>
              <a:rPr lang="en-US" altLang="zh-CN" sz="4800" dirty="0">
                <a:latin typeface="Times New Roman" panose="02020603050405020304" charset="0"/>
                <a:cs typeface="Times New Roman" panose="02020603050405020304" charset="0"/>
              </a:rPr>
              <a:t>luggage will get on the plane first, I told </a:t>
            </a:r>
            <a:r>
              <a:rPr lang="en-US" altLang="zh-CN" sz="4800" dirty="0" smtClean="0">
                <a:latin typeface="Times New Roman" panose="02020603050405020304" charset="0"/>
                <a:cs typeface="Times New Roman" panose="02020603050405020304" charset="0"/>
              </a:rPr>
              <a:t>myself.</a:t>
            </a:r>
            <a:endParaRPr lang="en-US" altLang="zh-CN" sz="4800" dirty="0" smtClean="0">
              <a:latin typeface="Times New Roman" panose="02020603050405020304" charset="0"/>
              <a:cs typeface="Times New Roman" panose="02020603050405020304" charset="0"/>
            </a:endParaRPr>
          </a:p>
          <a:p>
            <a:pPr marL="914400" indent="-914400">
              <a:lnSpc>
                <a:spcPct val="120000"/>
              </a:lnSpc>
              <a:buAutoNum type="arabicPeriod" startAt="9"/>
            </a:pPr>
            <a:r>
              <a:rPr lang="en-US" altLang="zh-CN" sz="4800" dirty="0" smtClean="0">
                <a:latin typeface="Times New Roman" panose="02020603050405020304" charset="0"/>
                <a:cs typeface="Times New Roman" panose="02020603050405020304" charset="0"/>
              </a:rPr>
              <a:t>Indeed </a:t>
            </a:r>
            <a:r>
              <a:rPr lang="en-US" altLang="zh-CN" sz="4800" dirty="0">
                <a:latin typeface="Times New Roman" panose="02020603050405020304" charset="0"/>
                <a:cs typeface="Times New Roman" panose="02020603050405020304" charset="0"/>
              </a:rPr>
              <a:t>it will. Which makes it the last luggage they take off the plane when you </a:t>
            </a:r>
            <a:r>
              <a:rPr lang="en-US" altLang="zh-CN" sz="4800" dirty="0" smtClean="0">
                <a:latin typeface="Times New Roman" panose="02020603050405020304" charset="0"/>
                <a:cs typeface="Times New Roman" panose="02020603050405020304" charset="0"/>
              </a:rPr>
              <a:t>land.</a:t>
            </a:r>
            <a:endParaRPr lang="en-US" altLang="zh-CN" sz="4800" dirty="0" smtClean="0">
              <a:latin typeface="Times New Roman" panose="02020603050405020304" charset="0"/>
              <a:cs typeface="Times New Roman" panose="02020603050405020304" charset="0"/>
            </a:endParaRPr>
          </a:p>
          <a:p>
            <a:pPr marL="914400" indent="-914400">
              <a:lnSpc>
                <a:spcPct val="120000"/>
              </a:lnSpc>
              <a:buAutoNum type="arabicPeriod" startAt="9"/>
            </a:pPr>
            <a:r>
              <a:rPr lang="en-US" altLang="zh-CN" sz="4800" dirty="0" smtClean="0">
                <a:latin typeface="Times New Roman" panose="02020603050405020304" charset="0"/>
                <a:cs typeface="Times New Roman" panose="02020603050405020304" charset="0"/>
              </a:rPr>
              <a:t>You </a:t>
            </a:r>
            <a:r>
              <a:rPr lang="en-US" altLang="zh-CN" sz="4800" dirty="0">
                <a:latin typeface="Times New Roman" panose="02020603050405020304" charset="0"/>
                <a:cs typeface="Times New Roman" panose="02020603050405020304" charset="0"/>
              </a:rPr>
              <a:t>know who really gets his luggage first? The late-airport person, who walks </a:t>
            </a:r>
            <a:r>
              <a:rPr lang="en-US" altLang="zh-CN" sz="4800" dirty="0" smtClean="0">
                <a:latin typeface="Times New Roman" panose="02020603050405020304" charset="0"/>
                <a:cs typeface="Times New Roman" panose="02020603050405020304" charset="0"/>
              </a:rPr>
              <a:t>leisurely </a:t>
            </a:r>
            <a:r>
              <a:rPr lang="en-US" altLang="zh-CN" sz="4800" dirty="0">
                <a:latin typeface="Times New Roman" panose="02020603050405020304" charset="0"/>
                <a:cs typeface="Times New Roman" panose="02020603050405020304" charset="0"/>
              </a:rPr>
              <a:t>into the airport three minutes before the plane takes off. </a:t>
            </a:r>
            <a:endParaRPr lang="en-US" altLang="zh-CN" sz="4800" dirty="0" smtClean="0">
              <a:latin typeface="Times New Roman" panose="02020603050405020304" charset="0"/>
              <a:cs typeface="Times New Roman" panose="02020603050405020304" charset="0"/>
            </a:endParaRPr>
          </a:p>
          <a:p>
            <a:pPr marL="914400" indent="-914400">
              <a:lnSpc>
                <a:spcPct val="120000"/>
              </a:lnSpc>
              <a:buAutoNum type="arabicPeriod" startAt="9"/>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pilot is practically in the air when these people are still paying off the </a:t>
            </a:r>
            <a:r>
              <a:rPr lang="en-US" altLang="zh-CN" sz="4800" dirty="0" smtClean="0">
                <a:latin typeface="Times New Roman" panose="02020603050405020304" charset="0"/>
                <a:cs typeface="Times New Roman" panose="02020603050405020304" charset="0"/>
              </a:rPr>
              <a:t>taxi.</a:t>
            </a:r>
            <a:endParaRPr lang="en-US" altLang="zh-CN" sz="4800" dirty="0" smtClean="0">
              <a:latin typeface="Times New Roman" panose="02020603050405020304" charset="0"/>
              <a:cs typeface="Times New Roman" panose="02020603050405020304" charset="0"/>
            </a:endParaRPr>
          </a:p>
          <a:p>
            <a:pPr marL="914400" indent="-914400">
              <a:lnSpc>
                <a:spcPct val="120000"/>
              </a:lnSpc>
              <a:buAutoNum type="arabicPeriod" startAt="9"/>
            </a:pPr>
            <a:r>
              <a:rPr lang="en-US" altLang="zh-CN" sz="4800" dirty="0" smtClean="0">
                <a:latin typeface="Times New Roman" panose="02020603050405020304" charset="0"/>
                <a:cs typeface="Times New Roman" panose="02020603050405020304" charset="0"/>
              </a:rPr>
              <a:t>Then </a:t>
            </a:r>
            <a:r>
              <a:rPr lang="en-US" altLang="zh-CN" sz="4800" dirty="0">
                <a:latin typeface="Times New Roman" panose="02020603050405020304" charset="0"/>
                <a:cs typeface="Times New Roman" panose="02020603050405020304" charset="0"/>
              </a:rPr>
              <a:t>they make a big </a:t>
            </a:r>
            <a:r>
              <a:rPr lang="en-US" altLang="zh-CN" sz="4800" b="1" dirty="0">
                <a:latin typeface="Times New Roman" panose="02020603050405020304" charset="0"/>
                <a:cs typeface="Times New Roman" panose="02020603050405020304" charset="0"/>
                <a:hlinkClick r:id="rId1" action="ppaction://hlinksldjump"/>
              </a:rPr>
              <a:t>fuss</a:t>
            </a:r>
            <a:r>
              <a:rPr lang="en-US" altLang="zh-CN" sz="4800" dirty="0">
                <a:latin typeface="Times New Roman" panose="02020603050405020304" charset="0"/>
                <a:cs typeface="Times New Roman" panose="02020603050405020304" charset="0"/>
              </a:rPr>
              <a:t> at the gate in order to get their luggage </a:t>
            </a:r>
            <a:r>
              <a:rPr lang="en-US" altLang="zh-CN" sz="4800" b="1" dirty="0">
                <a:latin typeface="Times New Roman" panose="02020603050405020304" charset="0"/>
                <a:cs typeface="Times New Roman" panose="02020603050405020304" charset="0"/>
                <a:hlinkClick r:id="rId2" action="ppaction://hlinksldjump"/>
              </a:rPr>
              <a:t>on board</a:t>
            </a:r>
            <a:r>
              <a:rPr lang="en-US" altLang="zh-CN" sz="4800" dirty="0">
                <a:latin typeface="Times New Roman" panose="02020603050405020304" charset="0"/>
                <a:cs typeface="Times New Roman" panose="02020603050405020304" charset="0"/>
              </a:rPr>
              <a:t>. </a:t>
            </a:r>
            <a:endParaRPr lang="en-US" altLang="zh-CN" sz="4800" dirty="0">
              <a:latin typeface="Times New Roman" panose="02020603050405020304" charset="0"/>
              <a:cs typeface="Times New Roman" panose="02020603050405020304" charset="0"/>
            </a:endParaRPr>
          </a:p>
        </p:txBody>
      </p:sp>
      <p:sp>
        <p:nvSpPr>
          <p:cNvPr id="16"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079104" y="2222182"/>
            <a:ext cx="15913768" cy="8956298"/>
          </a:xfrm>
          <a:prstGeom prst="rect">
            <a:avLst/>
          </a:prstGeom>
          <a:noFill/>
          <a:ln w="76200">
            <a:noFill/>
          </a:ln>
        </p:spPr>
        <p:txBody>
          <a:bodyPr wrap="square" rtlCol="0">
            <a:spAutoFit/>
          </a:bodyPr>
          <a:lstStyle/>
          <a:p>
            <a:pPr marL="1094105" indent="-914400">
              <a:lnSpc>
                <a:spcPct val="120000"/>
              </a:lnSpc>
              <a:buFont typeface="+mj-lt"/>
              <a:buAutoNum type="arabicPeriod" startAt="14"/>
            </a:pPr>
            <a:r>
              <a:rPr lang="en-US" altLang="zh-CN" sz="4800" dirty="0" smtClean="0">
                <a:latin typeface="Times New Roman" panose="02020603050405020304" charset="0"/>
                <a:cs typeface="Times New Roman" panose="02020603050405020304" charset="0"/>
              </a:rPr>
              <a:t>And </a:t>
            </a:r>
            <a:r>
              <a:rPr lang="en-US" altLang="zh-CN" sz="4800" dirty="0">
                <a:latin typeface="Times New Roman" panose="02020603050405020304" charset="0"/>
                <a:cs typeface="Times New Roman" panose="02020603050405020304" charset="0"/>
              </a:rPr>
              <a:t>when we finally take off, all us wimps know that not only will that late luggage be the first off the plane, but is probably sitting on top of our luggage, </a:t>
            </a:r>
            <a:r>
              <a:rPr lang="en-US" altLang="zh-CN" sz="4800" b="1" dirty="0">
                <a:latin typeface="Times New Roman" panose="02020603050405020304" charset="0"/>
                <a:cs typeface="Times New Roman" panose="02020603050405020304" charset="0"/>
                <a:hlinkClick r:id="rId1" action="ppaction://hlinksldjump"/>
              </a:rPr>
              <a:t>crushing</a:t>
            </a:r>
            <a:r>
              <a:rPr lang="en-US" altLang="zh-CN" sz="4800" dirty="0">
                <a:latin typeface="Times New Roman" panose="02020603050405020304" charset="0"/>
                <a:cs typeface="Times New Roman" panose="02020603050405020304" charset="0"/>
              </a:rPr>
              <a:t> our </a:t>
            </a:r>
            <a:r>
              <a:rPr lang="en-US" altLang="zh-CN" sz="4800" dirty="0" smtClean="0">
                <a:latin typeface="Times New Roman" panose="02020603050405020304" charset="0"/>
                <a:cs typeface="Times New Roman" panose="02020603050405020304" charset="0"/>
              </a:rPr>
              <a:t>shirts.</a:t>
            </a:r>
            <a:endParaRPr lang="en-US" altLang="zh-CN" sz="4800" dirty="0" smtClean="0">
              <a:latin typeface="Times New Roman" panose="02020603050405020304" charset="0"/>
              <a:cs typeface="Times New Roman" panose="02020603050405020304" charset="0"/>
            </a:endParaRPr>
          </a:p>
          <a:p>
            <a:pPr marL="1094105" indent="-914400">
              <a:lnSpc>
                <a:spcPct val="120000"/>
              </a:lnSpc>
              <a:buFont typeface="+mj-lt"/>
              <a:buAutoNum type="arabicPeriod" startAt="14"/>
            </a:pPr>
            <a:r>
              <a:rPr lang="en-US" altLang="zh-CN" sz="4800" u="sng" dirty="0" smtClean="0">
                <a:latin typeface="Times New Roman" panose="02020603050405020304" charset="0"/>
                <a:cs typeface="Times New Roman" panose="02020603050405020304" charset="0"/>
                <a:hlinkClick r:id="rId2" action="ppaction://hlinksldjump"/>
              </a:rPr>
              <a:t>BUT IF I GET THERE real, real early, I told my old wimpy self, I will get the best seat</a:t>
            </a:r>
            <a:r>
              <a:rPr lang="en-US" altLang="zh-CN" sz="4800" u="sng" dirty="0" smtClean="0">
                <a:latin typeface="Times New Roman" panose="02020603050405020304" charset="0"/>
                <a:cs typeface="Times New Roman" panose="02020603050405020304" charset="0"/>
                <a:hlinkClick r:id="rId3" action="ppaction://hlinksldjump"/>
              </a:rPr>
              <a:t>.</a:t>
            </a:r>
            <a:endParaRPr lang="en-US" altLang="zh-CN" sz="4800" u="sng" dirty="0" smtClean="0">
              <a:latin typeface="Times New Roman" panose="02020603050405020304" charset="0"/>
              <a:cs typeface="Times New Roman" panose="02020603050405020304" charset="0"/>
            </a:endParaRPr>
          </a:p>
          <a:p>
            <a:pPr marL="1094105" indent="-914400">
              <a:lnSpc>
                <a:spcPct val="120000"/>
              </a:lnSpc>
              <a:buFont typeface="+mj-lt"/>
              <a:buAutoNum type="arabicPeriod" startAt="14"/>
            </a:pPr>
            <a:r>
              <a:rPr lang="en-US" altLang="zh-CN" sz="4800" dirty="0" smtClean="0">
                <a:latin typeface="Times New Roman" panose="02020603050405020304" charset="0"/>
                <a:cs typeface="Times New Roman" panose="02020603050405020304" charset="0"/>
              </a:rPr>
              <a:t>Well, just try to show up early and get the seat you want. Go ahead and try.</a:t>
            </a:r>
            <a:endParaRPr lang="en-US" altLang="zh-CN" sz="4800" dirty="0" smtClean="0">
              <a:latin typeface="Times New Roman" panose="02020603050405020304" charset="0"/>
              <a:cs typeface="Times New Roman" panose="02020603050405020304" charset="0"/>
            </a:endParaRPr>
          </a:p>
          <a:p>
            <a:pPr marL="1094105" indent="-914400">
              <a:lnSpc>
                <a:spcPct val="120000"/>
              </a:lnSpc>
              <a:buFont typeface="+mj-lt"/>
              <a:buAutoNum type="arabicPeriod" startAt="14"/>
            </a:pPr>
            <a:r>
              <a:rPr lang="en-US" altLang="zh-CN" sz="4800" u="sng" dirty="0" smtClean="0">
                <a:latin typeface="Times New Roman" panose="02020603050405020304" charset="0"/>
                <a:cs typeface="Times New Roman" panose="02020603050405020304" charset="0"/>
                <a:hlinkClick r:id="rId4" action="ppaction://hlinksldjump"/>
              </a:rPr>
              <a:t>No matter how early I </a:t>
            </a:r>
            <a:r>
              <a:rPr lang="en-US" altLang="zh-CN" sz="4800" b="1" u="sng" dirty="0" smtClean="0">
                <a:latin typeface="Times New Roman" panose="02020603050405020304" charset="0"/>
                <a:cs typeface="Times New Roman" panose="02020603050405020304" charset="0"/>
                <a:hlinkClick r:id="rId4" action="ppaction://hlinksldjump"/>
              </a:rPr>
              <a:t>showed up</a:t>
            </a:r>
            <a:r>
              <a:rPr lang="en-US" altLang="zh-CN" sz="4800" u="sng" dirty="0" smtClean="0">
                <a:latin typeface="Times New Roman" panose="02020603050405020304" charset="0"/>
                <a:cs typeface="Times New Roman" panose="02020603050405020304" charset="0"/>
                <a:hlinkClick r:id="rId4" action="ppaction://hlinksldjump"/>
              </a:rPr>
              <a:t>, I was always told that someone had called two or three years ahead of me and asked for that seat</a:t>
            </a:r>
            <a:r>
              <a:rPr lang="en-US" altLang="zh-CN" sz="4800" u="sng" dirty="0" smtClean="0">
                <a:latin typeface="Times New Roman" panose="02020603050405020304" charset="0"/>
                <a:cs typeface="Times New Roman" panose="02020603050405020304" charset="0"/>
                <a:hlinkClick r:id="rId3" action="ppaction://hlinksldjump"/>
              </a:rPr>
              <a:t>.</a:t>
            </a:r>
            <a:endParaRPr lang="en-US" altLang="zh-CN" sz="4800" u="sng"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1943200" y="92071"/>
            <a:ext cx="417646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405088" y="3905672"/>
            <a:ext cx="9114952" cy="4832092"/>
          </a:xfrm>
          <a:prstGeom prst="rect">
            <a:avLst/>
          </a:prstGeom>
          <a:noFill/>
          <a:ln w="76200">
            <a:noFill/>
          </a:ln>
        </p:spPr>
        <p:txBody>
          <a:bodyPr wrap="square" rtlCol="0">
            <a:spAutoFit/>
          </a:bodyPr>
          <a:lstStyle/>
          <a:p>
            <a:pPr>
              <a:spcAft>
                <a:spcPts val="1800"/>
              </a:spcAft>
            </a:pPr>
            <a:r>
              <a:rPr kumimoji="1" lang="en-US" altLang="zh-CN" sz="4400" b="1" dirty="0" smtClean="0">
                <a:cs typeface="Times New Roman" panose="02020603050405020304" charset="0"/>
              </a:rPr>
              <a:t>Have </a:t>
            </a:r>
            <a:r>
              <a:rPr kumimoji="1" lang="en-US" altLang="zh-CN" sz="4400" b="1" dirty="0">
                <a:cs typeface="Times New Roman" panose="02020603050405020304" charset="0"/>
              </a:rPr>
              <a:t>you ever wondered what your relationship with time is like? Do you have </a:t>
            </a:r>
            <a:r>
              <a:rPr kumimoji="1" lang="en-US" altLang="zh-CN" sz="4400" b="1" dirty="0" smtClean="0">
                <a:cs typeface="Times New Roman" panose="02020603050405020304" charset="0"/>
              </a:rPr>
              <a:t>trouble </a:t>
            </a:r>
            <a:r>
              <a:rPr kumimoji="1" lang="en-US" altLang="zh-CN" sz="4400" b="1" dirty="0">
                <a:cs typeface="Times New Roman" panose="02020603050405020304" charset="0"/>
              </a:rPr>
              <a:t>managing your time? Take a quiz to find out what category you fall into in </a:t>
            </a:r>
            <a:r>
              <a:rPr kumimoji="1" lang="en-US" altLang="zh-CN" sz="4400" b="1" dirty="0" smtClean="0">
                <a:cs typeface="Times New Roman" panose="02020603050405020304" charset="0"/>
              </a:rPr>
              <a:t>terms </a:t>
            </a:r>
            <a:r>
              <a:rPr kumimoji="1" lang="en-US" altLang="zh-CN" sz="4400" b="1" dirty="0">
                <a:cs typeface="Times New Roman" panose="02020603050405020304" charset="0"/>
              </a:rPr>
              <a:t>of your awareness of time according to the descriptions following the quiz.</a:t>
            </a:r>
            <a:endParaRPr kumimoji="1" lang="zh-CN" altLang="en-US" sz="4400" b="1" dirty="0">
              <a:cs typeface="Times New Roman" panose="02020603050405020304" charset="0"/>
            </a:endParaRPr>
          </a:p>
        </p:txBody>
      </p:sp>
      <p:sp>
        <p:nvSpPr>
          <p:cNvPr id="14" name="文本框 1"/>
          <p:cNvSpPr txBox="1"/>
          <p:nvPr/>
        </p:nvSpPr>
        <p:spPr>
          <a:xfrm>
            <a:off x="5962564" y="0"/>
            <a:ext cx="6768752" cy="923330"/>
          </a:xfrm>
          <a:prstGeom prst="rect">
            <a:avLst/>
          </a:prstGeom>
          <a:noFill/>
        </p:spPr>
        <p:txBody>
          <a:bodyPr wrap="square" rtlCol="0">
            <a:spAutoFit/>
            <a:scene3d>
              <a:camera prst="orthographicFront"/>
              <a:lightRig rig="threePt" dir="t"/>
            </a:scene3d>
          </a:bodyPr>
          <a:lstStyle/>
          <a:p>
            <a:pPr algn="ctr"/>
            <a:r>
              <a:rPr lang="en-US"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Get ready to read</a:t>
            </a:r>
            <a:r>
              <a:rPr lang="zh-CN"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 </a:t>
            </a:r>
            <a:endParaRPr kumimoji="1" lang="zh-CN" altLang="zh-CN" sz="5400" b="1" dirty="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endParaRPr>
          </a:p>
        </p:txBody>
      </p:sp>
      <p:sp>
        <p:nvSpPr>
          <p:cNvPr id="3" name="矩形 2"/>
          <p:cNvSpPr/>
          <p:nvPr/>
        </p:nvSpPr>
        <p:spPr>
          <a:xfrm>
            <a:off x="1373842" y="2392597"/>
            <a:ext cx="7902624" cy="1015663"/>
          </a:xfrm>
          <a:prstGeom prst="rect">
            <a:avLst/>
          </a:prstGeom>
        </p:spPr>
        <p:txBody>
          <a:bodyPr wrap="square">
            <a:spAutoFit/>
          </a:bodyPr>
          <a:lstStyle/>
          <a:p>
            <a:pPr lvl="0"/>
            <a:r>
              <a:rPr lang="en-US" altLang="zh-CN" sz="6000" b="1" dirty="0" smtClean="0">
                <a:solidFill>
                  <a:schemeClr val="accent2">
                    <a:lumMod val="75000"/>
                  </a:schemeClr>
                </a:solidFill>
                <a:effectLst>
                  <a:outerShdw blurRad="38100" dist="38100" dir="2700000" algn="tl">
                    <a:srgbClr val="000000">
                      <a:alpha val="43137"/>
                    </a:srgbClr>
                  </a:outerShdw>
                </a:effectLst>
              </a:rPr>
              <a:t>1. Take a quiz</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pic>
        <p:nvPicPr>
          <p:cNvPr id="2050" name="Picture 2" descr="D:\科研\2020\课件编写\图片\gettyimages-5432025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16208" y="3545632"/>
            <a:ext cx="6026001" cy="6026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5" name="文本框 11"/>
          <p:cNvSpPr txBox="1"/>
          <p:nvPr/>
        </p:nvSpPr>
        <p:spPr>
          <a:xfrm>
            <a:off x="1511152" y="2321496"/>
            <a:ext cx="14689632" cy="9663430"/>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4) BUT </a:t>
            </a:r>
            <a:r>
              <a:rPr lang="en-US" altLang="zh-CN" sz="4800" dirty="0">
                <a:latin typeface="Times New Roman" panose="02020603050405020304" charset="0"/>
                <a:cs typeface="Times New Roman" panose="02020603050405020304" charset="0"/>
              </a:rPr>
              <a:t>IF I GET THERE real, real early, I told my old wimpy self, I will get the </a:t>
            </a:r>
            <a:r>
              <a:rPr lang="en-US" altLang="zh-CN" sz="4800" dirty="0" smtClean="0">
                <a:latin typeface="Times New Roman" panose="02020603050405020304" charset="0"/>
                <a:cs typeface="Times New Roman" panose="02020603050405020304" charset="0"/>
              </a:rPr>
              <a:t>best </a:t>
            </a:r>
            <a:r>
              <a:rPr lang="en-US" altLang="zh-CN" sz="4800" dirty="0">
                <a:latin typeface="Times New Roman" panose="02020603050405020304" charset="0"/>
                <a:cs typeface="Times New Roman" panose="02020603050405020304" charset="0"/>
              </a:rPr>
              <a:t>seat. (Para. 15</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200"/>
              </a:spcAft>
            </a:pPr>
            <a:endParaRPr lang="en-US" altLang="zh-CN" sz="4800" dirty="0" smtClean="0">
              <a:latin typeface="Times New Roman" panose="02020603050405020304" charset="0"/>
              <a:cs typeface="Times New Roman" panose="02020603050405020304" charset="0"/>
            </a:endParaRPr>
          </a:p>
          <a:p>
            <a:pPr marL="685800" indent="-685800">
              <a:spcAft>
                <a:spcPts val="1200"/>
              </a:spcAft>
              <a:buFont typeface="Arial" panose="020B0604020202020204" pitchFamily="34" charset="0"/>
              <a:buChar char="•"/>
            </a:pPr>
            <a:r>
              <a:rPr kumimoji="1" lang="en-US" altLang="zh-CN" sz="4800" b="1" dirty="0" smtClean="0">
                <a:solidFill>
                  <a:srgbClr val="415070"/>
                </a:solidFill>
                <a:cs typeface="Times New Roman" panose="02020603050405020304" charset="0"/>
              </a:rPr>
              <a:t>Translation</a:t>
            </a:r>
            <a:r>
              <a:rPr kumimoji="1" lang="en-US" altLang="zh-CN" sz="4800" b="1" dirty="0">
                <a:solidFill>
                  <a:srgbClr val="415070"/>
                </a:solidFill>
                <a:cs typeface="Times New Roman" panose="02020603050405020304" charset="0"/>
              </a:rPr>
              <a:t>: </a:t>
            </a:r>
            <a:endParaRPr kumimoji="1" lang="en-US" altLang="zh-CN" sz="4800" b="1" dirty="0" smtClean="0">
              <a:solidFill>
                <a:srgbClr val="415070"/>
              </a:solidFill>
              <a:cs typeface="Times New Roman" panose="02020603050405020304" charset="0"/>
            </a:endParaRPr>
          </a:p>
          <a:p>
            <a:pPr lvl="1">
              <a:spcAft>
                <a:spcPts val="1200"/>
              </a:spcAft>
            </a:pPr>
            <a:r>
              <a:rPr kumimoji="1" lang="zh-CN" altLang="en-US" sz="4000" dirty="0" smtClean="0">
                <a:latin typeface="Times New Roman" panose="02020603050405020304" charset="0"/>
                <a:cs typeface="Times New Roman" panose="02020603050405020304" charset="0"/>
              </a:rPr>
              <a:t>但是</a:t>
            </a:r>
            <a:r>
              <a:rPr kumimoji="1" lang="zh-CN" altLang="en-US" sz="4000" dirty="0">
                <a:latin typeface="Times New Roman" panose="02020603050405020304" charset="0"/>
                <a:cs typeface="Times New Roman" panose="02020603050405020304" charset="0"/>
              </a:rPr>
              <a:t>如果我到得特别早，我告诉一如既往窝囊的自己，我会坐到一个好座位</a:t>
            </a:r>
            <a:r>
              <a:rPr kumimoji="1" lang="zh-CN" altLang="en-US" sz="4000" dirty="0" smtClean="0">
                <a:latin typeface="Times New Roman" panose="02020603050405020304" charset="0"/>
                <a:cs typeface="Times New Roman" panose="02020603050405020304" charset="0"/>
              </a:rPr>
              <a:t>。</a:t>
            </a:r>
            <a:endParaRPr kumimoji="1" lang="en-US" altLang="zh-CN" sz="4000" dirty="0" smtClean="0">
              <a:latin typeface="Times New Roman" panose="02020603050405020304" charset="0"/>
              <a:cs typeface="Times New Roman" panose="02020603050405020304" charset="0"/>
            </a:endParaRPr>
          </a:p>
          <a:p>
            <a:pPr lvl="1">
              <a:spcAft>
                <a:spcPts val="1200"/>
              </a:spcAft>
            </a:pPr>
            <a:endParaRPr kumimoji="1" lang="en-US" altLang="zh-CN" sz="4000" dirty="0">
              <a:latin typeface="Times New Roman" panose="02020603050405020304" charset="0"/>
              <a:cs typeface="Times New Roman" panose="02020603050405020304" charset="0"/>
            </a:endParaRPr>
          </a:p>
          <a:p>
            <a:pPr marL="685800" indent="-685800">
              <a:spcAft>
                <a:spcPts val="1200"/>
              </a:spcAft>
              <a:buFont typeface="Arial" panose="020B0604020202020204" pitchFamily="34" charset="0"/>
              <a:buChar char="•"/>
            </a:pPr>
            <a:r>
              <a:rPr kumimoji="1" lang="en-US" altLang="zh-CN" sz="4800" b="1" dirty="0">
                <a:solidFill>
                  <a:srgbClr val="415070"/>
                </a:solidFill>
                <a:cs typeface="Arial" panose="020B0604020202020204" pitchFamily="34" charset="0"/>
              </a:rPr>
              <a:t>Sentence structure</a:t>
            </a:r>
            <a:r>
              <a:rPr kumimoji="1" lang="en-US" altLang="zh-CN" sz="4800" b="1" dirty="0">
                <a:solidFill>
                  <a:srgbClr val="415070"/>
                </a:solidFill>
                <a:latin typeface="Times New Roman" panose="02020603050405020304" charset="0"/>
                <a:cs typeface="Times New Roman" panose="02020603050405020304" charset="0"/>
              </a:rPr>
              <a:t>: </a:t>
            </a:r>
            <a:endParaRPr kumimoji="1" lang="en-US" altLang="zh-CN" sz="4800" b="1" dirty="0">
              <a:solidFill>
                <a:srgbClr val="415070"/>
              </a:solidFill>
              <a:latin typeface="Times New Roman" panose="02020603050405020304" charset="0"/>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author deliberately capitalizes the expression “but if I get there” for emphasis. The word “real” is an adverb here, meaning “really” or “very.” </a:t>
            </a:r>
            <a:endParaRPr lang="en-US" altLang="zh-CN" sz="4800" dirty="0">
              <a:latin typeface="Times New Roman" panose="02020603050405020304" charset="0"/>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e.g</a:t>
            </a:r>
            <a:r>
              <a:rPr lang="en-US" altLang="zh-CN" sz="4800" dirty="0">
                <a:latin typeface="Times New Roman" panose="02020603050405020304" charset="0"/>
                <a:cs typeface="Times New Roman" panose="02020603050405020304" charset="0"/>
              </a:rPr>
              <a:t>. My head hurts real bad.</a:t>
            </a:r>
            <a:endParaRPr lang="en-US" altLang="zh-CN" sz="4800" dirty="0" smtClean="0">
              <a:latin typeface="Times New Roman" panose="02020603050405020304" charset="0"/>
              <a:cs typeface="Times New Roman" panose="02020603050405020304" charset="0"/>
            </a:endParaRPr>
          </a:p>
        </p:txBody>
      </p:sp>
      <p:pic>
        <p:nvPicPr>
          <p:cNvPr id="16" name="图片 15">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srcRect l="723" t="121" r="1934" b="1642"/>
          <a:stretch>
            <a:fillRect/>
          </a:stretch>
        </p:blipFill>
        <p:spPr>
          <a:xfrm>
            <a:off x="222251" y="1607819"/>
            <a:ext cx="17618710" cy="11298853"/>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215053" y="2249488"/>
            <a:ext cx="15345771" cy="10095071"/>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5) No </a:t>
            </a:r>
            <a:r>
              <a:rPr lang="en-US" altLang="zh-CN" sz="4800" dirty="0">
                <a:latin typeface="Times New Roman" panose="02020603050405020304" charset="0"/>
                <a:cs typeface="Times New Roman" panose="02020603050405020304" charset="0"/>
              </a:rPr>
              <a:t>matter how early I </a:t>
            </a:r>
            <a:r>
              <a:rPr lang="en-US" altLang="zh-CN" sz="4800" b="1" dirty="0">
                <a:latin typeface="Times New Roman" panose="02020603050405020304" charset="0"/>
                <a:cs typeface="Times New Roman" panose="02020603050405020304" charset="0"/>
                <a:hlinkClick r:id="rId2" action="ppaction://hlinksldjump"/>
              </a:rPr>
              <a:t>showed up</a:t>
            </a:r>
            <a:r>
              <a:rPr lang="en-US" altLang="zh-CN" sz="4800" dirty="0">
                <a:latin typeface="Times New Roman" panose="02020603050405020304" charset="0"/>
                <a:cs typeface="Times New Roman" panose="02020603050405020304" charset="0"/>
              </a:rPr>
              <a:t>, I was always told that someone had called two </a:t>
            </a:r>
            <a:r>
              <a:rPr lang="en-US" altLang="zh-CN" sz="4800" dirty="0" smtClean="0">
                <a:latin typeface="Times New Roman" panose="02020603050405020304" charset="0"/>
                <a:cs typeface="Times New Roman" panose="02020603050405020304" charset="0"/>
              </a:rPr>
              <a:t>or </a:t>
            </a:r>
            <a:r>
              <a:rPr lang="en-US" altLang="zh-CN" sz="4800" dirty="0">
                <a:latin typeface="Times New Roman" panose="02020603050405020304" charset="0"/>
                <a:cs typeface="Times New Roman" panose="02020603050405020304" charset="0"/>
              </a:rPr>
              <a:t>three years ahead of me and asked for that seat. (Para. 17</a:t>
            </a:r>
            <a:r>
              <a:rPr lang="en-US" altLang="zh-CN" sz="4800" dirty="0" smtClean="0">
                <a:latin typeface="Times New Roman" panose="02020603050405020304" charset="0"/>
                <a:cs typeface="Times New Roman" panose="02020603050405020304" charset="0"/>
              </a:rPr>
              <a:t>) </a:t>
            </a:r>
            <a:endParaRPr lang="en-US" altLang="zh-CN" sz="4800" dirty="0" smtClean="0">
              <a:latin typeface="Times New Roman" panose="02020603050405020304" charset="0"/>
              <a:cs typeface="Times New Roman" panose="02020603050405020304" charset="0"/>
            </a:endParaRPr>
          </a:p>
          <a:p>
            <a:pPr marL="571500" indent="-571500">
              <a:spcAft>
                <a:spcPts val="1200"/>
              </a:spcAft>
              <a:buFont typeface="Arial" panose="020B0604020202020204" pitchFamily="34" charset="0"/>
              <a:buChar char="•"/>
            </a:pPr>
            <a:endParaRPr kumimoji="1" lang="en-US" altLang="zh-CN" sz="4400" b="1" dirty="0" smtClean="0">
              <a:solidFill>
                <a:srgbClr val="415070"/>
              </a:solidFill>
              <a:cs typeface="Times New Roman" panose="02020603050405020304" charset="0"/>
            </a:endParaRPr>
          </a:p>
          <a:p>
            <a:pPr marL="571500" indent="-571500">
              <a:spcAft>
                <a:spcPts val="1200"/>
              </a:spcAft>
              <a:buFont typeface="Arial" panose="020B0604020202020204" pitchFamily="34" charset="0"/>
              <a:buChar char="•"/>
            </a:pPr>
            <a:r>
              <a:rPr kumimoji="1" lang="en-US" altLang="zh-CN" sz="4400" b="1" dirty="0" smtClean="0">
                <a:solidFill>
                  <a:srgbClr val="415070"/>
                </a:solidFill>
                <a:cs typeface="Times New Roman" panose="02020603050405020304" charset="0"/>
              </a:rPr>
              <a:t>Translation</a:t>
            </a:r>
            <a:r>
              <a:rPr kumimoji="1" lang="en-US" altLang="zh-CN" sz="4400" b="1" dirty="0">
                <a:solidFill>
                  <a:srgbClr val="415070"/>
                </a:solidFill>
                <a:cs typeface="Times New Roman" panose="02020603050405020304" charset="0"/>
              </a:rPr>
              <a:t>: </a:t>
            </a:r>
            <a:endParaRPr kumimoji="1" lang="en-US" altLang="zh-CN" sz="4400" b="1" dirty="0" smtClean="0">
              <a:solidFill>
                <a:srgbClr val="415070"/>
              </a:solidFill>
              <a:cs typeface="Times New Roman" panose="02020603050405020304" charset="0"/>
            </a:endParaRPr>
          </a:p>
          <a:p>
            <a:pPr lvl="1">
              <a:spcAft>
                <a:spcPts val="1200"/>
              </a:spcAft>
            </a:pPr>
            <a:r>
              <a:rPr kumimoji="1" lang="zh-CN" altLang="en-US" sz="4000" dirty="0" smtClean="0">
                <a:latin typeface="Times New Roman" panose="02020603050405020304" charset="0"/>
                <a:cs typeface="Times New Roman" panose="02020603050405020304" charset="0"/>
              </a:rPr>
              <a:t>不论</a:t>
            </a:r>
            <a:r>
              <a:rPr kumimoji="1" lang="zh-CN" altLang="en-US" sz="4000" dirty="0">
                <a:latin typeface="Times New Roman" panose="02020603050405020304" charset="0"/>
                <a:cs typeface="Times New Roman" panose="02020603050405020304" charset="0"/>
              </a:rPr>
              <a:t>到得多早，我总是被告知，有人比我早两三年就打电话要了那个座位</a:t>
            </a:r>
            <a:r>
              <a:rPr kumimoji="1" lang="zh-CN" altLang="en-US" sz="4000" dirty="0" smtClean="0">
                <a:latin typeface="Times New Roman" panose="02020603050405020304" charset="0"/>
                <a:cs typeface="Times New Roman" panose="02020603050405020304" charset="0"/>
              </a:rPr>
              <a:t>。</a:t>
            </a:r>
            <a:endParaRPr kumimoji="1" lang="en-US" altLang="zh-CN" sz="4000" dirty="0">
              <a:latin typeface="Times New Roman" panose="02020603050405020304" charset="0"/>
              <a:cs typeface="Times New Roman" panose="02020603050405020304" charset="0"/>
            </a:endParaRPr>
          </a:p>
          <a:p>
            <a:pPr marL="685800" indent="-685800">
              <a:spcAft>
                <a:spcPts val="1200"/>
              </a:spcAft>
              <a:buFont typeface="Arial" panose="020B0604020202020204" pitchFamily="34" charset="0"/>
              <a:buChar char="•"/>
            </a:pPr>
            <a:r>
              <a:rPr kumimoji="1" lang="en-US" altLang="zh-CN" sz="4800" b="1" dirty="0">
                <a:solidFill>
                  <a:srgbClr val="415070"/>
                </a:solidFill>
                <a:cs typeface="Arial" panose="020B0604020202020204" pitchFamily="34" charset="0"/>
              </a:rPr>
              <a:t>Sentence structure</a:t>
            </a:r>
            <a:r>
              <a:rPr kumimoji="1" lang="zh-CN" altLang="en-US" sz="4800" b="1" dirty="0" smtClean="0">
                <a:solidFill>
                  <a:srgbClr val="415070"/>
                </a:solidFill>
                <a:latin typeface="Times New Roman" panose="02020603050405020304" charset="0"/>
                <a:cs typeface="Times New Roman" panose="02020603050405020304" charset="0"/>
              </a:rPr>
              <a:t>：</a:t>
            </a:r>
            <a:endParaRPr kumimoji="1" lang="en-US" altLang="zh-CN" sz="4800" b="1" dirty="0" smtClean="0">
              <a:solidFill>
                <a:srgbClr val="415070"/>
              </a:solidFill>
              <a:latin typeface="Times New Roman" panose="02020603050405020304" charset="0"/>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structure “no matter who, what, where, how, etc.” is used to say that </a:t>
            </a:r>
            <a:r>
              <a:rPr lang="en-US" altLang="zh-CN" sz="4800" dirty="0" smtClean="0">
                <a:latin typeface="Times New Roman" panose="02020603050405020304" charset="0"/>
                <a:cs typeface="Times New Roman" panose="02020603050405020304" charset="0"/>
              </a:rPr>
              <a:t>something </a:t>
            </a:r>
            <a:r>
              <a:rPr lang="en-US" altLang="zh-CN" sz="4800" dirty="0">
                <a:latin typeface="Times New Roman" panose="02020603050405020304" charset="0"/>
                <a:cs typeface="Times New Roman" panose="02020603050405020304" charset="0"/>
              </a:rPr>
              <a:t>is always true, whatever the situation is, or that someone should </a:t>
            </a:r>
            <a:r>
              <a:rPr lang="en-US" altLang="zh-CN" sz="4800" dirty="0" smtClean="0">
                <a:latin typeface="Times New Roman" panose="02020603050405020304" charset="0"/>
                <a:cs typeface="Times New Roman" panose="02020603050405020304" charset="0"/>
              </a:rPr>
              <a:t>certainly </a:t>
            </a:r>
            <a:r>
              <a:rPr lang="en-US" altLang="zh-CN" sz="4800" dirty="0">
                <a:latin typeface="Times New Roman" panose="02020603050405020304" charset="0"/>
                <a:cs typeface="Times New Roman" panose="02020603050405020304" charset="0"/>
              </a:rPr>
              <a:t>do something. This can also be replaced by “whoever,” “whatever,” </a:t>
            </a:r>
            <a:r>
              <a:rPr lang="en-US" altLang="zh-CN" sz="4800" dirty="0" smtClean="0">
                <a:latin typeface="Times New Roman" panose="02020603050405020304" charset="0"/>
                <a:cs typeface="Times New Roman" panose="02020603050405020304" charset="0"/>
              </a:rPr>
              <a:t>“</a:t>
            </a:r>
            <a:r>
              <a:rPr lang="en-US" altLang="zh-CN" sz="4800" dirty="0">
                <a:latin typeface="Times New Roman" panose="02020603050405020304" charset="0"/>
                <a:cs typeface="Times New Roman" panose="02020603050405020304" charset="0"/>
              </a:rPr>
              <a:t>wherever,” “however,” etc.</a:t>
            </a:r>
            <a:endParaRPr lang="en-US" altLang="zh-CN" sz="4800" dirty="0" smtClean="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130414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262381" y="2847260"/>
            <a:ext cx="15619221" cy="7355860"/>
          </a:xfrm>
          <a:prstGeom prst="rect">
            <a:avLst/>
          </a:prstGeom>
          <a:noFill/>
          <a:ln w="76200">
            <a:noFill/>
          </a:ln>
        </p:spPr>
        <p:txBody>
          <a:bodyPr wrap="square" rtlCol="0">
            <a:spAutoFit/>
          </a:bodyPr>
          <a:lstStyle/>
          <a:p>
            <a:pPr>
              <a:spcAft>
                <a:spcPts val="1200"/>
              </a:spcAft>
            </a:pPr>
            <a:r>
              <a:rPr lang="en-US" altLang="zh-CN" sz="4800" dirty="0">
                <a:latin typeface="Times New Roman" panose="02020603050405020304" charset="0"/>
                <a:cs typeface="Times New Roman" panose="02020603050405020304" charset="0"/>
              </a:rPr>
              <a:t>e.g.  </a:t>
            </a:r>
            <a:endParaRPr lang="en-US" altLang="zh-CN" sz="4800" dirty="0" smtClean="0">
              <a:latin typeface="Times New Roman" panose="02020603050405020304" charset="0"/>
              <a:cs typeface="Times New Roman" panose="02020603050405020304" charset="0"/>
            </a:endParaRPr>
          </a:p>
          <a:p>
            <a:pPr marL="914400" indent="-914400">
              <a:spcAft>
                <a:spcPts val="1200"/>
              </a:spcAft>
              <a:buFont typeface="+mj-ea"/>
              <a:buAutoNum type="circleNumDbPlain"/>
            </a:pPr>
            <a:r>
              <a:rPr lang="en-US" altLang="zh-CN" sz="4800" dirty="0" smtClean="0">
                <a:latin typeface="Times New Roman" panose="02020603050405020304" charset="0"/>
                <a:cs typeface="Times New Roman" panose="02020603050405020304" charset="0"/>
              </a:rPr>
              <a:t>Parallel </a:t>
            </a:r>
            <a:r>
              <a:rPr lang="en-US" altLang="zh-CN" sz="4800" dirty="0">
                <a:latin typeface="Times New Roman" panose="02020603050405020304" charset="0"/>
                <a:cs typeface="Times New Roman" panose="02020603050405020304" charset="0"/>
              </a:rPr>
              <a:t>lines will never meet no matter how (however) far they extend.</a:t>
            </a:r>
            <a:endParaRPr lang="en-US" altLang="zh-CN" sz="4800" dirty="0">
              <a:latin typeface="Times New Roman" panose="02020603050405020304" charset="0"/>
              <a:cs typeface="Times New Roman" panose="02020603050405020304" charset="0"/>
            </a:endParaRPr>
          </a:p>
          <a:p>
            <a:pPr marL="914400" indent="-914400">
              <a:spcAft>
                <a:spcPts val="1200"/>
              </a:spcAft>
              <a:buFont typeface="+mj-ea"/>
              <a:buAutoNum type="circleNumDbPlain"/>
            </a:pPr>
            <a:r>
              <a:rPr lang="en-US" altLang="zh-CN" sz="4800" dirty="0" smtClean="0">
                <a:latin typeface="Times New Roman" panose="02020603050405020304" charset="0"/>
                <a:cs typeface="Times New Roman" panose="02020603050405020304" charset="0"/>
              </a:rPr>
              <a:t>Call </a:t>
            </a:r>
            <a:r>
              <a:rPr lang="en-US" altLang="zh-CN" sz="4800" dirty="0">
                <a:latin typeface="Times New Roman" panose="02020603050405020304" charset="0"/>
                <a:cs typeface="Times New Roman" panose="02020603050405020304" charset="0"/>
              </a:rPr>
              <a:t>me when you arrive home, no matter what (whatever) time it is.</a:t>
            </a:r>
            <a:endParaRPr lang="en-US" altLang="zh-CN" sz="4800" dirty="0">
              <a:latin typeface="Times New Roman" panose="02020603050405020304" charset="0"/>
              <a:cs typeface="Times New Roman" panose="02020603050405020304" charset="0"/>
            </a:endParaRPr>
          </a:p>
          <a:p>
            <a:pPr marL="914400" indent="-914400">
              <a:spcAft>
                <a:spcPts val="1200"/>
              </a:spcAft>
              <a:buFont typeface="+mj-ea"/>
              <a:buAutoNum type="circleNumDbPlain"/>
            </a:pPr>
            <a:r>
              <a:rPr lang="en-US" altLang="zh-CN" sz="4800" dirty="0" smtClean="0">
                <a:latin typeface="Times New Roman" panose="02020603050405020304" charset="0"/>
                <a:cs typeface="Times New Roman" panose="02020603050405020304" charset="0"/>
              </a:rPr>
              <a:t>No </a:t>
            </a:r>
            <a:r>
              <a:rPr lang="en-US" altLang="zh-CN" sz="4800" dirty="0">
                <a:latin typeface="Times New Roman" panose="02020603050405020304" charset="0"/>
                <a:cs typeface="Times New Roman" panose="02020603050405020304" charset="0"/>
              </a:rPr>
              <a:t>matter where (Wherever) you choose to live there are always going to be disadvantages.</a:t>
            </a:r>
            <a:endParaRPr lang="en-US" altLang="zh-CN" sz="4800" dirty="0">
              <a:latin typeface="Times New Roman" panose="02020603050405020304" charset="0"/>
              <a:cs typeface="Times New Roman" panose="02020603050405020304" charset="0"/>
            </a:endParaRPr>
          </a:p>
          <a:p>
            <a:pPr marL="914400" indent="-914400">
              <a:spcAft>
                <a:spcPts val="1200"/>
              </a:spcAft>
              <a:buFont typeface="+mj-ea"/>
              <a:buAutoNum type="circleNumDbPlain"/>
            </a:pPr>
            <a:r>
              <a:rPr lang="en-US" altLang="zh-CN" sz="4800" dirty="0" smtClean="0">
                <a:latin typeface="Times New Roman" panose="02020603050405020304" charset="0"/>
                <a:cs typeface="Times New Roman" panose="02020603050405020304" charset="0"/>
              </a:rPr>
              <a:t>All </a:t>
            </a:r>
            <a:r>
              <a:rPr lang="en-US" altLang="zh-CN" sz="4800" dirty="0">
                <a:latin typeface="Times New Roman" panose="02020603050405020304" charset="0"/>
                <a:cs typeface="Times New Roman" panose="02020603050405020304" charset="0"/>
              </a:rPr>
              <a:t>stories seemed dreadfully alike, no matter who (whoever) told them. </a:t>
            </a:r>
            <a:endParaRPr lang="en-US" altLang="zh-CN" sz="4800" dirty="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5" name="图片 14">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826552"/>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289960" y="2321496"/>
            <a:ext cx="15841760" cy="8956298"/>
          </a:xfrm>
          <a:prstGeom prst="rect">
            <a:avLst/>
          </a:prstGeom>
          <a:noFill/>
          <a:ln w="76200">
            <a:noFill/>
          </a:ln>
        </p:spPr>
        <p:txBody>
          <a:bodyPr wrap="square" rtlCol="0">
            <a:spAutoFit/>
          </a:bodyPr>
          <a:lstStyle/>
          <a:p>
            <a:pPr marL="914400" indent="-914400">
              <a:lnSpc>
                <a:spcPct val="120000"/>
              </a:lnSpc>
              <a:buFont typeface="+mj-lt"/>
              <a:buAutoNum type="arabicPeriod" startAt="18"/>
            </a:pPr>
            <a:r>
              <a:rPr lang="en-US" altLang="zh-CN" sz="4800" dirty="0" smtClean="0">
                <a:latin typeface="Times New Roman" panose="02020603050405020304" charset="0"/>
                <a:cs typeface="Times New Roman" panose="02020603050405020304" charset="0"/>
              </a:rPr>
              <a:t>I </a:t>
            </a:r>
            <a:r>
              <a:rPr lang="en-US" altLang="zh-CN" sz="4800" b="1" dirty="0" smtClean="0">
                <a:latin typeface="Times New Roman" panose="02020603050405020304" charset="0"/>
                <a:cs typeface="Times New Roman" panose="02020603050405020304" charset="0"/>
                <a:hlinkClick r:id="rId1" action="ppaction://hlinksldjump"/>
              </a:rPr>
              <a:t>figured</a:t>
            </a:r>
            <a:r>
              <a:rPr lang="en-US" altLang="zh-CN" sz="4800"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it was a conspiracy. I figured there was someone in America who called every airline every day and said, “Is that wimp Simon flying somewhere today? If he is, give me his seat</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914400" indent="-914400">
              <a:lnSpc>
                <a:spcPct val="120000"/>
              </a:lnSpc>
              <a:buFont typeface="+mj-lt"/>
              <a:buAutoNum type="arabicPeriod" startAt="18"/>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ultimate </a:t>
            </a:r>
            <a:r>
              <a:rPr lang="en-US" altLang="zh-CN" sz="4800" b="1" dirty="0">
                <a:latin typeface="Times New Roman" panose="02020603050405020304" charset="0"/>
                <a:cs typeface="Times New Roman" panose="02020603050405020304" charset="0"/>
                <a:hlinkClick r:id="rId2" action="ppaction://hlinksldjump"/>
              </a:rPr>
              <a:t>embarrassment</a:t>
            </a:r>
            <a:r>
              <a:rPr lang="en-US" altLang="zh-CN" sz="4800" dirty="0">
                <a:latin typeface="Times New Roman" panose="02020603050405020304" charset="0"/>
                <a:cs typeface="Times New Roman" panose="02020603050405020304" charset="0"/>
              </a:rPr>
              <a:t> of the early-airport </a:t>
            </a:r>
            <a:r>
              <a:rPr lang="en-US" altLang="zh-CN" sz="4800" dirty="0" smtClean="0">
                <a:latin typeface="Times New Roman" panose="02020603050405020304" charset="0"/>
                <a:cs typeface="Times New Roman" panose="02020603050405020304" charset="0"/>
              </a:rPr>
              <a:t>person happened </a:t>
            </a:r>
            <a:r>
              <a:rPr lang="en-US" altLang="zh-CN" sz="4800" dirty="0">
                <a:latin typeface="Times New Roman" panose="02020603050405020304" charset="0"/>
                <a:cs typeface="Times New Roman" panose="02020603050405020304" charset="0"/>
              </a:rPr>
              <a:t>to me a few years </a:t>
            </a:r>
            <a:r>
              <a:rPr lang="en-US" altLang="zh-CN" sz="4800" dirty="0" smtClean="0">
                <a:latin typeface="Times New Roman" panose="02020603050405020304" charset="0"/>
                <a:cs typeface="Times New Roman" panose="02020603050405020304" charset="0"/>
              </a:rPr>
              <a:t>ago </a:t>
            </a:r>
            <a:r>
              <a:rPr lang="en-US" altLang="zh-CN" sz="4800" dirty="0">
                <a:latin typeface="Times New Roman" panose="02020603050405020304" charset="0"/>
                <a:cs typeface="Times New Roman" panose="02020603050405020304" charset="0"/>
              </a:rPr>
              <a:t>when I was flying from LaGuardia to O’Hare.</a:t>
            </a:r>
            <a:endParaRPr lang="en-US" altLang="zh-CN" sz="4800" dirty="0">
              <a:latin typeface="Times New Roman" panose="02020603050405020304" charset="0"/>
              <a:cs typeface="Times New Roman" panose="02020603050405020304" charset="0"/>
            </a:endParaRPr>
          </a:p>
          <a:p>
            <a:pPr marL="914400" indent="-914400">
              <a:lnSpc>
                <a:spcPct val="120000"/>
              </a:lnSpc>
              <a:buFont typeface="+mj-lt"/>
              <a:buAutoNum type="arabicPeriod" startAt="18"/>
            </a:pPr>
            <a:r>
              <a:rPr lang="en-US" altLang="zh-CN" sz="4800" dirty="0" smtClean="0">
                <a:latin typeface="Times New Roman" panose="02020603050405020304" charset="0"/>
                <a:cs typeface="Times New Roman" panose="02020603050405020304" charset="0"/>
              </a:rPr>
              <a:t>When </a:t>
            </a:r>
            <a:r>
              <a:rPr lang="en-US" altLang="zh-CN" sz="4800" dirty="0">
                <a:latin typeface="Times New Roman" panose="02020603050405020304" charset="0"/>
                <a:cs typeface="Times New Roman" panose="02020603050405020304" charset="0"/>
              </a:rPr>
              <a:t>I got to the ticket counter, the person there said, “</a:t>
            </a:r>
            <a:r>
              <a:rPr lang="en-US" altLang="zh-CN" sz="4800" dirty="0" smtClean="0">
                <a:latin typeface="Times New Roman" panose="02020603050405020304" charset="0"/>
                <a:cs typeface="Times New Roman" panose="02020603050405020304" charset="0"/>
              </a:rPr>
              <a:t>Sir, you </a:t>
            </a:r>
            <a:r>
              <a:rPr lang="en-US" altLang="zh-CN" sz="4800" dirty="0">
                <a:latin typeface="Times New Roman" panose="02020603050405020304" charset="0"/>
                <a:cs typeface="Times New Roman" panose="02020603050405020304" charset="0"/>
              </a:rPr>
              <a:t>have a seat on the 9:15 a.m. </a:t>
            </a:r>
            <a:r>
              <a:rPr lang="en-US" altLang="zh-CN" sz="4800" dirty="0" smtClean="0">
                <a:latin typeface="Times New Roman" panose="02020603050405020304" charset="0"/>
                <a:cs typeface="Times New Roman" panose="02020603050405020304" charset="0"/>
              </a:rPr>
              <a:t>flight </a:t>
            </a:r>
            <a:r>
              <a:rPr lang="en-US" altLang="zh-CN" sz="4800" dirty="0">
                <a:latin typeface="Times New Roman" panose="02020603050405020304" charset="0"/>
                <a:cs typeface="Times New Roman" panose="02020603050405020304" charset="0"/>
              </a:rPr>
              <a:t>to Chicago, is that right</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295128" y="2825552"/>
            <a:ext cx="15553728" cy="7183505"/>
          </a:xfrm>
          <a:prstGeom prst="rect">
            <a:avLst/>
          </a:prstGeom>
          <a:noFill/>
          <a:ln w="76200">
            <a:noFill/>
          </a:ln>
        </p:spPr>
        <p:txBody>
          <a:bodyPr wrap="square" rtlCol="0">
            <a:spAutoFit/>
          </a:bodyPr>
          <a:lstStyle/>
          <a:p>
            <a:pPr marL="914400" indent="-914400">
              <a:lnSpc>
                <a:spcPct val="120000"/>
              </a:lnSpc>
              <a:buFont typeface="+mj-lt"/>
              <a:buAutoNum type="arabicPeriod" startAt="21"/>
            </a:pPr>
            <a:r>
              <a:rPr lang="en-US" altLang="zh-CN" sz="4800" dirty="0" smtClean="0">
                <a:latin typeface="Times New Roman" panose="02020603050405020304" charset="0"/>
                <a:cs typeface="Times New Roman" panose="02020603050405020304" charset="0"/>
              </a:rPr>
              <a:t>“</a:t>
            </a:r>
            <a:r>
              <a:rPr lang="en-US" altLang="zh-CN" sz="4800" dirty="0">
                <a:latin typeface="Times New Roman" panose="02020603050405020304" charset="0"/>
                <a:cs typeface="Times New Roman" panose="02020603050405020304" charset="0"/>
              </a:rPr>
              <a:t>Yes,” I said</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914400" indent="-914400">
              <a:lnSpc>
                <a:spcPct val="120000"/>
              </a:lnSpc>
              <a:buFont typeface="+mj-lt"/>
              <a:buAutoNum type="arabicPeriod" startAt="21"/>
            </a:pPr>
            <a:r>
              <a:rPr lang="en-US" altLang="zh-CN" sz="4800" dirty="0" smtClean="0">
                <a:latin typeface="Times New Roman" panose="02020603050405020304" charset="0"/>
                <a:cs typeface="Times New Roman" panose="02020603050405020304" charset="0"/>
              </a:rPr>
              <a:t>“</a:t>
            </a:r>
            <a:r>
              <a:rPr lang="en-US" altLang="zh-CN" sz="4800" dirty="0">
                <a:latin typeface="Times New Roman" panose="02020603050405020304" charset="0"/>
                <a:cs typeface="Times New Roman" panose="02020603050405020304" charset="0"/>
              </a:rPr>
              <a:t>Well, it’s only 7 a.m., and the 7:05 a.m. flight has not left yet. If you hurry, you can make it.”</a:t>
            </a:r>
            <a:endParaRPr lang="en-US" altLang="zh-CN" sz="4800" dirty="0">
              <a:latin typeface="Times New Roman" panose="02020603050405020304" charset="0"/>
              <a:cs typeface="Times New Roman" panose="02020603050405020304" charset="0"/>
            </a:endParaRPr>
          </a:p>
          <a:p>
            <a:pPr marL="914400" indent="-914400">
              <a:lnSpc>
                <a:spcPct val="120000"/>
              </a:lnSpc>
              <a:buFont typeface="+mj-lt"/>
              <a:buAutoNum type="arabicPeriod" startAt="21"/>
            </a:pPr>
            <a:r>
              <a:rPr lang="en-US" altLang="zh-CN" sz="4800" dirty="0" smtClean="0">
                <a:latin typeface="Times New Roman" panose="02020603050405020304" charset="0"/>
                <a:cs typeface="Times New Roman" panose="02020603050405020304" charset="0"/>
                <a:hlinkClick r:id="rId1" action="ppaction://hlinksldjump"/>
              </a:rPr>
              <a:t>I </a:t>
            </a:r>
            <a:r>
              <a:rPr lang="en-US" altLang="zh-CN" sz="4800" dirty="0">
                <a:latin typeface="Times New Roman" panose="02020603050405020304" charset="0"/>
                <a:cs typeface="Times New Roman" panose="02020603050405020304" charset="0"/>
                <a:hlinkClick r:id="rId1" action="ppaction://hlinksldjump"/>
              </a:rPr>
              <a:t>was too embarrassed to </a:t>
            </a:r>
            <a:r>
              <a:rPr lang="en-US" altLang="zh-CN" sz="4800" dirty="0" smtClean="0">
                <a:latin typeface="Times New Roman" panose="02020603050405020304" charset="0"/>
                <a:cs typeface="Times New Roman" panose="02020603050405020304" charset="0"/>
                <a:hlinkClick r:id="rId1" action="ppaction://hlinksldjump"/>
              </a:rPr>
              <a:t>say</a:t>
            </a:r>
            <a:r>
              <a:rPr lang="en-US" altLang="zh-CN" sz="4800" baseline="30000" dirty="0" smtClean="0">
                <a:latin typeface="Times New Roman" panose="02020603050405020304" charset="0"/>
                <a:cs typeface="Times New Roman" panose="02020603050405020304" charset="0"/>
                <a:hlinkClick r:id="rId1" action="ppaction://hlinksldjump"/>
              </a:rPr>
              <a:t> </a:t>
            </a:r>
            <a:r>
              <a:rPr lang="en-US" altLang="zh-CN" sz="4800" dirty="0" smtClean="0">
                <a:latin typeface="Times New Roman" panose="02020603050405020304" charset="0"/>
                <a:cs typeface="Times New Roman" panose="02020603050405020304" charset="0"/>
                <a:hlinkClick r:id="rId1" action="ppaction://hlinksldjump"/>
              </a:rPr>
              <a:t>that </a:t>
            </a:r>
            <a:r>
              <a:rPr lang="en-US" altLang="zh-CN" sz="4800" dirty="0">
                <a:latin typeface="Times New Roman" panose="02020603050405020304" charset="0"/>
                <a:cs typeface="Times New Roman" panose="02020603050405020304" charset="0"/>
                <a:hlinkClick r:id="rId1" action="ppaction://hlinksldjump"/>
              </a:rPr>
              <a:t>I arrived at airports early so I wouldn’t have to </a:t>
            </a:r>
            <a:r>
              <a:rPr lang="en-US" altLang="zh-CN" sz="4800" dirty="0" smtClean="0">
                <a:latin typeface="Times New Roman" panose="02020603050405020304" charset="0"/>
                <a:cs typeface="Times New Roman" panose="02020603050405020304" charset="0"/>
                <a:hlinkClick r:id="rId1" action="ppaction://hlinksldjump"/>
              </a:rPr>
              <a:t>hurry</a:t>
            </a:r>
            <a:r>
              <a:rPr lang="en-US" altLang="zh-CN" sz="4800" dirty="0">
                <a:latin typeface="Times New Roman" panose="02020603050405020304" charset="0"/>
                <a:cs typeface="Times New Roman" panose="02020603050405020304" charset="0"/>
                <a:hlinkClick r:id="rId1" action="ppaction://hlinksldjump"/>
              </a:rPr>
              <a:t>.</a:t>
            </a:r>
            <a:r>
              <a:rPr lang="en-US" altLang="zh-CN" sz="4800" dirty="0">
                <a:latin typeface="Times New Roman" panose="02020603050405020304" charset="0"/>
                <a:cs typeface="Times New Roman" panose="02020603050405020304" charset="0"/>
              </a:rPr>
              <a:t> Instead, I ran down the corridor to the plane.</a:t>
            </a:r>
            <a:endParaRPr lang="en-US" altLang="zh-CN" sz="4800" dirty="0">
              <a:latin typeface="Times New Roman" panose="02020603050405020304" charset="0"/>
              <a:cs typeface="Times New Roman" panose="02020603050405020304" charset="0"/>
            </a:endParaRPr>
          </a:p>
          <a:p>
            <a:pPr marL="914400" indent="-914400">
              <a:lnSpc>
                <a:spcPct val="120000"/>
              </a:lnSpc>
              <a:buFont typeface="+mj-lt"/>
              <a:buAutoNum type="arabicPeriod" startAt="21"/>
            </a:pP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climbed on board, out of breath, red-faced, </a:t>
            </a:r>
            <a:r>
              <a:rPr lang="en-US" altLang="zh-CN" sz="4800" dirty="0" smtClean="0">
                <a:latin typeface="Times New Roman" panose="02020603050405020304" charset="0"/>
                <a:cs typeface="Times New Roman" panose="02020603050405020304" charset="0"/>
              </a:rPr>
              <a:t>and stumbled </a:t>
            </a:r>
            <a:r>
              <a:rPr lang="en-US" altLang="zh-CN" sz="4800" dirty="0">
                <a:latin typeface="Times New Roman" panose="02020603050405020304" charset="0"/>
                <a:cs typeface="Times New Roman" panose="02020603050405020304" charset="0"/>
              </a:rPr>
              <a:t>over a woman’s legs to get </a:t>
            </a:r>
            <a:r>
              <a:rPr lang="en-US" altLang="zh-CN" sz="4800" dirty="0" smtClean="0">
                <a:latin typeface="Times New Roman" panose="02020603050405020304" charset="0"/>
                <a:cs typeface="Times New Roman" panose="02020603050405020304" charset="0"/>
              </a:rPr>
              <a:t>to </a:t>
            </a:r>
            <a:r>
              <a:rPr lang="en-US" altLang="zh-CN" sz="4800" dirty="0">
                <a:latin typeface="Times New Roman" panose="02020603050405020304" charset="0"/>
                <a:cs typeface="Times New Roman" panose="02020603050405020304" charset="0"/>
              </a:rPr>
              <a:t>the last unoccupied seat.</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srcRect l="723" t="121" r="1934" b="1642"/>
          <a:stretch>
            <a:fillRect/>
          </a:stretch>
        </p:blipFill>
        <p:spPr>
          <a:xfrm>
            <a:off x="222251" y="1607820"/>
            <a:ext cx="17618710" cy="1130114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007096" y="2465512"/>
            <a:ext cx="15985776" cy="9971961"/>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6) I </a:t>
            </a:r>
            <a:r>
              <a:rPr lang="en-US" altLang="zh-CN" sz="4800" dirty="0">
                <a:latin typeface="Times New Roman" panose="02020603050405020304" charset="0"/>
                <a:cs typeface="Times New Roman" panose="02020603050405020304" charset="0"/>
              </a:rPr>
              <a:t>was too embarrassed to </a:t>
            </a:r>
            <a:r>
              <a:rPr lang="en-US" altLang="zh-CN" sz="4800" dirty="0" smtClean="0">
                <a:latin typeface="Times New Roman" panose="02020603050405020304" charset="0"/>
                <a:cs typeface="Times New Roman" panose="02020603050405020304" charset="0"/>
              </a:rPr>
              <a:t>say </a:t>
            </a:r>
            <a:r>
              <a:rPr lang="en-US" altLang="zh-CN" sz="4800" dirty="0">
                <a:latin typeface="Times New Roman" panose="02020603050405020304" charset="0"/>
                <a:cs typeface="Times New Roman" panose="02020603050405020304" charset="0"/>
              </a:rPr>
              <a:t>that I arrived at airports early so I wouldn’t have to </a:t>
            </a:r>
            <a:r>
              <a:rPr lang="en-US" altLang="zh-CN" sz="4800" dirty="0" smtClean="0">
                <a:latin typeface="Times New Roman" panose="02020603050405020304" charset="0"/>
                <a:cs typeface="Times New Roman" panose="02020603050405020304" charset="0"/>
              </a:rPr>
              <a:t>hurry. </a:t>
            </a:r>
            <a:r>
              <a:rPr lang="en-US" altLang="zh-CN" sz="4800" dirty="0">
                <a:latin typeface="Times New Roman" panose="02020603050405020304" charset="0"/>
                <a:cs typeface="Times New Roman" panose="02020603050405020304" charset="0"/>
              </a:rPr>
              <a:t>(Para. </a:t>
            </a:r>
            <a:r>
              <a:rPr lang="en-US" altLang="zh-CN" sz="4800" dirty="0" smtClean="0">
                <a:latin typeface="Times New Roman" panose="02020603050405020304" charset="0"/>
                <a:cs typeface="Times New Roman" panose="02020603050405020304" charset="0"/>
              </a:rPr>
              <a:t>23) </a:t>
            </a:r>
            <a:endParaRPr lang="en-US" altLang="zh-CN" sz="4800" dirty="0" smtClean="0">
              <a:latin typeface="Times New Roman" panose="02020603050405020304" charset="0"/>
              <a:cs typeface="Times New Roman" panose="02020603050405020304" charset="0"/>
            </a:endParaRPr>
          </a:p>
          <a:p>
            <a:pPr marL="571500" indent="-571500">
              <a:spcAft>
                <a:spcPts val="1200"/>
              </a:spcAft>
              <a:buFont typeface="Arial" panose="020B0604020202020204" pitchFamily="34" charset="0"/>
              <a:buChar char="•"/>
            </a:pPr>
            <a:r>
              <a:rPr kumimoji="1" lang="en-US" altLang="zh-CN" sz="4800" b="1" dirty="0" smtClean="0">
                <a:solidFill>
                  <a:srgbClr val="415070"/>
                </a:solidFill>
                <a:cs typeface="Times New Roman" panose="02020603050405020304" charset="0"/>
              </a:rPr>
              <a:t>Paraphrase: </a:t>
            </a:r>
            <a:endParaRPr kumimoji="1" lang="en-US" altLang="zh-CN" sz="4800" b="1" dirty="0" smtClean="0">
              <a:solidFill>
                <a:srgbClr val="415070"/>
              </a:solidFill>
              <a:cs typeface="Times New Roman" panose="02020603050405020304" charset="0"/>
            </a:endParaRPr>
          </a:p>
          <a:p>
            <a:pPr>
              <a:spcAft>
                <a:spcPts val="1200"/>
              </a:spcAft>
            </a:pPr>
            <a:r>
              <a:rPr lang="en-US" altLang="zh-CN" sz="4400" dirty="0" smtClean="0">
                <a:latin typeface="Times New Roman" panose="02020603050405020304" charset="0"/>
                <a:cs typeface="Times New Roman" panose="02020603050405020304" charset="0"/>
              </a:rPr>
              <a:t>I </a:t>
            </a:r>
            <a:r>
              <a:rPr lang="en-US" altLang="zh-CN" sz="4400" dirty="0">
                <a:latin typeface="Times New Roman" panose="02020603050405020304" charset="0"/>
                <a:cs typeface="Times New Roman" panose="02020603050405020304" charset="0"/>
              </a:rPr>
              <a:t>was so embarrassed that I could not say </a:t>
            </a:r>
            <a:r>
              <a:rPr lang="en-US" altLang="zh-CN" sz="4400" dirty="0" smtClean="0">
                <a:latin typeface="Times New Roman" panose="02020603050405020304" charset="0"/>
                <a:cs typeface="Times New Roman" panose="02020603050405020304" charset="0"/>
              </a:rPr>
              <a:t>…</a:t>
            </a:r>
            <a:endParaRPr lang="en-US" altLang="zh-CN" sz="4400" dirty="0" smtClean="0">
              <a:latin typeface="Times New Roman" panose="02020603050405020304" charset="0"/>
              <a:cs typeface="Times New Roman" panose="02020603050405020304" charset="0"/>
            </a:endParaRPr>
          </a:p>
          <a:p>
            <a:pPr>
              <a:spcAft>
                <a:spcPts val="1200"/>
              </a:spcAft>
            </a:pPr>
            <a:endParaRPr lang="en-US" altLang="zh-CN" sz="4400" dirty="0" smtClean="0">
              <a:latin typeface="Times New Roman" panose="02020603050405020304" charset="0"/>
              <a:cs typeface="Times New Roman" panose="02020603050405020304" charset="0"/>
            </a:endParaRPr>
          </a:p>
          <a:p>
            <a:pPr marL="571500" indent="-571500">
              <a:spcAft>
                <a:spcPts val="1200"/>
              </a:spcAft>
              <a:buFont typeface="Arial" panose="020B0604020202020204" pitchFamily="34" charset="0"/>
              <a:buChar char="•"/>
            </a:pPr>
            <a:r>
              <a:rPr kumimoji="1" lang="en-US" altLang="zh-CN" sz="4800" b="1" dirty="0" smtClean="0">
                <a:solidFill>
                  <a:srgbClr val="415070"/>
                </a:solidFill>
                <a:cs typeface="Times New Roman" panose="02020603050405020304" charset="0"/>
              </a:rPr>
              <a:t>Translation:</a:t>
            </a:r>
            <a:endParaRPr kumimoji="1" lang="en-US" altLang="zh-CN" sz="4800" b="1" dirty="0" smtClean="0">
              <a:solidFill>
                <a:srgbClr val="415070"/>
              </a:solidFill>
              <a:cs typeface="Times New Roman" panose="02020603050405020304" charset="0"/>
            </a:endParaRPr>
          </a:p>
          <a:p>
            <a:pPr>
              <a:spcAft>
                <a:spcPts val="1200"/>
              </a:spcAft>
            </a:pPr>
            <a:r>
              <a:rPr kumimoji="1" lang="zh-CN" altLang="en-US" sz="4000" dirty="0" smtClean="0">
                <a:latin typeface="Times New Roman" panose="02020603050405020304" charset="0"/>
                <a:cs typeface="Times New Roman" panose="02020603050405020304" charset="0"/>
              </a:rPr>
              <a:t>我</a:t>
            </a:r>
            <a:r>
              <a:rPr kumimoji="1" lang="zh-CN" altLang="en-US" sz="4000" dirty="0">
                <a:latin typeface="Times New Roman" panose="02020603050405020304" charset="0"/>
                <a:cs typeface="Times New Roman" panose="02020603050405020304" charset="0"/>
              </a:rPr>
              <a:t>实在不好意思说我到机场这么早就是不想赶时间</a:t>
            </a:r>
            <a:r>
              <a:rPr kumimoji="1" lang="zh-CN" altLang="en-US" sz="4000" dirty="0" smtClean="0">
                <a:latin typeface="Times New Roman" panose="02020603050405020304" charset="0"/>
                <a:cs typeface="Times New Roman" panose="02020603050405020304" charset="0"/>
              </a:rPr>
              <a:t>。</a:t>
            </a:r>
            <a:endParaRPr kumimoji="1" lang="en-US" altLang="zh-CN" sz="4000" dirty="0" smtClean="0">
              <a:latin typeface="Times New Roman" panose="02020603050405020304" charset="0"/>
              <a:cs typeface="Times New Roman" panose="02020603050405020304" charset="0"/>
            </a:endParaRPr>
          </a:p>
          <a:p>
            <a:pPr>
              <a:spcAft>
                <a:spcPts val="1200"/>
              </a:spcAft>
            </a:pPr>
            <a:endParaRPr kumimoji="1" lang="en-US" altLang="zh-CN" sz="4000" dirty="0">
              <a:latin typeface="Times New Roman" panose="02020603050405020304" charset="0"/>
              <a:cs typeface="Times New Roman" panose="02020603050405020304" charset="0"/>
            </a:endParaRPr>
          </a:p>
          <a:p>
            <a:pPr marL="571500" indent="-571500">
              <a:spcAft>
                <a:spcPts val="1200"/>
              </a:spcAft>
              <a:buFont typeface="Arial" panose="020B0604020202020204" pitchFamily="34" charset="0"/>
              <a:buChar char="•"/>
            </a:pPr>
            <a:r>
              <a:rPr kumimoji="1" lang="en-US" altLang="zh-CN" sz="4800" b="1" dirty="0" smtClean="0">
                <a:solidFill>
                  <a:srgbClr val="415070"/>
                </a:solidFill>
                <a:cs typeface="Arial" panose="020B0604020202020204" pitchFamily="34" charset="0"/>
              </a:rPr>
              <a:t>Sentence </a:t>
            </a:r>
            <a:r>
              <a:rPr kumimoji="1" lang="en-US" altLang="zh-CN" sz="4800" b="1" dirty="0">
                <a:solidFill>
                  <a:srgbClr val="415070"/>
                </a:solidFill>
                <a:cs typeface="Arial" panose="020B0604020202020204" pitchFamily="34" charset="0"/>
              </a:rPr>
              <a:t>structure</a:t>
            </a:r>
            <a:r>
              <a:rPr kumimoji="1" lang="zh-CN" altLang="en-US" sz="4800" b="1" dirty="0" smtClean="0">
                <a:solidFill>
                  <a:srgbClr val="415070"/>
                </a:solidFill>
                <a:latin typeface="Times New Roman" panose="02020603050405020304" charset="0"/>
                <a:cs typeface="Times New Roman" panose="02020603050405020304" charset="0"/>
              </a:rPr>
              <a:t>：</a:t>
            </a:r>
            <a:endParaRPr kumimoji="1" lang="en-US" altLang="zh-CN" sz="4800" b="1" dirty="0" smtClean="0">
              <a:solidFill>
                <a:srgbClr val="415070"/>
              </a:solidFill>
              <a:latin typeface="Times New Roman" panose="02020603050405020304" charset="0"/>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structure “sb. is too …to do sth.” means “sb. is so … that they cannot do sth.” </a:t>
            </a:r>
            <a:endParaRPr lang="en-US" altLang="zh-CN" sz="48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The man was too sick to dress himself.</a:t>
            </a:r>
            <a:endParaRPr kumimoji="1" lang="en-US" altLang="zh-CN" sz="4800" b="1" dirty="0">
              <a:solidFill>
                <a:srgbClr val="415070"/>
              </a:solidFill>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5" name="图片 14">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75454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132782" y="2681536"/>
            <a:ext cx="15791715" cy="7992573"/>
          </a:xfrm>
          <a:prstGeom prst="rect">
            <a:avLst/>
          </a:prstGeom>
          <a:noFill/>
          <a:ln w="76200">
            <a:noFill/>
          </a:ln>
        </p:spPr>
        <p:txBody>
          <a:bodyPr wrap="square" rtlCol="0">
            <a:spAutoFit/>
          </a:bodyPr>
          <a:lstStyle/>
          <a:p>
            <a:pPr marL="914400" indent="-914400">
              <a:lnSpc>
                <a:spcPct val="120000"/>
              </a:lnSpc>
              <a:buFont typeface="+mj-lt"/>
              <a:buAutoNum type="arabicPeriod" startAt="25"/>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woman I stepped over was no wimp. She had the </a:t>
            </a:r>
            <a:r>
              <a:rPr lang="en-US" altLang="zh-CN" sz="4800" dirty="0" smtClean="0">
                <a:latin typeface="Times New Roman" panose="02020603050405020304" charset="0"/>
                <a:cs typeface="Times New Roman" panose="02020603050405020304" charset="0"/>
              </a:rPr>
              <a:t>guts to </a:t>
            </a:r>
            <a:r>
              <a:rPr lang="en-US" altLang="zh-CN" sz="4800" dirty="0">
                <a:latin typeface="Times New Roman" panose="02020603050405020304" charset="0"/>
                <a:cs typeface="Times New Roman" panose="02020603050405020304" charset="0"/>
              </a:rPr>
              <a:t>complain. </a:t>
            </a:r>
            <a:r>
              <a:rPr lang="en-US" altLang="zh-CN" sz="4800" dirty="0" smtClean="0">
                <a:latin typeface="Times New Roman" panose="02020603050405020304" charset="0"/>
                <a:cs typeface="Times New Roman" panose="02020603050405020304" charset="0"/>
              </a:rPr>
              <a:t>“</a:t>
            </a:r>
            <a:r>
              <a:rPr lang="en-US" altLang="zh-CN" sz="4800" dirty="0">
                <a:latin typeface="Times New Roman" panose="02020603050405020304" charset="0"/>
                <a:cs typeface="Times New Roman" panose="02020603050405020304" charset="0"/>
              </a:rPr>
              <a:t>You should get to the airport earlier!” she snapped. “I was here early,” </a:t>
            </a: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said weakly. “But then somehow I wasn’t anymore.”</a:t>
            </a:r>
            <a:endParaRPr lang="en-US" altLang="zh-CN" sz="4800" dirty="0">
              <a:latin typeface="Times New Roman" panose="02020603050405020304" charset="0"/>
              <a:cs typeface="Times New Roman" panose="02020603050405020304" charset="0"/>
            </a:endParaRPr>
          </a:p>
          <a:p>
            <a:pPr marL="914400" indent="-914400">
              <a:lnSpc>
                <a:spcPct val="120000"/>
              </a:lnSpc>
              <a:buFont typeface="+mj-lt"/>
              <a:buAutoNum type="arabicPeriod" startAt="25"/>
            </a:pPr>
            <a:r>
              <a:rPr lang="en-US" altLang="zh-CN" sz="4800" dirty="0" smtClean="0">
                <a:latin typeface="Times New Roman" panose="02020603050405020304" charset="0"/>
                <a:cs typeface="Times New Roman" panose="02020603050405020304" charset="0"/>
              </a:rPr>
              <a:t>After </a:t>
            </a:r>
            <a:r>
              <a:rPr lang="en-US" altLang="zh-CN" sz="4800" dirty="0">
                <a:latin typeface="Times New Roman" panose="02020603050405020304" charset="0"/>
                <a:cs typeface="Times New Roman" panose="02020603050405020304" charset="0"/>
              </a:rPr>
              <a:t>a lifetime of arguing over whether I really have to pack 24 hours </a:t>
            </a:r>
            <a:r>
              <a:rPr lang="en-US" altLang="zh-CN" sz="4800" b="1" dirty="0" smtClean="0">
                <a:latin typeface="Times New Roman" panose="02020603050405020304" charset="0"/>
                <a:cs typeface="Times New Roman" panose="02020603050405020304" charset="0"/>
                <a:hlinkClick r:id="rId1" action="ppaction://hlinksldjump"/>
              </a:rPr>
              <a:t>in </a:t>
            </a:r>
            <a:r>
              <a:rPr lang="en-US" altLang="zh-CN" sz="4800" b="1" dirty="0">
                <a:latin typeface="Times New Roman" panose="02020603050405020304" charset="0"/>
                <a:cs typeface="Times New Roman" panose="02020603050405020304" charset="0"/>
                <a:hlinkClick r:id="rId1" action="ppaction://hlinksldjump"/>
              </a:rPr>
              <a:t>advance</a:t>
            </a:r>
            <a:r>
              <a:rPr lang="en-US" altLang="zh-CN" sz="4800" dirty="0">
                <a:latin typeface="Times New Roman" panose="02020603050405020304" charset="0"/>
                <a:cs typeface="Times New Roman" panose="02020603050405020304" charset="0"/>
              </a:rPr>
              <a:t> and set the alarm clock four hours </a:t>
            </a:r>
            <a:r>
              <a:rPr lang="en-US" altLang="zh-CN" sz="4800" dirty="0" smtClean="0">
                <a:latin typeface="Times New Roman" panose="02020603050405020304" charset="0"/>
                <a:cs typeface="Times New Roman" panose="02020603050405020304" charset="0"/>
              </a:rPr>
              <a:t>ahead, </a:t>
            </a:r>
            <a:r>
              <a:rPr lang="en-US" altLang="zh-CN" sz="4800" dirty="0">
                <a:latin typeface="Times New Roman" panose="02020603050405020304" charset="0"/>
                <a:cs typeface="Times New Roman" panose="02020603050405020304" charset="0"/>
              </a:rPr>
              <a:t>I have learned </a:t>
            </a:r>
            <a:r>
              <a:rPr lang="en-US" altLang="zh-CN" sz="4800" dirty="0" smtClean="0">
                <a:latin typeface="Times New Roman" panose="02020603050405020304" charset="0"/>
                <a:cs typeface="Times New Roman" panose="02020603050405020304" charset="0"/>
              </a:rPr>
              <a:t>one </a:t>
            </a:r>
            <a:r>
              <a:rPr lang="en-US" altLang="zh-CN" sz="4800" dirty="0">
                <a:latin typeface="Times New Roman" panose="02020603050405020304" charset="0"/>
                <a:cs typeface="Times New Roman" panose="02020603050405020304" charset="0"/>
              </a:rPr>
              <a:t>other fact about early-airport people and late-airport people: </a:t>
            </a:r>
            <a:endParaRPr lang="en-US" altLang="zh-CN" sz="4800" dirty="0">
              <a:latin typeface="Times New Roman" panose="02020603050405020304" charset="0"/>
              <a:cs typeface="Times New Roman" panose="02020603050405020304" charset="0"/>
            </a:endParaRPr>
          </a:p>
          <a:p>
            <a:pPr marL="914400" indent="-914400">
              <a:lnSpc>
                <a:spcPct val="120000"/>
              </a:lnSpc>
              <a:buFont typeface="+mj-lt"/>
              <a:buAutoNum type="arabicPeriod" startAt="25"/>
            </a:pPr>
            <a:r>
              <a:rPr lang="en-US" altLang="zh-CN" sz="4800" dirty="0" smtClean="0">
                <a:latin typeface="Times New Roman" panose="02020603050405020304" charset="0"/>
                <a:cs typeface="Times New Roman" panose="02020603050405020304" charset="0"/>
              </a:rPr>
              <a:t>They </a:t>
            </a:r>
            <a:r>
              <a:rPr lang="en-US" altLang="zh-CN" sz="4800" dirty="0">
                <a:latin typeface="Times New Roman" panose="02020603050405020304" charset="0"/>
                <a:cs typeface="Times New Roman" panose="02020603050405020304" charset="0"/>
              </a:rPr>
              <a:t>always marry each other.</a:t>
            </a:r>
            <a:endParaRPr lang="en-US" altLang="zh-CN" sz="4800" baseline="30000" dirty="0" smtClean="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9" name="图片 8">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789223" y="11954104"/>
            <a:ext cx="1116818" cy="108540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292268"/>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7" name="矩形 6"/>
          <p:cNvSpPr/>
          <p:nvPr/>
        </p:nvSpPr>
        <p:spPr>
          <a:xfrm>
            <a:off x="5399584" y="3185592"/>
            <a:ext cx="10873208" cy="9064561"/>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989637" y="6325584"/>
            <a:ext cx="4245064" cy="250816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smtClean="0">
                <a:solidFill>
                  <a:srgbClr val="415070"/>
                </a:solidFill>
                <a:latin typeface="+mj-lt"/>
                <a:ea typeface="Times New Roman" panose="02020603050405020304" charset="0"/>
                <a:cs typeface="Times New Roman" panose="02020603050405020304" charset="0"/>
              </a:rPr>
              <a:t>Text exploration</a:t>
            </a:r>
            <a:endParaRPr kumimoji="1" lang="zh-CN" altLang="en-US" sz="6000" b="1" dirty="0">
              <a:solidFill>
                <a:srgbClr val="415070"/>
              </a:solidFill>
              <a:latin typeface="+mj-lt"/>
              <a:ea typeface="Times New Roman" panose="02020603050405020304" charset="0"/>
              <a:cs typeface="Times New Roman" panose="02020603050405020304" charset="0"/>
            </a:endParaRPr>
          </a:p>
        </p:txBody>
      </p:sp>
      <p:sp>
        <p:nvSpPr>
          <p:cNvPr id="9" name="矩形 8">
            <a:hlinkClick r:id="rId1" action="ppaction://hlinksldjump"/>
          </p:cNvPr>
          <p:cNvSpPr/>
          <p:nvPr/>
        </p:nvSpPr>
        <p:spPr>
          <a:xfrm>
            <a:off x="7290148" y="421803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latin typeface="+mj-lt"/>
              </a:rPr>
              <a:t> Background information </a:t>
            </a:r>
            <a:endParaRPr kumimoji="1" lang="en-US" altLang="zh-CN" sz="5400" b="1" dirty="0" smtClean="0">
              <a:solidFill>
                <a:schemeClr val="bg1">
                  <a:lumMod val="75000"/>
                </a:schemeClr>
              </a:solidFill>
              <a:latin typeface="+mj-lt"/>
            </a:endParaRPr>
          </a:p>
        </p:txBody>
      </p:sp>
      <p:sp>
        <p:nvSpPr>
          <p:cNvPr id="11" name="矩形 10">
            <a:hlinkClick r:id="rId2" action="ppaction://hlinksldjump"/>
          </p:cNvPr>
          <p:cNvSpPr/>
          <p:nvPr/>
        </p:nvSpPr>
        <p:spPr>
          <a:xfrm>
            <a:off x="7283107" y="5680011"/>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5400" b="1" dirty="0" smtClean="0">
                <a:solidFill>
                  <a:schemeClr val="bg1">
                    <a:lumMod val="75000"/>
                  </a:schemeClr>
                </a:solidFill>
              </a:rPr>
              <a:t> </a:t>
            </a:r>
            <a:r>
              <a:rPr kumimoji="1" lang="en-US" altLang="zh-CN" sz="5400" b="1" dirty="0">
                <a:solidFill>
                  <a:schemeClr val="bg1">
                    <a:lumMod val="75000"/>
                  </a:schemeClr>
                </a:solidFill>
              </a:rPr>
              <a:t>Pre-reading questions </a:t>
            </a:r>
            <a:endParaRPr kumimoji="1" lang="en-US" altLang="zh-CN" sz="5400" b="1" dirty="0">
              <a:solidFill>
                <a:schemeClr val="bg1">
                  <a:lumMod val="75000"/>
                </a:schemeClr>
              </a:solidFill>
            </a:endParaRPr>
          </a:p>
        </p:txBody>
      </p:sp>
      <p:sp>
        <p:nvSpPr>
          <p:cNvPr id="12" name="矩形 11">
            <a:hlinkClick r:id="rId3" action="ppaction://hlinksldjump"/>
          </p:cNvPr>
          <p:cNvSpPr/>
          <p:nvPr/>
        </p:nvSpPr>
        <p:spPr>
          <a:xfrm>
            <a:off x="7290148" y="10124756"/>
            <a:ext cx="7344000" cy="108000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accent1">
                    <a:lumMod val="75000"/>
                  </a:schemeClr>
                </a:solidFill>
              </a:rPr>
              <a:t> Vocabulary</a:t>
            </a:r>
            <a:endParaRPr kumimoji="1" lang="zh-CN" altLang="en-US" sz="5400" b="1" dirty="0">
              <a:solidFill>
                <a:srgbClr val="376092"/>
              </a:solidFill>
            </a:endParaRPr>
          </a:p>
        </p:txBody>
      </p:sp>
      <p:sp>
        <p:nvSpPr>
          <p:cNvPr id="14" name="矩形 13">
            <a:hlinkClick r:id="rId4" action="ppaction://hlinksldjump"/>
          </p:cNvPr>
          <p:cNvSpPr/>
          <p:nvPr/>
        </p:nvSpPr>
        <p:spPr>
          <a:xfrm>
            <a:off x="7290148" y="716709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kumimoji="1" lang="en-US" altLang="zh-CN" sz="5400" b="1" dirty="0">
                <a:solidFill>
                  <a:schemeClr val="bg1">
                    <a:lumMod val="85000"/>
                  </a:schemeClr>
                </a:solidFill>
              </a:rPr>
              <a:t> </a:t>
            </a:r>
            <a:r>
              <a:rPr kumimoji="1" lang="en-US" altLang="zh-CN" sz="5400" b="1" dirty="0">
                <a:solidFill>
                  <a:schemeClr val="bg1">
                    <a:lumMod val="75000"/>
                  </a:schemeClr>
                </a:solidFill>
              </a:rPr>
              <a:t>Structure </a:t>
            </a:r>
            <a:endParaRPr kumimoji="1" lang="en-US" altLang="zh-CN" sz="5400" b="1" dirty="0">
              <a:solidFill>
                <a:schemeClr val="bg1">
                  <a:lumMod val="75000"/>
                </a:schemeClr>
              </a:solidFill>
            </a:endParaRPr>
          </a:p>
        </p:txBody>
      </p:sp>
      <p:sp>
        <p:nvSpPr>
          <p:cNvPr id="13" name="矩形 12"/>
          <p:cNvSpPr/>
          <p:nvPr/>
        </p:nvSpPr>
        <p:spPr>
          <a:xfrm>
            <a:off x="7290148" y="8654179"/>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Text reading</a:t>
            </a:r>
            <a:endParaRPr kumimoji="1" lang="en-US" altLang="zh-CN" sz="54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723" t="121" r="1934" b="1642"/>
          <a:stretch>
            <a:fillRect/>
          </a:stretch>
        </p:blipFill>
        <p:spPr>
          <a:xfrm>
            <a:off x="252235" y="1578569"/>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511152" y="2609528"/>
            <a:ext cx="14689632" cy="8217634"/>
          </a:xfrm>
          <a:prstGeom prst="rect">
            <a:avLst/>
          </a:prstGeom>
          <a:noFill/>
          <a:ln w="76200">
            <a:noFill/>
          </a:ln>
        </p:spPr>
        <p:txBody>
          <a:bodyPr wrap="square" rtlCol="0">
            <a:spAutoFit/>
          </a:bodyPr>
          <a:lstStyle/>
          <a:p>
            <a:r>
              <a:rPr lang="en-US" altLang="zh-CN" sz="4800" dirty="0" smtClean="0">
                <a:latin typeface="Times New Roman" panose="02020603050405020304" charset="0"/>
                <a:cs typeface="Times New Roman" panose="02020603050405020304" charset="0"/>
              </a:rPr>
              <a:t>1. </a:t>
            </a:r>
            <a:r>
              <a:rPr lang="en-US" altLang="zh-CN" sz="4800" b="1" dirty="0" smtClean="0">
                <a:solidFill>
                  <a:srgbClr val="FF0000"/>
                </a:solidFill>
                <a:latin typeface="Times New Roman" panose="02020603050405020304" charset="0"/>
                <a:cs typeface="Times New Roman" panose="02020603050405020304" charset="0"/>
              </a:rPr>
              <a:t>barely</a:t>
            </a:r>
            <a:r>
              <a:rPr lang="en-US" altLang="zh-CN" sz="4800" b="1" dirty="0" smtClean="0">
                <a:latin typeface="Times New Roman" panose="02020603050405020304" charset="0"/>
                <a:cs typeface="Times New Roman" panose="02020603050405020304" charset="0"/>
              </a:rPr>
              <a:t> </a:t>
            </a:r>
            <a:r>
              <a:rPr lang="en-US" altLang="zh-CN" sz="4800" i="1" dirty="0" smtClean="0">
                <a:latin typeface="Times New Roman" panose="02020603050405020304" charset="0"/>
                <a:cs typeface="Times New Roman" panose="02020603050405020304" charset="0"/>
              </a:rPr>
              <a:t>ad</a:t>
            </a:r>
            <a:r>
              <a:rPr lang="en-US" altLang="zh-CN" sz="4800" dirty="0">
                <a:latin typeface="Times New Roman" panose="02020603050405020304" charset="0"/>
                <a:cs typeface="Times New Roman" panose="02020603050405020304" charset="0"/>
              </a:rPr>
              <a:t>. </a:t>
            </a:r>
            <a:endParaRPr lang="en-US" altLang="zh-CN" sz="4800" dirty="0" smtClean="0">
              <a:latin typeface="Times New Roman" panose="02020603050405020304" charset="0"/>
              <a:cs typeface="Times New Roman" panose="02020603050405020304" charset="0"/>
            </a:endParaRPr>
          </a:p>
          <a:p>
            <a:r>
              <a:rPr lang="en-US" altLang="zh-CN" sz="4800" dirty="0" smtClean="0">
                <a:latin typeface="Times New Roman" panose="02020603050405020304" charset="0"/>
                <a:cs typeface="Times New Roman" panose="02020603050405020304" charset="0"/>
              </a:rPr>
              <a:t>1</a:t>
            </a:r>
            <a:r>
              <a:rPr lang="en-US" altLang="zh-CN" sz="4800" dirty="0">
                <a:latin typeface="Times New Roman" panose="02020603050405020304" charset="0"/>
                <a:cs typeface="Times New Roman" panose="02020603050405020304" charset="0"/>
              </a:rPr>
              <a:t>)  almost not </a:t>
            </a:r>
            <a:r>
              <a:rPr lang="en-US" altLang="zh-CN" sz="4800" dirty="0" smtClean="0">
                <a:latin typeface="Times New Roman" panose="02020603050405020304" charset="0"/>
                <a:cs typeface="Times New Roman" panose="02020603050405020304" charset="0"/>
              </a:rPr>
              <a:t> </a:t>
            </a:r>
            <a:r>
              <a:rPr kumimoji="1" lang="zh-CN" altLang="en-US" sz="4000" dirty="0" smtClean="0">
                <a:latin typeface="Times New Roman" panose="02020603050405020304" charset="0"/>
                <a:cs typeface="Times New Roman" panose="02020603050405020304" charset="0"/>
              </a:rPr>
              <a:t>几</a:t>
            </a:r>
            <a:r>
              <a:rPr kumimoji="1" lang="zh-CN" altLang="en-US" sz="4000" dirty="0">
                <a:latin typeface="Times New Roman" panose="02020603050405020304" charset="0"/>
                <a:cs typeface="Times New Roman" panose="02020603050405020304" charset="0"/>
              </a:rPr>
              <a:t>乎不</a:t>
            </a:r>
            <a:endParaRPr kumimoji="1" lang="zh-CN" altLang="en-US" sz="4000" dirty="0">
              <a:latin typeface="Times New Roman" panose="02020603050405020304" charset="0"/>
              <a:cs typeface="Times New Roman" panose="02020603050405020304" charset="0"/>
            </a:endParaRPr>
          </a:p>
          <a:p>
            <a:pPr lvl="1"/>
            <a:r>
              <a:rPr lang="en-US" altLang="zh-CN" sz="4800" dirty="0">
                <a:latin typeface="Times New Roman" panose="02020603050405020304" charset="0"/>
                <a:cs typeface="Times New Roman" panose="02020603050405020304" charset="0"/>
              </a:rPr>
              <a:t>e.g. The dark line of the mountains was </a:t>
            </a:r>
            <a:r>
              <a:rPr lang="en-US" altLang="zh-CN" sz="4800" u="sng" dirty="0">
                <a:latin typeface="Times New Roman" panose="02020603050405020304" charset="0"/>
                <a:cs typeface="Times New Roman" panose="02020603050405020304" charset="0"/>
              </a:rPr>
              <a:t>barely</a:t>
            </a:r>
            <a:r>
              <a:rPr lang="en-US" altLang="zh-CN" sz="4800" dirty="0">
                <a:latin typeface="Times New Roman" panose="02020603050405020304" charset="0"/>
                <a:cs typeface="Times New Roman" panose="02020603050405020304" charset="0"/>
              </a:rPr>
              <a:t> visible against the night sky.</a:t>
            </a:r>
            <a:endParaRPr lang="en-US" altLang="zh-CN" sz="4800" dirty="0">
              <a:latin typeface="Times New Roman" panose="02020603050405020304" charset="0"/>
              <a:cs typeface="Times New Roman" panose="02020603050405020304" charset="0"/>
            </a:endParaRPr>
          </a:p>
          <a:p>
            <a:endParaRPr lang="en-US" altLang="zh-CN" sz="4800" dirty="0" smtClean="0">
              <a:latin typeface="Times New Roman" panose="02020603050405020304" charset="0"/>
              <a:cs typeface="Times New Roman" panose="02020603050405020304" charset="0"/>
            </a:endParaRPr>
          </a:p>
          <a:p>
            <a:r>
              <a:rPr lang="en-US" altLang="zh-CN" sz="4800" dirty="0" smtClean="0">
                <a:latin typeface="Times New Roman" panose="02020603050405020304" charset="0"/>
                <a:cs typeface="Times New Roman" panose="02020603050405020304" charset="0"/>
              </a:rPr>
              <a:t>2</a:t>
            </a:r>
            <a:r>
              <a:rPr lang="en-US" altLang="zh-CN" sz="4800" dirty="0">
                <a:latin typeface="Times New Roman" panose="02020603050405020304" charset="0"/>
                <a:cs typeface="Times New Roman" panose="02020603050405020304" charset="0"/>
              </a:rPr>
              <a:t>)  only with great difficulty or effort </a:t>
            </a:r>
            <a:r>
              <a:rPr lang="en-US" altLang="zh-CN" sz="4800" dirty="0" smtClean="0">
                <a:latin typeface="Times New Roman" panose="02020603050405020304" charset="0"/>
                <a:cs typeface="Times New Roman" panose="02020603050405020304" charset="0"/>
              </a:rPr>
              <a:t> </a:t>
            </a:r>
            <a:r>
              <a:rPr kumimoji="1" lang="zh-CN" altLang="en-US" sz="4000" dirty="0" smtClean="0">
                <a:latin typeface="Times New Roman" panose="02020603050405020304" charset="0"/>
                <a:cs typeface="Times New Roman" panose="02020603050405020304" charset="0"/>
              </a:rPr>
              <a:t>勉</a:t>
            </a:r>
            <a:r>
              <a:rPr kumimoji="1" lang="zh-CN" altLang="en-US" sz="4000" dirty="0">
                <a:latin typeface="Times New Roman" panose="02020603050405020304" charset="0"/>
                <a:cs typeface="Times New Roman" panose="02020603050405020304" charset="0"/>
              </a:rPr>
              <a:t>强才能</a:t>
            </a:r>
            <a:endParaRPr kumimoji="1" lang="zh-CN" altLang="en-US" sz="4000" dirty="0">
              <a:latin typeface="Times New Roman" panose="02020603050405020304" charset="0"/>
              <a:cs typeface="Times New Roman" panose="02020603050405020304" charset="0"/>
            </a:endParaRPr>
          </a:p>
          <a:p>
            <a:pPr lvl="1"/>
            <a:r>
              <a:rPr lang="en-US" altLang="zh-CN" sz="4800" dirty="0">
                <a:latin typeface="Times New Roman" panose="02020603050405020304" charset="0"/>
                <a:cs typeface="Times New Roman" panose="02020603050405020304" charset="0"/>
              </a:rPr>
              <a:t>e.g. He was very sick and </a:t>
            </a:r>
            <a:r>
              <a:rPr lang="en-US" altLang="zh-CN" sz="4800" u="sng" dirty="0">
                <a:latin typeface="Times New Roman" panose="02020603050405020304" charset="0"/>
                <a:cs typeface="Times New Roman" panose="02020603050405020304" charset="0"/>
              </a:rPr>
              <a:t>barely</a:t>
            </a:r>
            <a:r>
              <a:rPr lang="en-US" altLang="zh-CN" sz="4800" dirty="0">
                <a:latin typeface="Times New Roman" panose="02020603050405020304" charset="0"/>
                <a:cs typeface="Times New Roman" panose="02020603050405020304" charset="0"/>
              </a:rPr>
              <a:t> able to walk.</a:t>
            </a:r>
            <a:endParaRPr lang="en-US" altLang="zh-CN" sz="4800" dirty="0">
              <a:latin typeface="Times New Roman" panose="02020603050405020304" charset="0"/>
              <a:cs typeface="Times New Roman" panose="02020603050405020304" charset="0"/>
            </a:endParaRPr>
          </a:p>
          <a:p>
            <a:pPr lvl="1"/>
            <a:endParaRPr lang="en-US" altLang="zh-CN" sz="4800" dirty="0" smtClean="0">
              <a:latin typeface="Times New Roman" panose="02020603050405020304" charset="0"/>
              <a:cs typeface="Times New Roman" panose="02020603050405020304" charset="0"/>
            </a:endParaRPr>
          </a:p>
          <a:p>
            <a:r>
              <a:rPr lang="en-US" altLang="zh-CN" sz="4800" dirty="0" smtClean="0">
                <a:latin typeface="Times New Roman" panose="02020603050405020304" charset="0"/>
                <a:cs typeface="Times New Roman" panose="02020603050405020304" charset="0"/>
              </a:rPr>
              <a:t>3</a:t>
            </a:r>
            <a:r>
              <a:rPr lang="en-US" altLang="zh-CN" sz="4800" dirty="0">
                <a:latin typeface="Times New Roman" panose="02020603050405020304" charset="0"/>
                <a:cs typeface="Times New Roman" panose="02020603050405020304" charset="0"/>
              </a:rPr>
              <a:t>)  used to emphasize that sth. happens immediately after a previous action </a:t>
            </a:r>
            <a:r>
              <a:rPr lang="en-US" altLang="zh-CN" sz="4800" dirty="0" smtClean="0">
                <a:latin typeface="Times New Roman" panose="02020603050405020304" charset="0"/>
                <a:cs typeface="Times New Roman" panose="02020603050405020304" charset="0"/>
              </a:rPr>
              <a:t> </a:t>
            </a:r>
            <a:r>
              <a:rPr kumimoji="1" lang="zh-CN" altLang="en-US" sz="4000" dirty="0" smtClean="0">
                <a:latin typeface="Times New Roman" panose="02020603050405020304" charset="0"/>
                <a:cs typeface="Times New Roman" panose="02020603050405020304" charset="0"/>
              </a:rPr>
              <a:t>刚</a:t>
            </a:r>
            <a:r>
              <a:rPr kumimoji="1" lang="zh-CN" altLang="en-US" sz="4000" dirty="0">
                <a:latin typeface="Times New Roman" panose="02020603050405020304" charset="0"/>
                <a:cs typeface="Times New Roman" panose="02020603050405020304" charset="0"/>
              </a:rPr>
              <a:t>刚（表示强调）</a:t>
            </a:r>
            <a:endParaRPr kumimoji="1" lang="zh-CN" altLang="en-US" sz="4000" dirty="0">
              <a:latin typeface="Times New Roman" panose="02020603050405020304" charset="0"/>
              <a:cs typeface="Times New Roman" panose="02020603050405020304" charset="0"/>
            </a:endParaRPr>
          </a:p>
          <a:p>
            <a:pPr lvl="1"/>
            <a:r>
              <a:rPr lang="en-US" altLang="zh-CN" sz="4800" dirty="0">
                <a:latin typeface="Times New Roman" panose="02020603050405020304" charset="0"/>
                <a:cs typeface="Times New Roman" panose="02020603050405020304" charset="0"/>
              </a:rPr>
              <a:t>e.g. They had </a:t>
            </a:r>
            <a:r>
              <a:rPr lang="en-US" altLang="zh-CN" sz="4800" u="sng" dirty="0">
                <a:latin typeface="Times New Roman" panose="02020603050405020304" charset="0"/>
                <a:cs typeface="Times New Roman" panose="02020603050405020304" charset="0"/>
              </a:rPr>
              <a:t>barely</a:t>
            </a:r>
            <a:r>
              <a:rPr lang="en-US" altLang="zh-CN" sz="4800" dirty="0">
                <a:latin typeface="Times New Roman" panose="02020603050405020304" charset="0"/>
                <a:cs typeface="Times New Roman" panose="02020603050405020304" charset="0"/>
              </a:rPr>
              <a:t> sat down before policemen came in.</a:t>
            </a:r>
            <a:endParaRPr lang="en-US" altLang="zh-CN" sz="4800" dirty="0" smtClean="0">
              <a:latin typeface="Times New Roman" panose="02020603050405020304" charset="0"/>
              <a:cs typeface="Times New Roman" panose="02020603050405020304" charset="0"/>
            </a:endParaRPr>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723" t="121" r="1934" b="1642"/>
          <a:stretch>
            <a:fillRect/>
          </a:stretch>
        </p:blipFill>
        <p:spPr>
          <a:xfrm>
            <a:off x="252235" y="1578568"/>
            <a:ext cx="17618710" cy="10894785"/>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510944" y="3113584"/>
            <a:ext cx="14689632" cy="7595926"/>
          </a:xfrm>
          <a:prstGeom prst="rect">
            <a:avLst/>
          </a:prstGeom>
          <a:noFill/>
          <a:ln w="76200">
            <a:noFill/>
          </a:ln>
        </p:spPr>
        <p:txBody>
          <a:bodyPr wrap="square" rtlCol="0">
            <a:spAutoFit/>
          </a:bodyPr>
          <a:lstStyle/>
          <a:p>
            <a:pPr>
              <a:spcAft>
                <a:spcPts val="1200"/>
              </a:spcAft>
            </a:pPr>
            <a:r>
              <a:rPr kumimoji="1" lang="en-US" altLang="zh-CN" sz="4800" b="1" dirty="0">
                <a:solidFill>
                  <a:srgbClr val="415070"/>
                </a:solidFill>
                <a:cs typeface="Arial" panose="020B0604020202020204" pitchFamily="34" charset="0"/>
              </a:rPr>
              <a:t>Practice</a:t>
            </a:r>
            <a:r>
              <a:rPr kumimoji="1" lang="en-US" altLang="zh-CN" sz="4800" b="1" dirty="0" smtClean="0">
                <a:solidFill>
                  <a:srgbClr val="415070"/>
                </a:solidFill>
                <a:cs typeface="Arial" panose="020B0604020202020204" pitchFamily="34" charset="0"/>
              </a:rPr>
              <a:t>:</a:t>
            </a:r>
            <a:endParaRPr kumimoji="1" lang="en-US" altLang="zh-CN" sz="4800" b="1" dirty="0" smtClean="0">
              <a:solidFill>
                <a:srgbClr val="415070"/>
              </a:solidFill>
              <a:cs typeface="Arial" panose="020B0604020202020204" pitchFamily="34" charset="0"/>
            </a:endParaRPr>
          </a:p>
          <a:p>
            <a:pPr>
              <a:spcAft>
                <a:spcPts val="1200"/>
              </a:spcAft>
            </a:pPr>
            <a:r>
              <a:rPr lang="en-US" altLang="zh-CN" sz="4000" dirty="0" smtClean="0">
                <a:latin typeface="+mn-ea"/>
                <a:cs typeface="Times New Roman" panose="02020603050405020304" charset="0"/>
              </a:rPr>
              <a:t>① </a:t>
            </a:r>
            <a:r>
              <a:rPr lang="zh-CN" altLang="en-US" sz="4000" dirty="0" smtClean="0">
                <a:latin typeface="+mn-ea"/>
                <a:cs typeface="Times New Roman" panose="02020603050405020304" charset="0"/>
              </a:rPr>
              <a:t>我</a:t>
            </a:r>
            <a:r>
              <a:rPr lang="zh-CN" altLang="en-US" sz="4000" dirty="0">
                <a:latin typeface="+mn-ea"/>
                <a:cs typeface="Times New Roman" panose="02020603050405020304" charset="0"/>
              </a:rPr>
              <a:t>在街上没走几步就意识到自己迷路了。</a:t>
            </a:r>
            <a:r>
              <a:rPr lang="zh-CN" altLang="en-US" sz="4000" dirty="0" smtClean="0"/>
              <a:t> </a:t>
            </a:r>
            <a:endParaRPr lang="en-US" altLang="zh-CN" sz="4000" dirty="0">
              <a:latin typeface="+mn-ea"/>
              <a:cs typeface="Times New Roman" panose="02020603050405020304" charset="0"/>
            </a:endParaRPr>
          </a:p>
          <a:p>
            <a:pPr lvl="1">
              <a:spcAft>
                <a:spcPts val="1200"/>
              </a:spcAft>
            </a:pPr>
            <a:r>
              <a:rPr lang="en-US" altLang="zh-CN" sz="4800" u="sng" dirty="0">
                <a:latin typeface="Times New Roman" panose="02020603050405020304" charset="0"/>
                <a:cs typeface="Times New Roman" panose="02020603050405020304" charset="0"/>
              </a:rPr>
              <a:t>Barely</a:t>
            </a:r>
            <a:r>
              <a:rPr lang="en-US" altLang="zh-CN" sz="4800" dirty="0">
                <a:latin typeface="Times New Roman" panose="02020603050405020304" charset="0"/>
                <a:cs typeface="Times New Roman" panose="02020603050405020304" charset="0"/>
              </a:rPr>
              <a:t> had I set foot in the street when I realised I was </a:t>
            </a:r>
            <a:r>
              <a:rPr lang="en-US" altLang="zh-CN" sz="4800" dirty="0" smtClean="0">
                <a:latin typeface="Times New Roman" panose="02020603050405020304" charset="0"/>
                <a:cs typeface="Times New Roman" panose="02020603050405020304" charset="0"/>
              </a:rPr>
              <a:t>lost.</a:t>
            </a:r>
            <a:endParaRPr lang="en-US" altLang="zh-CN" sz="4800" dirty="0" smtClean="0">
              <a:latin typeface="Times New Roman" panose="02020603050405020304" charset="0"/>
              <a:cs typeface="Times New Roman" panose="02020603050405020304" charset="0"/>
            </a:endParaRPr>
          </a:p>
          <a:p>
            <a:pPr>
              <a:spcAft>
                <a:spcPts val="1200"/>
              </a:spcAft>
            </a:pPr>
            <a:r>
              <a:rPr lang="zh-CN" altLang="zh-CN" sz="4000" dirty="0" smtClean="0">
                <a:latin typeface="+mn-ea"/>
                <a:cs typeface="Times New Roman" panose="02020603050405020304" charset="0"/>
              </a:rPr>
              <a:t>②</a:t>
            </a:r>
            <a:r>
              <a:rPr lang="en-US" altLang="zh-CN" sz="4000" dirty="0" smtClean="0">
                <a:latin typeface="+mn-ea"/>
                <a:cs typeface="Times New Roman" panose="02020603050405020304" charset="0"/>
              </a:rPr>
              <a:t> </a:t>
            </a:r>
            <a:r>
              <a:rPr lang="zh-CN" altLang="en-US" sz="4000" dirty="0" smtClean="0">
                <a:latin typeface="+mn-ea"/>
                <a:cs typeface="Times New Roman" panose="02020603050405020304" charset="0"/>
              </a:rPr>
              <a:t>我</a:t>
            </a:r>
            <a:r>
              <a:rPr lang="zh-CN" altLang="en-US" sz="4000" dirty="0">
                <a:latin typeface="+mn-ea"/>
                <a:cs typeface="Times New Roman" panose="02020603050405020304" charset="0"/>
              </a:rPr>
              <a:t>们差点没赶上火车</a:t>
            </a:r>
            <a:r>
              <a:rPr lang="zh-CN" altLang="en-US" sz="4000" dirty="0" smtClean="0">
                <a:latin typeface="+mn-ea"/>
                <a:cs typeface="Times New Roman" panose="02020603050405020304" charset="0"/>
              </a:rPr>
              <a:t>。</a:t>
            </a:r>
            <a:endParaRPr lang="en-US" altLang="zh-CN" sz="4000" dirty="0" smtClean="0">
              <a:latin typeface="+mn-ea"/>
              <a:cs typeface="Times New Roman" panose="02020603050405020304" charset="0"/>
            </a:endParaRPr>
          </a:p>
          <a:p>
            <a:pPr lvl="1">
              <a:spcAft>
                <a:spcPts val="1200"/>
              </a:spcAft>
            </a:pPr>
            <a:r>
              <a:rPr lang="en-US" altLang="zh-CN" sz="4800" dirty="0" smtClean="0">
                <a:latin typeface="Times New Roman" panose="02020603050405020304" charset="0"/>
                <a:cs typeface="Times New Roman" panose="02020603050405020304" charset="0"/>
              </a:rPr>
              <a:t>We </a:t>
            </a:r>
            <a:r>
              <a:rPr lang="en-US" altLang="zh-CN" sz="4800" u="sng" dirty="0">
                <a:latin typeface="Times New Roman" panose="02020603050405020304" charset="0"/>
                <a:cs typeface="Times New Roman" panose="02020603050405020304" charset="0"/>
              </a:rPr>
              <a:t>barely</a:t>
            </a:r>
            <a:r>
              <a:rPr lang="en-US" altLang="zh-CN" sz="4800" dirty="0">
                <a:latin typeface="Times New Roman" panose="02020603050405020304" charset="0"/>
                <a:cs typeface="Times New Roman" panose="02020603050405020304" charset="0"/>
              </a:rPr>
              <a:t> had time to catch the train</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200"/>
              </a:spcAft>
            </a:pPr>
            <a:r>
              <a:rPr lang="zh-CN" altLang="zh-CN" sz="4000" dirty="0" smtClean="0">
                <a:latin typeface="+mn-ea"/>
                <a:cs typeface="Times New Roman" panose="02020603050405020304" charset="0"/>
              </a:rPr>
              <a:t>③</a:t>
            </a:r>
            <a:r>
              <a:rPr lang="en-US" altLang="zh-CN" sz="4000" dirty="0" smtClean="0">
                <a:latin typeface="+mn-ea"/>
                <a:cs typeface="Times New Roman" panose="02020603050405020304" charset="0"/>
              </a:rPr>
              <a:t> </a:t>
            </a:r>
            <a:r>
              <a:rPr lang="zh-CN" altLang="en-US" sz="4000" dirty="0" smtClean="0">
                <a:latin typeface="+mn-ea"/>
                <a:cs typeface="Times New Roman" panose="02020603050405020304" charset="0"/>
              </a:rPr>
              <a:t>我</a:t>
            </a:r>
            <a:r>
              <a:rPr lang="zh-CN" altLang="en-US" sz="4000" dirty="0">
                <a:latin typeface="+mn-ea"/>
                <a:cs typeface="Times New Roman" panose="02020603050405020304" charset="0"/>
              </a:rPr>
              <a:t>刚刚开始讲话，他便打断了我。</a:t>
            </a:r>
            <a:endParaRPr lang="en-US" altLang="zh-CN" sz="4000" dirty="0"/>
          </a:p>
          <a:p>
            <a:pPr lvl="1">
              <a:spcAft>
                <a:spcPts val="1200"/>
              </a:spcAft>
            </a:pPr>
            <a:r>
              <a:rPr lang="en-US" altLang="zh-CN" sz="4800" dirty="0">
                <a:latin typeface="Times New Roman" panose="02020603050405020304" charset="0"/>
                <a:cs typeface="Times New Roman" panose="02020603050405020304" charset="0"/>
              </a:rPr>
              <a:t>I had </a:t>
            </a:r>
            <a:r>
              <a:rPr lang="en-US" altLang="zh-CN" sz="4800" u="sng" dirty="0">
                <a:latin typeface="Times New Roman" panose="02020603050405020304" charset="0"/>
                <a:cs typeface="Times New Roman" panose="02020603050405020304" charset="0"/>
              </a:rPr>
              <a:t>barely</a:t>
            </a:r>
            <a:r>
              <a:rPr lang="en-US" altLang="zh-CN" sz="4800" dirty="0">
                <a:latin typeface="Times New Roman" panose="02020603050405020304" charset="0"/>
                <a:cs typeface="Times New Roman" panose="02020603050405020304" charset="0"/>
              </a:rPr>
              <a:t> started speaking when he interrupted me.</a:t>
            </a:r>
            <a:endParaRPr lang="en-US" altLang="zh-CN" sz="4800" dirty="0">
              <a:latin typeface="Times New Roman" panose="02020603050405020304" charset="0"/>
              <a:cs typeface="Times New Roman" panose="02020603050405020304" charset="0"/>
            </a:endParaRPr>
          </a:p>
          <a:p>
            <a:pPr>
              <a:lnSpc>
                <a:spcPct val="120000"/>
              </a:lnSpc>
            </a:pPr>
            <a:endParaRPr kumimoji="1" lang="en-US" altLang="zh-CN" sz="4800" b="1" dirty="0">
              <a:solidFill>
                <a:srgbClr val="415070"/>
              </a:solidFill>
              <a:cs typeface="Arial" panose="020B0604020202020204" pitchFamily="34" charset="0"/>
            </a:endParaRPr>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5" name="图片 14">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42167" y="11327690"/>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1943200" y="92071"/>
            <a:ext cx="417646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4" name="文本框 1"/>
          <p:cNvSpPr txBox="1"/>
          <p:nvPr/>
        </p:nvSpPr>
        <p:spPr>
          <a:xfrm>
            <a:off x="5962564" y="0"/>
            <a:ext cx="6768752" cy="923330"/>
          </a:xfrm>
          <a:prstGeom prst="rect">
            <a:avLst/>
          </a:prstGeom>
          <a:noFill/>
        </p:spPr>
        <p:txBody>
          <a:bodyPr wrap="square" rtlCol="0">
            <a:spAutoFit/>
            <a:scene3d>
              <a:camera prst="orthographicFront"/>
              <a:lightRig rig="threePt" dir="t"/>
            </a:scene3d>
          </a:bodyPr>
          <a:lstStyle/>
          <a:p>
            <a:pPr algn="ctr"/>
            <a:r>
              <a:rPr lang="en-US"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Get ready to read</a:t>
            </a:r>
            <a:r>
              <a:rPr lang="zh-CN"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 </a:t>
            </a:r>
            <a:endParaRPr kumimoji="1" lang="zh-CN" altLang="zh-CN" sz="5400" b="1" dirty="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endParaRPr>
          </a:p>
        </p:txBody>
      </p:sp>
      <p:pic>
        <p:nvPicPr>
          <p:cNvPr id="3074" name="Picture 2" descr="D:\科研\2020\课件编写\图片\QQ截图2020082708015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0626" y="1529408"/>
            <a:ext cx="13927124" cy="11193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20"/>
            <a:ext cx="17618710" cy="11088116"/>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426091" y="2752255"/>
            <a:ext cx="15484575" cy="7035772"/>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2. </a:t>
            </a:r>
            <a:r>
              <a:rPr lang="en-US" altLang="zh-CN" sz="4800" b="1" dirty="0" smtClean="0">
                <a:solidFill>
                  <a:srgbClr val="FF0000"/>
                </a:solidFill>
                <a:latin typeface="Times New Roman" panose="02020603050405020304" charset="0"/>
                <a:cs typeface="Times New Roman" panose="02020603050405020304" charset="0"/>
              </a:rPr>
              <a:t>be about to   </a:t>
            </a:r>
            <a:endParaRPr lang="en-US" altLang="zh-CN" sz="4800" b="1" dirty="0">
              <a:solidFill>
                <a:srgbClr val="FF0000"/>
              </a:solidFill>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if sb. is about to do sth., or if sth. is about to happen, they will do </a:t>
            </a:r>
            <a:r>
              <a:rPr lang="en-US" altLang="zh-CN" sz="4800" dirty="0" smtClean="0">
                <a:latin typeface="Times New Roman" panose="02020603050405020304" charset="0"/>
                <a:cs typeface="Times New Roman" panose="02020603050405020304" charset="0"/>
              </a:rPr>
              <a:t>it </a:t>
            </a:r>
            <a:r>
              <a:rPr lang="en-US" altLang="zh-CN" sz="4800" dirty="0">
                <a:latin typeface="Times New Roman" panose="02020603050405020304" charset="0"/>
                <a:cs typeface="Times New Roman" panose="02020603050405020304" charset="0"/>
              </a:rPr>
              <a:t>or it will happen very soon </a:t>
            </a:r>
            <a:r>
              <a:rPr lang="en-US" altLang="zh-CN" sz="4800" dirty="0" smtClean="0">
                <a:latin typeface="Times New Roman" panose="02020603050405020304" charset="0"/>
                <a:cs typeface="Times New Roman" panose="02020603050405020304" charset="0"/>
              </a:rPr>
              <a:t>  </a:t>
            </a:r>
            <a:r>
              <a:rPr kumimoji="1" lang="zh-CN" altLang="en-US" sz="4000" dirty="0">
                <a:latin typeface="Times New Roman" panose="02020603050405020304" charset="0"/>
                <a:cs typeface="Times New Roman" panose="02020603050405020304" charset="0"/>
              </a:rPr>
              <a:t>将要（做某事）</a:t>
            </a:r>
            <a:endParaRPr kumimoji="1" lang="en-US" altLang="zh-CN"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The little girl looked as if she </a:t>
            </a:r>
            <a:r>
              <a:rPr lang="en-US" altLang="zh-CN" sz="4800" u="sng" dirty="0">
                <a:latin typeface="Times New Roman" panose="02020603050405020304" charset="0"/>
                <a:cs typeface="Times New Roman" panose="02020603050405020304" charset="0"/>
              </a:rPr>
              <a:t>was about to</a:t>
            </a:r>
            <a:r>
              <a:rPr lang="en-US" altLang="zh-CN" sz="4800" dirty="0">
                <a:latin typeface="Times New Roman" panose="02020603050405020304" charset="0"/>
                <a:cs typeface="Times New Roman" panose="02020603050405020304" charset="0"/>
              </a:rPr>
              <a:t> </a:t>
            </a:r>
            <a:r>
              <a:rPr lang="en-US" altLang="zh-CN" sz="4800" dirty="0" smtClean="0">
                <a:latin typeface="Times New Roman" panose="02020603050405020304" charset="0"/>
                <a:cs typeface="Times New Roman" panose="02020603050405020304" charset="0"/>
              </a:rPr>
              <a:t>cry.</a:t>
            </a:r>
            <a:endParaRPr lang="en-US" altLang="zh-CN" sz="4800" dirty="0" smtClean="0">
              <a:latin typeface="Times New Roman" panose="02020603050405020304" charset="0"/>
              <a:cs typeface="Times New Roman" panose="02020603050405020304" charset="0"/>
            </a:endParaRPr>
          </a:p>
          <a:p>
            <a:pPr>
              <a:spcAft>
                <a:spcPts val="1200"/>
              </a:spcAft>
            </a:pPr>
            <a:endParaRPr lang="en-US" altLang="zh-CN" sz="4800" b="1" dirty="0" smtClean="0">
              <a:solidFill>
                <a:srgbClr val="415070"/>
              </a:solidFill>
              <a:cs typeface="Times New Roman" panose="02020603050405020304" charset="0"/>
            </a:endParaRPr>
          </a:p>
          <a:p>
            <a:pPr>
              <a:spcAft>
                <a:spcPts val="1200"/>
              </a:spcAft>
            </a:pPr>
            <a:r>
              <a:rPr kumimoji="1" lang="en-US" altLang="zh-CN" sz="4800" b="1" dirty="0">
                <a:solidFill>
                  <a:srgbClr val="415070"/>
                </a:solidFill>
                <a:cs typeface="Arial" panose="020B0604020202020204" pitchFamily="34" charset="0"/>
              </a:rPr>
              <a:t>Practice:</a:t>
            </a:r>
            <a:endParaRPr kumimoji="1" lang="en-US" altLang="zh-CN" sz="4800" b="1" dirty="0">
              <a:solidFill>
                <a:srgbClr val="415070"/>
              </a:solidFill>
              <a:cs typeface="Arial" panose="020B0604020202020204" pitchFamily="34" charset="0"/>
            </a:endParaRPr>
          </a:p>
          <a:p>
            <a:pPr>
              <a:spcAft>
                <a:spcPts val="1200"/>
              </a:spcAft>
            </a:pPr>
            <a:r>
              <a:rPr lang="zh-CN" altLang="en-US" sz="4000" dirty="0" smtClean="0">
                <a:latin typeface="+mn-ea"/>
                <a:cs typeface="Times New Roman" panose="02020603050405020304" charset="0"/>
              </a:rPr>
              <a:t>对</a:t>
            </a:r>
            <a:r>
              <a:rPr lang="zh-CN" altLang="en-US" sz="4000" dirty="0">
                <a:latin typeface="+mn-ea"/>
                <a:cs typeface="Times New Roman" panose="02020603050405020304" charset="0"/>
              </a:rPr>
              <a:t>于那名教练和他的年轻球队来说，一个崭新的时</a:t>
            </a:r>
            <a:r>
              <a:rPr lang="zh-CN" altLang="en-US" sz="4000" dirty="0" smtClean="0">
                <a:latin typeface="+mn-ea"/>
                <a:cs typeface="Times New Roman" panose="02020603050405020304" charset="0"/>
              </a:rPr>
              <a:t>代即</a:t>
            </a:r>
            <a:r>
              <a:rPr lang="zh-CN" altLang="en-US" sz="4000" dirty="0">
                <a:latin typeface="+mn-ea"/>
                <a:cs typeface="Times New Roman" panose="02020603050405020304" charset="0"/>
              </a:rPr>
              <a:t>将到</a:t>
            </a:r>
            <a:r>
              <a:rPr lang="zh-CN" altLang="en-US" sz="4000" dirty="0" smtClean="0">
                <a:latin typeface="+mn-ea"/>
                <a:cs typeface="Times New Roman" panose="02020603050405020304" charset="0"/>
              </a:rPr>
              <a:t>来。</a:t>
            </a:r>
            <a:endParaRPr lang="en-US" altLang="zh-CN" sz="4000" dirty="0">
              <a:latin typeface="+mn-ea"/>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A new era </a:t>
            </a:r>
            <a:r>
              <a:rPr lang="en-US" altLang="zh-CN" sz="4800" u="sng" dirty="0" smtClean="0">
                <a:latin typeface="Times New Roman" panose="02020603050405020304" charset="0"/>
                <a:cs typeface="Times New Roman" panose="02020603050405020304" charset="0"/>
              </a:rPr>
              <a:t>is about </a:t>
            </a:r>
            <a:r>
              <a:rPr lang="en-US" altLang="zh-CN" sz="4800" u="sng" dirty="0">
                <a:latin typeface="Times New Roman" panose="02020603050405020304" charset="0"/>
                <a:cs typeface="Times New Roman" panose="02020603050405020304" charset="0"/>
              </a:rPr>
              <a:t>to</a:t>
            </a:r>
            <a:r>
              <a:rPr lang="en-US" altLang="zh-CN" sz="4800" dirty="0">
                <a:latin typeface="Times New Roman" panose="02020603050405020304" charset="0"/>
                <a:cs typeface="Times New Roman" panose="02020603050405020304" charset="0"/>
              </a:rPr>
              <a:t> </a:t>
            </a:r>
            <a:r>
              <a:rPr lang="en-US" altLang="zh-CN" sz="4800" dirty="0" smtClean="0">
                <a:latin typeface="Times New Roman" panose="02020603050405020304" charset="0"/>
                <a:cs typeface="Times New Roman" panose="02020603050405020304" charset="0"/>
              </a:rPr>
              <a:t>come </a:t>
            </a:r>
            <a:r>
              <a:rPr lang="en-US" altLang="zh-CN" sz="4800" dirty="0">
                <a:latin typeface="Times New Roman" panose="02020603050405020304" charset="0"/>
                <a:cs typeface="Times New Roman" panose="02020603050405020304" charset="0"/>
              </a:rPr>
              <a:t>for the coach and his young </a:t>
            </a:r>
            <a:r>
              <a:rPr lang="en-US" altLang="zh-CN" sz="4800" dirty="0" smtClean="0">
                <a:latin typeface="Times New Roman" panose="02020603050405020304" charset="0"/>
                <a:cs typeface="Times New Roman" panose="02020603050405020304" charset="0"/>
              </a:rPr>
              <a:t>team. </a:t>
            </a:r>
            <a:endParaRPr lang="en-US" altLang="zh-CN" sz="4800" dirty="0" smtClean="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467452" y="11610528"/>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444116" y="1607819"/>
            <a:ext cx="17618710" cy="11170286"/>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511152" y="3020852"/>
            <a:ext cx="15484575" cy="6524863"/>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3. </a:t>
            </a:r>
            <a:r>
              <a:rPr lang="en-US" altLang="zh-CN" sz="4800" b="1" dirty="0" smtClean="0">
                <a:solidFill>
                  <a:srgbClr val="FF0000"/>
                </a:solidFill>
                <a:latin typeface="Times New Roman" panose="02020603050405020304" charset="0"/>
                <a:cs typeface="Times New Roman" panose="02020603050405020304" charset="0"/>
              </a:rPr>
              <a:t>to the bone </a:t>
            </a:r>
            <a:r>
              <a:rPr lang="en-US" altLang="zh-CN" sz="4800" dirty="0" smtClean="0">
                <a:latin typeface="Times New Roman" panose="02020603050405020304" charset="0"/>
                <a:cs typeface="Times New Roman" panose="02020603050405020304" charset="0"/>
              </a:rPr>
              <a:t>all </a:t>
            </a:r>
            <a:r>
              <a:rPr lang="en-US" altLang="zh-CN" sz="4800" dirty="0">
                <a:latin typeface="Times New Roman" panose="02020603050405020304" charset="0"/>
                <a:cs typeface="Times New Roman" panose="02020603050405020304" charset="0"/>
              </a:rPr>
              <a:t>the way </a:t>
            </a:r>
            <a:r>
              <a:rPr lang="en-US" altLang="zh-CN" sz="4800" dirty="0" smtClean="0">
                <a:latin typeface="Times New Roman" panose="02020603050405020304" charset="0"/>
                <a:cs typeface="Times New Roman" panose="02020603050405020304" charset="0"/>
              </a:rPr>
              <a:t>through; very badly</a:t>
            </a:r>
            <a:r>
              <a:rPr kumimoji="1" lang="zh-CN" altLang="en-US" sz="4000" dirty="0">
                <a:latin typeface="Times New Roman" panose="02020603050405020304" charset="0"/>
                <a:cs typeface="Times New Roman" panose="02020603050405020304" charset="0"/>
              </a:rPr>
              <a:t>（影响）深刻地，彻骨地</a:t>
            </a:r>
            <a:endParaRPr kumimoji="1" lang="en-US" altLang="zh-CN" sz="4000" dirty="0">
              <a:latin typeface="Times New Roman" panose="02020603050405020304" charset="0"/>
              <a:cs typeface="Times New Roman" panose="02020603050405020304" charset="0"/>
            </a:endParaRPr>
          </a:p>
          <a:p>
            <a:pPr indent="-720090">
              <a:spcAft>
                <a:spcPts val="1200"/>
              </a:spcAft>
            </a:pPr>
            <a:r>
              <a:rPr lang="en-US" altLang="zh-CN" sz="4800" dirty="0" smtClean="0">
                <a:latin typeface="Times New Roman" panose="02020603050405020304" charset="0"/>
                <a:cs typeface="Times New Roman" panose="02020603050405020304" charset="0"/>
              </a:rPr>
              <a:t>e.g</a:t>
            </a:r>
            <a:r>
              <a:rPr lang="en-US" altLang="zh-CN" sz="4800" dirty="0">
                <a:latin typeface="Times New Roman" panose="02020603050405020304" charset="0"/>
                <a:cs typeface="Times New Roman" panose="02020603050405020304" charset="0"/>
              </a:rPr>
              <a:t>. I was frozen </a:t>
            </a:r>
            <a:r>
              <a:rPr lang="en-US" altLang="zh-CN" sz="4800" u="sng" dirty="0">
                <a:latin typeface="Times New Roman" panose="02020603050405020304" charset="0"/>
                <a:cs typeface="Times New Roman" panose="02020603050405020304" charset="0"/>
              </a:rPr>
              <a:t>to the </a:t>
            </a:r>
            <a:r>
              <a:rPr lang="en-US" altLang="zh-CN" sz="4800" u="sng" dirty="0" smtClean="0">
                <a:latin typeface="Times New Roman" panose="02020603050405020304" charset="0"/>
                <a:cs typeface="Times New Roman" panose="02020603050405020304" charset="0"/>
              </a:rPr>
              <a:t>bone</a:t>
            </a:r>
            <a:r>
              <a:rPr lang="en-US" altLang="zh-CN" sz="4800"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after waiting </a:t>
            </a:r>
            <a:r>
              <a:rPr lang="en-US" altLang="zh-CN" sz="4800" dirty="0" smtClean="0">
                <a:latin typeface="Times New Roman" panose="02020603050405020304" charset="0"/>
                <a:cs typeface="Times New Roman" panose="02020603050405020304" charset="0"/>
              </a:rPr>
              <a:t>so </a:t>
            </a:r>
            <a:r>
              <a:rPr lang="en-US" altLang="zh-CN" sz="4800" dirty="0">
                <a:latin typeface="Times New Roman" panose="02020603050405020304" charset="0"/>
                <a:cs typeface="Times New Roman" panose="02020603050405020304" charset="0"/>
              </a:rPr>
              <a:t>long for the bus.</a:t>
            </a:r>
            <a:endParaRPr lang="en-US" altLang="zh-CN" sz="4800" dirty="0">
              <a:latin typeface="Times New Roman" panose="02020603050405020304" charset="0"/>
              <a:cs typeface="Times New Roman" panose="02020603050405020304" charset="0"/>
            </a:endParaRPr>
          </a:p>
          <a:p>
            <a:pPr>
              <a:spcAft>
                <a:spcPts val="1200"/>
              </a:spcAft>
            </a:pPr>
            <a:endParaRPr lang="en-US" altLang="zh-CN" sz="4800" b="1" dirty="0" smtClean="0">
              <a:solidFill>
                <a:srgbClr val="415070"/>
              </a:solidFill>
              <a:cs typeface="Times New Roman" panose="02020603050405020304" charset="0"/>
            </a:endParaRPr>
          </a:p>
          <a:p>
            <a:pPr>
              <a:spcAft>
                <a:spcPts val="1200"/>
              </a:spcAft>
            </a:pPr>
            <a:r>
              <a:rPr kumimoji="1" lang="en-US" altLang="zh-CN" sz="4800" b="1" dirty="0">
                <a:solidFill>
                  <a:srgbClr val="415070"/>
                </a:solidFill>
                <a:cs typeface="Arial" panose="020B0604020202020204" pitchFamily="34" charset="0"/>
              </a:rPr>
              <a:t>Practice:</a:t>
            </a:r>
            <a:endParaRPr kumimoji="1" lang="en-US" altLang="zh-CN" sz="4800" b="1" dirty="0">
              <a:solidFill>
                <a:srgbClr val="415070"/>
              </a:solidFill>
              <a:cs typeface="Arial" panose="020B0604020202020204" pitchFamily="34" charset="0"/>
            </a:endParaRPr>
          </a:p>
          <a:p>
            <a:pPr>
              <a:spcAft>
                <a:spcPts val="1200"/>
              </a:spcAft>
            </a:pPr>
            <a:r>
              <a:rPr lang="zh-CN" altLang="en-US" sz="4000" dirty="0" smtClean="0">
                <a:latin typeface="+mn-ea"/>
                <a:cs typeface="Times New Roman" panose="02020603050405020304" charset="0"/>
              </a:rPr>
              <a:t>我</a:t>
            </a:r>
            <a:r>
              <a:rPr lang="zh-CN" altLang="en-US" sz="4000" dirty="0">
                <a:latin typeface="+mn-ea"/>
                <a:cs typeface="Times New Roman" panose="02020603050405020304" charset="0"/>
              </a:rPr>
              <a:t>们去堆雪人，但还未堆完一半时，我已感到寒气刺骨</a:t>
            </a:r>
            <a:r>
              <a:rPr lang="zh-CN" altLang="en-US" sz="4000" dirty="0" smtClean="0">
                <a:latin typeface="+mn-ea"/>
                <a:cs typeface="Times New Roman" panose="02020603050405020304" charset="0"/>
              </a:rPr>
              <a:t>了。</a:t>
            </a:r>
            <a:endParaRPr lang="en-US" altLang="zh-CN" sz="4000" dirty="0">
              <a:latin typeface="+mn-ea"/>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We went to build a snowman but before it was half finished I was chilled </a:t>
            </a:r>
            <a:r>
              <a:rPr lang="en-US" altLang="zh-CN" sz="4800" u="sng" dirty="0">
                <a:latin typeface="Times New Roman" panose="02020603050405020304" charset="0"/>
                <a:cs typeface="Times New Roman" panose="02020603050405020304" charset="0"/>
              </a:rPr>
              <a:t>to the bone</a:t>
            </a:r>
            <a:r>
              <a:rPr lang="en-US" altLang="zh-CN" sz="4800" dirty="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444006" y="11682536"/>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23" t="121" r="1934" b="1642"/>
          <a:stretch>
            <a:fillRect/>
          </a:stretch>
        </p:blipFill>
        <p:spPr>
          <a:xfrm>
            <a:off x="222251" y="1607820"/>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627665" y="2969568"/>
            <a:ext cx="14807882" cy="7386638"/>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4. </a:t>
            </a:r>
            <a:r>
              <a:rPr lang="en-US" altLang="zh-CN" sz="4800" b="1" dirty="0" smtClean="0">
                <a:solidFill>
                  <a:srgbClr val="FF0000"/>
                </a:solidFill>
                <a:latin typeface="Times New Roman" panose="02020603050405020304" charset="0"/>
                <a:cs typeface="Times New Roman" panose="02020603050405020304" charset="0"/>
              </a:rPr>
              <a:t>insist </a:t>
            </a:r>
            <a:r>
              <a:rPr lang="en-US" altLang="zh-CN" sz="4800" i="1" dirty="0" smtClean="0">
                <a:latin typeface="Times New Roman" panose="02020603050405020304" charset="0"/>
                <a:cs typeface="Times New Roman" panose="02020603050405020304" charset="0"/>
              </a:rPr>
              <a:t>v. </a:t>
            </a:r>
            <a:endParaRPr lang="en-US" altLang="zh-CN" sz="4800" i="1" dirty="0" smtClean="0">
              <a:latin typeface="Times New Roman" panose="02020603050405020304" charset="0"/>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1</a:t>
            </a:r>
            <a:r>
              <a:rPr lang="en-US" altLang="zh-CN" sz="4800" dirty="0">
                <a:latin typeface="Times New Roman" panose="02020603050405020304" charset="0"/>
                <a:cs typeface="Times New Roman" panose="02020603050405020304" charset="0"/>
              </a:rPr>
              <a:t>)  say very firmly that sth. must happen or be done </a:t>
            </a:r>
            <a:r>
              <a:rPr lang="en-US" altLang="zh-CN" sz="4800" dirty="0" smtClean="0">
                <a:latin typeface="Times New Roman" panose="02020603050405020304" charset="0"/>
                <a:cs typeface="Times New Roman" panose="02020603050405020304" charset="0"/>
              </a:rPr>
              <a:t> </a:t>
            </a:r>
            <a:r>
              <a:rPr kumimoji="1" lang="zh-CN" altLang="en-US" sz="4000" dirty="0" smtClean="0">
                <a:latin typeface="Times New Roman" panose="02020603050405020304" charset="0"/>
                <a:cs typeface="Times New Roman" panose="02020603050405020304" charset="0"/>
              </a:rPr>
              <a:t>坚</a:t>
            </a:r>
            <a:r>
              <a:rPr kumimoji="1" lang="zh-CN" altLang="en-US" sz="4000" dirty="0">
                <a:latin typeface="Times New Roman" panose="02020603050405020304" charset="0"/>
                <a:cs typeface="Times New Roman" panose="02020603050405020304" charset="0"/>
              </a:rPr>
              <a:t>决要求；执意要求 </a:t>
            </a:r>
            <a:endParaRPr kumimoji="1" lang="zh-CN" altLang="en-US"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My family </a:t>
            </a:r>
            <a:r>
              <a:rPr lang="en-US" altLang="zh-CN" sz="4800" u="sng" dirty="0">
                <a:latin typeface="Times New Roman" panose="02020603050405020304" charset="0"/>
                <a:cs typeface="Times New Roman" panose="02020603050405020304" charset="0"/>
              </a:rPr>
              <a:t>insisted</a:t>
            </a:r>
            <a:r>
              <a:rPr lang="en-US" altLang="zh-CN" sz="4800" dirty="0">
                <a:latin typeface="Times New Roman" panose="02020603050405020304" charset="0"/>
                <a:cs typeface="Times New Roman" panose="02020603050405020304" charset="0"/>
              </a:rPr>
              <a:t> that I should not give in, but stay and fight.</a:t>
            </a:r>
            <a:endParaRPr lang="en-US" altLang="zh-CN" sz="4800" dirty="0">
              <a:latin typeface="Times New Roman" panose="02020603050405020304" charset="0"/>
              <a:cs typeface="Times New Roman" panose="02020603050405020304" charset="0"/>
            </a:endParaRPr>
          </a:p>
          <a:p>
            <a:pPr>
              <a:spcAft>
                <a:spcPts val="1200"/>
              </a:spcAft>
            </a:pPr>
            <a:endParaRPr lang="en-US" altLang="zh-CN" sz="4800" dirty="0" smtClean="0">
              <a:latin typeface="Times New Roman" panose="02020603050405020304" charset="0"/>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2</a:t>
            </a:r>
            <a:r>
              <a:rPr lang="en-US" altLang="zh-CN" sz="4800" dirty="0">
                <a:latin typeface="Times New Roman" panose="02020603050405020304" charset="0"/>
                <a:cs typeface="Times New Roman" panose="02020603050405020304" charset="0"/>
              </a:rPr>
              <a:t>)  keep saying very firmly that sth. is true, even </a:t>
            </a:r>
            <a:r>
              <a:rPr lang="en-US" altLang="zh-CN" sz="4800" dirty="0" smtClean="0">
                <a:latin typeface="Times New Roman" panose="02020603050405020304" charset="0"/>
                <a:cs typeface="Times New Roman" panose="02020603050405020304" charset="0"/>
              </a:rPr>
              <a:t>when other </a:t>
            </a:r>
            <a:r>
              <a:rPr lang="en-US" altLang="zh-CN" sz="4800" dirty="0">
                <a:latin typeface="Times New Roman" panose="02020603050405020304" charset="0"/>
                <a:cs typeface="Times New Roman" panose="02020603050405020304" charset="0"/>
              </a:rPr>
              <a:t>people will not believe </a:t>
            </a:r>
            <a:r>
              <a:rPr lang="en-US" altLang="zh-CN" sz="4800" dirty="0" smtClean="0">
                <a:latin typeface="Times New Roman" panose="02020603050405020304" charset="0"/>
                <a:cs typeface="Times New Roman" panose="02020603050405020304" charset="0"/>
              </a:rPr>
              <a:t>you  </a:t>
            </a:r>
            <a:r>
              <a:rPr kumimoji="1" lang="zh-CN" altLang="en-US" sz="4000" dirty="0" smtClean="0">
                <a:latin typeface="Times New Roman" panose="02020603050405020304" charset="0"/>
                <a:cs typeface="Times New Roman" panose="02020603050405020304" charset="0"/>
              </a:rPr>
              <a:t>坚</a:t>
            </a:r>
            <a:r>
              <a:rPr kumimoji="1" lang="zh-CN" altLang="en-US" sz="4000" dirty="0">
                <a:latin typeface="Times New Roman" panose="02020603050405020304" charset="0"/>
                <a:cs typeface="Times New Roman" panose="02020603050405020304" charset="0"/>
              </a:rPr>
              <a:t>持认为；坚决宣称</a:t>
            </a:r>
            <a:endParaRPr kumimoji="1" lang="zh-CN" altLang="en-US"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Greg still </a:t>
            </a:r>
            <a:r>
              <a:rPr lang="en-US" altLang="zh-CN" sz="4800" u="sng" dirty="0">
                <a:latin typeface="Times New Roman" panose="02020603050405020304" charset="0"/>
                <a:cs typeface="Times New Roman" panose="02020603050405020304" charset="0"/>
              </a:rPr>
              <a:t>insists</a:t>
            </a:r>
            <a:r>
              <a:rPr lang="en-US" altLang="zh-CN" sz="4800" dirty="0">
                <a:latin typeface="Times New Roman" panose="02020603050405020304" charset="0"/>
                <a:cs typeface="Times New Roman" panose="02020603050405020304" charset="0"/>
              </a:rPr>
              <a:t> that he has done nothing wrong.</a:t>
            </a:r>
            <a:endParaRPr lang="en-US" altLang="zh-CN" sz="4800" dirty="0">
              <a:latin typeface="Times New Roman" panose="02020603050405020304" charset="0"/>
              <a:cs typeface="Times New Roman" panose="02020603050405020304" charset="0"/>
            </a:endParaRPr>
          </a:p>
        </p:txBody>
      </p:sp>
      <p:sp>
        <p:nvSpPr>
          <p:cNvPr id="11"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723" t="121" r="1934" b="1642"/>
          <a:stretch>
            <a:fillRect/>
          </a:stretch>
        </p:blipFill>
        <p:spPr>
          <a:xfrm>
            <a:off x="252235" y="1578569"/>
            <a:ext cx="17618710" cy="1087882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1" name="文本框 11"/>
          <p:cNvSpPr txBox="1"/>
          <p:nvPr/>
        </p:nvSpPr>
        <p:spPr>
          <a:xfrm>
            <a:off x="1510944" y="3113584"/>
            <a:ext cx="14689632" cy="6247864"/>
          </a:xfrm>
          <a:prstGeom prst="rect">
            <a:avLst/>
          </a:prstGeom>
          <a:noFill/>
          <a:ln w="76200">
            <a:noFill/>
          </a:ln>
        </p:spPr>
        <p:txBody>
          <a:bodyPr wrap="square" rtlCol="0">
            <a:spAutoFit/>
          </a:bodyPr>
          <a:lstStyle/>
          <a:p>
            <a:pPr>
              <a:spcAft>
                <a:spcPts val="1200"/>
              </a:spcAft>
            </a:pPr>
            <a:r>
              <a:rPr kumimoji="1" lang="en-US" altLang="zh-CN" sz="4800" b="1" dirty="0">
                <a:solidFill>
                  <a:srgbClr val="415070"/>
                </a:solidFill>
                <a:cs typeface="Arial" panose="020B0604020202020204" pitchFamily="34" charset="0"/>
              </a:rPr>
              <a:t>Practice</a:t>
            </a:r>
            <a:r>
              <a:rPr kumimoji="1" lang="en-US" altLang="zh-CN" sz="4800" b="1" dirty="0" smtClean="0">
                <a:solidFill>
                  <a:srgbClr val="415070"/>
                </a:solidFill>
                <a:cs typeface="Arial" panose="020B0604020202020204" pitchFamily="34" charset="0"/>
              </a:rPr>
              <a:t>:</a:t>
            </a:r>
            <a:endParaRPr kumimoji="1" lang="en-US" altLang="zh-CN" sz="4800" b="1" dirty="0" smtClean="0">
              <a:solidFill>
                <a:srgbClr val="415070"/>
              </a:solidFill>
              <a:cs typeface="Arial" panose="020B0604020202020204" pitchFamily="34" charset="0"/>
            </a:endParaRPr>
          </a:p>
          <a:p>
            <a:pPr>
              <a:spcAft>
                <a:spcPts val="1200"/>
              </a:spcAft>
            </a:pPr>
            <a:r>
              <a:rPr lang="en-US" altLang="zh-CN" sz="4000" dirty="0" smtClean="0">
                <a:latin typeface="+mn-ea"/>
                <a:cs typeface="Times New Roman" panose="02020603050405020304" charset="0"/>
              </a:rPr>
              <a:t>① </a:t>
            </a:r>
            <a:r>
              <a:rPr lang="zh-CN" altLang="en-US" sz="4000" dirty="0" smtClean="0">
                <a:latin typeface="+mn-ea"/>
                <a:cs typeface="Times New Roman" panose="02020603050405020304" charset="0"/>
              </a:rPr>
              <a:t>她</a:t>
            </a:r>
            <a:r>
              <a:rPr lang="zh-CN" altLang="en-US" sz="4000" dirty="0">
                <a:latin typeface="+mn-ea"/>
                <a:cs typeface="Times New Roman" panose="02020603050405020304" charset="0"/>
              </a:rPr>
              <a:t>坚持要求所有员工都参加她每年一次的圣诞午</a:t>
            </a:r>
            <a:r>
              <a:rPr lang="zh-CN" altLang="en-US" sz="4000" dirty="0" smtClean="0">
                <a:latin typeface="+mn-ea"/>
                <a:cs typeface="Times New Roman" panose="02020603050405020304" charset="0"/>
              </a:rPr>
              <a:t>餐。</a:t>
            </a:r>
            <a:r>
              <a:rPr lang="zh-CN" altLang="en-US" sz="4000" dirty="0" smtClean="0"/>
              <a:t> </a:t>
            </a:r>
            <a:endParaRPr lang="en-US" altLang="zh-CN" sz="4000" dirty="0">
              <a:latin typeface="+mn-ea"/>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She </a:t>
            </a:r>
            <a:r>
              <a:rPr lang="en-US" altLang="zh-CN" sz="4800" u="sng" dirty="0">
                <a:latin typeface="Times New Roman" panose="02020603050405020304" charset="0"/>
                <a:cs typeface="Times New Roman" panose="02020603050405020304" charset="0"/>
              </a:rPr>
              <a:t>insists</a:t>
            </a:r>
            <a:r>
              <a:rPr lang="en-US" altLang="zh-CN" sz="4800" dirty="0">
                <a:latin typeface="Times New Roman" panose="02020603050405020304" charset="0"/>
                <a:cs typeface="Times New Roman" panose="02020603050405020304" charset="0"/>
              </a:rPr>
              <a:t> on all her employees coming to the Christmas lunch she gives every year.</a:t>
            </a:r>
            <a:endParaRPr lang="en-US" altLang="zh-CN" sz="4800" dirty="0" smtClean="0">
              <a:latin typeface="Times New Roman" panose="02020603050405020304" charset="0"/>
              <a:cs typeface="Times New Roman" panose="02020603050405020304" charset="0"/>
            </a:endParaRPr>
          </a:p>
          <a:p>
            <a:pPr>
              <a:spcAft>
                <a:spcPts val="1200"/>
              </a:spcAft>
            </a:pPr>
            <a:r>
              <a:rPr lang="zh-CN" altLang="zh-CN" sz="4000" dirty="0" smtClean="0">
                <a:latin typeface="+mn-ea"/>
                <a:cs typeface="Times New Roman" panose="02020603050405020304" charset="0"/>
              </a:rPr>
              <a:t>②</a:t>
            </a:r>
            <a:r>
              <a:rPr lang="en-US" altLang="zh-CN" sz="4000" dirty="0" smtClean="0">
                <a:latin typeface="+mn-ea"/>
                <a:cs typeface="Times New Roman" panose="02020603050405020304" charset="0"/>
              </a:rPr>
              <a:t> </a:t>
            </a:r>
            <a:r>
              <a:rPr lang="zh-CN" altLang="en-US" sz="4000" dirty="0" smtClean="0">
                <a:latin typeface="+mn-ea"/>
                <a:cs typeface="Times New Roman" panose="02020603050405020304" charset="0"/>
              </a:rPr>
              <a:t>分</a:t>
            </a:r>
            <a:r>
              <a:rPr lang="zh-CN" altLang="en-US" sz="4000" dirty="0">
                <a:latin typeface="+mn-ea"/>
                <a:cs typeface="Times New Roman" panose="02020603050405020304" charset="0"/>
              </a:rPr>
              <a:t>析家们赞同削减边缘业务，但坚持认为公司必须作出更大牺牲</a:t>
            </a:r>
            <a:r>
              <a:rPr lang="zh-CN" altLang="en-US" sz="4000" dirty="0" smtClean="0">
                <a:latin typeface="+mn-ea"/>
                <a:cs typeface="Times New Roman" panose="02020603050405020304" charset="0"/>
              </a:rPr>
              <a:t>。</a:t>
            </a:r>
            <a:endParaRPr lang="en-US" altLang="zh-CN" sz="4000" dirty="0">
              <a:latin typeface="+mn-ea"/>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analysts applaud the cuts in marginal businesses, but </a:t>
            </a:r>
            <a:r>
              <a:rPr lang="en-US" altLang="zh-CN" sz="4800" u="sng" dirty="0">
                <a:latin typeface="Times New Roman" panose="02020603050405020304" charset="0"/>
                <a:cs typeface="Times New Roman" panose="02020603050405020304" charset="0"/>
              </a:rPr>
              <a:t>insist</a:t>
            </a:r>
            <a:r>
              <a:rPr lang="en-US" altLang="zh-CN" sz="4800" dirty="0">
                <a:latin typeface="Times New Roman" panose="02020603050405020304" charset="0"/>
                <a:cs typeface="Times New Roman" panose="02020603050405020304" charset="0"/>
              </a:rPr>
              <a:t> the company must make deeper </a:t>
            </a:r>
            <a:r>
              <a:rPr lang="en-US" altLang="zh-CN" sz="4800" dirty="0" smtClean="0">
                <a:latin typeface="Times New Roman" panose="02020603050405020304" charset="0"/>
                <a:cs typeface="Times New Roman" panose="02020603050405020304" charset="0"/>
              </a:rPr>
              <a:t>sacrifices</a:t>
            </a:r>
            <a:r>
              <a:rPr lang="en-US" altLang="zh-CN" sz="4800" dirty="0">
                <a:latin typeface="Times New Roman" panose="02020603050405020304" charset="0"/>
                <a:cs typeface="Times New Roman" panose="02020603050405020304" charset="0"/>
              </a:rPr>
              <a:t>.</a:t>
            </a:r>
            <a:r>
              <a:rPr lang="en-US" altLang="zh-CN" sz="4800" dirty="0" smtClean="0">
                <a:latin typeface="Times New Roman" panose="02020603050405020304" charset="0"/>
                <a:cs typeface="Times New Roman" panose="02020603050405020304" charset="0"/>
              </a:rPr>
              <a:t> </a:t>
            </a:r>
            <a:endParaRPr kumimoji="1" lang="en-US" altLang="zh-CN" sz="4800" b="1" dirty="0">
              <a:solidFill>
                <a:srgbClr val="415070"/>
              </a:solidFill>
              <a:cs typeface="Arial" panose="020B0604020202020204" pitchFamily="34" charset="0"/>
            </a:endParaRPr>
          </a:p>
        </p:txBody>
      </p:sp>
      <p:sp>
        <p:nvSpPr>
          <p:cNvPr id="12"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5" name="图片 14">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413882" y="11239987"/>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19"/>
            <a:ext cx="17618710" cy="11170285"/>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545728" y="3548091"/>
            <a:ext cx="15484575" cy="5292725"/>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5. </a:t>
            </a:r>
            <a:r>
              <a:rPr lang="en-US" altLang="zh-CN" sz="4800" b="1" dirty="0" smtClean="0">
                <a:solidFill>
                  <a:srgbClr val="FF0000"/>
                </a:solidFill>
                <a:latin typeface="Times New Roman" panose="02020603050405020304" charset="0"/>
                <a:cs typeface="Times New Roman" panose="02020603050405020304" charset="0"/>
              </a:rPr>
              <a:t>abuse</a:t>
            </a:r>
            <a:r>
              <a:rPr lang="en-US" altLang="zh-CN" sz="4800" b="1" dirty="0" smtClean="0">
                <a:cs typeface="Times New Roman" panose="02020603050405020304" charset="0"/>
              </a:rPr>
              <a:t> </a:t>
            </a:r>
            <a:r>
              <a:rPr lang="en-US" altLang="zh-CN" sz="4800" b="1" i="1" dirty="0" smtClean="0">
                <a:latin typeface="Times New Roman" panose="02020603050405020304" charset="0"/>
                <a:cs typeface="Times New Roman" panose="02020603050405020304" charset="0"/>
              </a:rPr>
              <a:t> </a:t>
            </a:r>
            <a:r>
              <a:rPr lang="en-US" altLang="zh-CN" sz="4800" dirty="0" smtClean="0">
                <a:latin typeface="Times New Roman" panose="02020603050405020304" charset="0"/>
                <a:cs typeface="Times New Roman" panose="02020603050405020304" charset="0"/>
              </a:rPr>
              <a:t>n</a:t>
            </a:r>
            <a:r>
              <a:rPr lang="en-US" altLang="zh-CN" sz="4800" dirty="0">
                <a:latin typeface="Times New Roman" panose="02020603050405020304" charset="0"/>
                <a:cs typeface="Times New Roman" panose="02020603050405020304" charset="0"/>
              </a:rPr>
              <a:t>. [U] cruel or violent treatment of sb. </a:t>
            </a:r>
            <a:r>
              <a:rPr kumimoji="1" lang="zh-CN" altLang="en-US" sz="4000" dirty="0" smtClean="0">
                <a:latin typeface="Times New Roman" panose="02020603050405020304" charset="0"/>
                <a:cs typeface="Times New Roman" panose="02020603050405020304" charset="0"/>
              </a:rPr>
              <a:t>虐待</a:t>
            </a:r>
            <a:endParaRPr kumimoji="1" lang="en-US" altLang="zh-CN"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The woman suffered years of physical </a:t>
            </a:r>
            <a:r>
              <a:rPr lang="en-US" altLang="zh-CN" sz="4800" u="sng" dirty="0">
                <a:latin typeface="Times New Roman" panose="02020603050405020304" charset="0"/>
                <a:cs typeface="Times New Roman" panose="02020603050405020304" charset="0"/>
              </a:rPr>
              <a:t>abuse</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200"/>
              </a:spcAft>
            </a:pPr>
            <a:endParaRPr kumimoji="1" lang="en-US" altLang="zh-CN" sz="4800" b="1" dirty="0" smtClean="0">
              <a:solidFill>
                <a:srgbClr val="415070"/>
              </a:solidFill>
              <a:cs typeface="Arial" panose="020B0604020202020204" pitchFamily="34" charset="0"/>
            </a:endParaRPr>
          </a:p>
          <a:p>
            <a:pPr>
              <a:spcAft>
                <a:spcPts val="1200"/>
              </a:spcAft>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虐待儿童是一种该受惩处的违法行为</a:t>
            </a:r>
            <a:r>
              <a:rPr lang="zh-CN" altLang="en-US" sz="4800" dirty="0">
                <a:latin typeface="Times New Roman" panose="02020603050405020304" charset="0"/>
                <a:cs typeface="Times New Roman" panose="02020603050405020304" charset="0"/>
              </a:rPr>
              <a:t>。</a:t>
            </a:r>
            <a:endParaRPr lang="zh-CN" altLang="en-US" sz="48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sym typeface="+mn-ea"/>
              </a:rPr>
              <a:t>Child abuse is a punishable offense.</a:t>
            </a:r>
            <a:endParaRPr lang="zh-CN" altLang="en-US"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96728" y="11610528"/>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19"/>
            <a:ext cx="17618710" cy="1122716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907196" y="2585939"/>
            <a:ext cx="14761640" cy="7922169"/>
          </a:xfrm>
          <a:prstGeom prst="rect">
            <a:avLst/>
          </a:prstGeom>
          <a:noFill/>
          <a:ln w="76200">
            <a:noFill/>
          </a:ln>
        </p:spPr>
        <p:txBody>
          <a:bodyPr wrap="square" rtlCol="0">
            <a:spAutoFit/>
          </a:bodyPr>
          <a:lstStyle/>
          <a:p>
            <a:pPr>
              <a:lnSpc>
                <a:spcPct val="120000"/>
              </a:lnSpc>
            </a:pPr>
            <a:r>
              <a:rPr lang="en-US" altLang="zh-CN" sz="4800" dirty="0" smtClean="0">
                <a:latin typeface="Times New Roman" panose="02020603050405020304" charset="0"/>
                <a:cs typeface="Times New Roman" panose="02020603050405020304" charset="0"/>
              </a:rPr>
              <a:t>6. </a:t>
            </a:r>
            <a:r>
              <a:rPr lang="en-US" altLang="zh-CN" sz="4800" b="1" dirty="0" smtClean="0">
                <a:solidFill>
                  <a:srgbClr val="FF0000"/>
                </a:solidFill>
                <a:latin typeface="Times New Roman" panose="02020603050405020304" charset="0"/>
                <a:cs typeface="Times New Roman" panose="02020603050405020304" charset="0"/>
              </a:rPr>
              <a:t>wimp</a:t>
            </a:r>
            <a:r>
              <a:rPr lang="en-US" altLang="zh-CN" sz="4800" b="1" i="1" dirty="0" smtClean="0">
                <a:latin typeface="Times New Roman" panose="02020603050405020304" charset="0"/>
                <a:cs typeface="Times New Roman" panose="02020603050405020304" charset="0"/>
              </a:rPr>
              <a:t> </a:t>
            </a:r>
            <a:r>
              <a:rPr lang="en-US" altLang="zh-CN" sz="4800" i="1" dirty="0" smtClean="0">
                <a:latin typeface="Times New Roman" panose="02020603050405020304" charset="0"/>
                <a:cs typeface="Times New Roman" panose="02020603050405020304" charset="0"/>
              </a:rPr>
              <a:t>n</a:t>
            </a:r>
            <a:r>
              <a:rPr lang="en-US" altLang="zh-CN" sz="4800" dirty="0">
                <a:latin typeface="Times New Roman" panose="02020603050405020304" charset="0"/>
                <a:cs typeface="Times New Roman" panose="02020603050405020304" charset="0"/>
              </a:rPr>
              <a:t>. [C] </a:t>
            </a:r>
            <a:r>
              <a:rPr lang="en-US" altLang="zh-CN" sz="4800"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a:t>
            </a:r>
            <a:r>
              <a:rPr lang="en-US" altLang="zh-CN" sz="4800" i="1" dirty="0" err="1" smtClean="0">
                <a:latin typeface="Times New Roman" panose="02020603050405020304" charset="0"/>
                <a:cs typeface="Times New Roman" panose="02020603050405020304" charset="0"/>
              </a:rPr>
              <a:t>infml</a:t>
            </a:r>
            <a:r>
              <a:rPr lang="en-US" altLang="zh-CN" sz="4800" i="1" dirty="0">
                <a:latin typeface="Times New Roman" panose="02020603050405020304" charset="0"/>
                <a:cs typeface="Times New Roman" panose="02020603050405020304" charset="0"/>
              </a:rPr>
              <a:t>.</a:t>
            </a:r>
            <a:r>
              <a:rPr lang="en-US" altLang="zh-CN" sz="4800" dirty="0">
                <a:latin typeface="Times New Roman" panose="02020603050405020304" charset="0"/>
                <a:cs typeface="Times New Roman" panose="02020603050405020304" charset="0"/>
              </a:rPr>
              <a:t>)</a:t>
            </a:r>
            <a:r>
              <a:rPr lang="en-US" altLang="zh-CN" sz="4800" i="1" dirty="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a person who is not strong, brave, or </a:t>
            </a:r>
            <a:r>
              <a:rPr lang="en-US" altLang="zh-CN" sz="4800" dirty="0" smtClean="0">
                <a:latin typeface="Times New Roman" panose="02020603050405020304" charset="0"/>
                <a:cs typeface="Times New Roman" panose="02020603050405020304" charset="0"/>
              </a:rPr>
              <a:t>confident  </a:t>
            </a:r>
            <a:r>
              <a:rPr kumimoji="1" lang="zh-CN" altLang="en-US" sz="4000" dirty="0">
                <a:latin typeface="Times New Roman" panose="02020603050405020304" charset="0"/>
                <a:cs typeface="Times New Roman" panose="02020603050405020304" charset="0"/>
              </a:rPr>
              <a:t>懦夫；窝囊废</a:t>
            </a:r>
            <a:endParaRPr kumimoji="1" lang="en-US" altLang="zh-CN" sz="40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e.g. The more she called her son a </a:t>
            </a:r>
            <a:r>
              <a:rPr lang="en-US" altLang="zh-CN" sz="4800" u="sng" dirty="0">
                <a:latin typeface="Times New Roman" panose="02020603050405020304" charset="0"/>
                <a:cs typeface="Times New Roman" panose="02020603050405020304" charset="0"/>
              </a:rPr>
              <a:t>wimp</a:t>
            </a:r>
            <a:r>
              <a:rPr lang="en-US" altLang="zh-CN" sz="4800" dirty="0">
                <a:latin typeface="Times New Roman" panose="02020603050405020304" charset="0"/>
                <a:cs typeface="Times New Roman" panose="02020603050405020304" charset="0"/>
              </a:rPr>
              <a:t>, the less </a:t>
            </a:r>
            <a:r>
              <a:rPr lang="en-US" altLang="zh-CN" sz="4800" dirty="0" smtClean="0">
                <a:latin typeface="Times New Roman" panose="02020603050405020304" charset="0"/>
                <a:cs typeface="Times New Roman" panose="02020603050405020304" charset="0"/>
              </a:rPr>
              <a:t>confident </a:t>
            </a:r>
            <a:r>
              <a:rPr lang="en-US" altLang="zh-CN" sz="4800" dirty="0">
                <a:latin typeface="Times New Roman" panose="02020603050405020304" charset="0"/>
                <a:cs typeface="Times New Roman" panose="02020603050405020304" charset="0"/>
              </a:rPr>
              <a:t>he became. </a:t>
            </a:r>
            <a:endParaRPr lang="en-US" altLang="zh-CN" sz="4800" dirty="0" smtClean="0">
              <a:latin typeface="Times New Roman" panose="02020603050405020304" charset="0"/>
              <a:cs typeface="Times New Roman" panose="02020603050405020304" charset="0"/>
            </a:endParaRPr>
          </a:p>
          <a:p>
            <a:pPr>
              <a:lnSpc>
                <a:spcPct val="120000"/>
              </a:lnSpc>
            </a:pPr>
            <a:endParaRPr kumimoji="1" lang="en-US" altLang="zh-CN" sz="4800" b="1" dirty="0" smtClean="0">
              <a:solidFill>
                <a:srgbClr val="415070"/>
              </a:solidFill>
              <a:cs typeface="Arial" panose="020B0604020202020204" pitchFamily="34" charset="0"/>
            </a:endParaRPr>
          </a:p>
          <a:p>
            <a:pPr>
              <a:lnSpc>
                <a:spcPct val="120000"/>
              </a:lnSpc>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lnSpc>
                <a:spcPct val="120000"/>
              </a:lnSpc>
            </a:pPr>
            <a:r>
              <a:rPr lang="zh-CN" altLang="en-US" sz="4000" dirty="0">
                <a:latin typeface="+mn-ea"/>
                <a:cs typeface="Times New Roman" panose="02020603050405020304" charset="0"/>
              </a:rPr>
              <a:t>当与陌生人</a:t>
            </a:r>
            <a:r>
              <a:rPr lang="zh-CN" altLang="en-US" sz="4000" dirty="0" smtClean="0">
                <a:latin typeface="+mn-ea"/>
                <a:cs typeface="Times New Roman" panose="02020603050405020304" charset="0"/>
              </a:rPr>
              <a:t>练习英语时</a:t>
            </a:r>
            <a:r>
              <a:rPr lang="en-US" altLang="zh-CN" sz="4000" dirty="0" smtClean="0">
                <a:latin typeface="+mn-ea"/>
                <a:cs typeface="Times New Roman" panose="02020603050405020304" charset="0"/>
              </a:rPr>
              <a:t>,</a:t>
            </a:r>
            <a:r>
              <a:rPr lang="zh-CN" altLang="en-US" sz="4000" dirty="0" smtClean="0">
                <a:latin typeface="+mn-ea"/>
                <a:cs typeface="Times New Roman" panose="02020603050405020304" charset="0"/>
              </a:rPr>
              <a:t>我一点也不自信。 </a:t>
            </a:r>
            <a:r>
              <a:rPr kumimoji="1" lang="zh-CN" altLang="en-US" sz="4000" b="1" dirty="0" smtClean="0">
                <a:latin typeface="Times New Roman" panose="02020603050405020304" charset="0"/>
                <a:cs typeface="Times New Roman" panose="02020603050405020304" charset="0"/>
              </a:rPr>
              <a:t> </a:t>
            </a:r>
            <a:endParaRPr kumimoji="1" lang="en-US" altLang="zh-CN" sz="4000" b="1" dirty="0">
              <a:latin typeface="Times New Roman" panose="02020603050405020304" charset="0"/>
              <a:cs typeface="Times New Roman" panose="02020603050405020304" charset="0"/>
            </a:endParaRPr>
          </a:p>
          <a:p>
            <a:pPr>
              <a:lnSpc>
                <a:spcPct val="120000"/>
              </a:lnSpc>
            </a:pP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am a complete </a:t>
            </a:r>
            <a:r>
              <a:rPr lang="en-US" altLang="zh-CN" sz="4800" u="sng" dirty="0">
                <a:latin typeface="Times New Roman" panose="02020603050405020304" charset="0"/>
                <a:cs typeface="Times New Roman" panose="02020603050405020304" charset="0"/>
              </a:rPr>
              <a:t>wimp</a:t>
            </a:r>
            <a:r>
              <a:rPr lang="en-US" altLang="zh-CN" sz="4800" dirty="0">
                <a:latin typeface="Times New Roman" panose="02020603050405020304" charset="0"/>
                <a:cs typeface="Times New Roman" panose="02020603050405020304" charset="0"/>
              </a:rPr>
              <a:t> when it comes to practicing my </a:t>
            </a:r>
            <a:r>
              <a:rPr lang="en-US" altLang="zh-CN" sz="4800" dirty="0" smtClean="0">
                <a:latin typeface="Times New Roman" panose="02020603050405020304" charset="0"/>
                <a:cs typeface="Times New Roman" panose="02020603050405020304" charset="0"/>
              </a:rPr>
              <a:t>English </a:t>
            </a:r>
            <a:r>
              <a:rPr lang="en-US" altLang="zh-CN" sz="4800" dirty="0">
                <a:latin typeface="Times New Roman" panose="02020603050405020304" charset="0"/>
                <a:cs typeface="Times New Roman" panose="02020603050405020304" charset="0"/>
              </a:rPr>
              <a:t>with strangers. </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570456" y="11682536"/>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20"/>
            <a:ext cx="17618710" cy="11054918"/>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2084361" y="2990580"/>
            <a:ext cx="14692487" cy="6647974"/>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7. </a:t>
            </a:r>
            <a:r>
              <a:rPr lang="en-US" altLang="zh-CN" sz="4800" b="1" dirty="0" smtClean="0">
                <a:solidFill>
                  <a:srgbClr val="FF0000"/>
                </a:solidFill>
                <a:latin typeface="Times New Roman" panose="02020603050405020304" charset="0"/>
                <a:cs typeface="Times New Roman" panose="02020603050405020304" charset="0"/>
              </a:rPr>
              <a:t>fuss</a:t>
            </a:r>
            <a:r>
              <a:rPr lang="en-US" altLang="zh-CN" sz="4800" b="1" dirty="0" smtClean="0">
                <a:cs typeface="Times New Roman" panose="02020603050405020304" charset="0"/>
              </a:rPr>
              <a:t> </a:t>
            </a:r>
            <a:r>
              <a:rPr lang="en-US" altLang="zh-CN" sz="4800" i="1" dirty="0" smtClean="0">
                <a:latin typeface="Times New Roman" panose="02020603050405020304" charset="0"/>
                <a:cs typeface="Times New Roman" panose="02020603050405020304" charset="0"/>
              </a:rPr>
              <a:t>n</a:t>
            </a:r>
            <a:r>
              <a:rPr lang="en-US" altLang="zh-CN" sz="4800" dirty="0">
                <a:latin typeface="Times New Roman" panose="02020603050405020304" charset="0"/>
                <a:cs typeface="Times New Roman" panose="02020603050405020304" charset="0"/>
              </a:rPr>
              <a:t>. [U, sing.] </a:t>
            </a:r>
            <a:r>
              <a:rPr lang="en-US" altLang="zh-CN" sz="4800" dirty="0" smtClean="0">
                <a:latin typeface="Times New Roman" panose="02020603050405020304" charset="0"/>
                <a:cs typeface="Times New Roman" panose="02020603050405020304" charset="0"/>
              </a:rPr>
              <a:t>unnecessary </a:t>
            </a:r>
            <a:r>
              <a:rPr lang="en-US" altLang="zh-CN" sz="4800" dirty="0">
                <a:latin typeface="Times New Roman" panose="02020603050405020304" charset="0"/>
                <a:cs typeface="Times New Roman" panose="02020603050405020304" charset="0"/>
              </a:rPr>
              <a:t>excitement, worry, or </a:t>
            </a:r>
            <a:r>
              <a:rPr lang="en-US" altLang="zh-CN" sz="4800" dirty="0" smtClean="0">
                <a:latin typeface="Times New Roman" panose="02020603050405020304" charset="0"/>
                <a:cs typeface="Times New Roman" panose="02020603050405020304" charset="0"/>
              </a:rPr>
              <a:t>activity</a:t>
            </a:r>
            <a:r>
              <a:rPr lang="zh-CN" altLang="en-US" sz="4800" dirty="0">
                <a:latin typeface="Times New Roman" panose="02020603050405020304" charset="0"/>
                <a:cs typeface="Times New Roman" panose="02020603050405020304" charset="0"/>
              </a:rPr>
              <a:t> </a:t>
            </a:r>
            <a:r>
              <a:rPr lang="zh-CN" altLang="en-US" sz="4800" dirty="0" smtClean="0">
                <a:latin typeface="Times New Roman" panose="02020603050405020304" charset="0"/>
                <a:cs typeface="Times New Roman" panose="02020603050405020304" charset="0"/>
              </a:rPr>
              <a:t> </a:t>
            </a:r>
            <a:r>
              <a:rPr kumimoji="1" lang="zh-CN" altLang="en-US" sz="4000" dirty="0">
                <a:latin typeface="Times New Roman" panose="02020603050405020304" charset="0"/>
                <a:cs typeface="Times New Roman" panose="02020603050405020304" charset="0"/>
              </a:rPr>
              <a:t>无谓的 激动（或忧虑、活动）；大惊小怪</a:t>
            </a:r>
            <a:endParaRPr kumimoji="1" lang="en-US" altLang="zh-CN"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We tried to arrange a ceremony with as little </a:t>
            </a:r>
            <a:r>
              <a:rPr lang="en-US" altLang="zh-CN" sz="4800" u="sng" dirty="0" smtClean="0">
                <a:latin typeface="Times New Roman" panose="02020603050405020304" charset="0"/>
                <a:cs typeface="Times New Roman" panose="02020603050405020304" charset="0"/>
              </a:rPr>
              <a:t>fuss</a:t>
            </a:r>
            <a:r>
              <a:rPr lang="en-US" altLang="zh-CN" sz="4800"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as possible</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200"/>
              </a:spcAft>
            </a:pPr>
            <a:endParaRPr kumimoji="1" lang="en-US" altLang="zh-CN" sz="4800" b="1" dirty="0">
              <a:solidFill>
                <a:srgbClr val="415070"/>
              </a:solidFill>
              <a:latin typeface="Times New Roman" panose="02020603050405020304" charset="0"/>
              <a:cs typeface="Times New Roman" panose="02020603050405020304" charset="0"/>
            </a:endParaRPr>
          </a:p>
          <a:p>
            <a:pPr>
              <a:spcAft>
                <a:spcPts val="1200"/>
              </a:spcAft>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spcAft>
                <a:spcPts val="1200"/>
              </a:spcAft>
            </a:pPr>
            <a:r>
              <a:rPr lang="zh-CN" altLang="en-US" sz="4000" dirty="0" smtClean="0">
                <a:latin typeface="+mn-ea"/>
                <a:cs typeface="Times New Roman" panose="02020603050405020304" charset="0"/>
              </a:rPr>
              <a:t>我</a:t>
            </a:r>
            <a:r>
              <a:rPr lang="zh-CN" altLang="en-US" sz="4000" dirty="0">
                <a:latin typeface="+mn-ea"/>
                <a:cs typeface="Times New Roman" panose="02020603050405020304" charset="0"/>
              </a:rPr>
              <a:t>不知道为什么要这样大惊小怪的。 </a:t>
            </a:r>
            <a:r>
              <a:rPr kumimoji="1" lang="zh-CN" altLang="en-US" sz="4000" b="1" dirty="0" smtClean="0">
                <a:latin typeface="Times New Roman" panose="02020603050405020304" charset="0"/>
                <a:cs typeface="Times New Roman" panose="02020603050405020304" charset="0"/>
              </a:rPr>
              <a:t> </a:t>
            </a:r>
            <a:endParaRPr kumimoji="1" lang="en-US" altLang="zh-CN" sz="4000" b="1"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I don't know what all the </a:t>
            </a:r>
            <a:r>
              <a:rPr lang="en-US" altLang="zh-CN" sz="4800" u="sng" dirty="0">
                <a:latin typeface="Times New Roman" panose="02020603050405020304" charset="0"/>
                <a:cs typeface="Times New Roman" panose="02020603050405020304" charset="0"/>
              </a:rPr>
              <a:t>fuss</a:t>
            </a:r>
            <a:r>
              <a:rPr lang="en-US" altLang="zh-CN" sz="4800" dirty="0">
                <a:latin typeface="Times New Roman" panose="02020603050405020304" charset="0"/>
                <a:cs typeface="Times New Roman" panose="02020603050405020304" charset="0"/>
              </a:rPr>
              <a:t> is about</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19"/>
            <a:ext cx="17618710" cy="11170285"/>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545728" y="2604040"/>
            <a:ext cx="15484575" cy="8660832"/>
          </a:xfrm>
          <a:prstGeom prst="rect">
            <a:avLst/>
          </a:prstGeom>
          <a:noFill/>
          <a:ln w="76200">
            <a:noFill/>
          </a:ln>
        </p:spPr>
        <p:txBody>
          <a:bodyPr wrap="square" rtlCol="0">
            <a:spAutoFit/>
          </a:bodyPr>
          <a:lstStyle/>
          <a:p>
            <a:pPr>
              <a:lnSpc>
                <a:spcPct val="120000"/>
              </a:lnSpc>
            </a:pPr>
            <a:r>
              <a:rPr lang="en-US" altLang="zh-CN" sz="4800" b="1" dirty="0">
                <a:solidFill>
                  <a:srgbClr val="FF0000"/>
                </a:solidFill>
                <a:latin typeface="Times New Roman" panose="02020603050405020304" charset="0"/>
                <a:cs typeface="Times New Roman" panose="02020603050405020304" charset="0"/>
              </a:rPr>
              <a:t>make a fuss (about sth.) </a:t>
            </a:r>
            <a:r>
              <a:rPr lang="en-US" altLang="zh-CN" sz="4800" dirty="0" smtClean="0">
                <a:latin typeface="Times New Roman" panose="02020603050405020304" charset="0"/>
                <a:cs typeface="Times New Roman" panose="02020603050405020304" charset="0"/>
              </a:rPr>
              <a:t>complain </a:t>
            </a:r>
            <a:r>
              <a:rPr lang="en-US" altLang="zh-CN" sz="4800" dirty="0">
                <a:latin typeface="Times New Roman" panose="02020603050405020304" charset="0"/>
                <a:cs typeface="Times New Roman" panose="02020603050405020304" charset="0"/>
              </a:rPr>
              <a:t>or become angry about sth., esp. when </a:t>
            </a:r>
            <a:r>
              <a:rPr lang="en-US" altLang="zh-CN" sz="4800" dirty="0" smtClean="0">
                <a:latin typeface="Times New Roman" panose="02020603050405020304" charset="0"/>
                <a:cs typeface="Times New Roman" panose="02020603050405020304" charset="0"/>
              </a:rPr>
              <a:t>this </a:t>
            </a:r>
            <a:r>
              <a:rPr lang="en-US" altLang="zh-CN" sz="4800" dirty="0">
                <a:latin typeface="Times New Roman" panose="02020603050405020304" charset="0"/>
                <a:cs typeface="Times New Roman" panose="02020603050405020304" charset="0"/>
              </a:rPr>
              <a:t>is not </a:t>
            </a:r>
            <a:r>
              <a:rPr lang="en-US" altLang="zh-CN" sz="4800" dirty="0" smtClean="0">
                <a:latin typeface="Times New Roman" panose="02020603050405020304" charset="0"/>
                <a:cs typeface="Times New Roman" panose="02020603050405020304" charset="0"/>
              </a:rPr>
              <a:t>necessary </a:t>
            </a:r>
            <a:r>
              <a:rPr kumimoji="1" lang="zh-CN" altLang="en-US" sz="4000" dirty="0">
                <a:latin typeface="Times New Roman" panose="02020603050405020304" charset="0"/>
                <a:cs typeface="Times New Roman" panose="02020603050405020304" charset="0"/>
              </a:rPr>
              <a:t>（因某事）大吵大闹，大惊小怪</a:t>
            </a:r>
            <a:endParaRPr kumimoji="1" lang="en-US" altLang="zh-CN" sz="40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e.g. The soup is just a bit salty. I don’t know why </a:t>
            </a:r>
            <a:r>
              <a:rPr lang="en-US" altLang="zh-CN" sz="4800" dirty="0" smtClean="0">
                <a:latin typeface="Times New Roman" panose="02020603050405020304" charset="0"/>
                <a:cs typeface="Times New Roman" panose="02020603050405020304" charset="0"/>
              </a:rPr>
              <a:t>you’re </a:t>
            </a:r>
            <a:r>
              <a:rPr lang="en-US" altLang="zh-CN" sz="4800" u="sng" dirty="0">
                <a:latin typeface="Times New Roman" panose="02020603050405020304" charset="0"/>
                <a:cs typeface="Times New Roman" panose="02020603050405020304" charset="0"/>
              </a:rPr>
              <a:t>making such a fuss</a:t>
            </a:r>
            <a:r>
              <a:rPr lang="en-US" altLang="zh-CN" sz="4800" dirty="0">
                <a:latin typeface="Times New Roman" panose="02020603050405020304" charset="0"/>
                <a:cs typeface="Times New Roman" panose="02020603050405020304" charset="0"/>
              </a:rPr>
              <a:t> about it</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lnSpc>
                <a:spcPct val="120000"/>
              </a:lnSpc>
            </a:pPr>
            <a:endParaRPr kumimoji="1" lang="en-US" altLang="zh-CN" sz="4800" b="1" dirty="0">
              <a:solidFill>
                <a:srgbClr val="415070"/>
              </a:solidFill>
              <a:latin typeface="Times New Roman" panose="02020603050405020304" charset="0"/>
              <a:cs typeface="Times New Roman" panose="02020603050405020304" charset="0"/>
            </a:endParaRPr>
          </a:p>
          <a:p>
            <a:pPr>
              <a:lnSpc>
                <a:spcPct val="120000"/>
              </a:lnSpc>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lnSpc>
                <a:spcPct val="120000"/>
              </a:lnSpc>
            </a:pPr>
            <a:r>
              <a:rPr lang="zh-CN" altLang="en-US" sz="4000" dirty="0" smtClean="0">
                <a:latin typeface="+mn-ea"/>
                <a:cs typeface="Times New Roman" panose="02020603050405020304" charset="0"/>
              </a:rPr>
              <a:t>我</a:t>
            </a:r>
            <a:r>
              <a:rPr lang="zh-CN" altLang="en-US" sz="4000" dirty="0">
                <a:latin typeface="+mn-ea"/>
                <a:cs typeface="Times New Roman" panose="02020603050405020304" charset="0"/>
              </a:rPr>
              <a:t>不知道为什么大家对几只蚊子大惊小怪的</a:t>
            </a:r>
            <a:r>
              <a:rPr lang="zh-CN" altLang="en-US" sz="4000" dirty="0" smtClean="0">
                <a:latin typeface="+mn-ea"/>
                <a:cs typeface="Times New Roman" panose="02020603050405020304" charset="0"/>
              </a:rPr>
              <a:t>。</a:t>
            </a:r>
            <a:endParaRPr lang="en-US" altLang="zh-CN" sz="4000" dirty="0" smtClean="0">
              <a:latin typeface="+mn-ea"/>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I don't know why everybody </a:t>
            </a:r>
            <a:r>
              <a:rPr lang="en-US" altLang="zh-CN" sz="4800" u="sng" dirty="0">
                <a:latin typeface="Times New Roman" panose="02020603050405020304" charset="0"/>
                <a:cs typeface="Times New Roman" panose="02020603050405020304" charset="0"/>
              </a:rPr>
              <a:t>makes such a fuss</a:t>
            </a:r>
            <a:r>
              <a:rPr lang="en-US" altLang="zh-CN" sz="4800" dirty="0">
                <a:latin typeface="Times New Roman" panose="02020603050405020304" charset="0"/>
                <a:cs typeface="Times New Roman" panose="02020603050405020304" charset="0"/>
              </a:rPr>
              <a:t> about a few mosquitoes</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24720" y="11682536"/>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20"/>
            <a:ext cx="17618710" cy="11301140"/>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cxnSp>
        <p:nvCxnSpPr>
          <p:cNvPr id="10" name="直线连接符 9"/>
          <p:cNvCxnSpPr/>
          <p:nvPr/>
        </p:nvCxnSpPr>
        <p:spPr>
          <a:xfrm>
            <a:off x="444116" y="12958090"/>
            <a:ext cx="17255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727176" y="2177480"/>
            <a:ext cx="15484575" cy="11140440"/>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8. </a:t>
            </a:r>
            <a:r>
              <a:rPr lang="en-US" altLang="zh-CN" sz="4800" b="1" dirty="0" smtClean="0">
                <a:solidFill>
                  <a:srgbClr val="FF0000"/>
                </a:solidFill>
                <a:latin typeface="Times New Roman" panose="02020603050405020304" charset="0"/>
                <a:cs typeface="Times New Roman" panose="02020603050405020304" charset="0"/>
              </a:rPr>
              <a:t>on </a:t>
            </a:r>
            <a:r>
              <a:rPr lang="en-US" altLang="zh-CN" sz="4800" b="1" dirty="0">
                <a:solidFill>
                  <a:srgbClr val="FF0000"/>
                </a:solidFill>
                <a:latin typeface="Times New Roman" panose="02020603050405020304" charset="0"/>
                <a:cs typeface="Times New Roman" panose="02020603050405020304" charset="0"/>
              </a:rPr>
              <a:t>board </a:t>
            </a:r>
            <a:r>
              <a:rPr lang="en-US" altLang="zh-CN" sz="4800" b="1" i="1" dirty="0" smtClean="0">
                <a:solidFill>
                  <a:srgbClr val="FF0000"/>
                </a:solidFill>
                <a:latin typeface="Times New Roman" panose="02020603050405020304" charset="0"/>
                <a:cs typeface="Times New Roman" panose="02020603050405020304" charset="0"/>
              </a:rPr>
              <a:t> </a:t>
            </a:r>
            <a:endParaRPr lang="en-US" altLang="zh-CN" sz="4800" b="1" i="1" dirty="0" smtClean="0">
              <a:solidFill>
                <a:srgbClr val="FF0000"/>
              </a:solidFill>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1)  on a ship or </a:t>
            </a:r>
            <a:r>
              <a:rPr lang="en-US" altLang="zh-CN" sz="4800" dirty="0" smtClean="0">
                <a:latin typeface="Times New Roman" panose="02020603050405020304" charset="0"/>
                <a:cs typeface="Times New Roman" panose="02020603050405020304" charset="0"/>
              </a:rPr>
              <a:t>plane  </a:t>
            </a:r>
            <a:r>
              <a:rPr kumimoji="1" lang="zh-CN" altLang="en-US" sz="4000" dirty="0">
                <a:latin typeface="Times New Roman" panose="02020603050405020304" charset="0"/>
                <a:cs typeface="Times New Roman" panose="02020603050405020304" charset="0"/>
              </a:rPr>
              <a:t>登船；登机</a:t>
            </a:r>
            <a:endParaRPr kumimoji="1" lang="zh-CN" altLang="en-US"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Have all the passengers gone </a:t>
            </a:r>
            <a:r>
              <a:rPr lang="en-US" altLang="zh-CN" sz="4800" u="sng" dirty="0">
                <a:latin typeface="Times New Roman" panose="02020603050405020304" charset="0"/>
                <a:cs typeface="Times New Roman" panose="02020603050405020304" charset="0"/>
              </a:rPr>
              <a:t>on board</a:t>
            </a:r>
            <a:r>
              <a:rPr lang="en-US" altLang="zh-CN" sz="4800" dirty="0">
                <a:latin typeface="Times New Roman" panose="02020603050405020304" charset="0"/>
                <a:cs typeface="Times New Roman" panose="02020603050405020304" charset="0"/>
              </a:rPr>
              <a:t> yet?</a:t>
            </a:r>
            <a:endParaRPr lang="en-US" altLang="zh-CN" sz="48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2)  involved in a project or organization, or working for a </a:t>
            </a:r>
            <a:r>
              <a:rPr lang="en-US" altLang="zh-CN" sz="4800" dirty="0" smtClean="0">
                <a:latin typeface="Times New Roman" panose="02020603050405020304" charset="0"/>
                <a:cs typeface="Times New Roman" panose="02020603050405020304" charset="0"/>
              </a:rPr>
              <a:t>company   </a:t>
            </a:r>
            <a:r>
              <a:rPr kumimoji="1" lang="zh-CN" altLang="en-US" sz="4000" dirty="0">
                <a:latin typeface="Times New Roman" panose="02020603050405020304" charset="0"/>
                <a:cs typeface="Times New Roman" panose="02020603050405020304" charset="0"/>
              </a:rPr>
              <a:t>进</a:t>
            </a:r>
            <a:r>
              <a:rPr kumimoji="1" lang="zh-CN" altLang="en-US" sz="4000" dirty="0" smtClean="0">
                <a:latin typeface="Times New Roman" panose="02020603050405020304" charset="0"/>
                <a:cs typeface="Times New Roman" panose="02020603050405020304" charset="0"/>
              </a:rPr>
              <a:t>入</a:t>
            </a:r>
            <a:r>
              <a:rPr kumimoji="1" lang="zh-CN" altLang="en-US" sz="4000" dirty="0">
                <a:latin typeface="Times New Roman" panose="02020603050405020304" charset="0"/>
                <a:cs typeface="Times New Roman" panose="02020603050405020304" charset="0"/>
              </a:rPr>
              <a:t>公司</a:t>
            </a:r>
            <a:r>
              <a:rPr kumimoji="1" lang="zh-CN" altLang="en-US" sz="4000" dirty="0" smtClean="0">
                <a:latin typeface="Times New Roman" panose="02020603050405020304" charset="0"/>
                <a:cs typeface="Times New Roman" panose="02020603050405020304" charset="0"/>
              </a:rPr>
              <a:t>组织或项目</a:t>
            </a:r>
            <a:endParaRPr kumimoji="1" lang="zh-CN" altLang="en-US"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It’s good to have you </a:t>
            </a:r>
            <a:r>
              <a:rPr lang="en-US" altLang="zh-CN" sz="4800" u="sng" dirty="0">
                <a:latin typeface="Times New Roman" panose="02020603050405020304" charset="0"/>
                <a:cs typeface="Times New Roman" panose="02020603050405020304" charset="0"/>
              </a:rPr>
              <a:t>on board</a:t>
            </a:r>
            <a:r>
              <a:rPr lang="en-US" altLang="zh-CN" sz="4800" dirty="0">
                <a:latin typeface="Times New Roman" panose="02020603050405020304" charset="0"/>
                <a:cs typeface="Times New Roman" panose="02020603050405020304" charset="0"/>
              </a:rPr>
              <a:t> for </a:t>
            </a:r>
            <a:r>
              <a:rPr lang="en-US" altLang="zh-CN" sz="4800" dirty="0" smtClean="0">
                <a:latin typeface="Times New Roman" panose="02020603050405020304" charset="0"/>
                <a:cs typeface="Times New Roman" panose="02020603050405020304" charset="0"/>
              </a:rPr>
              <a:t>this project.</a:t>
            </a:r>
            <a:endParaRPr lang="en-US" altLang="zh-CN" sz="4800" dirty="0" smtClean="0">
              <a:latin typeface="Times New Roman" panose="02020603050405020304" charset="0"/>
              <a:cs typeface="Times New Roman" panose="02020603050405020304" charset="0"/>
            </a:endParaRPr>
          </a:p>
          <a:p>
            <a:pPr>
              <a:spcAft>
                <a:spcPts val="1200"/>
              </a:spcAft>
            </a:pPr>
            <a:endParaRPr lang="en-US" altLang="zh-CN" sz="4800" dirty="0">
              <a:latin typeface="Times New Roman" panose="02020603050405020304" charset="0"/>
              <a:cs typeface="Times New Roman" panose="02020603050405020304" charset="0"/>
            </a:endParaRPr>
          </a:p>
          <a:p>
            <a:pPr>
              <a:spcAft>
                <a:spcPts val="1200"/>
              </a:spcAft>
            </a:pPr>
            <a:r>
              <a:rPr kumimoji="1" lang="en-US" altLang="zh-CN" sz="4800" b="1" dirty="0">
                <a:solidFill>
                  <a:srgbClr val="415070"/>
                </a:solidFill>
                <a:cs typeface="Arial" panose="020B0604020202020204" pitchFamily="34" charset="0"/>
              </a:rPr>
              <a:t>Practice:</a:t>
            </a:r>
            <a:endParaRPr kumimoji="1" lang="en-US" altLang="zh-CN" sz="4800" b="1" dirty="0">
              <a:solidFill>
                <a:srgbClr val="415070"/>
              </a:solidFill>
              <a:cs typeface="Arial" panose="020B0604020202020204" pitchFamily="34" charset="0"/>
            </a:endParaRPr>
          </a:p>
          <a:p>
            <a:pPr>
              <a:spcAft>
                <a:spcPts val="1200"/>
              </a:spcAft>
            </a:pPr>
            <a:r>
              <a:rPr lang="en-US" altLang="zh-CN" sz="4000" dirty="0" smtClean="0">
                <a:latin typeface="+mn-ea"/>
                <a:cs typeface="Times New Roman" panose="02020603050405020304" charset="0"/>
              </a:rPr>
              <a:t>① </a:t>
            </a:r>
            <a:r>
              <a:rPr lang="zh-CN" altLang="en-US" sz="4000" dirty="0" smtClean="0">
                <a:latin typeface="+mn-ea"/>
                <a:cs typeface="Times New Roman" panose="02020603050405020304" charset="0"/>
              </a:rPr>
              <a:t>我</a:t>
            </a:r>
            <a:r>
              <a:rPr lang="zh-CN" altLang="en-US" sz="4000" dirty="0">
                <a:latin typeface="+mn-ea"/>
                <a:cs typeface="Times New Roman" panose="02020603050405020304" charset="0"/>
              </a:rPr>
              <a:t>和妻子是最早赶到登船</a:t>
            </a:r>
            <a:r>
              <a:rPr lang="zh-CN" altLang="en-US" sz="4000" dirty="0" smtClean="0">
                <a:latin typeface="+mn-ea"/>
                <a:cs typeface="Times New Roman" panose="02020603050405020304" charset="0"/>
              </a:rPr>
              <a:t>的。</a:t>
            </a:r>
            <a:endParaRPr lang="en-US" altLang="zh-CN" sz="4000" dirty="0">
              <a:latin typeface="+mn-ea"/>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My wife and I were the first to arrive and </a:t>
            </a:r>
            <a:r>
              <a:rPr lang="en-US" altLang="zh-CN" sz="4800" dirty="0" smtClean="0">
                <a:latin typeface="Times New Roman" panose="02020603050405020304" charset="0"/>
                <a:cs typeface="Times New Roman" panose="02020603050405020304" charset="0"/>
              </a:rPr>
              <a:t>went </a:t>
            </a:r>
            <a:r>
              <a:rPr lang="en-US" altLang="zh-CN" sz="4800" u="sng" dirty="0">
                <a:latin typeface="Times New Roman" panose="02020603050405020304" charset="0"/>
                <a:cs typeface="Times New Roman" panose="02020603050405020304" charset="0"/>
              </a:rPr>
              <a:t>on </a:t>
            </a:r>
            <a:r>
              <a:rPr lang="en-US" altLang="zh-CN" sz="4800" u="sng" dirty="0" smtClean="0">
                <a:latin typeface="Times New Roman" panose="02020603050405020304" charset="0"/>
                <a:cs typeface="Times New Roman" panose="02020603050405020304" charset="0"/>
              </a:rPr>
              <a:t>board</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200"/>
              </a:spcAft>
            </a:pPr>
            <a:r>
              <a:rPr lang="zh-CN" altLang="zh-CN" sz="4000" dirty="0">
                <a:latin typeface="+mn-ea"/>
                <a:cs typeface="Times New Roman" panose="02020603050405020304" charset="0"/>
              </a:rPr>
              <a:t>②</a:t>
            </a:r>
            <a:r>
              <a:rPr lang="en-US" altLang="zh-CN" sz="4000" dirty="0">
                <a:latin typeface="+mn-ea"/>
                <a:cs typeface="Times New Roman" panose="02020603050405020304" charset="0"/>
              </a:rPr>
              <a:t> </a:t>
            </a:r>
            <a:r>
              <a:rPr lang="zh-CN" altLang="en-US" sz="4000" dirty="0" smtClean="0">
                <a:latin typeface="+mn-ea"/>
                <a:cs typeface="Times New Roman" panose="02020603050405020304" charset="0"/>
              </a:rPr>
              <a:t>他一直是公司的董事之一。</a:t>
            </a:r>
            <a:endParaRPr lang="en-US" altLang="zh-CN" sz="4000" dirty="0">
              <a:latin typeface="+mn-ea"/>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He is always </a:t>
            </a:r>
            <a:r>
              <a:rPr lang="en-US" altLang="zh-CN" sz="4800" u="sng" dirty="0" smtClean="0">
                <a:latin typeface="Times New Roman" panose="02020603050405020304" charset="0"/>
                <a:cs typeface="Times New Roman" panose="02020603050405020304" charset="0"/>
              </a:rPr>
              <a:t>on board</a:t>
            </a:r>
            <a:r>
              <a:rPr lang="en-US" altLang="zh-CN" sz="4800" dirty="0" smtClean="0">
                <a:latin typeface="Times New Roman" panose="02020603050405020304" charset="0"/>
                <a:cs typeface="Times New Roman" panose="02020603050405020304" charset="0"/>
              </a:rPr>
              <a:t> in this company.</a:t>
            </a:r>
            <a:endParaRPr lang="en-US" altLang="zh-CN" sz="4800" dirty="0" smtClean="0">
              <a:latin typeface="Times New Roman" panose="02020603050405020304" charset="0"/>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 </a:t>
            </a:r>
            <a:endParaRPr lang="en-US" altLang="zh-CN" sz="4800" dirty="0" smtClean="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60030" y="11749257"/>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28048" y="1607819"/>
            <a:ext cx="17618710" cy="11160124"/>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436289" y="2640787"/>
            <a:ext cx="15484575" cy="8805545"/>
          </a:xfrm>
          <a:prstGeom prst="rect">
            <a:avLst/>
          </a:prstGeom>
          <a:noFill/>
          <a:ln w="76200">
            <a:noFill/>
          </a:ln>
        </p:spPr>
        <p:txBody>
          <a:bodyPr wrap="square" rtlCol="0">
            <a:spAutoFit/>
          </a:bodyPr>
          <a:lstStyle/>
          <a:p>
            <a:pPr>
              <a:lnSpc>
                <a:spcPct val="120000"/>
              </a:lnSpc>
            </a:pPr>
            <a:r>
              <a:rPr lang="en-US" altLang="zh-CN" sz="4800" dirty="0" smtClean="0">
                <a:latin typeface="Times New Roman" panose="02020603050405020304" charset="0"/>
                <a:cs typeface="Times New Roman" panose="02020603050405020304" charset="0"/>
              </a:rPr>
              <a:t>9. </a:t>
            </a:r>
            <a:r>
              <a:rPr lang="en-US" altLang="zh-CN" sz="4800" b="1" dirty="0" smtClean="0">
                <a:solidFill>
                  <a:srgbClr val="FF0000"/>
                </a:solidFill>
                <a:latin typeface="Times New Roman" panose="02020603050405020304" charset="0"/>
                <a:cs typeface="Times New Roman" panose="02020603050405020304" charset="0"/>
              </a:rPr>
              <a:t>crush</a:t>
            </a:r>
            <a:endParaRPr lang="en-US" altLang="zh-CN" sz="4800" b="1" dirty="0">
              <a:solidFill>
                <a:srgbClr val="FF0000"/>
              </a:solidFill>
              <a:latin typeface="Times New Roman" panose="02020603050405020304" charset="0"/>
              <a:cs typeface="Times New Roman" panose="02020603050405020304" charset="0"/>
            </a:endParaRPr>
          </a:p>
          <a:p>
            <a:pPr>
              <a:lnSpc>
                <a:spcPct val="120000"/>
              </a:lnSpc>
            </a:pPr>
            <a:r>
              <a:rPr lang="en-US" altLang="zh-CN" sz="4800" i="1" dirty="0">
                <a:latin typeface="Times New Roman" panose="02020603050405020304" charset="0"/>
                <a:cs typeface="Times New Roman" panose="02020603050405020304" charset="0"/>
              </a:rPr>
              <a:t>v. </a:t>
            </a:r>
            <a:r>
              <a:rPr lang="en-US" altLang="zh-CN" sz="4800" dirty="0">
                <a:latin typeface="Times New Roman" panose="02020603050405020304" charset="0"/>
                <a:cs typeface="Times New Roman" panose="02020603050405020304" charset="0"/>
              </a:rPr>
              <a:t>become or make sth. full of folds or </a:t>
            </a:r>
            <a:r>
              <a:rPr lang="en-US" altLang="zh-CN" sz="4800" dirty="0" smtClean="0">
                <a:latin typeface="Times New Roman" panose="02020603050405020304" charset="0"/>
                <a:cs typeface="Times New Roman" panose="02020603050405020304" charset="0"/>
              </a:rPr>
              <a:t>liness </a:t>
            </a:r>
            <a:r>
              <a:rPr kumimoji="1" lang="zh-CN" altLang="en-US" sz="4000" dirty="0" smtClean="0">
                <a:latin typeface="Times New Roman" panose="02020603050405020304" charset="0"/>
                <a:cs typeface="Times New Roman" panose="02020603050405020304" charset="0"/>
              </a:rPr>
              <a:t>（</a:t>
            </a:r>
            <a:r>
              <a:rPr kumimoji="1" lang="zh-CN" altLang="en-US" sz="4000" dirty="0">
                <a:latin typeface="Times New Roman" panose="02020603050405020304" charset="0"/>
                <a:cs typeface="Times New Roman" panose="02020603050405020304" charset="0"/>
              </a:rPr>
              <a:t>使）变皱，起皱</a:t>
            </a:r>
            <a:endParaRPr kumimoji="1" lang="en-US" altLang="zh-CN" sz="40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e.g. My dress got all </a:t>
            </a:r>
            <a:r>
              <a:rPr lang="en-US" altLang="zh-CN" sz="4800" u="sng" dirty="0">
                <a:latin typeface="Times New Roman" panose="02020603050405020304" charset="0"/>
                <a:cs typeface="Times New Roman" panose="02020603050405020304" charset="0"/>
              </a:rPr>
              <a:t>crushed</a:t>
            </a:r>
            <a:r>
              <a:rPr lang="en-US" altLang="zh-CN" sz="4800" dirty="0">
                <a:latin typeface="Times New Roman" panose="02020603050405020304" charset="0"/>
                <a:cs typeface="Times New Roman" panose="02020603050405020304" charset="0"/>
              </a:rPr>
              <a:t> in my suitcase</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lnSpc>
                <a:spcPct val="120000"/>
              </a:lnSpc>
            </a:pPr>
            <a:r>
              <a:rPr lang="en-US" altLang="zh-CN" sz="4800" i="1" dirty="0">
                <a:latin typeface="Times New Roman" panose="02020603050405020304" charset="0"/>
                <a:cs typeface="Times New Roman" panose="02020603050405020304" charset="0"/>
              </a:rPr>
              <a:t>vt</a:t>
            </a:r>
            <a:r>
              <a:rPr lang="en-US" altLang="zh-CN" sz="4800" dirty="0">
                <a:latin typeface="Times New Roman" panose="02020603050405020304" charset="0"/>
                <a:cs typeface="Times New Roman" panose="02020603050405020304" charset="0"/>
              </a:rPr>
              <a:t>. press or squeeze sth. so hard that it is damaged </a:t>
            </a:r>
            <a:r>
              <a:rPr lang="en-US" altLang="zh-CN" sz="4800" dirty="0" smtClean="0">
                <a:latin typeface="Times New Roman" panose="02020603050405020304" charset="0"/>
                <a:cs typeface="Times New Roman" panose="02020603050405020304" charset="0"/>
              </a:rPr>
              <a:t>or </a:t>
            </a:r>
            <a:r>
              <a:rPr lang="en-US" altLang="zh-CN" sz="4800" dirty="0">
                <a:latin typeface="Times New Roman" panose="02020603050405020304" charset="0"/>
                <a:cs typeface="Times New Roman" panose="02020603050405020304" charset="0"/>
              </a:rPr>
              <a:t>injured, or loses its </a:t>
            </a:r>
            <a:r>
              <a:rPr lang="en-US" altLang="zh-CN" sz="4800" dirty="0" smtClean="0">
                <a:latin typeface="Times New Roman" panose="02020603050405020304" charset="0"/>
                <a:cs typeface="Times New Roman" panose="02020603050405020304" charset="0"/>
              </a:rPr>
              <a:t>shape</a:t>
            </a:r>
            <a:r>
              <a:rPr lang="zh-CN" altLang="en-US" sz="4800" dirty="0">
                <a:latin typeface="Times New Roman" panose="02020603050405020304" charset="0"/>
                <a:cs typeface="Times New Roman" panose="02020603050405020304" charset="0"/>
              </a:rPr>
              <a:t> </a:t>
            </a:r>
            <a:r>
              <a:rPr lang="zh-CN" altLang="en-US" sz="4800" dirty="0" smtClean="0">
                <a:latin typeface="Times New Roman" panose="02020603050405020304" charset="0"/>
                <a:cs typeface="Times New Roman" panose="02020603050405020304" charset="0"/>
              </a:rPr>
              <a:t>  </a:t>
            </a:r>
            <a:r>
              <a:rPr kumimoji="1" lang="zh-CN" altLang="en-US" sz="4000" dirty="0">
                <a:latin typeface="Times New Roman" panose="02020603050405020304" charset="0"/>
                <a:cs typeface="Times New Roman" panose="02020603050405020304" charset="0"/>
              </a:rPr>
              <a:t>压坏；压伤；挤压变形</a:t>
            </a:r>
            <a:endParaRPr kumimoji="1" lang="en-US" altLang="zh-CN" sz="40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e.g. The car was completely </a:t>
            </a:r>
            <a:r>
              <a:rPr lang="en-US" altLang="zh-CN" sz="4800" u="sng" dirty="0">
                <a:latin typeface="Times New Roman" panose="02020603050405020304" charset="0"/>
                <a:cs typeface="Times New Roman" panose="02020603050405020304" charset="0"/>
              </a:rPr>
              <a:t>crushed</a:t>
            </a:r>
            <a:r>
              <a:rPr lang="en-US" altLang="zh-CN" sz="4800" dirty="0">
                <a:latin typeface="Times New Roman" panose="02020603050405020304" charset="0"/>
                <a:cs typeface="Times New Roman" panose="02020603050405020304" charset="0"/>
              </a:rPr>
              <a:t> under the truck.</a:t>
            </a:r>
            <a:endParaRPr lang="en-US" altLang="zh-CN" sz="4800" dirty="0">
              <a:latin typeface="Times New Roman" panose="02020603050405020304" charset="0"/>
              <a:cs typeface="Times New Roman" panose="02020603050405020304" charset="0"/>
            </a:endParaRPr>
          </a:p>
          <a:p>
            <a:pPr>
              <a:lnSpc>
                <a:spcPct val="120000"/>
              </a:lnSpc>
            </a:pPr>
            <a:endParaRPr kumimoji="1" lang="en-US" altLang="zh-CN" sz="4800" b="1" dirty="0">
              <a:solidFill>
                <a:srgbClr val="415070"/>
              </a:solidFill>
              <a:latin typeface="Times New Roman" panose="02020603050405020304" charset="0"/>
              <a:cs typeface="Times New Roman" panose="02020603050405020304" charset="0"/>
            </a:endParaRPr>
          </a:p>
          <a:p>
            <a:pPr>
              <a:lnSpc>
                <a:spcPct val="120000"/>
              </a:lnSpc>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lnSpc>
                <a:spcPct val="120000"/>
              </a:lnSpc>
            </a:pPr>
            <a:r>
              <a:rPr lang="zh-CN" altLang="en-US" sz="4000" dirty="0">
                <a:latin typeface="+mn-ea"/>
                <a:cs typeface="Times New Roman" panose="02020603050405020304" charset="0"/>
              </a:rPr>
              <a:t>这台机器用于碎石，以供筑路之需。</a:t>
            </a:r>
            <a:endParaRPr lang="zh-CN" altLang="en-US" sz="4000" dirty="0">
              <a:latin typeface="+mn-ea"/>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sym typeface="+mn-ea"/>
              </a:rPr>
              <a:t>This machine is used to crush the rock up for road building.</a:t>
            </a:r>
            <a:endParaRPr lang="zh-CN" altLang="en-US" sz="4000" dirty="0">
              <a:latin typeface="+mn-ea"/>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60030" y="11682536"/>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1943200" y="92071"/>
            <a:ext cx="417646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4" name="文本框 1"/>
          <p:cNvSpPr txBox="1"/>
          <p:nvPr/>
        </p:nvSpPr>
        <p:spPr>
          <a:xfrm>
            <a:off x="5962564" y="0"/>
            <a:ext cx="6768752" cy="923330"/>
          </a:xfrm>
          <a:prstGeom prst="rect">
            <a:avLst/>
          </a:prstGeom>
          <a:noFill/>
        </p:spPr>
        <p:txBody>
          <a:bodyPr wrap="square" rtlCol="0">
            <a:spAutoFit/>
            <a:scene3d>
              <a:camera prst="orthographicFront"/>
              <a:lightRig rig="threePt" dir="t"/>
            </a:scene3d>
          </a:bodyPr>
          <a:lstStyle/>
          <a:p>
            <a:pPr algn="ctr"/>
            <a:r>
              <a:rPr lang="en-US"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Get ready to read</a:t>
            </a:r>
            <a:r>
              <a:rPr lang="zh-CN"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 </a:t>
            </a:r>
            <a:endParaRPr kumimoji="1" lang="zh-CN" altLang="zh-CN" sz="5400" b="1" dirty="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endParaRPr>
          </a:p>
        </p:txBody>
      </p:sp>
      <p:pic>
        <p:nvPicPr>
          <p:cNvPr id="4099" name="Picture 3" descr="D:\科研\2020\课件编写\图片\QQ截图2020082708043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59624" y="7209684"/>
            <a:ext cx="7297874" cy="51390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科研\2020\课件编写\图片\QQ截图202008270804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76" y="1685950"/>
            <a:ext cx="7272808" cy="511062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科研\2020\课件编写\图片\QQ截图202008270804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128" y="1679526"/>
            <a:ext cx="6509183" cy="5117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20"/>
            <a:ext cx="17618710" cy="11016108"/>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693954" y="2897560"/>
            <a:ext cx="14948849" cy="6888039"/>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10. </a:t>
            </a:r>
            <a:r>
              <a:rPr lang="en-US" altLang="zh-CN" sz="4800" b="1" dirty="0" smtClean="0">
                <a:solidFill>
                  <a:srgbClr val="FF0000"/>
                </a:solidFill>
                <a:latin typeface="Times New Roman" panose="02020603050405020304" charset="0"/>
                <a:cs typeface="Times New Roman" panose="02020603050405020304" charset="0"/>
              </a:rPr>
              <a:t>figure</a:t>
            </a:r>
            <a:endParaRPr lang="en-US" altLang="zh-CN" sz="4800" b="1" i="1" dirty="0">
              <a:solidFill>
                <a:srgbClr val="FF0000"/>
              </a:solidFill>
              <a:latin typeface="Times New Roman" panose="02020603050405020304" charset="0"/>
              <a:cs typeface="Times New Roman" panose="02020603050405020304" charset="0"/>
            </a:endParaRPr>
          </a:p>
          <a:p>
            <a:pPr>
              <a:spcAft>
                <a:spcPts val="1200"/>
              </a:spcAft>
            </a:pPr>
            <a:r>
              <a:rPr lang="en-US" altLang="zh-CN" sz="4800" i="1" dirty="0" smtClean="0">
                <a:latin typeface="Times New Roman" panose="02020603050405020304" charset="0"/>
                <a:cs typeface="Times New Roman" panose="02020603050405020304" charset="0"/>
              </a:rPr>
              <a:t>v</a:t>
            </a:r>
            <a:r>
              <a:rPr lang="en-US" altLang="zh-CN" sz="4800" i="1" dirty="0">
                <a:latin typeface="Times New Roman" panose="02020603050405020304" charset="0"/>
                <a:cs typeface="Times New Roman" panose="02020603050405020304" charset="0"/>
              </a:rPr>
              <a:t>. </a:t>
            </a:r>
            <a:r>
              <a:rPr lang="en-US" altLang="zh-CN" sz="4800" dirty="0" smtClean="0">
                <a:latin typeface="Times New Roman" panose="02020603050405020304" charset="0"/>
                <a:cs typeface="Times New Roman" panose="02020603050405020304" charset="0"/>
              </a:rPr>
              <a:t>form </a:t>
            </a:r>
            <a:r>
              <a:rPr lang="en-US" altLang="zh-CN" sz="4800" dirty="0">
                <a:latin typeface="Times New Roman" panose="02020603050405020304" charset="0"/>
                <a:cs typeface="Times New Roman" panose="02020603050405020304" charset="0"/>
              </a:rPr>
              <a:t>a particular opinion after thinking about a </a:t>
            </a:r>
            <a:r>
              <a:rPr lang="en-US" altLang="zh-CN" sz="4800" dirty="0" smtClean="0">
                <a:latin typeface="Times New Roman" panose="02020603050405020304" charset="0"/>
                <a:cs typeface="Times New Roman" panose="02020603050405020304" charset="0"/>
              </a:rPr>
              <a:t>situation</a:t>
            </a:r>
            <a:r>
              <a:rPr lang="en-US" altLang="zh-CN" sz="4800" dirty="0">
                <a:latin typeface="Times New Roman" panose="02020603050405020304" charset="0"/>
                <a:cs typeface="Times New Roman" panose="02020603050405020304" charset="0"/>
              </a:rPr>
              <a:t> </a:t>
            </a:r>
            <a:r>
              <a:rPr kumimoji="1" lang="zh-CN" altLang="en-US" sz="4000" dirty="0">
                <a:latin typeface="Times New Roman" panose="02020603050405020304" charset="0"/>
                <a:cs typeface="Times New Roman" panose="02020603050405020304" charset="0"/>
              </a:rPr>
              <a:t>认</a:t>
            </a:r>
            <a:r>
              <a:rPr kumimoji="1" lang="zh-CN" altLang="en-US" sz="4000" dirty="0" smtClean="0">
                <a:latin typeface="Times New Roman" panose="02020603050405020304" charset="0"/>
                <a:cs typeface="Times New Roman" panose="02020603050405020304" charset="0"/>
              </a:rPr>
              <a:t>为；认定</a:t>
            </a:r>
            <a:endParaRPr kumimoji="1" lang="en-US" altLang="zh-CN" sz="4000" dirty="0">
              <a:latin typeface="Times New Roman" panose="02020603050405020304" charset="0"/>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e.g</a:t>
            </a:r>
            <a:r>
              <a:rPr lang="en-US" altLang="zh-CN" sz="4800" dirty="0">
                <a:latin typeface="Times New Roman" panose="02020603050405020304" charset="0"/>
                <a:cs typeface="Times New Roman" panose="02020603050405020304" charset="0"/>
              </a:rPr>
              <a:t>. From the way he </a:t>
            </a:r>
            <a:r>
              <a:rPr lang="en-US" altLang="zh-CN" sz="4800" dirty="0" smtClean="0">
                <a:latin typeface="Times New Roman" panose="02020603050405020304" charset="0"/>
                <a:cs typeface="Times New Roman" panose="02020603050405020304" charset="0"/>
              </a:rPr>
              <a:t>behaved</a:t>
            </a:r>
            <a:r>
              <a:rPr lang="en-US" altLang="zh-CN" sz="4800" dirty="0">
                <a:latin typeface="Times New Roman" panose="02020603050405020304" charset="0"/>
                <a:cs typeface="Times New Roman" panose="02020603050405020304" charset="0"/>
              </a:rPr>
              <a:t>, I </a:t>
            </a:r>
            <a:r>
              <a:rPr lang="en-US" altLang="zh-CN" sz="4800" u="sng" dirty="0">
                <a:latin typeface="Times New Roman" panose="02020603050405020304" charset="0"/>
                <a:cs typeface="Times New Roman" panose="02020603050405020304" charset="0"/>
              </a:rPr>
              <a:t>figure</a:t>
            </a:r>
            <a:r>
              <a:rPr lang="en-US" altLang="zh-CN" sz="4800" dirty="0">
                <a:latin typeface="Times New Roman" panose="02020603050405020304" charset="0"/>
                <a:cs typeface="Times New Roman" panose="02020603050405020304" charset="0"/>
              </a:rPr>
              <a:t>d that </a:t>
            </a:r>
            <a:r>
              <a:rPr lang="en-US" altLang="zh-CN" sz="4800" dirty="0" smtClean="0">
                <a:latin typeface="Times New Roman" panose="02020603050405020304" charset="0"/>
                <a:cs typeface="Times New Roman" panose="02020603050405020304" charset="0"/>
              </a:rPr>
              <a:t>he </a:t>
            </a:r>
            <a:r>
              <a:rPr lang="en-US" altLang="zh-CN" sz="4800" dirty="0">
                <a:latin typeface="Times New Roman" panose="02020603050405020304" charset="0"/>
                <a:cs typeface="Times New Roman" panose="02020603050405020304" charset="0"/>
              </a:rPr>
              <a:t>was drunk.</a:t>
            </a:r>
            <a:endParaRPr lang="en-US" altLang="zh-CN" sz="4800" dirty="0">
              <a:latin typeface="Times New Roman" panose="02020603050405020304" charset="0"/>
              <a:cs typeface="Times New Roman" panose="02020603050405020304" charset="0"/>
            </a:endParaRPr>
          </a:p>
          <a:p>
            <a:pPr>
              <a:spcAft>
                <a:spcPts val="1200"/>
              </a:spcAft>
            </a:pPr>
            <a:endParaRPr kumimoji="1" lang="en-US" altLang="zh-CN" sz="4800" b="1" dirty="0">
              <a:solidFill>
                <a:srgbClr val="415070"/>
              </a:solidFill>
              <a:latin typeface="Times New Roman" panose="02020603050405020304" charset="0"/>
              <a:cs typeface="Times New Roman" panose="02020603050405020304" charset="0"/>
            </a:endParaRPr>
          </a:p>
          <a:p>
            <a:pPr>
              <a:spcAft>
                <a:spcPts val="1200"/>
              </a:spcAft>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spcAft>
                <a:spcPts val="1200"/>
              </a:spcAft>
            </a:pPr>
            <a:r>
              <a:rPr lang="zh-CN" altLang="en-US" sz="4000" dirty="0"/>
              <a:t>我们认为，明智的做法是等待。 </a:t>
            </a:r>
            <a:endParaRPr kumimoji="1" lang="en-US" altLang="zh-CN" sz="4000" b="1"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We </a:t>
            </a:r>
            <a:r>
              <a:rPr lang="en-US" altLang="zh-CN" sz="4800" u="sng" dirty="0">
                <a:latin typeface="Times New Roman" panose="02020603050405020304" charset="0"/>
                <a:cs typeface="Times New Roman" panose="02020603050405020304" charset="0"/>
              </a:rPr>
              <a:t>figure</a:t>
            </a:r>
            <a:r>
              <a:rPr lang="en-US" altLang="zh-CN" sz="4800" dirty="0">
                <a:latin typeface="Times New Roman" panose="02020603050405020304" charset="0"/>
                <a:cs typeface="Times New Roman" panose="02020603050405020304" charset="0"/>
              </a:rPr>
              <a:t>d the sensible thing to do was to wait.</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60030" y="11538520"/>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457400"/>
            <a:ext cx="17618710" cy="11461431"/>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323943" y="2099069"/>
            <a:ext cx="15484575" cy="10433625"/>
          </a:xfrm>
          <a:prstGeom prst="rect">
            <a:avLst/>
          </a:prstGeom>
          <a:noFill/>
          <a:ln w="76200">
            <a:noFill/>
          </a:ln>
        </p:spPr>
        <p:txBody>
          <a:bodyPr wrap="square" rtlCol="0">
            <a:spAutoFit/>
          </a:bodyPr>
          <a:lstStyle/>
          <a:p>
            <a:pPr>
              <a:lnSpc>
                <a:spcPct val="120000"/>
              </a:lnSpc>
            </a:pPr>
            <a:r>
              <a:rPr lang="en-US" altLang="zh-CN" sz="4800" dirty="0" smtClean="0">
                <a:latin typeface="Times New Roman" panose="02020603050405020304" charset="0"/>
                <a:cs typeface="Times New Roman" panose="02020603050405020304" charset="0"/>
              </a:rPr>
              <a:t>11. </a:t>
            </a:r>
            <a:r>
              <a:rPr lang="en-US" altLang="zh-CN" sz="4800" b="1" dirty="0" smtClean="0">
                <a:solidFill>
                  <a:srgbClr val="FF0000"/>
                </a:solidFill>
                <a:latin typeface="Times New Roman" panose="02020603050405020304" charset="0"/>
                <a:cs typeface="Times New Roman" panose="02020603050405020304" charset="0"/>
              </a:rPr>
              <a:t>embarrassment</a:t>
            </a:r>
            <a:r>
              <a:rPr lang="en-US" altLang="zh-CN" sz="4800" b="1" dirty="0" smtClean="0">
                <a:cs typeface="Times New Roman" panose="02020603050405020304" charset="0"/>
              </a:rPr>
              <a:t> </a:t>
            </a:r>
            <a:r>
              <a:rPr lang="en-US" altLang="zh-CN" sz="4800" i="1" dirty="0" smtClean="0">
                <a:latin typeface="Times New Roman" panose="02020603050405020304" charset="0"/>
                <a:cs typeface="Times New Roman" panose="02020603050405020304" charset="0"/>
              </a:rPr>
              <a:t>n</a:t>
            </a:r>
            <a:r>
              <a:rPr lang="en-US" altLang="zh-CN" sz="4800" dirty="0">
                <a:latin typeface="Times New Roman" panose="02020603050405020304" charset="0"/>
                <a:cs typeface="Times New Roman" panose="02020603050405020304" charset="0"/>
              </a:rPr>
              <a:t>. [U] </a:t>
            </a:r>
            <a:r>
              <a:rPr lang="en-US" altLang="zh-CN" sz="4800" dirty="0" smtClean="0">
                <a:latin typeface="Times New Roman" panose="02020603050405020304" charset="0"/>
                <a:cs typeface="Times New Roman" panose="02020603050405020304" charset="0"/>
              </a:rPr>
              <a:t>a </a:t>
            </a:r>
            <a:r>
              <a:rPr lang="en-US" altLang="zh-CN" sz="4800" dirty="0">
                <a:latin typeface="Times New Roman" panose="02020603050405020304" charset="0"/>
                <a:cs typeface="Times New Roman" panose="02020603050405020304" charset="0"/>
              </a:rPr>
              <a:t>feeling of being nervous or ashamed because of </a:t>
            </a:r>
            <a:r>
              <a:rPr lang="en-US" altLang="zh-CN" sz="4800" dirty="0" smtClean="0">
                <a:latin typeface="Times New Roman" panose="02020603050405020304" charset="0"/>
                <a:cs typeface="Times New Roman" panose="02020603050405020304" charset="0"/>
              </a:rPr>
              <a:t>what </a:t>
            </a:r>
            <a:r>
              <a:rPr lang="en-US" altLang="zh-CN" sz="4800" dirty="0">
                <a:latin typeface="Times New Roman" panose="02020603050405020304" charset="0"/>
                <a:cs typeface="Times New Roman" panose="02020603050405020304" charset="0"/>
              </a:rPr>
              <a:t>people know or think about </a:t>
            </a:r>
            <a:r>
              <a:rPr lang="en-US" altLang="zh-CN" sz="4800" dirty="0" smtClean="0">
                <a:latin typeface="Times New Roman" panose="02020603050405020304" charset="0"/>
                <a:cs typeface="Times New Roman" panose="02020603050405020304" charset="0"/>
              </a:rPr>
              <a:t>you  </a:t>
            </a:r>
            <a:r>
              <a:rPr kumimoji="1" lang="zh-CN" altLang="en-US" sz="4000" dirty="0">
                <a:latin typeface="Times New Roman" panose="02020603050405020304" charset="0"/>
                <a:cs typeface="Times New Roman" panose="02020603050405020304" charset="0"/>
              </a:rPr>
              <a:t>（尤指在社交场合）使尴尬，使窘迫</a:t>
            </a:r>
            <a:endParaRPr kumimoji="1" lang="en-US" altLang="zh-CN" sz="40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e.g. She suffered extreme </a:t>
            </a:r>
            <a:r>
              <a:rPr lang="en-US" altLang="zh-CN" sz="4800" u="sng" dirty="0">
                <a:latin typeface="Times New Roman" panose="02020603050405020304" charset="0"/>
                <a:cs typeface="Times New Roman" panose="02020603050405020304" charset="0"/>
              </a:rPr>
              <a:t>embarrassment</a:t>
            </a:r>
            <a:r>
              <a:rPr lang="en-US" altLang="zh-CN" sz="4800" dirty="0">
                <a:latin typeface="Times New Roman" panose="02020603050405020304" charset="0"/>
                <a:cs typeface="Times New Roman" panose="02020603050405020304" charset="0"/>
              </a:rPr>
              <a:t> at not </a:t>
            </a:r>
            <a:r>
              <a:rPr lang="en-US" altLang="zh-CN" sz="4800" dirty="0" smtClean="0">
                <a:latin typeface="Times New Roman" panose="02020603050405020304" charset="0"/>
                <a:cs typeface="Times New Roman" panose="02020603050405020304" charset="0"/>
              </a:rPr>
              <a:t>knowing </a:t>
            </a:r>
            <a:r>
              <a:rPr lang="en-US" altLang="zh-CN" sz="4800" dirty="0">
                <a:latin typeface="Times New Roman" panose="02020603050405020304" charset="0"/>
                <a:cs typeface="Times New Roman" panose="02020603050405020304" charset="0"/>
              </a:rPr>
              <a:t>how to read and write</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lnSpc>
                <a:spcPct val="120000"/>
              </a:lnSpc>
            </a:pPr>
            <a:endParaRPr lang="en-US" altLang="zh-CN" sz="4800" dirty="0" smtClean="0">
              <a:latin typeface="Times New Roman" panose="02020603050405020304" charset="0"/>
              <a:cs typeface="Times New Roman" panose="02020603050405020304" charset="0"/>
            </a:endParaRPr>
          </a:p>
          <a:p>
            <a:pPr>
              <a:lnSpc>
                <a:spcPct val="120000"/>
              </a:lnSpc>
            </a:pPr>
            <a:r>
              <a:rPr lang="en-US" altLang="zh-CN" sz="4800" dirty="0" smtClean="0">
                <a:latin typeface="Times New Roman" panose="02020603050405020304" charset="0"/>
                <a:cs typeface="Times New Roman" panose="02020603050405020304" charset="0"/>
              </a:rPr>
              <a:t>embarrass  </a:t>
            </a:r>
            <a:r>
              <a:rPr lang="en-US" altLang="zh-CN" sz="4800" i="1" dirty="0">
                <a:latin typeface="Times New Roman" panose="02020603050405020304" charset="0"/>
                <a:cs typeface="Times New Roman" panose="02020603050405020304" charset="0"/>
              </a:rPr>
              <a:t>vt</a:t>
            </a:r>
            <a:r>
              <a:rPr lang="en-US" altLang="zh-CN" sz="4800" dirty="0">
                <a:latin typeface="Times New Roman" panose="02020603050405020304" charset="0"/>
                <a:cs typeface="Times New Roman" panose="02020603050405020304" charset="0"/>
              </a:rPr>
              <a:t>.  </a:t>
            </a:r>
            <a:r>
              <a:rPr kumimoji="1" lang="zh-CN" altLang="en-US" sz="4000" dirty="0">
                <a:latin typeface="Times New Roman" panose="02020603050405020304" charset="0"/>
                <a:cs typeface="Times New Roman" panose="02020603050405020304" charset="0"/>
              </a:rPr>
              <a:t>使</a:t>
            </a:r>
            <a:r>
              <a:rPr kumimoji="1" lang="en-US" altLang="zh-CN" sz="4000" dirty="0">
                <a:latin typeface="Times New Roman" panose="02020603050405020304" charset="0"/>
                <a:cs typeface="Times New Roman" panose="02020603050405020304" charset="0"/>
              </a:rPr>
              <a:t>...</a:t>
            </a:r>
            <a:r>
              <a:rPr kumimoji="1" lang="zh-CN" altLang="en-US" sz="4000" dirty="0">
                <a:latin typeface="Times New Roman" panose="02020603050405020304" charset="0"/>
                <a:cs typeface="Times New Roman" panose="02020603050405020304" charset="0"/>
              </a:rPr>
              <a:t>尴尬</a:t>
            </a:r>
            <a:endParaRPr kumimoji="1" lang="en-US" altLang="zh-CN" sz="40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embarrassed   </a:t>
            </a:r>
            <a:r>
              <a:rPr lang="en-US" altLang="zh-CN" sz="4800" i="1" dirty="0">
                <a:latin typeface="Times New Roman" panose="02020603050405020304" charset="0"/>
                <a:cs typeface="Times New Roman" panose="02020603050405020304" charset="0"/>
              </a:rPr>
              <a:t>adj.</a:t>
            </a:r>
            <a:r>
              <a:rPr lang="en-US" altLang="zh-CN" sz="4800" dirty="0">
                <a:latin typeface="Times New Roman" panose="02020603050405020304" charset="0"/>
                <a:cs typeface="Times New Roman" panose="02020603050405020304" charset="0"/>
              </a:rPr>
              <a:t>  </a:t>
            </a:r>
            <a:r>
              <a:rPr kumimoji="1" lang="zh-CN" altLang="en-US" sz="4000" dirty="0">
                <a:latin typeface="Times New Roman" panose="02020603050405020304" charset="0"/>
                <a:cs typeface="Times New Roman" panose="02020603050405020304" charset="0"/>
              </a:rPr>
              <a:t>尴尬</a:t>
            </a:r>
            <a:r>
              <a:rPr kumimoji="1" lang="zh-CN" altLang="en-US" sz="4000" dirty="0" smtClean="0">
                <a:latin typeface="Times New Roman" panose="02020603050405020304" charset="0"/>
                <a:cs typeface="Times New Roman" panose="02020603050405020304" charset="0"/>
              </a:rPr>
              <a:t>的</a:t>
            </a:r>
            <a:endParaRPr kumimoji="1" lang="en-US" altLang="zh-CN" sz="4000" dirty="0">
              <a:latin typeface="Times New Roman" panose="02020603050405020304" charset="0"/>
              <a:cs typeface="Times New Roman" panose="02020603050405020304" charset="0"/>
            </a:endParaRPr>
          </a:p>
          <a:p>
            <a:pPr>
              <a:lnSpc>
                <a:spcPct val="120000"/>
              </a:lnSpc>
            </a:pPr>
            <a:endParaRPr kumimoji="1" lang="en-US" altLang="zh-CN" sz="4800" b="1" dirty="0">
              <a:solidFill>
                <a:srgbClr val="415070"/>
              </a:solidFill>
              <a:latin typeface="Times New Roman" panose="02020603050405020304" charset="0"/>
              <a:cs typeface="Times New Roman" panose="02020603050405020304" charset="0"/>
            </a:endParaRPr>
          </a:p>
          <a:p>
            <a:pPr>
              <a:lnSpc>
                <a:spcPct val="120000"/>
              </a:lnSpc>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lnSpc>
                <a:spcPct val="120000"/>
              </a:lnSpc>
            </a:pPr>
            <a:r>
              <a:rPr lang="zh-CN" altLang="en-US" sz="4000" dirty="0" smtClean="0"/>
              <a:t>他</a:t>
            </a:r>
            <a:r>
              <a:rPr lang="zh-CN" altLang="en-US" sz="4000" dirty="0"/>
              <a:t>总是小心谨慎地避免尴尬。 </a:t>
            </a:r>
            <a:endParaRPr kumimoji="1" lang="en-US" altLang="zh-CN" sz="4000" b="1"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He was always careful to avoid </a:t>
            </a:r>
            <a:r>
              <a:rPr lang="en-US" altLang="zh-CN" sz="4800" u="sng" dirty="0">
                <a:latin typeface="Times New Roman" panose="02020603050405020304" charset="0"/>
                <a:cs typeface="Times New Roman" panose="02020603050405020304" charset="0"/>
              </a:rPr>
              <a:t>embarrassment</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60030" y="1175454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20"/>
            <a:ext cx="17618710" cy="11232132"/>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329704" y="3041576"/>
            <a:ext cx="15484575" cy="5909310"/>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12. </a:t>
            </a:r>
            <a:r>
              <a:rPr lang="en-US" altLang="zh-CN" sz="4800" b="1" dirty="0" smtClean="0">
                <a:solidFill>
                  <a:srgbClr val="FF0000"/>
                </a:solidFill>
                <a:latin typeface="Times New Roman" panose="02020603050405020304" charset="0"/>
                <a:cs typeface="Times New Roman" panose="02020603050405020304" charset="0"/>
              </a:rPr>
              <a:t>show </a:t>
            </a:r>
            <a:r>
              <a:rPr lang="en-US" altLang="zh-CN" sz="4800" b="1" dirty="0">
                <a:solidFill>
                  <a:srgbClr val="FF0000"/>
                </a:solidFill>
                <a:latin typeface="Times New Roman" panose="02020603050405020304" charset="0"/>
                <a:cs typeface="Times New Roman" panose="02020603050405020304" charset="0"/>
              </a:rPr>
              <a:t>up</a:t>
            </a:r>
            <a:r>
              <a:rPr lang="en-US" altLang="zh-CN" sz="4800" b="1" i="1" dirty="0" smtClean="0">
                <a:solidFill>
                  <a:srgbClr val="FF0000"/>
                </a:solidFill>
                <a:latin typeface="Times New Roman" panose="02020603050405020304" charset="0"/>
                <a:cs typeface="Times New Roman" panose="02020603050405020304" charset="0"/>
              </a:rPr>
              <a:t> </a:t>
            </a:r>
            <a:r>
              <a:rPr lang="en-US" altLang="zh-CN" sz="4800" dirty="0" smtClean="0">
                <a:latin typeface="Times New Roman" panose="02020603050405020304" charset="0"/>
                <a:cs typeface="Times New Roman" panose="02020603050405020304" charset="0"/>
              </a:rPr>
              <a:t>arrive</a:t>
            </a:r>
            <a:r>
              <a:rPr lang="en-US" altLang="zh-CN" sz="4800" dirty="0">
                <a:latin typeface="Times New Roman" panose="02020603050405020304" charset="0"/>
                <a:cs typeface="Times New Roman" panose="02020603050405020304" charset="0"/>
              </a:rPr>
              <a:t>, esp. at the place where sb. is waiting for </a:t>
            </a:r>
            <a:r>
              <a:rPr lang="en-US" altLang="zh-CN" sz="4800" dirty="0" smtClean="0">
                <a:latin typeface="Times New Roman" panose="02020603050405020304" charset="0"/>
                <a:cs typeface="Times New Roman" panose="02020603050405020304" charset="0"/>
              </a:rPr>
              <a:t>you  </a:t>
            </a:r>
            <a:r>
              <a:rPr kumimoji="1" lang="zh-CN" altLang="en-US" sz="4000" dirty="0">
                <a:latin typeface="Times New Roman" panose="02020603050405020304" charset="0"/>
                <a:cs typeface="Times New Roman" panose="02020603050405020304" charset="0"/>
              </a:rPr>
              <a:t>到达（尤指有人在等候之处）</a:t>
            </a:r>
            <a:endParaRPr kumimoji="1" lang="en-US" altLang="zh-CN"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We had 200 people </a:t>
            </a:r>
            <a:r>
              <a:rPr lang="en-US" altLang="zh-CN" sz="4800" u="sng" dirty="0">
                <a:latin typeface="Times New Roman" panose="02020603050405020304" charset="0"/>
                <a:cs typeface="Times New Roman" panose="02020603050405020304" charset="0"/>
              </a:rPr>
              <a:t>show up</a:t>
            </a:r>
            <a:r>
              <a:rPr lang="en-US" altLang="zh-CN" sz="4800" dirty="0">
                <a:latin typeface="Times New Roman" panose="02020603050405020304" charset="0"/>
                <a:cs typeface="Times New Roman" panose="02020603050405020304" charset="0"/>
              </a:rPr>
              <a:t> for the conference</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200"/>
              </a:spcAft>
            </a:pPr>
            <a:endParaRPr kumimoji="1" lang="en-US" altLang="zh-CN" sz="4800" b="1" dirty="0">
              <a:solidFill>
                <a:srgbClr val="415070"/>
              </a:solidFill>
              <a:latin typeface="Times New Roman" panose="02020603050405020304" charset="0"/>
              <a:cs typeface="Times New Roman" panose="02020603050405020304" charset="0"/>
            </a:endParaRPr>
          </a:p>
          <a:p>
            <a:pPr>
              <a:spcAft>
                <a:spcPts val="1200"/>
              </a:spcAft>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spcAft>
                <a:spcPts val="1200"/>
              </a:spcAft>
            </a:pPr>
            <a:r>
              <a:rPr lang="zh-CN" altLang="en-US" sz="4000" dirty="0" smtClean="0"/>
              <a:t>她</a:t>
            </a:r>
            <a:r>
              <a:rPr lang="zh-CN" altLang="en-US" sz="4000" dirty="0"/>
              <a:t>周二没来，我只好顶替她。 </a:t>
            </a:r>
            <a:endParaRPr kumimoji="1" lang="en-US" altLang="zh-CN" sz="4000" b="1" dirty="0">
              <a:latin typeface="Times New Roman" panose="02020603050405020304" charset="0"/>
              <a:cs typeface="Times New Roman" panose="02020603050405020304" charset="0"/>
            </a:endParaRPr>
          </a:p>
          <a:p>
            <a:pPr>
              <a:spcAft>
                <a:spcPts val="1200"/>
              </a:spcAft>
            </a:pP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had to stand in for her on Tuesday when she didn't </a:t>
            </a:r>
            <a:r>
              <a:rPr lang="en-US" altLang="zh-CN" sz="4800" u="sng" dirty="0">
                <a:latin typeface="Times New Roman" panose="02020603050405020304" charset="0"/>
                <a:cs typeface="Times New Roman" panose="02020603050405020304" charset="0"/>
              </a:rPr>
              <a:t>show up</a:t>
            </a:r>
            <a:r>
              <a:rPr lang="en-US" altLang="zh-CN" sz="4800" dirty="0">
                <a:latin typeface="Times New Roman" panose="02020603050405020304" charset="0"/>
                <a:cs typeface="Times New Roman" panose="02020603050405020304" charset="0"/>
              </a:rPr>
              <a:t>. </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60030" y="11754544"/>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l="723" t="121" r="1934" b="1642"/>
          <a:stretch>
            <a:fillRect/>
          </a:stretch>
        </p:blipFill>
        <p:spPr>
          <a:xfrm>
            <a:off x="359024" y="1607819"/>
            <a:ext cx="17618710" cy="11160124"/>
          </a:xfrm>
          <a:prstGeom prst="rect">
            <a:avLst/>
          </a:prstGeom>
        </p:spPr>
      </p:pic>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545728" y="2753544"/>
            <a:ext cx="15484575" cy="7386638"/>
          </a:xfrm>
          <a:prstGeom prst="rect">
            <a:avLst/>
          </a:prstGeom>
          <a:noFill/>
          <a:ln w="76200">
            <a:noFill/>
          </a:ln>
        </p:spPr>
        <p:txBody>
          <a:bodyPr wrap="square" rtlCol="0">
            <a:spAutoFit/>
          </a:bodyPr>
          <a:lstStyle/>
          <a:p>
            <a:pPr>
              <a:spcAft>
                <a:spcPts val="1200"/>
              </a:spcAft>
            </a:pPr>
            <a:r>
              <a:rPr lang="en-US" altLang="zh-CN" sz="4800" dirty="0" smtClean="0">
                <a:latin typeface="Times New Roman" panose="02020603050405020304" charset="0"/>
                <a:cs typeface="Times New Roman" panose="02020603050405020304" charset="0"/>
              </a:rPr>
              <a:t>13. </a:t>
            </a:r>
            <a:r>
              <a:rPr lang="en-US" altLang="zh-CN" sz="4800" b="1" dirty="0" smtClean="0">
                <a:solidFill>
                  <a:srgbClr val="FF0000"/>
                </a:solidFill>
                <a:latin typeface="Times New Roman" panose="02020603050405020304" charset="0"/>
                <a:cs typeface="Times New Roman" panose="02020603050405020304" charset="0"/>
              </a:rPr>
              <a:t>in </a:t>
            </a:r>
            <a:r>
              <a:rPr lang="en-US" altLang="zh-CN" sz="4800" b="1" dirty="0">
                <a:solidFill>
                  <a:srgbClr val="FF0000"/>
                </a:solidFill>
                <a:latin typeface="Times New Roman" panose="02020603050405020304" charset="0"/>
                <a:cs typeface="Times New Roman" panose="02020603050405020304" charset="0"/>
              </a:rPr>
              <a:t>advance (of sth.) </a:t>
            </a:r>
            <a:r>
              <a:rPr lang="en-US" altLang="zh-CN" sz="4800" dirty="0" smtClean="0">
                <a:latin typeface="Times New Roman" panose="02020603050405020304" charset="0"/>
                <a:cs typeface="Times New Roman" panose="02020603050405020304" charset="0"/>
              </a:rPr>
              <a:t>before </a:t>
            </a:r>
            <a:r>
              <a:rPr lang="en-US" altLang="zh-CN" sz="4800" dirty="0">
                <a:latin typeface="Times New Roman" panose="02020603050405020304" charset="0"/>
                <a:cs typeface="Times New Roman" panose="02020603050405020304" charset="0"/>
              </a:rPr>
              <a:t>sth. happens or is expected to </a:t>
            </a:r>
            <a:r>
              <a:rPr lang="en-US" altLang="zh-CN" sz="4800" dirty="0" smtClean="0">
                <a:latin typeface="Times New Roman" panose="02020603050405020304" charset="0"/>
                <a:cs typeface="Times New Roman" panose="02020603050405020304" charset="0"/>
              </a:rPr>
              <a:t>happen</a:t>
            </a:r>
            <a:r>
              <a:rPr lang="zh-CN" altLang="en-US" sz="4800" dirty="0">
                <a:latin typeface="Times New Roman" panose="02020603050405020304" charset="0"/>
                <a:cs typeface="Times New Roman" panose="02020603050405020304" charset="0"/>
              </a:rPr>
              <a:t> </a:t>
            </a:r>
            <a:r>
              <a:rPr kumimoji="1" lang="zh-CN" altLang="en-US" sz="4000" dirty="0" smtClean="0">
                <a:latin typeface="Times New Roman" panose="02020603050405020304" charset="0"/>
                <a:cs typeface="Times New Roman" panose="02020603050405020304" charset="0"/>
              </a:rPr>
              <a:t>预先</a:t>
            </a:r>
            <a:r>
              <a:rPr kumimoji="1" lang="zh-CN" altLang="en-US" sz="4000" dirty="0">
                <a:latin typeface="Times New Roman" panose="02020603050405020304" charset="0"/>
                <a:cs typeface="Times New Roman" panose="02020603050405020304" charset="0"/>
              </a:rPr>
              <a:t>；提前</a:t>
            </a:r>
            <a:endParaRPr kumimoji="1" lang="en-US" altLang="zh-CN" sz="4000"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e.g. I should warn you </a:t>
            </a:r>
            <a:r>
              <a:rPr lang="en-US" altLang="zh-CN" sz="4800" u="sng" dirty="0">
                <a:latin typeface="Times New Roman" panose="02020603050405020304" charset="0"/>
                <a:cs typeface="Times New Roman" panose="02020603050405020304" charset="0"/>
              </a:rPr>
              <a:t>in advance</a:t>
            </a:r>
            <a:r>
              <a:rPr lang="en-US" altLang="zh-CN" sz="4800" dirty="0">
                <a:latin typeface="Times New Roman" panose="02020603050405020304" charset="0"/>
                <a:cs typeface="Times New Roman" panose="02020603050405020304" charset="0"/>
              </a:rPr>
              <a:t> that I’m not a very </a:t>
            </a:r>
            <a:r>
              <a:rPr lang="en-US" altLang="zh-CN" sz="4800" dirty="0" smtClean="0">
                <a:latin typeface="Times New Roman" panose="02020603050405020304" charset="0"/>
                <a:cs typeface="Times New Roman" panose="02020603050405020304" charset="0"/>
              </a:rPr>
              <a:t>good dancer.</a:t>
            </a:r>
            <a:endParaRPr lang="en-US" altLang="zh-CN" sz="4800" dirty="0" smtClean="0">
              <a:latin typeface="Times New Roman" panose="02020603050405020304" charset="0"/>
              <a:cs typeface="Times New Roman" panose="02020603050405020304" charset="0"/>
            </a:endParaRPr>
          </a:p>
          <a:p>
            <a:pPr>
              <a:spcAft>
                <a:spcPts val="1200"/>
              </a:spcAft>
            </a:pPr>
            <a:endParaRPr kumimoji="1" lang="en-US" altLang="zh-CN" sz="4800" b="1" dirty="0">
              <a:solidFill>
                <a:srgbClr val="415070"/>
              </a:solidFill>
              <a:latin typeface="Times New Roman" panose="02020603050405020304" charset="0"/>
              <a:cs typeface="Times New Roman" panose="02020603050405020304" charset="0"/>
            </a:endParaRPr>
          </a:p>
          <a:p>
            <a:pPr>
              <a:spcAft>
                <a:spcPts val="1200"/>
              </a:spcAft>
            </a:pPr>
            <a:r>
              <a:rPr kumimoji="1" lang="en-US" altLang="zh-CN" sz="4800" b="1" dirty="0" smtClean="0">
                <a:solidFill>
                  <a:srgbClr val="415070"/>
                </a:solidFill>
                <a:cs typeface="Arial" panose="020B0604020202020204" pitchFamily="34" charset="0"/>
              </a:rPr>
              <a:t>Practice:</a:t>
            </a:r>
            <a:endParaRPr lang="en-US" altLang="zh-CN" sz="4800" dirty="0">
              <a:latin typeface="Times New Roman" panose="02020603050405020304" charset="0"/>
              <a:cs typeface="Times New Roman" panose="02020603050405020304" charset="0"/>
            </a:endParaRPr>
          </a:p>
          <a:p>
            <a:pPr>
              <a:spcAft>
                <a:spcPts val="1200"/>
              </a:spcAft>
            </a:pPr>
            <a:r>
              <a:rPr lang="zh-CN" altLang="en-US" sz="4000" dirty="0" smtClean="0"/>
              <a:t>我</a:t>
            </a:r>
            <a:r>
              <a:rPr lang="zh-CN" altLang="en-US" sz="4000" dirty="0"/>
              <a:t>已请每个人在会议之前提交问题。</a:t>
            </a:r>
            <a:r>
              <a:rPr lang="zh-CN" altLang="en-US" sz="4000" dirty="0" smtClean="0">
                <a:latin typeface="+mn-ea"/>
                <a:cs typeface="Times New Roman" panose="02020603050405020304" charset="0"/>
              </a:rPr>
              <a:t> </a:t>
            </a:r>
            <a:endParaRPr kumimoji="1" lang="en-US" altLang="zh-CN" sz="4000" b="1" dirty="0">
              <a:latin typeface="Times New Roman" panose="02020603050405020304" charset="0"/>
              <a:cs typeface="Times New Roman" panose="02020603050405020304" charset="0"/>
            </a:endParaRPr>
          </a:p>
          <a:p>
            <a:pPr>
              <a:spcAft>
                <a:spcPts val="1200"/>
              </a:spcAft>
            </a:pPr>
            <a:r>
              <a:rPr lang="en-US" altLang="zh-CN" sz="4800" dirty="0">
                <a:latin typeface="Times New Roman" panose="02020603050405020304" charset="0"/>
                <a:cs typeface="Times New Roman" panose="02020603050405020304" charset="0"/>
              </a:rPr>
              <a:t>I had asked everyone to submit questions </a:t>
            </a:r>
            <a:r>
              <a:rPr lang="en-US" altLang="zh-CN" sz="4800" u="sng" dirty="0">
                <a:latin typeface="Times New Roman" panose="02020603050405020304" charset="0"/>
                <a:cs typeface="Times New Roman" panose="02020603050405020304" charset="0"/>
              </a:rPr>
              <a:t>in advance of</a:t>
            </a:r>
            <a:r>
              <a:rPr lang="en-US" altLang="zh-CN" sz="4800" dirty="0">
                <a:latin typeface="Times New Roman" panose="02020603050405020304" charset="0"/>
                <a:cs typeface="Times New Roman" panose="02020603050405020304" charset="0"/>
              </a:rPr>
              <a:t> the meeting. </a:t>
            </a:r>
            <a:endParaRPr lang="en-US" altLang="zh-CN" sz="4800" dirty="0">
              <a:latin typeface="Times New Roman" panose="02020603050405020304" charset="0"/>
              <a:cs typeface="Times New Roman" panose="02020603050405020304" charset="0"/>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Text exploration</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pic>
        <p:nvPicPr>
          <p:cNvPr id="13" name="图片 12">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96624" l="2344" r="94219"/>
                    </a14:imgEffect>
                  </a14:imgLayer>
                </a14:imgProps>
              </a:ext>
            </a:extLst>
          </a:blip>
          <a:stretch>
            <a:fillRect/>
          </a:stretch>
        </p:blipFill>
        <p:spPr>
          <a:xfrm>
            <a:off x="15660030" y="11682536"/>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943200" y="322449"/>
            <a:ext cx="4176464" cy="1015663"/>
          </a:xfrm>
          <a:prstGeom prst="rect">
            <a:avLst/>
          </a:prstGeom>
          <a:noFill/>
        </p:spPr>
        <p:txBody>
          <a:bodyPr wrap="square" rtlCol="0">
            <a:spAutoFit/>
          </a:bodyPr>
          <a:lstStyle/>
          <a:p>
            <a:r>
              <a:rPr kumimoji="1" lang="en-US" altLang="zh-CN" sz="6000" b="1" dirty="0" smtClean="0">
                <a:solidFill>
                  <a:schemeClr val="bg1"/>
                </a:solidFill>
              </a:rPr>
              <a:t>Reading 2 </a:t>
            </a:r>
            <a:endParaRPr kumimoji="1" lang="zh-CN" altLang="en-US" sz="6000" b="1" dirty="0">
              <a:solidFill>
                <a:schemeClr val="bg1"/>
              </a:solidFill>
            </a:endParaRPr>
          </a:p>
        </p:txBody>
      </p:sp>
      <p:sp>
        <p:nvSpPr>
          <p:cNvPr id="9" name="矩形 8"/>
          <p:cNvSpPr/>
          <p:nvPr/>
        </p:nvSpPr>
        <p:spPr>
          <a:xfrm>
            <a:off x="5226685" y="2618105"/>
            <a:ext cx="9667240" cy="8830310"/>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442552" y="5477738"/>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25" name="矩形 24"/>
          <p:cNvSpPr/>
          <p:nvPr/>
        </p:nvSpPr>
        <p:spPr>
          <a:xfrm>
            <a:off x="6551133" y="924044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Read and </a:t>
            </a:r>
            <a:r>
              <a:rPr kumimoji="1" lang="en-US" altLang="zh-CN" sz="5400" b="1" dirty="0" smtClean="0">
                <a:solidFill>
                  <a:schemeClr val="bg1">
                    <a:lumMod val="75000"/>
                  </a:schemeClr>
                </a:solidFill>
              </a:rPr>
              <a:t>think</a:t>
            </a:r>
            <a:endParaRPr kumimoji="1" lang="en-US" altLang="zh-CN" sz="5400" b="1" dirty="0">
              <a:solidFill>
                <a:schemeClr val="bg1">
                  <a:lumMod val="75000"/>
                </a:schemeClr>
              </a:solidFill>
            </a:endParaRPr>
          </a:p>
        </p:txBody>
      </p:sp>
      <p:sp>
        <p:nvSpPr>
          <p:cNvPr id="26" name="矩形 25"/>
          <p:cNvSpPr/>
          <p:nvPr/>
        </p:nvSpPr>
        <p:spPr>
          <a:xfrm>
            <a:off x="6517412" y="4921461"/>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Text exploration</a:t>
            </a:r>
            <a:endParaRPr kumimoji="1" lang="en-US" altLang="zh-CN" sz="5400" b="1" dirty="0">
              <a:solidFill>
                <a:schemeClr val="bg1">
                  <a:lumMod val="75000"/>
                </a:schemeClr>
              </a:solidFill>
            </a:endParaRPr>
          </a:p>
        </p:txBody>
      </p:sp>
      <p:sp>
        <p:nvSpPr>
          <p:cNvPr id="27" name="矩形 26"/>
          <p:cNvSpPr/>
          <p:nvPr/>
        </p:nvSpPr>
        <p:spPr>
          <a:xfrm>
            <a:off x="6517194" y="3363556"/>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Get ready to read</a:t>
            </a:r>
            <a:endParaRPr kumimoji="1" lang="en-US" altLang="zh-CN" sz="5400" b="1" dirty="0">
              <a:solidFill>
                <a:schemeClr val="bg1">
                  <a:lumMod val="75000"/>
                </a:schemeClr>
              </a:solidFill>
            </a:endParaRPr>
          </a:p>
        </p:txBody>
      </p:sp>
      <p:sp>
        <p:nvSpPr>
          <p:cNvPr id="28" name="矩形 27"/>
          <p:cNvSpPr/>
          <p:nvPr/>
        </p:nvSpPr>
        <p:spPr>
          <a:xfrm>
            <a:off x="6517412" y="779631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a:solidFill>
                  <a:schemeClr val="bg1">
                    <a:lumMod val="75000"/>
                  </a:schemeClr>
                </a:solidFill>
                <a:effectLst/>
                <a:ea typeface="+mj-ea"/>
              </a:rPr>
              <a:t>Read and </a:t>
            </a:r>
            <a:r>
              <a:rPr kumimoji="1" lang="en-US" altLang="zh-CN" sz="5400" b="1" dirty="0" smtClean="0">
                <a:solidFill>
                  <a:schemeClr val="bg1">
                    <a:lumMod val="75000"/>
                  </a:schemeClr>
                </a:solidFill>
                <a:effectLst/>
                <a:ea typeface="+mj-ea"/>
              </a:rPr>
              <a:t>translate</a:t>
            </a:r>
            <a:endParaRPr kumimoji="1" lang="en-US" altLang="zh-CN" sz="5400" b="1" dirty="0">
              <a:solidFill>
                <a:schemeClr val="bg1">
                  <a:lumMod val="75000"/>
                </a:schemeClr>
              </a:solidFill>
              <a:effectLst/>
              <a:ea typeface="+mj-ea"/>
            </a:endParaRPr>
          </a:p>
        </p:txBody>
      </p:sp>
      <p:sp>
        <p:nvSpPr>
          <p:cNvPr id="15" name="矩形 14">
            <a:hlinkClick r:id="rId1" action="ppaction://hlinksldjump"/>
          </p:cNvPr>
          <p:cNvSpPr/>
          <p:nvPr/>
        </p:nvSpPr>
        <p:spPr>
          <a:xfrm>
            <a:off x="6516777" y="6351981"/>
            <a:ext cx="7344000" cy="1080000"/>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accent1">
                    <a:lumMod val="75000"/>
                  </a:schemeClr>
                </a:solidFill>
              </a:rPr>
              <a:t> Read and </a:t>
            </a:r>
            <a:r>
              <a:rPr kumimoji="1" lang="en-US" altLang="zh-CN" sz="5400" b="1" dirty="0" smtClean="0">
                <a:solidFill>
                  <a:schemeClr val="accent1">
                    <a:lumMod val="75000"/>
                  </a:schemeClr>
                </a:solidFill>
              </a:rPr>
              <a:t>practice</a:t>
            </a:r>
            <a:endParaRPr kumimoji="1" lang="zh-CN" altLang="en-US" sz="5400" b="1" dirty="0">
              <a:solidFill>
                <a:srgbClr val="37609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smtClean="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Read and practice</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3" name="文本框 11"/>
          <p:cNvSpPr txBox="1"/>
          <p:nvPr/>
        </p:nvSpPr>
        <p:spPr>
          <a:xfrm>
            <a:off x="719064" y="3185592"/>
            <a:ext cx="16980804" cy="8371523"/>
          </a:xfrm>
          <a:prstGeom prst="rect">
            <a:avLst/>
          </a:prstGeom>
          <a:noFill/>
          <a:ln w="76200">
            <a:noFill/>
          </a:ln>
        </p:spPr>
        <p:txBody>
          <a:bodyPr wrap="square" rtlCol="0">
            <a:spAutoFit/>
          </a:bodyPr>
          <a:lstStyle/>
          <a:p>
            <a:pPr>
              <a:spcAft>
                <a:spcPts val="1800"/>
              </a:spcAft>
            </a:pPr>
            <a:r>
              <a:rPr kumimoji="1" lang="en-US" altLang="zh-CN" sz="4800" b="1" i="1" dirty="0">
                <a:cs typeface="Times New Roman" panose="02020603050405020304" charset="0"/>
              </a:rPr>
              <a:t>Choose the best answer from the four choices marked A, B, C, and D to complete the </a:t>
            </a:r>
            <a:r>
              <a:rPr kumimoji="1" lang="en-US" altLang="zh-CN" sz="4800" b="1" i="1" dirty="0" smtClean="0">
                <a:cs typeface="Times New Roman" panose="02020603050405020304" charset="0"/>
              </a:rPr>
              <a:t>sentences.</a:t>
            </a:r>
            <a:endParaRPr kumimoji="1" lang="en-US" altLang="zh-CN" sz="4800" b="1" i="1" dirty="0" smtClean="0">
              <a:cs typeface="Times New Roman" panose="02020603050405020304" charset="0"/>
            </a:endParaRPr>
          </a:p>
          <a:p>
            <a:pPr>
              <a:spcAft>
                <a:spcPts val="1800"/>
              </a:spcAft>
            </a:pPr>
            <a:r>
              <a:rPr lang="en-US" altLang="zh-CN" sz="4400" dirty="0">
                <a:latin typeface="Times New Roman" panose="02020603050405020304" charset="0"/>
                <a:cs typeface="Times New Roman" panose="02020603050405020304" charset="0"/>
              </a:rPr>
              <a:t>1.  The research team was criticized for animal </a:t>
            </a:r>
            <a:r>
              <a:rPr lang="en-US" altLang="zh-CN" sz="4400" dirty="0" smtClean="0">
                <a:latin typeface="Times New Roman" panose="02020603050405020304" charset="0"/>
                <a:cs typeface="Times New Roman" panose="02020603050405020304" charset="0"/>
              </a:rPr>
              <a:t>_____  </a:t>
            </a:r>
            <a:r>
              <a:rPr lang="en-US" altLang="zh-CN" sz="4400" dirty="0">
                <a:latin typeface="Times New Roman" panose="02020603050405020304" charset="0"/>
                <a:cs typeface="Times New Roman" panose="02020603050405020304" charset="0"/>
              </a:rPr>
              <a:t>in their experiments.</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a:t>
            </a:r>
            <a:r>
              <a:rPr lang="en-US" altLang="zh-CN" sz="4400" dirty="0">
                <a:latin typeface="Times New Roman" panose="02020603050405020304" charset="0"/>
                <a:cs typeface="Times New Roman" panose="02020603050405020304" charset="0"/>
              </a:rPr>
              <a:t>.  service   B.  selection   C.  ignorance   D.  abuse</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a:latin typeface="Times New Roman" panose="02020603050405020304" charset="0"/>
                <a:cs typeface="Times New Roman" panose="02020603050405020304" charset="0"/>
              </a:rPr>
              <a:t>2.  There was no evidence to link the organization to any _____</a:t>
            </a:r>
            <a:r>
              <a:rPr lang="en-US" altLang="zh-CN" sz="4400" dirty="0" smtClean="0">
                <a:latin typeface="Times New Roman" panose="02020603050405020304" charset="0"/>
                <a:cs typeface="Times New Roman" panose="02020603050405020304" charset="0"/>
              </a:rPr>
              <a:t>  </a:t>
            </a:r>
            <a:r>
              <a:rPr lang="en-US" altLang="zh-CN" sz="4400" dirty="0">
                <a:latin typeface="Times New Roman" panose="02020603050405020304" charset="0"/>
                <a:cs typeface="Times New Roman" panose="02020603050405020304" charset="0"/>
              </a:rPr>
              <a:t>against Mr. Howard.</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a:t>
            </a:r>
            <a:r>
              <a:rPr lang="en-US" altLang="zh-CN" sz="4400" dirty="0">
                <a:latin typeface="Times New Roman" panose="02020603050405020304" charset="0"/>
                <a:cs typeface="Times New Roman" panose="02020603050405020304" charset="0"/>
              </a:rPr>
              <a:t>.  conspiracy  B.  restriction   C.  contempt   D.  investigation</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a:latin typeface="Times New Roman" panose="02020603050405020304" charset="0"/>
                <a:cs typeface="Times New Roman" panose="02020603050405020304" charset="0"/>
              </a:rPr>
              <a:t>3.  To her _____</a:t>
            </a:r>
            <a:r>
              <a:rPr lang="en-US" altLang="zh-CN" sz="4400" dirty="0" smtClean="0">
                <a:latin typeface="Times New Roman" panose="02020603050405020304" charset="0"/>
                <a:cs typeface="Times New Roman" panose="02020603050405020304" charset="0"/>
              </a:rPr>
              <a:t> </a:t>
            </a:r>
            <a:r>
              <a:rPr lang="en-US" altLang="zh-CN" sz="4400" dirty="0">
                <a:latin typeface="Times New Roman" panose="02020603050405020304" charset="0"/>
                <a:cs typeface="Times New Roman" panose="02020603050405020304" charset="0"/>
              </a:rPr>
              <a:t>, she couldn’t remember the name of the man who waved to her.</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a:t>
            </a:r>
            <a:r>
              <a:rPr lang="en-US" altLang="zh-CN" sz="4400" dirty="0">
                <a:latin typeface="Times New Roman" panose="02020603050405020304" charset="0"/>
                <a:cs typeface="Times New Roman" panose="02020603050405020304" charset="0"/>
              </a:rPr>
              <a:t>.  excitement  B.  embarrassment  C.  curiosity   D.  </a:t>
            </a:r>
            <a:r>
              <a:rPr lang="en-US" altLang="zh-CN" sz="4400" dirty="0" smtClean="0">
                <a:latin typeface="Times New Roman" panose="02020603050405020304" charset="0"/>
                <a:cs typeface="Times New Roman" panose="02020603050405020304" charset="0"/>
              </a:rPr>
              <a:t>hesitation</a:t>
            </a:r>
            <a:endParaRPr lang="en-US" altLang="zh-CN" sz="4400" dirty="0">
              <a:latin typeface="Times New Roman" panose="02020603050405020304" charset="0"/>
              <a:cs typeface="Times New Roman" panose="02020603050405020304" charset="0"/>
            </a:endParaRPr>
          </a:p>
        </p:txBody>
      </p:sp>
      <p:sp>
        <p:nvSpPr>
          <p:cNvPr id="16" name="矩形 15"/>
          <p:cNvSpPr/>
          <p:nvPr/>
        </p:nvSpPr>
        <p:spPr>
          <a:xfrm>
            <a:off x="1384140" y="1961456"/>
            <a:ext cx="9183016" cy="1015663"/>
          </a:xfrm>
          <a:prstGeom prst="rect">
            <a:avLst/>
          </a:prstGeom>
        </p:spPr>
        <p:txBody>
          <a:bodyPr wrap="square">
            <a:spAutoFit/>
          </a:bodyPr>
          <a:lstStyle/>
          <a:p>
            <a:pPr lvl="0"/>
            <a:r>
              <a:rPr lang="en-US" altLang="zh-CN" sz="6000" b="1" dirty="0" smtClean="0">
                <a:solidFill>
                  <a:schemeClr val="accent2">
                    <a:lumMod val="75000"/>
                  </a:schemeClr>
                </a:solidFill>
                <a:effectLst>
                  <a:outerShdw blurRad="38100" dist="38100" dir="2700000" algn="tl">
                    <a:srgbClr val="000000">
                      <a:alpha val="43137"/>
                    </a:srgbClr>
                  </a:outerShdw>
                </a:effectLst>
              </a:rPr>
              <a:t>1. </a:t>
            </a:r>
            <a:r>
              <a:rPr lang="en-US" altLang="zh-CN" sz="6000" b="1" dirty="0">
                <a:solidFill>
                  <a:schemeClr val="accent2">
                    <a:lumMod val="75000"/>
                  </a:schemeClr>
                </a:solidFill>
                <a:effectLst>
                  <a:outerShdw blurRad="38100" dist="38100" dir="2700000" algn="tl">
                    <a:srgbClr val="000000">
                      <a:alpha val="43137"/>
                    </a:srgbClr>
                  </a:outerShdw>
                </a:effectLst>
              </a:rPr>
              <a:t>Meaning in context</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sp>
        <p:nvSpPr>
          <p:cNvPr id="3" name="椭圆 2"/>
          <p:cNvSpPr/>
          <p:nvPr/>
        </p:nvSpPr>
        <p:spPr>
          <a:xfrm>
            <a:off x="10944200" y="5705872"/>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511152" y="8226152"/>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11552" y="10678811"/>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7"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smtClean="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Read and practice</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3" name="文本框 11"/>
          <p:cNvSpPr txBox="1"/>
          <p:nvPr/>
        </p:nvSpPr>
        <p:spPr>
          <a:xfrm>
            <a:off x="719064" y="1963474"/>
            <a:ext cx="16980804" cy="10295126"/>
          </a:xfrm>
          <a:prstGeom prst="rect">
            <a:avLst/>
          </a:prstGeom>
          <a:noFill/>
          <a:ln w="76200">
            <a:noFill/>
          </a:ln>
        </p:spPr>
        <p:txBody>
          <a:bodyPr wrap="square" rtlCol="0">
            <a:spAutoFit/>
          </a:bodyPr>
          <a:lstStyle/>
          <a:p>
            <a:pPr>
              <a:spcAft>
                <a:spcPts val="1800"/>
              </a:spcAft>
            </a:pPr>
            <a:r>
              <a:rPr lang="en-US" altLang="zh-CN" sz="4400" dirty="0">
                <a:latin typeface="Times New Roman" panose="02020603050405020304" charset="0"/>
                <a:cs typeface="Times New Roman" panose="02020603050405020304" charset="0"/>
              </a:rPr>
              <a:t>4.  I know people who find it _____</a:t>
            </a:r>
            <a:r>
              <a:rPr lang="en-US" altLang="zh-CN" sz="4400" dirty="0" smtClean="0">
                <a:latin typeface="Times New Roman" panose="02020603050405020304" charset="0"/>
                <a:cs typeface="Times New Roman" panose="02020603050405020304" charset="0"/>
              </a:rPr>
              <a:t>  </a:t>
            </a:r>
            <a:r>
              <a:rPr lang="en-US" altLang="zh-CN" sz="4400" dirty="0">
                <a:latin typeface="Times New Roman" panose="02020603050405020304" charset="0"/>
                <a:cs typeface="Times New Roman" panose="02020603050405020304" charset="0"/>
              </a:rPr>
              <a:t>impossible to quit smoking.</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 </a:t>
            </a:r>
            <a:r>
              <a:rPr lang="en-US" altLang="zh-CN" sz="4400" dirty="0">
                <a:latin typeface="Times New Roman" panose="02020603050405020304" charset="0"/>
                <a:cs typeface="Times New Roman" panose="02020603050405020304" charset="0"/>
              </a:rPr>
              <a:t>significantly  B. </a:t>
            </a:r>
            <a:r>
              <a:rPr lang="en-US" altLang="zh-CN" sz="4400" dirty="0" smtClean="0">
                <a:latin typeface="Times New Roman" panose="02020603050405020304" charset="0"/>
                <a:cs typeface="Times New Roman" panose="02020603050405020304" charset="0"/>
              </a:rPr>
              <a:t>dramatically   </a:t>
            </a:r>
            <a:r>
              <a:rPr lang="en-US" altLang="zh-CN" sz="4400" dirty="0">
                <a:latin typeface="Times New Roman" panose="02020603050405020304" charset="0"/>
                <a:cs typeface="Times New Roman" panose="02020603050405020304" charset="0"/>
              </a:rPr>
              <a:t>C. </a:t>
            </a:r>
            <a:r>
              <a:rPr lang="en-US" altLang="zh-CN" sz="4400" dirty="0" smtClean="0">
                <a:latin typeface="Times New Roman" panose="02020603050405020304" charset="0"/>
                <a:cs typeface="Times New Roman" panose="02020603050405020304" charset="0"/>
              </a:rPr>
              <a:t>practically   </a:t>
            </a:r>
            <a:r>
              <a:rPr lang="en-US" altLang="zh-CN" sz="4400" dirty="0">
                <a:latin typeface="Times New Roman" panose="02020603050405020304" charset="0"/>
                <a:cs typeface="Times New Roman" panose="02020603050405020304" charset="0"/>
              </a:rPr>
              <a:t>D. </a:t>
            </a:r>
            <a:r>
              <a:rPr lang="en-US" altLang="zh-CN" sz="4400" dirty="0" smtClean="0">
                <a:latin typeface="Times New Roman" panose="02020603050405020304" charset="0"/>
                <a:cs typeface="Times New Roman" panose="02020603050405020304" charset="0"/>
              </a:rPr>
              <a:t>essentially</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a:latin typeface="Times New Roman" panose="02020603050405020304" charset="0"/>
                <a:cs typeface="Times New Roman" panose="02020603050405020304" charset="0"/>
              </a:rPr>
              <a:t>5.  In her hurry she _____</a:t>
            </a:r>
            <a:r>
              <a:rPr lang="en-US" altLang="zh-CN" sz="4400" dirty="0" smtClean="0">
                <a:latin typeface="Times New Roman" panose="02020603050405020304" charset="0"/>
                <a:cs typeface="Times New Roman" panose="02020603050405020304" charset="0"/>
              </a:rPr>
              <a:t>  </a:t>
            </a:r>
            <a:r>
              <a:rPr lang="en-US" altLang="zh-CN" sz="4400" dirty="0">
                <a:latin typeface="Times New Roman" panose="02020603050405020304" charset="0"/>
                <a:cs typeface="Times New Roman" panose="02020603050405020304" charset="0"/>
              </a:rPr>
              <a:t>and spilled the milk all over the floor.</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a:t>
            </a:r>
            <a:r>
              <a:rPr lang="en-US" altLang="zh-CN" sz="4400" dirty="0">
                <a:latin typeface="Times New Roman" panose="02020603050405020304" charset="0"/>
                <a:cs typeface="Times New Roman" panose="02020603050405020304" charset="0"/>
              </a:rPr>
              <a:t>.  marched     B.  jumped     C.  stumbled     D.  strolled</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a:latin typeface="Times New Roman" panose="02020603050405020304" charset="0"/>
                <a:cs typeface="Times New Roman" panose="02020603050405020304" charset="0"/>
              </a:rPr>
              <a:t>6.  The man sipped _____</a:t>
            </a:r>
            <a:r>
              <a:rPr lang="en-US" altLang="zh-CN" sz="4400" dirty="0" smtClean="0">
                <a:latin typeface="Times New Roman" panose="02020603050405020304" charset="0"/>
                <a:cs typeface="Times New Roman" panose="02020603050405020304" charset="0"/>
              </a:rPr>
              <a:t>  </a:t>
            </a:r>
            <a:r>
              <a:rPr lang="en-US" altLang="zh-CN" sz="4400" dirty="0">
                <a:latin typeface="Times New Roman" panose="02020603050405020304" charset="0"/>
                <a:cs typeface="Times New Roman" panose="02020603050405020304" charset="0"/>
              </a:rPr>
              <a:t>at his coffee as he browsed through the sports page of the </a:t>
            </a:r>
            <a:r>
              <a:rPr lang="en-US" altLang="zh-CN" sz="4400" dirty="0" smtClean="0">
                <a:latin typeface="Times New Roman" panose="02020603050405020304" charset="0"/>
                <a:cs typeface="Times New Roman" panose="02020603050405020304" charset="0"/>
              </a:rPr>
              <a:t>morning </a:t>
            </a:r>
            <a:r>
              <a:rPr lang="en-US" altLang="zh-CN" sz="4400" dirty="0">
                <a:latin typeface="Times New Roman" panose="02020603050405020304" charset="0"/>
                <a:cs typeface="Times New Roman" panose="02020603050405020304" charset="0"/>
              </a:rPr>
              <a:t>paper.</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a:t>
            </a:r>
            <a:r>
              <a:rPr lang="en-US" altLang="zh-CN" sz="4400" dirty="0">
                <a:latin typeface="Times New Roman" panose="02020603050405020304" charset="0"/>
                <a:cs typeface="Times New Roman" panose="02020603050405020304" charset="0"/>
              </a:rPr>
              <a:t>.  weakly   B.  leisurely   C.  fortunately   D.  exactly</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a:latin typeface="Times New Roman" panose="02020603050405020304" charset="0"/>
                <a:cs typeface="Times New Roman" panose="02020603050405020304" charset="0"/>
              </a:rPr>
              <a:t>7.  He promised to meet me in the park at 7 p.m., but he never </a:t>
            </a:r>
            <a:r>
              <a:rPr lang="en-US" altLang="zh-CN" sz="4400" dirty="0" smtClean="0">
                <a:latin typeface="Times New Roman" panose="02020603050405020304" charset="0"/>
                <a:cs typeface="Times New Roman" panose="02020603050405020304" charset="0"/>
              </a:rPr>
              <a:t>_____.</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a:t>
            </a:r>
            <a:r>
              <a:rPr lang="en-US" altLang="zh-CN" sz="4400" dirty="0">
                <a:latin typeface="Times New Roman" panose="02020603050405020304" charset="0"/>
                <a:cs typeface="Times New Roman" panose="02020603050405020304" charset="0"/>
              </a:rPr>
              <a:t>.  showed up  B.  caught up   C.  took on   D.  went on </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a:latin typeface="Times New Roman" panose="02020603050405020304" charset="0"/>
                <a:cs typeface="Times New Roman" panose="02020603050405020304" charset="0"/>
              </a:rPr>
              <a:t>8.  He yelled a reply to my question, and I felt like _____</a:t>
            </a:r>
            <a:r>
              <a:rPr lang="en-US" altLang="zh-CN" sz="4400" dirty="0" smtClean="0">
                <a:latin typeface="Times New Roman" panose="02020603050405020304" charset="0"/>
                <a:cs typeface="Times New Roman" panose="02020603050405020304" charset="0"/>
              </a:rPr>
              <a:t>  </a:t>
            </a:r>
            <a:r>
              <a:rPr lang="en-US" altLang="zh-CN" sz="4400" dirty="0">
                <a:latin typeface="Times New Roman" panose="02020603050405020304" charset="0"/>
                <a:cs typeface="Times New Roman" panose="02020603050405020304" charset="0"/>
              </a:rPr>
              <a:t>back angrily at him. </a:t>
            </a:r>
            <a:endParaRPr lang="en-US" altLang="zh-CN" sz="4400" dirty="0">
              <a:latin typeface="Times New Roman" panose="02020603050405020304" charset="0"/>
              <a:cs typeface="Times New Roman" panose="02020603050405020304" charset="0"/>
            </a:endParaRPr>
          </a:p>
          <a:p>
            <a:pPr>
              <a:spcAft>
                <a:spcPts val="1800"/>
              </a:spcAft>
            </a:pPr>
            <a:r>
              <a:rPr lang="en-US" altLang="zh-CN" sz="4400" dirty="0" smtClean="0">
                <a:latin typeface="Times New Roman" panose="02020603050405020304" charset="0"/>
                <a:cs typeface="Times New Roman" panose="02020603050405020304" charset="0"/>
              </a:rPr>
              <a:t>	A</a:t>
            </a:r>
            <a:r>
              <a:rPr lang="en-US" altLang="zh-CN" sz="4400" dirty="0">
                <a:latin typeface="Times New Roman" panose="02020603050405020304" charset="0"/>
                <a:cs typeface="Times New Roman" panose="02020603050405020304" charset="0"/>
              </a:rPr>
              <a:t>.  cheering   B.  sighing   C. calling   D.  snapping</a:t>
            </a:r>
            <a:endParaRPr lang="en-US" altLang="zh-CN" sz="4400" dirty="0">
              <a:latin typeface="Times New Roman" panose="02020603050405020304" charset="0"/>
              <a:cs typeface="Times New Roman" panose="02020603050405020304" charset="0"/>
            </a:endParaRPr>
          </a:p>
        </p:txBody>
      </p:sp>
      <p:sp>
        <p:nvSpPr>
          <p:cNvPr id="11" name="椭圆 10"/>
          <p:cNvSpPr/>
          <p:nvPr/>
        </p:nvSpPr>
        <p:spPr>
          <a:xfrm>
            <a:off x="9075960" y="2827906"/>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1416" y="4628106"/>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396616" y="7111037"/>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516296" y="8876578"/>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229264" y="11370136"/>
            <a:ext cx="86409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smtClean="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Read and practice</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3" name="文本框 11"/>
          <p:cNvSpPr txBox="1"/>
          <p:nvPr/>
        </p:nvSpPr>
        <p:spPr>
          <a:xfrm>
            <a:off x="1665616" y="3185592"/>
            <a:ext cx="15039224" cy="8633133"/>
          </a:xfrm>
          <a:prstGeom prst="rect">
            <a:avLst/>
          </a:prstGeom>
          <a:noFill/>
          <a:ln w="76200">
            <a:noFill/>
          </a:ln>
        </p:spPr>
        <p:txBody>
          <a:bodyPr wrap="square" rtlCol="0">
            <a:spAutoFit/>
          </a:bodyPr>
          <a:lstStyle/>
          <a:p>
            <a:pPr>
              <a:spcAft>
                <a:spcPts val="1800"/>
              </a:spcAft>
            </a:pPr>
            <a:r>
              <a:rPr kumimoji="1" lang="en-US" altLang="zh-CN" sz="4800" b="1" i="1" dirty="0">
                <a:cs typeface="Times New Roman" panose="02020603050405020304" charset="0"/>
              </a:rPr>
              <a:t>Complete the sentences with the proper form of the words from the box</a:t>
            </a:r>
            <a:r>
              <a:rPr kumimoji="1" lang="en-US" altLang="zh-CN" sz="4800" b="1" i="1" dirty="0" smtClean="0">
                <a:cs typeface="Times New Roman" panose="02020603050405020304" charset="0"/>
              </a:rPr>
              <a:t>.</a:t>
            </a:r>
            <a:endParaRPr kumimoji="1" lang="en-US" altLang="zh-CN" sz="4800" b="1" i="1" dirty="0" smtClean="0">
              <a:cs typeface="Times New Roman" panose="02020603050405020304" charset="0"/>
            </a:endParaRPr>
          </a:p>
          <a:p>
            <a:pPr>
              <a:spcAft>
                <a:spcPts val="1800"/>
              </a:spcAft>
            </a:pPr>
            <a:endParaRPr kumimoji="1" lang="en-US" altLang="zh-CN" sz="4800" b="1" i="1" dirty="0">
              <a:latin typeface="Times New Roman" panose="02020603050405020304" charset="0"/>
              <a:cs typeface="Times New Roman" panose="02020603050405020304" charset="0"/>
            </a:endParaRPr>
          </a:p>
          <a:p>
            <a:pPr>
              <a:spcAft>
                <a:spcPts val="1800"/>
              </a:spcAft>
            </a:pPr>
            <a:endParaRPr kumimoji="1" lang="en-US" altLang="zh-CN" sz="4800" b="1" i="1" dirty="0" smtClean="0">
              <a:latin typeface="Times New Roman" panose="02020603050405020304" charset="0"/>
              <a:cs typeface="Times New Roman" panose="02020603050405020304" charset="0"/>
            </a:endParaRPr>
          </a:p>
          <a:p>
            <a:pPr>
              <a:spcAft>
                <a:spcPts val="1800"/>
              </a:spcAft>
            </a:pPr>
            <a:r>
              <a:rPr lang="en-US" altLang="zh-CN" sz="4800" dirty="0">
                <a:latin typeface="Times New Roman" panose="02020603050405020304" charset="0"/>
                <a:cs typeface="Times New Roman" panose="02020603050405020304" charset="0"/>
              </a:rPr>
              <a:t>1.  The land should not be open to tourists. Instead, it is to be left </a:t>
            </a:r>
            <a:r>
              <a:rPr lang="en-US" altLang="zh-CN" sz="4800" dirty="0" smtClean="0">
                <a:latin typeface="Times New Roman" panose="02020603050405020304" charset="0"/>
                <a:cs typeface="Times New Roman" panose="02020603050405020304" charset="0"/>
              </a:rPr>
              <a:t>___________ </a:t>
            </a:r>
            <a:r>
              <a:rPr lang="en-US" altLang="zh-CN" sz="4800" dirty="0">
                <a:latin typeface="Times New Roman" panose="02020603050405020304" charset="0"/>
                <a:cs typeface="Times New Roman" panose="02020603050405020304" charset="0"/>
              </a:rPr>
              <a:t>as a </a:t>
            </a:r>
            <a:r>
              <a:rPr lang="en-US" altLang="zh-CN" sz="4800" dirty="0" smtClean="0">
                <a:latin typeface="Times New Roman" panose="02020603050405020304" charset="0"/>
                <a:cs typeface="Times New Roman" panose="02020603050405020304" charset="0"/>
              </a:rPr>
              <a:t>nature </a:t>
            </a:r>
            <a:r>
              <a:rPr lang="en-US" altLang="zh-CN" sz="4800" dirty="0">
                <a:latin typeface="Times New Roman" panose="02020603050405020304" charset="0"/>
                <a:cs typeface="Times New Roman" panose="02020603050405020304" charset="0"/>
              </a:rPr>
              <a:t>reserve (</a:t>
            </a:r>
            <a:r>
              <a:rPr lang="zh-CN" altLang="en-US" sz="4800" dirty="0">
                <a:latin typeface="Times New Roman" panose="02020603050405020304" charset="0"/>
                <a:cs typeface="Times New Roman" panose="02020603050405020304" charset="0"/>
              </a:rPr>
              <a:t>自然保护区</a:t>
            </a:r>
            <a:r>
              <a:rPr lang="en-US" altLang="zh-CN" sz="4800" dirty="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a:spcAft>
                <a:spcPts val="1800"/>
              </a:spcAft>
            </a:pPr>
            <a:r>
              <a:rPr lang="en-US" altLang="zh-CN" sz="4800" dirty="0">
                <a:latin typeface="Times New Roman" panose="02020603050405020304" charset="0"/>
                <a:cs typeface="Times New Roman" panose="02020603050405020304" charset="0"/>
              </a:rPr>
              <a:t>2.  Jason’s kindness did not go </a:t>
            </a:r>
            <a:r>
              <a:rPr lang="en-US" altLang="zh-CN" sz="4800" dirty="0" smtClean="0">
                <a:latin typeface="Times New Roman" panose="02020603050405020304" charset="0"/>
                <a:cs typeface="Times New Roman" panose="02020603050405020304" charset="0"/>
              </a:rPr>
              <a:t>_________  </a:t>
            </a:r>
            <a:r>
              <a:rPr lang="en-US" altLang="zh-CN" sz="4800" dirty="0">
                <a:latin typeface="Times New Roman" panose="02020603050405020304" charset="0"/>
                <a:cs typeface="Times New Roman" panose="02020603050405020304" charset="0"/>
              </a:rPr>
              <a:t>but was appreciated by his friends.</a:t>
            </a:r>
            <a:endParaRPr lang="en-US" altLang="zh-CN" sz="4800" dirty="0">
              <a:latin typeface="Times New Roman" panose="02020603050405020304" charset="0"/>
              <a:cs typeface="Times New Roman" panose="02020603050405020304" charset="0"/>
            </a:endParaRPr>
          </a:p>
          <a:p>
            <a:pPr>
              <a:spcAft>
                <a:spcPts val="1800"/>
              </a:spcAft>
            </a:pPr>
            <a:r>
              <a:rPr lang="en-US" altLang="zh-CN" sz="4800" dirty="0">
                <a:latin typeface="Times New Roman" panose="02020603050405020304" charset="0"/>
                <a:cs typeface="Times New Roman" panose="02020603050405020304" charset="0"/>
              </a:rPr>
              <a:t>3.  The murderer’s identity remained </a:t>
            </a:r>
            <a:r>
              <a:rPr lang="en-US" altLang="zh-CN" sz="4800" dirty="0" smtClean="0">
                <a:latin typeface="Times New Roman" panose="02020603050405020304" charset="0"/>
                <a:cs typeface="Times New Roman" panose="02020603050405020304" charset="0"/>
              </a:rPr>
              <a:t>_________ </a:t>
            </a:r>
            <a:r>
              <a:rPr lang="en-US" altLang="zh-CN" sz="4800" dirty="0">
                <a:latin typeface="Times New Roman" panose="02020603050405020304" charset="0"/>
                <a:cs typeface="Times New Roman" panose="02020603050405020304" charset="0"/>
              </a:rPr>
              <a:t>when the news was released.</a:t>
            </a:r>
            <a:endParaRPr lang="en-US" altLang="zh-CN" sz="4800" dirty="0">
              <a:latin typeface="Times New Roman" panose="02020603050405020304" charset="0"/>
              <a:cs typeface="Times New Roman" panose="02020603050405020304" charset="0"/>
            </a:endParaRPr>
          </a:p>
        </p:txBody>
      </p:sp>
      <p:sp>
        <p:nvSpPr>
          <p:cNvPr id="16" name="矩形 15"/>
          <p:cNvSpPr/>
          <p:nvPr/>
        </p:nvSpPr>
        <p:spPr>
          <a:xfrm>
            <a:off x="1384140" y="1961456"/>
            <a:ext cx="9183016" cy="1015663"/>
          </a:xfrm>
          <a:prstGeom prst="rect">
            <a:avLst/>
          </a:prstGeom>
        </p:spPr>
        <p:txBody>
          <a:bodyPr wrap="square">
            <a:spAutoFit/>
          </a:bodyPr>
          <a:lstStyle/>
          <a:p>
            <a:pPr lvl="0"/>
            <a:r>
              <a:rPr lang="en-US" altLang="zh-CN" sz="6000" b="1" dirty="0" smtClean="0">
                <a:solidFill>
                  <a:schemeClr val="accent2">
                    <a:lumMod val="75000"/>
                  </a:schemeClr>
                </a:solidFill>
                <a:effectLst>
                  <a:outerShdw blurRad="38100" dist="38100" dir="2700000" algn="tl">
                    <a:srgbClr val="000000">
                      <a:alpha val="43137"/>
                    </a:srgbClr>
                  </a:outerShdw>
                </a:effectLst>
              </a:rPr>
              <a:t>2. </a:t>
            </a:r>
            <a:r>
              <a:rPr lang="en-US" altLang="zh-CN" sz="6000" b="1" dirty="0">
                <a:solidFill>
                  <a:schemeClr val="accent2">
                    <a:lumMod val="75000"/>
                  </a:schemeClr>
                </a:solidFill>
                <a:effectLst>
                  <a:outerShdw blurRad="38100" dist="38100" dir="2700000" algn="tl">
                    <a:srgbClr val="000000">
                      <a:alpha val="43137"/>
                    </a:srgbClr>
                  </a:outerShdw>
                </a:effectLst>
              </a:rPr>
              <a:t>Word building</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sp>
        <p:nvSpPr>
          <p:cNvPr id="2" name="矩形 1"/>
          <p:cNvSpPr/>
          <p:nvPr/>
        </p:nvSpPr>
        <p:spPr>
          <a:xfrm>
            <a:off x="3599384" y="7506072"/>
            <a:ext cx="3278462"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undisturbed </a:t>
            </a:r>
            <a:endParaRPr lang="zh-CN" altLang="en-US" sz="4800" dirty="0">
              <a:solidFill>
                <a:srgbClr val="FF0000"/>
              </a:solidFill>
            </a:endParaRPr>
          </a:p>
        </p:txBody>
      </p:sp>
      <p:sp>
        <p:nvSpPr>
          <p:cNvPr id="18" name="矩形 17"/>
          <p:cNvSpPr/>
          <p:nvPr/>
        </p:nvSpPr>
        <p:spPr>
          <a:xfrm>
            <a:off x="9474843" y="8514184"/>
            <a:ext cx="2765501"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unnoticed </a:t>
            </a:r>
            <a:endParaRPr lang="zh-CN" altLang="en-US" sz="4800" dirty="0">
              <a:solidFill>
                <a:srgbClr val="FF0000"/>
              </a:solidFill>
            </a:endParaRPr>
          </a:p>
        </p:txBody>
      </p:sp>
      <p:sp>
        <p:nvSpPr>
          <p:cNvPr id="19" name="矩形 18"/>
          <p:cNvSpPr/>
          <p:nvPr/>
        </p:nvSpPr>
        <p:spPr>
          <a:xfrm>
            <a:off x="11037130" y="10131459"/>
            <a:ext cx="2406428"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unknown</a:t>
            </a:r>
            <a:endParaRPr lang="zh-CN" altLang="en-US" sz="4800" dirty="0">
              <a:solidFill>
                <a:srgbClr val="FF0000"/>
              </a:solidFill>
            </a:endParaRPr>
          </a:p>
        </p:txBody>
      </p:sp>
      <p:pic>
        <p:nvPicPr>
          <p:cNvPr id="1026" name="Picture 2" descr="D:\科研\2020\课件编写\Unit 2\B1U2-lu 1102\QQ截图2020111914045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064" y="4769767"/>
            <a:ext cx="16989690" cy="1678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8" grpId="0"/>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smtClean="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Read and practice</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3" name="文本框 11"/>
          <p:cNvSpPr txBox="1"/>
          <p:nvPr/>
        </p:nvSpPr>
        <p:spPr>
          <a:xfrm>
            <a:off x="2025656" y="2753544"/>
            <a:ext cx="14031112" cy="8402300"/>
          </a:xfrm>
          <a:prstGeom prst="rect">
            <a:avLst/>
          </a:prstGeom>
          <a:noFill/>
          <a:ln w="76200">
            <a:noFill/>
          </a:ln>
        </p:spPr>
        <p:txBody>
          <a:bodyPr wrap="square" rtlCol="0">
            <a:spAutoFit/>
          </a:bodyPr>
          <a:lstStyle/>
          <a:p>
            <a:pPr marL="914400" indent="-914400">
              <a:spcAft>
                <a:spcPts val="1800"/>
              </a:spcAft>
              <a:buAutoNum type="arabicPeriod" startAt="4"/>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workers complained to the manager but as usual their voices went ___________</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marL="914400" indent="-914400">
              <a:spcAft>
                <a:spcPts val="1800"/>
              </a:spcAft>
              <a:buAutoNum type="arabicPeriod" startAt="4"/>
            </a:pPr>
            <a:r>
              <a:rPr lang="en-US" altLang="zh-CN" sz="4800" dirty="0" smtClean="0">
                <a:latin typeface="Times New Roman" panose="02020603050405020304" charset="0"/>
                <a:cs typeface="Times New Roman" panose="02020603050405020304" charset="0"/>
              </a:rPr>
              <a:t>Lisa </a:t>
            </a:r>
            <a:r>
              <a:rPr lang="en-US" altLang="zh-CN" sz="4800" dirty="0">
                <a:latin typeface="Times New Roman" panose="02020603050405020304" charset="0"/>
                <a:cs typeface="Times New Roman" panose="02020603050405020304" charset="0"/>
              </a:rPr>
              <a:t>only had some soup for dinner and left her main course ___________</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marL="914400" indent="-914400">
              <a:spcAft>
                <a:spcPts val="1800"/>
              </a:spcAft>
              <a:buAutoNum type="arabicPeriod" startAt="4"/>
            </a:pPr>
            <a:r>
              <a:rPr lang="en-US" altLang="zh-CN" sz="4800" dirty="0" smtClean="0">
                <a:latin typeface="Times New Roman" panose="02020603050405020304" charset="0"/>
                <a:cs typeface="Times New Roman" panose="02020603050405020304" charset="0"/>
              </a:rPr>
              <a:t>You </a:t>
            </a:r>
            <a:r>
              <a:rPr lang="en-US" altLang="zh-CN" sz="4800" dirty="0">
                <a:latin typeface="Times New Roman" panose="02020603050405020304" charset="0"/>
                <a:cs typeface="Times New Roman" panose="02020603050405020304" charset="0"/>
              </a:rPr>
              <a:t>will have to get rid of these ___________</a:t>
            </a:r>
            <a:r>
              <a:rPr lang="en-US" altLang="zh-CN" sz="4800"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plants in your </a:t>
            </a:r>
            <a:r>
              <a:rPr lang="en-US" altLang="zh-CN" sz="4800" dirty="0" smtClean="0">
                <a:latin typeface="Times New Roman" panose="02020603050405020304" charset="0"/>
                <a:cs typeface="Times New Roman" panose="02020603050405020304" charset="0"/>
              </a:rPr>
              <a:t>garden </a:t>
            </a:r>
            <a:r>
              <a:rPr lang="en-US" altLang="zh-CN" sz="4800" dirty="0">
                <a:latin typeface="Times New Roman" panose="02020603050405020304" charset="0"/>
                <a:cs typeface="Times New Roman" panose="02020603050405020304" charset="0"/>
              </a:rPr>
              <a:t>with poison.</a:t>
            </a:r>
            <a:endParaRPr lang="en-US" altLang="zh-CN" sz="4800" dirty="0">
              <a:latin typeface="Times New Roman" panose="02020603050405020304" charset="0"/>
              <a:cs typeface="Times New Roman" panose="02020603050405020304" charset="0"/>
            </a:endParaRPr>
          </a:p>
          <a:p>
            <a:pPr marL="914400" indent="-914400">
              <a:spcAft>
                <a:spcPts val="1800"/>
              </a:spcAft>
              <a:buAutoNum type="arabicPeriod" startAt="4"/>
            </a:pPr>
            <a:r>
              <a:rPr lang="en-US" altLang="zh-CN" sz="4800" dirty="0" smtClean="0">
                <a:latin typeface="Times New Roman" panose="02020603050405020304" charset="0"/>
                <a:cs typeface="Times New Roman" panose="02020603050405020304" charset="0"/>
              </a:rPr>
              <a:t>With </a:t>
            </a:r>
            <a:r>
              <a:rPr lang="en-US" altLang="zh-CN" sz="4800" dirty="0">
                <a:latin typeface="Times New Roman" panose="02020603050405020304" charset="0"/>
                <a:cs typeface="Times New Roman" panose="02020603050405020304" charset="0"/>
              </a:rPr>
              <a:t>the protection of her mom, the girl managed to escape ___________</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marL="914400" indent="-914400">
              <a:spcAft>
                <a:spcPts val="1800"/>
              </a:spcAft>
              <a:buAutoNum type="arabicPeriod" startAt="4"/>
            </a:pPr>
            <a:r>
              <a:rPr lang="en-US" altLang="zh-CN" sz="4800" dirty="0" smtClean="0">
                <a:latin typeface="Times New Roman" panose="02020603050405020304" charset="0"/>
                <a:cs typeface="Times New Roman" panose="02020603050405020304" charset="0"/>
              </a:rPr>
              <a:t>All </a:t>
            </a:r>
            <a:r>
              <a:rPr lang="en-US" altLang="zh-CN" sz="4800" dirty="0">
                <a:latin typeface="Times New Roman" panose="02020603050405020304" charset="0"/>
                <a:cs typeface="Times New Roman" panose="02020603050405020304" charset="0"/>
              </a:rPr>
              <a:t>my letters to my best friend went ___________</a:t>
            </a:r>
            <a:r>
              <a:rPr lang="en-US" altLang="zh-CN" sz="4800"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after graduation, and we lost touch.</a:t>
            </a:r>
            <a:endParaRPr lang="en-US" altLang="zh-CN" sz="4800" dirty="0">
              <a:latin typeface="Times New Roman" panose="02020603050405020304" charset="0"/>
              <a:cs typeface="Times New Roman" panose="02020603050405020304" charset="0"/>
            </a:endParaRPr>
          </a:p>
        </p:txBody>
      </p:sp>
      <p:sp>
        <p:nvSpPr>
          <p:cNvPr id="2" name="矩形 1"/>
          <p:cNvSpPr/>
          <p:nvPr/>
        </p:nvSpPr>
        <p:spPr>
          <a:xfrm>
            <a:off x="7658618" y="3401616"/>
            <a:ext cx="2212080"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unheard</a:t>
            </a:r>
            <a:endParaRPr lang="zh-CN" altLang="en-US" sz="4800" dirty="0">
              <a:solidFill>
                <a:srgbClr val="FF0000"/>
              </a:solidFill>
            </a:endParaRPr>
          </a:p>
        </p:txBody>
      </p:sp>
      <p:sp>
        <p:nvSpPr>
          <p:cNvPr id="18" name="矩形 17"/>
          <p:cNvSpPr/>
          <p:nvPr/>
        </p:nvSpPr>
        <p:spPr>
          <a:xfrm>
            <a:off x="5111552" y="5220789"/>
            <a:ext cx="2747868"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untouched</a:t>
            </a:r>
            <a:endParaRPr lang="zh-CN" altLang="en-US" sz="4800" dirty="0">
              <a:solidFill>
                <a:srgbClr val="FF0000"/>
              </a:solidFill>
            </a:endParaRPr>
          </a:p>
        </p:txBody>
      </p:sp>
      <p:sp>
        <p:nvSpPr>
          <p:cNvPr id="19" name="矩形 18"/>
          <p:cNvSpPr/>
          <p:nvPr/>
        </p:nvSpPr>
        <p:spPr>
          <a:xfrm>
            <a:off x="11232232" y="6120596"/>
            <a:ext cx="2577950"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unwanted</a:t>
            </a:r>
            <a:endParaRPr lang="zh-CN" altLang="en-US" sz="4800" dirty="0">
              <a:solidFill>
                <a:srgbClr val="FF0000"/>
              </a:solidFill>
            </a:endParaRPr>
          </a:p>
        </p:txBody>
      </p:sp>
      <p:sp>
        <p:nvSpPr>
          <p:cNvPr id="12" name="矩形 11"/>
          <p:cNvSpPr/>
          <p:nvPr/>
        </p:nvSpPr>
        <p:spPr>
          <a:xfrm>
            <a:off x="5046713" y="8514184"/>
            <a:ext cx="2832827"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unharmed </a:t>
            </a:r>
            <a:endParaRPr lang="zh-CN" altLang="en-US" sz="4800" dirty="0">
              <a:solidFill>
                <a:srgbClr val="FF0000"/>
              </a:solidFill>
            </a:endParaRPr>
          </a:p>
        </p:txBody>
      </p:sp>
      <p:sp>
        <p:nvSpPr>
          <p:cNvPr id="16" name="矩形 15"/>
          <p:cNvSpPr/>
          <p:nvPr/>
        </p:nvSpPr>
        <p:spPr>
          <a:xfrm>
            <a:off x="12339984" y="9450288"/>
            <a:ext cx="3133807"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unanswered</a:t>
            </a:r>
            <a:endParaRPr lang="zh-CN" alt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12" grpId="0"/>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smtClean="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Read and practice</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3" name="文本框 11"/>
          <p:cNvSpPr txBox="1"/>
          <p:nvPr/>
        </p:nvSpPr>
        <p:spPr>
          <a:xfrm>
            <a:off x="1007096" y="3692252"/>
            <a:ext cx="16332732" cy="6694140"/>
          </a:xfrm>
          <a:prstGeom prst="rect">
            <a:avLst/>
          </a:prstGeom>
          <a:noFill/>
          <a:ln w="76200">
            <a:noFill/>
          </a:ln>
        </p:spPr>
        <p:txBody>
          <a:bodyPr wrap="square" rtlCol="0">
            <a:spAutoFit/>
          </a:bodyPr>
          <a:lstStyle/>
          <a:p>
            <a:pPr>
              <a:spcAft>
                <a:spcPts val="1800"/>
              </a:spcAft>
            </a:pPr>
            <a:r>
              <a:rPr kumimoji="1" lang="en-US" altLang="zh-CN" sz="4800" b="1" i="1" dirty="0">
                <a:cs typeface="Times New Roman" panose="02020603050405020304" charset="0"/>
              </a:rPr>
              <a:t>Complete the sentences by translating the Chinese in brackets into English</a:t>
            </a:r>
            <a:r>
              <a:rPr kumimoji="1" lang="en-US" altLang="zh-CN" sz="4800" b="1" i="1" dirty="0" smtClean="0">
                <a:cs typeface="Times New Roman" panose="02020603050405020304" charset="0"/>
              </a:rPr>
              <a:t>.</a:t>
            </a:r>
            <a:endParaRPr kumimoji="1" lang="en-US" altLang="zh-CN" sz="4800" b="1" i="1" dirty="0" smtClean="0">
              <a:cs typeface="Times New Roman" panose="02020603050405020304" charset="0"/>
            </a:endParaRPr>
          </a:p>
          <a:p>
            <a:pPr>
              <a:spcAft>
                <a:spcPts val="1800"/>
              </a:spcAft>
            </a:pPr>
            <a:r>
              <a:rPr lang="en-US" altLang="zh-CN" sz="4800" dirty="0" smtClean="0">
                <a:latin typeface="Times New Roman" panose="02020603050405020304" charset="0"/>
                <a:cs typeface="Times New Roman" panose="02020603050405020304" charset="0"/>
              </a:rPr>
              <a:t>1.  The plane returned to the airport  _______________________</a:t>
            </a:r>
            <a:br>
              <a:rPr lang="en-US" altLang="zh-CN" sz="4800" dirty="0" smtClean="0">
                <a:latin typeface="Times New Roman" panose="02020603050405020304" charset="0"/>
                <a:cs typeface="Times New Roman" panose="02020603050405020304" charset="0"/>
              </a:rPr>
            </a:br>
            <a:r>
              <a:rPr lang="en-US" altLang="zh-CN" sz="4800" dirty="0" smtClean="0">
                <a:latin typeface="Times New Roman" panose="02020603050405020304" charset="0"/>
                <a:cs typeface="Times New Roman" panose="02020603050405020304" charset="0"/>
              </a:rPr>
              <a:t>(</a:t>
            </a:r>
            <a:r>
              <a:rPr lang="zh-CN" altLang="en-US" sz="4800" dirty="0">
                <a:latin typeface="Times New Roman" panose="02020603050405020304" charset="0"/>
                <a:cs typeface="Times New Roman" panose="02020603050405020304" charset="0"/>
              </a:rPr>
              <a:t>大约起飞一小</a:t>
            </a:r>
            <a:r>
              <a:rPr lang="zh-CN" altLang="en-US" sz="4800" dirty="0" smtClean="0">
                <a:latin typeface="Times New Roman" panose="02020603050405020304" charset="0"/>
                <a:cs typeface="Times New Roman" panose="02020603050405020304" charset="0"/>
              </a:rPr>
              <a:t>时之后</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a:spcAft>
                <a:spcPts val="1800"/>
              </a:spcAft>
            </a:pPr>
            <a:r>
              <a:rPr lang="en-US" altLang="zh-CN" sz="4800" dirty="0">
                <a:latin typeface="Times New Roman" panose="02020603050405020304" charset="0"/>
                <a:cs typeface="Times New Roman" panose="02020603050405020304" charset="0"/>
              </a:rPr>
              <a:t>2.  There is absolutely no need to </a:t>
            </a:r>
            <a:r>
              <a:rPr lang="en-US" altLang="zh-CN" sz="4800" dirty="0" smtClean="0">
                <a:latin typeface="Times New Roman" panose="02020603050405020304" charset="0"/>
                <a:cs typeface="Times New Roman" panose="02020603050405020304" charset="0"/>
              </a:rPr>
              <a:t>_________________________ </a:t>
            </a:r>
            <a:br>
              <a:rPr lang="en-US" altLang="zh-CN" sz="4800" dirty="0" smtClean="0">
                <a:latin typeface="Times New Roman" panose="02020603050405020304" charset="0"/>
                <a:cs typeface="Times New Roman" panose="02020603050405020304" charset="0"/>
              </a:rPr>
            </a:br>
            <a:r>
              <a:rPr lang="en-US" altLang="zh-CN" sz="4800" dirty="0" smtClean="0">
                <a:latin typeface="Times New Roman" panose="02020603050405020304" charset="0"/>
                <a:cs typeface="Times New Roman" panose="02020603050405020304" charset="0"/>
              </a:rPr>
              <a:t>_______ </a:t>
            </a:r>
            <a:r>
              <a:rPr lang="en-US" altLang="zh-CN" sz="4800" dirty="0">
                <a:latin typeface="Times New Roman" panose="02020603050405020304" charset="0"/>
                <a:cs typeface="Times New Roman" panose="02020603050405020304" charset="0"/>
              </a:rPr>
              <a:t>(</a:t>
            </a:r>
            <a:r>
              <a:rPr lang="zh-CN" altLang="en-US" sz="4800" dirty="0">
                <a:latin typeface="Times New Roman" panose="02020603050405020304" charset="0"/>
                <a:cs typeface="Times New Roman" panose="02020603050405020304" charset="0"/>
              </a:rPr>
              <a:t>为噪音发这么大</a:t>
            </a:r>
            <a:r>
              <a:rPr lang="zh-CN" altLang="en-US" sz="4800" dirty="0" smtClean="0">
                <a:latin typeface="Times New Roman" panose="02020603050405020304" charset="0"/>
                <a:cs typeface="Times New Roman" panose="02020603050405020304" charset="0"/>
              </a:rPr>
              <a:t>牢骚</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a:spcAft>
                <a:spcPts val="1800"/>
              </a:spcAft>
            </a:pPr>
            <a:r>
              <a:rPr lang="en-US" altLang="zh-CN" sz="4800" dirty="0">
                <a:latin typeface="Times New Roman" panose="02020603050405020304" charset="0"/>
                <a:cs typeface="Times New Roman" panose="02020603050405020304" charset="0"/>
              </a:rPr>
              <a:t>3.  He is giving a series of concerts in his city </a:t>
            </a:r>
            <a:r>
              <a:rPr lang="en-US" altLang="zh-CN" sz="4800" dirty="0" smtClean="0">
                <a:latin typeface="Times New Roman" panose="02020603050405020304" charset="0"/>
                <a:cs typeface="Times New Roman" panose="02020603050405020304" charset="0"/>
              </a:rPr>
              <a:t>________________</a:t>
            </a:r>
            <a:br>
              <a:rPr lang="en-US" altLang="zh-CN" sz="4800" dirty="0" smtClean="0">
                <a:latin typeface="Times New Roman" panose="02020603050405020304" charset="0"/>
                <a:cs typeface="Times New Roman" panose="02020603050405020304" charset="0"/>
              </a:rPr>
            </a:br>
            <a:r>
              <a:rPr lang="en-US" altLang="zh-CN" sz="4800" dirty="0" smtClean="0">
                <a:latin typeface="Times New Roman" panose="02020603050405020304" charset="0"/>
                <a:cs typeface="Times New Roman" panose="02020603050405020304" charset="0"/>
              </a:rPr>
              <a:t>____________________________  </a:t>
            </a:r>
            <a:r>
              <a:rPr lang="en-US" altLang="zh-CN" sz="4800" dirty="0">
                <a:latin typeface="Times New Roman" panose="02020603050405020304" charset="0"/>
                <a:cs typeface="Times New Roman" panose="02020603050405020304" charset="0"/>
              </a:rPr>
              <a:t>(</a:t>
            </a:r>
            <a:r>
              <a:rPr lang="zh-CN" altLang="en-US" sz="4800" dirty="0">
                <a:latin typeface="Times New Roman" panose="02020603050405020304" charset="0"/>
                <a:cs typeface="Times New Roman" panose="02020603050405020304" charset="0"/>
              </a:rPr>
              <a:t>在</a:t>
            </a:r>
            <a:r>
              <a:rPr lang="zh-CN" altLang="en-US" sz="4800" dirty="0" smtClean="0">
                <a:latin typeface="Times New Roman" panose="02020603050405020304" charset="0"/>
                <a:cs typeface="Times New Roman" panose="02020603050405020304" charset="0"/>
              </a:rPr>
              <a:t>他明</a:t>
            </a:r>
            <a:r>
              <a:rPr lang="zh-CN" altLang="en-US" sz="4800" dirty="0">
                <a:latin typeface="Times New Roman" panose="02020603050405020304" charset="0"/>
                <a:cs typeface="Times New Roman" panose="02020603050405020304" charset="0"/>
              </a:rPr>
              <a:t>年伦敦演出之</a:t>
            </a:r>
            <a:r>
              <a:rPr lang="zh-CN" altLang="en-US" sz="4800" dirty="0" smtClean="0">
                <a:latin typeface="Times New Roman" panose="02020603050405020304" charset="0"/>
                <a:cs typeface="Times New Roman" panose="02020603050405020304" charset="0"/>
              </a:rPr>
              <a:t>前</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p:txBody>
      </p:sp>
      <p:sp>
        <p:nvSpPr>
          <p:cNvPr id="16" name="矩形 15"/>
          <p:cNvSpPr/>
          <p:nvPr/>
        </p:nvSpPr>
        <p:spPr>
          <a:xfrm>
            <a:off x="1240124" y="2105472"/>
            <a:ext cx="9183016" cy="1015663"/>
          </a:xfrm>
          <a:prstGeom prst="rect">
            <a:avLst/>
          </a:prstGeom>
        </p:spPr>
        <p:txBody>
          <a:bodyPr wrap="square">
            <a:spAutoFit/>
          </a:bodyPr>
          <a:lstStyle/>
          <a:p>
            <a:pPr lvl="0"/>
            <a:r>
              <a:rPr lang="en-US" altLang="zh-CN" sz="6000" b="1" dirty="0" smtClean="0">
                <a:solidFill>
                  <a:schemeClr val="accent2">
                    <a:lumMod val="75000"/>
                  </a:schemeClr>
                </a:solidFill>
                <a:effectLst>
                  <a:outerShdw blurRad="38100" dist="38100" dir="2700000" algn="tl">
                    <a:srgbClr val="000000">
                      <a:alpha val="43137"/>
                    </a:srgbClr>
                  </a:outerShdw>
                </a:effectLst>
              </a:rPr>
              <a:t>3. </a:t>
            </a:r>
            <a:r>
              <a:rPr lang="en-US" altLang="zh-CN" sz="6000" b="1" dirty="0">
                <a:solidFill>
                  <a:schemeClr val="accent2">
                    <a:lumMod val="75000"/>
                  </a:schemeClr>
                </a:solidFill>
                <a:effectLst>
                  <a:outerShdw blurRad="38100" dist="38100" dir="2700000" algn="tl">
                    <a:srgbClr val="000000">
                      <a:alpha val="43137"/>
                    </a:srgbClr>
                  </a:outerShdw>
                </a:effectLst>
              </a:rPr>
              <a:t>Language in use</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sp>
        <p:nvSpPr>
          <p:cNvPr id="18" name="矩形 17"/>
          <p:cNvSpPr/>
          <p:nvPr/>
        </p:nvSpPr>
        <p:spPr>
          <a:xfrm>
            <a:off x="9920943" y="5381535"/>
            <a:ext cx="7503977"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about an hour after it took </a:t>
            </a:r>
            <a:r>
              <a:rPr lang="en-US" altLang="zh-CN" sz="4800" i="1" dirty="0" smtClean="0">
                <a:solidFill>
                  <a:srgbClr val="FF0000"/>
                </a:solidFill>
                <a:latin typeface="Times New Roman" panose="02020603050405020304" charset="0"/>
                <a:cs typeface="Times New Roman" panose="02020603050405020304" charset="0"/>
              </a:rPr>
              <a:t>off</a:t>
            </a:r>
            <a:endParaRPr lang="zh-CN" altLang="en-US" sz="4800" dirty="0">
              <a:solidFill>
                <a:srgbClr val="FF0000"/>
              </a:solidFill>
            </a:endParaRPr>
          </a:p>
        </p:txBody>
      </p:sp>
      <p:sp>
        <p:nvSpPr>
          <p:cNvPr id="19" name="矩形 18"/>
          <p:cNvSpPr/>
          <p:nvPr/>
        </p:nvSpPr>
        <p:spPr>
          <a:xfrm>
            <a:off x="9360024" y="7037719"/>
            <a:ext cx="7891904"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make such a big fuss about the </a:t>
            </a:r>
            <a:endParaRPr lang="zh-CN" altLang="en-US" sz="4800" dirty="0">
              <a:solidFill>
                <a:srgbClr val="FF0000"/>
              </a:solidFill>
            </a:endParaRPr>
          </a:p>
        </p:txBody>
      </p:sp>
      <p:sp>
        <p:nvSpPr>
          <p:cNvPr id="17" name="矩形 16"/>
          <p:cNvSpPr/>
          <p:nvPr/>
        </p:nvSpPr>
        <p:spPr>
          <a:xfrm>
            <a:off x="12456368" y="8699713"/>
            <a:ext cx="3347391" cy="830997"/>
          </a:xfrm>
          <a:prstGeom prst="rect">
            <a:avLst/>
          </a:prstGeom>
        </p:spPr>
        <p:txBody>
          <a:bodyPr wrap="none">
            <a:spAutoFit/>
          </a:bodyPr>
          <a:lstStyle/>
          <a:p>
            <a:r>
              <a:rPr lang="en-US" altLang="zh-CN" sz="4800" i="1" dirty="0" smtClean="0">
                <a:solidFill>
                  <a:srgbClr val="FF0000"/>
                </a:solidFill>
                <a:latin typeface="Times New Roman" panose="02020603050405020304" charset="0"/>
                <a:cs typeface="Times New Roman" panose="02020603050405020304" charset="0"/>
              </a:rPr>
              <a:t>ahead </a:t>
            </a:r>
            <a:r>
              <a:rPr lang="en-US" altLang="zh-CN" sz="4800" i="1" dirty="0">
                <a:solidFill>
                  <a:srgbClr val="FF0000"/>
                </a:solidFill>
                <a:latin typeface="Times New Roman" panose="02020603050405020304" charset="0"/>
                <a:cs typeface="Times New Roman" panose="02020603050405020304" charset="0"/>
              </a:rPr>
              <a:t>of his </a:t>
            </a:r>
            <a:endParaRPr lang="zh-CN" altLang="en-US" sz="4800" dirty="0">
              <a:solidFill>
                <a:srgbClr val="FF0000"/>
              </a:solidFill>
            </a:endParaRPr>
          </a:p>
        </p:txBody>
      </p:sp>
      <p:sp>
        <p:nvSpPr>
          <p:cNvPr id="2" name="矩形 1"/>
          <p:cNvSpPr/>
          <p:nvPr/>
        </p:nvSpPr>
        <p:spPr>
          <a:xfrm>
            <a:off x="1367136" y="7868716"/>
            <a:ext cx="1483098" cy="830997"/>
          </a:xfrm>
          <a:prstGeom prst="rect">
            <a:avLst/>
          </a:prstGeom>
        </p:spPr>
        <p:txBody>
          <a:bodyPr wrap="none">
            <a:spAutoFit/>
          </a:bodyPr>
          <a:lstStyle/>
          <a:p>
            <a:pPr lvl="0"/>
            <a:r>
              <a:rPr lang="en-US" altLang="zh-CN" sz="4800" i="1" dirty="0">
                <a:solidFill>
                  <a:srgbClr val="FF0000"/>
                </a:solidFill>
                <a:latin typeface="Times New Roman" panose="02020603050405020304" charset="0"/>
                <a:cs typeface="Times New Roman" panose="02020603050405020304" charset="0"/>
              </a:rPr>
              <a:t>noise</a:t>
            </a:r>
            <a:endParaRPr lang="zh-CN" altLang="en-US" sz="4800" dirty="0">
              <a:solidFill>
                <a:srgbClr val="FF0000"/>
              </a:solidFill>
            </a:endParaRPr>
          </a:p>
        </p:txBody>
      </p:sp>
      <p:sp>
        <p:nvSpPr>
          <p:cNvPr id="3" name="矩形 2"/>
          <p:cNvSpPr/>
          <p:nvPr/>
        </p:nvSpPr>
        <p:spPr>
          <a:xfrm>
            <a:off x="1161853" y="9485991"/>
            <a:ext cx="10286403" cy="830997"/>
          </a:xfrm>
          <a:prstGeom prst="rect">
            <a:avLst/>
          </a:prstGeom>
        </p:spPr>
        <p:txBody>
          <a:bodyPr wrap="square">
            <a:spAutoFit/>
          </a:bodyPr>
          <a:lstStyle/>
          <a:p>
            <a:pPr lvl="0"/>
            <a:r>
              <a:rPr lang="en-US" altLang="zh-CN" sz="4800" i="1" dirty="0">
                <a:solidFill>
                  <a:srgbClr val="FF0000"/>
                </a:solidFill>
                <a:latin typeface="Times New Roman" panose="02020603050405020304" charset="0"/>
                <a:cs typeface="Times New Roman" panose="02020603050405020304" charset="0"/>
              </a:rPr>
              <a:t>performance in London next year</a:t>
            </a:r>
            <a:endParaRPr lang="zh-CN" alt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17"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1598772" y="4558053"/>
            <a:ext cx="8481332" cy="5410712"/>
          </a:xfrm>
          <a:prstGeom prst="rect">
            <a:avLst/>
          </a:prstGeom>
          <a:noFill/>
          <a:ln w="76200">
            <a:noFill/>
          </a:ln>
        </p:spPr>
        <p:txBody>
          <a:bodyPr wrap="square" rtlCol="0">
            <a:spAutoFit/>
          </a:bodyPr>
          <a:lstStyle/>
          <a:p>
            <a:pPr>
              <a:lnSpc>
                <a:spcPct val="120000"/>
              </a:lnSpc>
            </a:pPr>
            <a:r>
              <a:rPr kumimoji="1" lang="en-US" altLang="zh-CN" sz="4800" b="1" dirty="0">
                <a:cs typeface="Times New Roman" panose="02020603050405020304" charset="0"/>
              </a:rPr>
              <a:t>Run through the first seven or eight paragraphs of the passage as quickly as you </a:t>
            </a:r>
            <a:r>
              <a:rPr kumimoji="1" lang="en-US" altLang="zh-CN" sz="4800" b="1" dirty="0" smtClean="0">
                <a:cs typeface="Times New Roman" panose="02020603050405020304" charset="0"/>
              </a:rPr>
              <a:t>can</a:t>
            </a:r>
            <a:r>
              <a:rPr kumimoji="1" lang="en-US" altLang="zh-CN" sz="4800" b="1" dirty="0">
                <a:cs typeface="Times New Roman" panose="02020603050405020304" charset="0"/>
              </a:rPr>
              <a:t>, and figure out which category the author falls into, “clock watcher,” “time lord,” </a:t>
            </a:r>
            <a:r>
              <a:rPr kumimoji="1" lang="en-US" altLang="zh-CN" sz="4800" b="1" dirty="0" smtClean="0">
                <a:cs typeface="Times New Roman" panose="02020603050405020304" charset="0"/>
              </a:rPr>
              <a:t>or </a:t>
            </a:r>
            <a:r>
              <a:rPr kumimoji="1" lang="en-US" altLang="zh-CN" sz="4800" b="1" dirty="0">
                <a:cs typeface="Times New Roman" panose="02020603050405020304" charset="0"/>
              </a:rPr>
              <a:t>“in denial about time.”</a:t>
            </a:r>
            <a:endParaRPr kumimoji="1" lang="zh-CN" altLang="en-US" sz="4800" b="1" dirty="0">
              <a:cs typeface="Times New Roman" panose="02020603050405020304" charset="0"/>
            </a:endParaRPr>
          </a:p>
        </p:txBody>
      </p:sp>
      <p:sp>
        <p:nvSpPr>
          <p:cNvPr id="18" name="文本框 10"/>
          <p:cNvSpPr txBox="1"/>
          <p:nvPr/>
        </p:nvSpPr>
        <p:spPr>
          <a:xfrm>
            <a:off x="1943200" y="92071"/>
            <a:ext cx="417646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3" name="文本框 1"/>
          <p:cNvSpPr txBox="1"/>
          <p:nvPr/>
        </p:nvSpPr>
        <p:spPr>
          <a:xfrm>
            <a:off x="5962564" y="0"/>
            <a:ext cx="6768752" cy="923330"/>
          </a:xfrm>
          <a:prstGeom prst="rect">
            <a:avLst/>
          </a:prstGeom>
          <a:noFill/>
        </p:spPr>
        <p:txBody>
          <a:bodyPr wrap="square" rtlCol="0">
            <a:spAutoFit/>
            <a:scene3d>
              <a:camera prst="orthographicFront"/>
              <a:lightRig rig="threePt" dir="t"/>
            </a:scene3d>
          </a:bodyPr>
          <a:lstStyle/>
          <a:p>
            <a:pPr algn="ctr"/>
            <a:r>
              <a:rPr lang="en-US"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Get ready to read</a:t>
            </a:r>
            <a:r>
              <a:rPr lang="zh-CN"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 </a:t>
            </a:r>
            <a:endParaRPr kumimoji="1" lang="zh-CN" altLang="zh-CN" sz="5400" b="1" dirty="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endParaRPr>
          </a:p>
        </p:txBody>
      </p:sp>
      <p:sp>
        <p:nvSpPr>
          <p:cNvPr id="15" name="矩形 14"/>
          <p:cNvSpPr/>
          <p:nvPr/>
        </p:nvSpPr>
        <p:spPr>
          <a:xfrm>
            <a:off x="1493172" y="3187943"/>
            <a:ext cx="16161537" cy="1015663"/>
          </a:xfrm>
          <a:prstGeom prst="rect">
            <a:avLst/>
          </a:prstGeom>
        </p:spPr>
        <p:txBody>
          <a:bodyPr wrap="square">
            <a:spAutoFit/>
          </a:bodyPr>
          <a:lstStyle/>
          <a:p>
            <a:pPr lvl="0"/>
            <a:r>
              <a:rPr lang="en-US" altLang="zh-CN" sz="6000" b="1" dirty="0" smtClean="0">
                <a:solidFill>
                  <a:schemeClr val="accent2">
                    <a:lumMod val="75000"/>
                  </a:schemeClr>
                </a:solidFill>
                <a:effectLst>
                  <a:outerShdw blurRad="38100" dist="38100" dir="2700000" algn="tl">
                    <a:srgbClr val="000000">
                      <a:alpha val="43137"/>
                    </a:srgbClr>
                  </a:outerShdw>
                </a:effectLst>
              </a:rPr>
              <a:t>2. </a:t>
            </a:r>
            <a:r>
              <a:rPr lang="en-US" altLang="zh-CN" sz="6000" b="1" dirty="0">
                <a:solidFill>
                  <a:schemeClr val="accent2">
                    <a:lumMod val="75000"/>
                  </a:schemeClr>
                </a:solidFill>
                <a:effectLst>
                  <a:outerShdw blurRad="38100" dist="38100" dir="2700000" algn="tl">
                    <a:srgbClr val="000000">
                      <a:alpha val="43137"/>
                    </a:srgbClr>
                  </a:outerShdw>
                </a:effectLst>
              </a:rPr>
              <a:t>Analyze the author’s awareness of time</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pic>
        <p:nvPicPr>
          <p:cNvPr id="5123" name="Picture 3" descr="D:\科研\2020\课件编写\图片\clock-watche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96128" y="5114925"/>
            <a:ext cx="6755785" cy="44793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文本框 1"/>
          <p:cNvSpPr txBox="1"/>
          <p:nvPr/>
        </p:nvSpPr>
        <p:spPr>
          <a:xfrm>
            <a:off x="5975648" y="89248"/>
            <a:ext cx="6624736" cy="923330"/>
          </a:xfrm>
          <a:prstGeom prst="rect">
            <a:avLst/>
          </a:prstGeom>
          <a:noFill/>
        </p:spPr>
        <p:txBody>
          <a:bodyPr wrap="square" rtlCol="0">
            <a:spAutoFit/>
            <a:scene3d>
              <a:camera prst="orthographicFront"/>
              <a:lightRig rig="threePt" dir="t"/>
            </a:scene3d>
          </a:bodyPr>
          <a:lstStyle/>
          <a:p>
            <a:pPr algn="ctr"/>
            <a:r>
              <a:rPr kumimoji="1" lang="en-US" altLang="zh-CN" sz="5400" b="1" dirty="0" smtClean="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rPr>
              <a:t>Read and practice</a:t>
            </a:r>
            <a:endParaRPr kumimoji="1" lang="en-US" altLang="zh-CN" sz="5400" b="1" dirty="0">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lin ang="10800000" scaled="1"/>
                <a:tileRect/>
              </a:gradFill>
              <a:effectLst>
                <a:reflection blurRad="6350" stA="53000" endA="300" endPos="35500" dir="5400000" sy="-90000" algn="bl" rotWithShape="0"/>
              </a:effectLst>
              <a:ea typeface="+mj-ea"/>
            </a:endParaRPr>
          </a:p>
        </p:txBody>
      </p:sp>
      <p:sp>
        <p:nvSpPr>
          <p:cNvPr id="13" name="文本框 11"/>
          <p:cNvSpPr txBox="1"/>
          <p:nvPr/>
        </p:nvSpPr>
        <p:spPr>
          <a:xfrm>
            <a:off x="1151112" y="3816236"/>
            <a:ext cx="16034252" cy="4985980"/>
          </a:xfrm>
          <a:prstGeom prst="rect">
            <a:avLst/>
          </a:prstGeom>
          <a:noFill/>
          <a:ln w="76200">
            <a:noFill/>
          </a:ln>
        </p:spPr>
        <p:txBody>
          <a:bodyPr wrap="square" rtlCol="0">
            <a:spAutoFit/>
          </a:bodyPr>
          <a:lstStyle/>
          <a:p>
            <a:pPr marL="914400" indent="-914400">
              <a:spcAft>
                <a:spcPts val="1800"/>
              </a:spcAft>
              <a:buFont typeface="+mj-lt"/>
              <a:buAutoNum type="arabicPeriod" startAt="4"/>
            </a:pPr>
            <a:r>
              <a:rPr lang="en-US" altLang="zh-CN" sz="4800" dirty="0" smtClean="0">
                <a:latin typeface="Times New Roman" panose="02020603050405020304" charset="0"/>
                <a:cs typeface="Times New Roman" panose="02020603050405020304" charset="0"/>
              </a:rPr>
              <a:t>If </a:t>
            </a:r>
            <a:r>
              <a:rPr lang="en-US" altLang="zh-CN" sz="4800" dirty="0">
                <a:latin typeface="Times New Roman" panose="02020603050405020304" charset="0"/>
                <a:cs typeface="Times New Roman" panose="02020603050405020304" charset="0"/>
              </a:rPr>
              <a:t>it hadn’t been for the taxi driver,  </a:t>
            </a:r>
            <a:r>
              <a:rPr lang="en-US" altLang="zh-CN" sz="4800" dirty="0" smtClean="0">
                <a:latin typeface="Times New Roman" panose="02020603050405020304" charset="0"/>
                <a:cs typeface="Times New Roman" panose="02020603050405020304" charset="0"/>
              </a:rPr>
              <a:t>____________________</a:t>
            </a:r>
            <a:br>
              <a:rPr lang="en-US" altLang="zh-CN" sz="4800" dirty="0" smtClean="0">
                <a:latin typeface="Times New Roman" panose="02020603050405020304" charset="0"/>
                <a:cs typeface="Times New Roman" panose="02020603050405020304" charset="0"/>
              </a:rPr>
            </a:br>
            <a:r>
              <a:rPr lang="en-US" altLang="zh-CN" sz="4800" dirty="0" smtClean="0">
                <a:latin typeface="Times New Roman" panose="02020603050405020304" charset="0"/>
                <a:cs typeface="Times New Roman" panose="02020603050405020304" charset="0"/>
              </a:rPr>
              <a:t>____________________ </a:t>
            </a:r>
            <a:r>
              <a:rPr lang="en-US" altLang="zh-CN" sz="4800" dirty="0">
                <a:latin typeface="Times New Roman" panose="02020603050405020304" charset="0"/>
                <a:cs typeface="Times New Roman" panose="02020603050405020304" charset="0"/>
              </a:rPr>
              <a:t>(</a:t>
            </a:r>
            <a:r>
              <a:rPr lang="zh-CN" altLang="en-US" sz="4800" dirty="0">
                <a:latin typeface="Times New Roman" panose="02020603050405020304" charset="0"/>
                <a:cs typeface="Times New Roman" panose="02020603050405020304" charset="0"/>
              </a:rPr>
              <a:t>我可能没法</a:t>
            </a:r>
            <a:r>
              <a:rPr lang="zh-CN" altLang="en-US" sz="4800" dirty="0" smtClean="0">
                <a:latin typeface="Times New Roman" panose="02020603050405020304" charset="0"/>
                <a:cs typeface="Times New Roman" panose="02020603050405020304" charset="0"/>
              </a:rPr>
              <a:t>准时</a:t>
            </a:r>
            <a:r>
              <a:rPr lang="zh-CN" altLang="en-US" sz="4800" dirty="0">
                <a:latin typeface="Times New Roman" panose="02020603050405020304" charset="0"/>
                <a:cs typeface="Times New Roman" panose="02020603050405020304" charset="0"/>
              </a:rPr>
              <a:t>到达机场</a:t>
            </a:r>
            <a:r>
              <a:rPr lang="en-US" altLang="zh-CN" sz="4800" dirty="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marL="914400" indent="-914400">
              <a:spcAft>
                <a:spcPts val="1800"/>
              </a:spcAft>
              <a:buFont typeface="+mj-lt"/>
              <a:buAutoNum type="arabicPeriod" startAt="4"/>
            </a:pPr>
            <a:r>
              <a:rPr lang="en-US" altLang="zh-CN" sz="4800" dirty="0" smtClean="0">
                <a:latin typeface="Times New Roman" panose="02020603050405020304" charset="0"/>
                <a:cs typeface="Times New Roman" panose="02020603050405020304" charset="0"/>
              </a:rPr>
              <a:t>__________________________ (</a:t>
            </a:r>
            <a:r>
              <a:rPr lang="zh-CN" altLang="en-US" sz="4800" dirty="0">
                <a:latin typeface="Times New Roman" panose="02020603050405020304" charset="0"/>
                <a:cs typeface="Times New Roman" panose="02020603050405020304" charset="0"/>
              </a:rPr>
              <a:t>没人有勇气告诉保罗</a:t>
            </a:r>
            <a:r>
              <a:rPr lang="en-US" altLang="zh-CN" sz="4800" dirty="0">
                <a:latin typeface="Times New Roman" panose="02020603050405020304" charset="0"/>
                <a:cs typeface="Times New Roman" panose="02020603050405020304" charset="0"/>
              </a:rPr>
              <a:t>) what a mistake he was </a:t>
            </a:r>
            <a:r>
              <a:rPr lang="en-US" altLang="zh-CN" sz="4800" dirty="0" smtClean="0">
                <a:latin typeface="Times New Roman" panose="02020603050405020304" charset="0"/>
                <a:cs typeface="Times New Roman" panose="02020603050405020304" charset="0"/>
              </a:rPr>
              <a:t>making</a:t>
            </a:r>
            <a:r>
              <a:rPr lang="en-US" altLang="zh-CN" sz="4800" dirty="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a:p>
            <a:pPr marL="914400" indent="-914400">
              <a:spcAft>
                <a:spcPts val="1800"/>
              </a:spcAft>
              <a:buFont typeface="+mj-lt"/>
              <a:buAutoNum type="arabicPeriod" startAt="4"/>
            </a:pP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bought the ticket at a much lower price because </a:t>
            </a:r>
            <a:r>
              <a:rPr lang="en-US" altLang="zh-CN" sz="4800" dirty="0" smtClean="0">
                <a:latin typeface="Times New Roman" panose="02020603050405020304" charset="0"/>
                <a:cs typeface="Times New Roman" panose="02020603050405020304" charset="0"/>
              </a:rPr>
              <a:t>_________</a:t>
            </a:r>
            <a:br>
              <a:rPr lang="en-US" altLang="zh-CN" sz="4800" dirty="0" smtClean="0">
                <a:latin typeface="Times New Roman" panose="02020603050405020304" charset="0"/>
                <a:cs typeface="Times New Roman" panose="02020603050405020304" charset="0"/>
              </a:rPr>
            </a:br>
            <a:r>
              <a:rPr lang="en-US" altLang="zh-CN" sz="4800" dirty="0" smtClean="0">
                <a:latin typeface="Times New Roman" panose="02020603050405020304" charset="0"/>
                <a:cs typeface="Times New Roman" panose="02020603050405020304" charset="0"/>
              </a:rPr>
              <a:t>______________________ (</a:t>
            </a:r>
            <a:r>
              <a:rPr lang="zh-CN" altLang="en-US" sz="4800" dirty="0">
                <a:latin typeface="Times New Roman" panose="02020603050405020304" charset="0"/>
                <a:cs typeface="Times New Roman" panose="02020603050405020304" charset="0"/>
              </a:rPr>
              <a:t>我提前两个月预订的 </a:t>
            </a:r>
            <a:r>
              <a:rPr lang="en-US" altLang="zh-CN" sz="4800" dirty="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p:txBody>
      </p:sp>
      <p:sp>
        <p:nvSpPr>
          <p:cNvPr id="18" name="矩形 17"/>
          <p:cNvSpPr/>
          <p:nvPr/>
        </p:nvSpPr>
        <p:spPr>
          <a:xfrm>
            <a:off x="10944200" y="3777327"/>
            <a:ext cx="6097247"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I wouldn’t have arrived </a:t>
            </a:r>
            <a:endParaRPr lang="zh-CN" altLang="en-US" sz="4800" dirty="0">
              <a:solidFill>
                <a:srgbClr val="FF0000"/>
              </a:solidFill>
            </a:endParaRPr>
          </a:p>
        </p:txBody>
      </p:sp>
      <p:sp>
        <p:nvSpPr>
          <p:cNvPr id="2" name="矩形 1"/>
          <p:cNvSpPr/>
          <p:nvPr/>
        </p:nvSpPr>
        <p:spPr>
          <a:xfrm>
            <a:off x="2168722" y="5472420"/>
            <a:ext cx="7999306" cy="830997"/>
          </a:xfrm>
          <a:prstGeom prst="rect">
            <a:avLst/>
          </a:prstGeom>
        </p:spPr>
        <p:txBody>
          <a:bodyPr wrap="none">
            <a:spAutoFit/>
          </a:bodyPr>
          <a:lstStyle/>
          <a:p>
            <a:pPr lvl="0"/>
            <a:r>
              <a:rPr lang="en-US" altLang="zh-CN" sz="4800" i="1" dirty="0">
                <a:solidFill>
                  <a:srgbClr val="FF0000"/>
                </a:solidFill>
                <a:latin typeface="Times New Roman" panose="02020603050405020304" charset="0"/>
                <a:cs typeface="Times New Roman" panose="02020603050405020304" charset="0"/>
              </a:rPr>
              <a:t>No one had the guts to tell Paul</a:t>
            </a:r>
            <a:endParaRPr lang="zh-CN" altLang="en-US" sz="4800" dirty="0">
              <a:solidFill>
                <a:srgbClr val="FF0000"/>
              </a:solidFill>
            </a:endParaRPr>
          </a:p>
        </p:txBody>
      </p:sp>
      <p:sp>
        <p:nvSpPr>
          <p:cNvPr id="17" name="矩形 16"/>
          <p:cNvSpPr/>
          <p:nvPr/>
        </p:nvSpPr>
        <p:spPr>
          <a:xfrm>
            <a:off x="14328576" y="7200612"/>
            <a:ext cx="2627642" cy="830997"/>
          </a:xfrm>
          <a:prstGeom prst="rect">
            <a:avLst/>
          </a:prstGeom>
        </p:spPr>
        <p:txBody>
          <a:bodyPr wrap="none">
            <a:spAutoFit/>
          </a:bodyPr>
          <a:lstStyle/>
          <a:p>
            <a:r>
              <a:rPr lang="en-US" altLang="zh-CN" sz="4800" i="1" dirty="0">
                <a:solidFill>
                  <a:srgbClr val="FF0000"/>
                </a:solidFill>
                <a:latin typeface="Times New Roman" panose="02020603050405020304" charset="0"/>
                <a:cs typeface="Times New Roman" panose="02020603050405020304" charset="0"/>
              </a:rPr>
              <a:t> I booked </a:t>
            </a:r>
            <a:endParaRPr lang="zh-CN" altLang="en-US" sz="4800" dirty="0">
              <a:solidFill>
                <a:srgbClr val="FF0000"/>
              </a:solidFill>
            </a:endParaRPr>
          </a:p>
        </p:txBody>
      </p:sp>
      <p:sp>
        <p:nvSpPr>
          <p:cNvPr id="3" name="矩形 2"/>
          <p:cNvSpPr/>
          <p:nvPr/>
        </p:nvSpPr>
        <p:spPr>
          <a:xfrm>
            <a:off x="2093780" y="4536316"/>
            <a:ext cx="6186124" cy="830997"/>
          </a:xfrm>
          <a:prstGeom prst="rect">
            <a:avLst/>
          </a:prstGeom>
        </p:spPr>
        <p:txBody>
          <a:bodyPr wrap="square">
            <a:spAutoFit/>
          </a:bodyPr>
          <a:lstStyle/>
          <a:p>
            <a:pPr lvl="0"/>
            <a:r>
              <a:rPr lang="en-US" altLang="zh-CN" sz="4800" i="1" dirty="0">
                <a:solidFill>
                  <a:srgbClr val="FF0000"/>
                </a:solidFill>
                <a:latin typeface="Times New Roman" panose="02020603050405020304" charset="0"/>
                <a:cs typeface="Times New Roman" panose="02020603050405020304" charset="0"/>
              </a:rPr>
              <a:t>at the airport on time</a:t>
            </a:r>
            <a:endParaRPr lang="zh-CN" altLang="en-US" sz="4800" dirty="0">
              <a:solidFill>
                <a:srgbClr val="FF0000"/>
              </a:solidFill>
            </a:endParaRPr>
          </a:p>
        </p:txBody>
      </p:sp>
      <p:sp>
        <p:nvSpPr>
          <p:cNvPr id="7" name="矩形 6"/>
          <p:cNvSpPr/>
          <p:nvPr/>
        </p:nvSpPr>
        <p:spPr>
          <a:xfrm>
            <a:off x="2168722" y="7935208"/>
            <a:ext cx="6687246" cy="830997"/>
          </a:xfrm>
          <a:prstGeom prst="rect">
            <a:avLst/>
          </a:prstGeom>
        </p:spPr>
        <p:txBody>
          <a:bodyPr wrap="square">
            <a:spAutoFit/>
          </a:bodyPr>
          <a:lstStyle/>
          <a:p>
            <a:pPr lvl="0"/>
            <a:r>
              <a:rPr lang="en-US" altLang="zh-CN" sz="4800" i="1" dirty="0">
                <a:solidFill>
                  <a:srgbClr val="FF0000"/>
                </a:solidFill>
                <a:latin typeface="Times New Roman" panose="02020603050405020304" charset="0"/>
                <a:cs typeface="Times New Roman" panose="02020603050405020304" charset="0"/>
              </a:rPr>
              <a:t>it two months in advance</a:t>
            </a:r>
            <a:endParaRPr lang="zh-CN" altLang="en-US" sz="4800" dirty="0">
              <a:solidFill>
                <a:srgbClr val="FF0000"/>
              </a:solidFill>
            </a:endParaRPr>
          </a:p>
        </p:txBody>
      </p:sp>
      <p:pic>
        <p:nvPicPr>
          <p:cNvPr id="16" name="图片 15">
            <a:hlinkClick r:id="rId1" action="ppaction://hlinksldjump"/>
          </p:cNvPr>
          <p:cNvPicPr>
            <a:picLocks noChangeAspect="1"/>
          </p:cNvPicPr>
          <p:nvPr/>
        </p:nvPicPr>
        <p:blipFill>
          <a:blip r:embed="rId2">
            <a:extLst>
              <a:ext uri="{BEBA8EAE-BF5A-486C-A8C5-ECC9F3942E4B}">
                <a14:imgProps xmlns:a14="http://schemas.microsoft.com/office/drawing/2010/main">
                  <a14:imgLayer r:embed="rId3">
                    <a14:imgEffect>
                      <a14:backgroundRemoval t="0" b="96624" l="2344" r="94219"/>
                    </a14:imgEffect>
                  </a14:imgLayer>
                </a14:imgProps>
              </a:ext>
            </a:extLst>
          </a:blip>
          <a:stretch>
            <a:fillRect/>
          </a:stretch>
        </p:blipFill>
        <p:spPr>
          <a:xfrm>
            <a:off x="15642397" y="11965281"/>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7" grpId="0"/>
      <p:bldP spid="3"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943200" y="322449"/>
            <a:ext cx="4176464" cy="1015663"/>
          </a:xfrm>
          <a:prstGeom prst="rect">
            <a:avLst/>
          </a:prstGeom>
          <a:noFill/>
        </p:spPr>
        <p:txBody>
          <a:bodyPr wrap="square" rtlCol="0">
            <a:spAutoFit/>
          </a:bodyPr>
          <a:lstStyle/>
          <a:p>
            <a:r>
              <a:rPr kumimoji="1" lang="en-US" altLang="zh-CN" sz="6000" b="1" dirty="0" smtClean="0">
                <a:solidFill>
                  <a:schemeClr val="bg1"/>
                </a:solidFill>
              </a:rPr>
              <a:t>Reading 2 </a:t>
            </a:r>
            <a:endParaRPr kumimoji="1" lang="zh-CN" altLang="en-US" sz="6000" b="1" dirty="0">
              <a:solidFill>
                <a:schemeClr val="bg1"/>
              </a:solidFill>
            </a:endParaRPr>
          </a:p>
        </p:txBody>
      </p:sp>
      <p:sp>
        <p:nvSpPr>
          <p:cNvPr id="9" name="矩形 8"/>
          <p:cNvSpPr/>
          <p:nvPr/>
        </p:nvSpPr>
        <p:spPr>
          <a:xfrm>
            <a:off x="5226685" y="2618105"/>
            <a:ext cx="9667240" cy="8830310"/>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442552" y="5477738"/>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25" name="矩形 24"/>
          <p:cNvSpPr/>
          <p:nvPr/>
        </p:nvSpPr>
        <p:spPr>
          <a:xfrm>
            <a:off x="6517478" y="9321783"/>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Read and </a:t>
            </a:r>
            <a:r>
              <a:rPr kumimoji="1" lang="en-US" altLang="zh-CN" sz="5400" b="1" dirty="0" smtClean="0">
                <a:solidFill>
                  <a:schemeClr val="bg1">
                    <a:lumMod val="75000"/>
                  </a:schemeClr>
                </a:solidFill>
              </a:rPr>
              <a:t>think</a:t>
            </a:r>
            <a:endParaRPr kumimoji="1" lang="en-US" altLang="zh-CN" sz="5400" b="1" dirty="0">
              <a:solidFill>
                <a:schemeClr val="bg1">
                  <a:lumMod val="75000"/>
                </a:schemeClr>
              </a:solidFill>
            </a:endParaRPr>
          </a:p>
        </p:txBody>
      </p:sp>
      <p:sp>
        <p:nvSpPr>
          <p:cNvPr id="26" name="矩形 25"/>
          <p:cNvSpPr/>
          <p:nvPr/>
        </p:nvSpPr>
        <p:spPr>
          <a:xfrm>
            <a:off x="6517412" y="4921461"/>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Text exploration</a:t>
            </a:r>
            <a:endParaRPr kumimoji="1" lang="en-US" altLang="zh-CN" sz="5400" b="1" dirty="0">
              <a:solidFill>
                <a:schemeClr val="bg1">
                  <a:lumMod val="75000"/>
                </a:schemeClr>
              </a:solidFill>
            </a:endParaRPr>
          </a:p>
        </p:txBody>
      </p:sp>
      <p:sp>
        <p:nvSpPr>
          <p:cNvPr id="27" name="矩形 26"/>
          <p:cNvSpPr/>
          <p:nvPr/>
        </p:nvSpPr>
        <p:spPr>
          <a:xfrm>
            <a:off x="6543513" y="3466243"/>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Get ready to read</a:t>
            </a:r>
            <a:endParaRPr kumimoji="1" lang="en-US" altLang="zh-CN" sz="5400" b="1" dirty="0">
              <a:solidFill>
                <a:schemeClr val="bg1">
                  <a:lumMod val="75000"/>
                </a:schemeClr>
              </a:solidFill>
            </a:endParaRPr>
          </a:p>
        </p:txBody>
      </p:sp>
      <p:sp>
        <p:nvSpPr>
          <p:cNvPr id="28" name="矩形 27"/>
          <p:cNvSpPr/>
          <p:nvPr/>
        </p:nvSpPr>
        <p:spPr>
          <a:xfrm>
            <a:off x="6543513" y="6399656"/>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a:solidFill>
                  <a:schemeClr val="bg1">
                    <a:lumMod val="75000"/>
                  </a:schemeClr>
                </a:solidFill>
                <a:effectLst/>
                <a:ea typeface="+mj-ea"/>
              </a:rPr>
              <a:t>Read and </a:t>
            </a:r>
            <a:r>
              <a:rPr kumimoji="1" lang="en-US" altLang="zh-CN" sz="5400" b="1" dirty="0" smtClean="0">
                <a:solidFill>
                  <a:schemeClr val="bg1">
                    <a:lumMod val="75000"/>
                  </a:schemeClr>
                </a:solidFill>
                <a:effectLst/>
                <a:ea typeface="+mj-ea"/>
              </a:rPr>
              <a:t>practice</a:t>
            </a:r>
            <a:endParaRPr kumimoji="1" lang="en-US" altLang="zh-CN" sz="5400" b="1" dirty="0">
              <a:solidFill>
                <a:schemeClr val="bg1">
                  <a:lumMod val="75000"/>
                </a:schemeClr>
              </a:solidFill>
              <a:effectLst/>
              <a:ea typeface="+mj-ea"/>
            </a:endParaRPr>
          </a:p>
        </p:txBody>
      </p:sp>
      <p:sp>
        <p:nvSpPr>
          <p:cNvPr id="14" name="矩形 13">
            <a:hlinkClick r:id="rId1" action="ppaction://hlinksldjump"/>
          </p:cNvPr>
          <p:cNvSpPr/>
          <p:nvPr/>
        </p:nvSpPr>
        <p:spPr>
          <a:xfrm>
            <a:off x="6517412" y="7860853"/>
            <a:ext cx="7344000" cy="1080000"/>
          </a:xfrm>
          <a:prstGeom prst="rect">
            <a:avLst/>
          </a:prstGeom>
          <a:solidFill>
            <a:srgbClr val="CBCBD2"/>
          </a:solidFill>
          <a:ln>
            <a:solidFill>
              <a:srgbClr val="CBC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rgbClr val="415070"/>
                </a:solidFill>
              </a:rPr>
              <a:t> </a:t>
            </a:r>
            <a:r>
              <a:rPr kumimoji="1" lang="en-US" altLang="zh-CN" sz="5400" b="1" dirty="0">
                <a:solidFill>
                  <a:srgbClr val="7030A0"/>
                </a:solidFill>
              </a:rPr>
              <a:t>Read and </a:t>
            </a:r>
            <a:r>
              <a:rPr kumimoji="1" lang="en-US" altLang="zh-CN" sz="5400" b="1" dirty="0" smtClean="0">
                <a:solidFill>
                  <a:srgbClr val="7030A0"/>
                </a:solidFill>
              </a:rPr>
              <a:t>translate</a:t>
            </a:r>
            <a:endParaRPr kumimoji="1" lang="en-US" altLang="zh-CN" sz="5400" b="1" dirty="0">
              <a:solidFill>
                <a:srgbClr val="7030A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0D9E4"/>
              </a:solidFill>
            </a:endParaRPr>
          </a:p>
        </p:txBody>
      </p:sp>
      <p:sp>
        <p:nvSpPr>
          <p:cNvPr id="13" name="文本框 11"/>
          <p:cNvSpPr txBox="1"/>
          <p:nvPr/>
        </p:nvSpPr>
        <p:spPr>
          <a:xfrm>
            <a:off x="1223120" y="2467471"/>
            <a:ext cx="15869300" cy="10655225"/>
          </a:xfrm>
          <a:prstGeom prst="rect">
            <a:avLst/>
          </a:prstGeom>
          <a:noFill/>
          <a:ln w="76200">
            <a:noFill/>
          </a:ln>
        </p:spPr>
        <p:txBody>
          <a:bodyPr wrap="square" rtlCol="0">
            <a:spAutoFit/>
          </a:bodyPr>
          <a:lstStyle/>
          <a:p>
            <a:pPr marL="914400" indent="-914400">
              <a:lnSpc>
                <a:spcPct val="130000"/>
              </a:lnSpc>
              <a:buFont typeface="+mj-lt"/>
              <a:buAutoNum type="arabicPeriod"/>
            </a:pPr>
            <a:r>
              <a:rPr lang="en-US" altLang="zh-CN" sz="4400" dirty="0" smtClean="0">
                <a:latin typeface="Times New Roman" panose="02020603050405020304" charset="0"/>
                <a:cs typeface="Times New Roman" panose="02020603050405020304" charset="0"/>
              </a:rPr>
              <a:t>Few </a:t>
            </a:r>
            <a:r>
              <a:rPr lang="en-US" altLang="zh-CN" sz="4400" dirty="0">
                <a:latin typeface="Times New Roman" panose="02020603050405020304" charset="0"/>
                <a:cs typeface="Times New Roman" panose="02020603050405020304" charset="0"/>
              </a:rPr>
              <a:t>foreign visitors are aware of the historical significance of the items displayed in the </a:t>
            </a:r>
            <a:r>
              <a:rPr lang="en-US" altLang="zh-CN" sz="4400" dirty="0" smtClean="0">
                <a:latin typeface="Times New Roman" panose="02020603050405020304" charset="0"/>
                <a:cs typeface="Times New Roman" panose="02020603050405020304" charset="0"/>
              </a:rPr>
              <a:t>Palace </a:t>
            </a:r>
            <a:r>
              <a:rPr lang="en-US" altLang="zh-CN" sz="4400" dirty="0">
                <a:latin typeface="Times New Roman" panose="02020603050405020304" charset="0"/>
                <a:cs typeface="Times New Roman" panose="02020603050405020304" charset="0"/>
              </a:rPr>
              <a:t>Museum. </a:t>
            </a:r>
            <a:endParaRPr lang="en-US" altLang="zh-CN"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en-US" altLang="zh-CN" sz="4400" dirty="0" smtClean="0">
                <a:latin typeface="Times New Roman" panose="02020603050405020304" charset="0"/>
                <a:cs typeface="Times New Roman" panose="02020603050405020304" charset="0"/>
              </a:rPr>
              <a:t>Not </a:t>
            </a:r>
            <a:r>
              <a:rPr lang="en-US" altLang="zh-CN" sz="4400" dirty="0">
                <a:latin typeface="Times New Roman" panose="02020603050405020304" charset="0"/>
                <a:cs typeface="Times New Roman" panose="02020603050405020304" charset="0"/>
              </a:rPr>
              <a:t>only does the fast-paced life increase work-related stress, but it also results in less </a:t>
            </a:r>
            <a:r>
              <a:rPr lang="en-US" altLang="zh-CN" sz="4400" dirty="0" smtClean="0">
                <a:latin typeface="Times New Roman" panose="02020603050405020304" charset="0"/>
                <a:cs typeface="Times New Roman" panose="02020603050405020304" charset="0"/>
              </a:rPr>
              <a:t>communication </a:t>
            </a:r>
            <a:r>
              <a:rPr lang="en-US" altLang="zh-CN" sz="4400" dirty="0">
                <a:latin typeface="Times New Roman" panose="02020603050405020304" charset="0"/>
                <a:cs typeface="Times New Roman" panose="02020603050405020304" charset="0"/>
              </a:rPr>
              <a:t>among people.</a:t>
            </a:r>
            <a:endParaRPr lang="en-US" altLang="zh-CN"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en-US" altLang="zh-CN" sz="4400" dirty="0" smtClean="0">
                <a:latin typeface="Times New Roman" panose="02020603050405020304" charset="0"/>
                <a:cs typeface="Times New Roman" panose="02020603050405020304" charset="0"/>
              </a:rPr>
              <a:t>No </a:t>
            </a:r>
            <a:r>
              <a:rPr lang="en-US" altLang="zh-CN" sz="4400" dirty="0">
                <a:latin typeface="Times New Roman" panose="02020603050405020304" charset="0"/>
                <a:cs typeface="Times New Roman" panose="02020603050405020304" charset="0"/>
              </a:rPr>
              <a:t>matter how busy I am during the day, I’d like to stroll leisurely at night, enjoying the </a:t>
            </a:r>
            <a:r>
              <a:rPr lang="en-US" altLang="zh-CN" sz="4400" dirty="0" smtClean="0">
                <a:latin typeface="Times New Roman" panose="02020603050405020304" charset="0"/>
                <a:cs typeface="Times New Roman" panose="02020603050405020304" charset="0"/>
              </a:rPr>
              <a:t>peace </a:t>
            </a:r>
            <a:r>
              <a:rPr lang="en-US" altLang="zh-CN" sz="4400" dirty="0">
                <a:latin typeface="Times New Roman" panose="02020603050405020304" charset="0"/>
                <a:cs typeface="Times New Roman" panose="02020603050405020304" charset="0"/>
              </a:rPr>
              <a:t>and the street lights.</a:t>
            </a:r>
            <a:endParaRPr lang="en-US" altLang="zh-CN"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en-US" altLang="zh-CN" sz="4400" dirty="0" smtClean="0">
                <a:latin typeface="Times New Roman" panose="02020603050405020304" charset="0"/>
                <a:cs typeface="Times New Roman" panose="02020603050405020304" charset="0"/>
              </a:rPr>
              <a:t>After </a:t>
            </a:r>
            <a:r>
              <a:rPr lang="en-US" altLang="zh-CN" sz="4400" dirty="0">
                <a:latin typeface="Times New Roman" panose="02020603050405020304" charset="0"/>
                <a:cs typeface="Times New Roman" panose="02020603050405020304" charset="0"/>
              </a:rPr>
              <a:t>learning the emergency situation on the train, the doctors responded quickly and </a:t>
            </a:r>
            <a:r>
              <a:rPr lang="en-US" altLang="zh-CN" sz="4400" dirty="0" smtClean="0">
                <a:latin typeface="Times New Roman" panose="02020603050405020304" charset="0"/>
                <a:cs typeface="Times New Roman" panose="02020603050405020304" charset="0"/>
              </a:rPr>
              <a:t>waited </a:t>
            </a:r>
            <a:r>
              <a:rPr lang="en-US" altLang="zh-CN" sz="4400" dirty="0">
                <a:latin typeface="Times New Roman" panose="02020603050405020304" charset="0"/>
                <a:cs typeface="Times New Roman" panose="02020603050405020304" charset="0"/>
              </a:rPr>
              <a:t>at the station in advance.</a:t>
            </a:r>
            <a:endParaRPr lang="en-US" altLang="zh-CN"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en-US" altLang="zh-CN" sz="4400" dirty="0" smtClean="0">
                <a:latin typeface="Times New Roman" panose="02020603050405020304" charset="0"/>
                <a:cs typeface="Times New Roman" panose="02020603050405020304" charset="0"/>
              </a:rPr>
              <a:t>If </a:t>
            </a:r>
            <a:r>
              <a:rPr lang="en-US" altLang="zh-CN" sz="4400" dirty="0">
                <a:latin typeface="Times New Roman" panose="02020603050405020304" charset="0"/>
                <a:cs typeface="Times New Roman" panose="02020603050405020304" charset="0"/>
              </a:rPr>
              <a:t>you constantly feel there’s nothing to do, you are probably leading too empty a life to </a:t>
            </a:r>
            <a:r>
              <a:rPr lang="en-US" altLang="zh-CN" sz="4400" dirty="0" smtClean="0">
                <a:latin typeface="Times New Roman" panose="02020603050405020304" charset="0"/>
                <a:cs typeface="Times New Roman" panose="02020603050405020304" charset="0"/>
              </a:rPr>
              <a:t>make </a:t>
            </a:r>
            <a:r>
              <a:rPr lang="en-US" altLang="zh-CN" sz="4400" dirty="0">
                <a:latin typeface="Times New Roman" panose="02020603050405020304" charset="0"/>
                <a:cs typeface="Times New Roman" panose="02020603050405020304" charset="0"/>
              </a:rPr>
              <a:t>progress.</a:t>
            </a:r>
            <a:endParaRPr lang="en-US" altLang="zh-CN"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en-US" altLang="zh-CN" sz="4400" dirty="0" smtClean="0">
                <a:latin typeface="Times New Roman" panose="02020603050405020304" charset="0"/>
                <a:cs typeface="Times New Roman" panose="02020603050405020304" charset="0"/>
              </a:rPr>
              <a:t>He </a:t>
            </a:r>
            <a:r>
              <a:rPr lang="en-US" altLang="zh-CN" sz="4400" dirty="0">
                <a:latin typeface="Times New Roman" panose="02020603050405020304" charset="0"/>
                <a:cs typeface="Times New Roman" panose="02020603050405020304" charset="0"/>
              </a:rPr>
              <a:t>has been missing his family and the scenery in his hometown to the bone since he left a </a:t>
            </a:r>
            <a:r>
              <a:rPr lang="en-US" altLang="zh-CN" sz="4400" dirty="0" smtClean="0">
                <a:latin typeface="Times New Roman" panose="02020603050405020304" charset="0"/>
                <a:cs typeface="Times New Roman" panose="02020603050405020304" charset="0"/>
              </a:rPr>
              <a:t>decade </a:t>
            </a:r>
            <a:r>
              <a:rPr lang="en-US" altLang="zh-CN" sz="4400" dirty="0">
                <a:latin typeface="Times New Roman" panose="02020603050405020304" charset="0"/>
                <a:cs typeface="Times New Roman" panose="02020603050405020304" charset="0"/>
              </a:rPr>
              <a:t>ago.</a:t>
            </a:r>
            <a:endParaRPr lang="en-US" altLang="zh-CN" sz="4400" dirty="0">
              <a:latin typeface="Times New Roman" panose="02020603050405020304" charset="0"/>
              <a:cs typeface="Times New Roman" panose="02020603050405020304" charset="0"/>
            </a:endParaRPr>
          </a:p>
        </p:txBody>
      </p:sp>
      <p:sp>
        <p:nvSpPr>
          <p:cNvPr id="12" name="文本框 1"/>
          <p:cNvSpPr txBox="1"/>
          <p:nvPr/>
        </p:nvSpPr>
        <p:spPr>
          <a:xfrm>
            <a:off x="6142584" y="19399"/>
            <a:ext cx="6408712" cy="923330"/>
          </a:xfrm>
          <a:prstGeom prst="rect">
            <a:avLst/>
          </a:prstGeom>
          <a:noFill/>
        </p:spPr>
        <p:txBody>
          <a:bodyPr wrap="square" rtlCol="0">
            <a:spAutoFit/>
          </a:bodyPr>
          <a:lstStyle/>
          <a:p>
            <a:pPr algn="ctr"/>
            <a:r>
              <a:rPr kumimoji="1" lang="en-US" altLang="zh-CN" sz="5400" b="1" dirty="0" smtClean="0">
                <a:gradFill flip="none" rotWithShape="1">
                  <a:gsLst>
                    <a:gs pos="0">
                      <a:srgbClr val="376092">
                        <a:shade val="30000"/>
                        <a:satMod val="115000"/>
                      </a:srgbClr>
                    </a:gs>
                    <a:gs pos="50000">
                      <a:srgbClr val="376092">
                        <a:shade val="67500"/>
                        <a:satMod val="115000"/>
                      </a:srgbClr>
                    </a:gs>
                    <a:gs pos="100000">
                      <a:srgbClr val="376092">
                        <a:shade val="100000"/>
                        <a:satMod val="115000"/>
                      </a:srgbClr>
                    </a:gs>
                  </a:gsLst>
                  <a:lin ang="10800000" scaled="1"/>
                  <a:tileRect/>
                </a:gradFill>
                <a:effectLst>
                  <a:reflection blurRad="6350" stA="55000" endA="300" endPos="45500" dir="5400000" sy="-100000" algn="bl" rotWithShape="0"/>
                </a:effectLst>
              </a:rPr>
              <a:t>Read and translate</a:t>
            </a:r>
            <a:endParaRPr kumimoji="1" lang="zh-CN" altLang="en-US" sz="5400" b="1" dirty="0">
              <a:gradFill flip="none" rotWithShape="1">
                <a:gsLst>
                  <a:gs pos="0">
                    <a:srgbClr val="376092">
                      <a:shade val="30000"/>
                      <a:satMod val="115000"/>
                    </a:srgbClr>
                  </a:gs>
                  <a:gs pos="50000">
                    <a:srgbClr val="376092">
                      <a:shade val="67500"/>
                      <a:satMod val="115000"/>
                    </a:srgbClr>
                  </a:gs>
                  <a:gs pos="100000">
                    <a:srgbClr val="376092">
                      <a:shade val="100000"/>
                      <a:satMod val="115000"/>
                    </a:srgbClr>
                  </a:gs>
                </a:gsLst>
                <a:lin ang="10800000" scaled="1"/>
                <a:tileRect/>
              </a:gradFill>
              <a:effectLst>
                <a:reflection blurRad="6350" stA="55000" endA="300" endPos="45500" dir="5400000" sy="-100000" algn="bl" rotWithShape="0"/>
              </a:effectLst>
            </a:endParaRPr>
          </a:p>
        </p:txBody>
      </p:sp>
      <p:sp>
        <p:nvSpPr>
          <p:cNvPr id="14" name="矩形 13"/>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6" name="矩形 15"/>
          <p:cNvSpPr/>
          <p:nvPr/>
        </p:nvSpPr>
        <p:spPr>
          <a:xfrm>
            <a:off x="1257128" y="1457400"/>
            <a:ext cx="14439600" cy="1015663"/>
          </a:xfrm>
          <a:prstGeom prst="rect">
            <a:avLst/>
          </a:prstGeom>
        </p:spPr>
        <p:txBody>
          <a:bodyPr wrap="square">
            <a:spAutoFit/>
          </a:bodyPr>
          <a:lstStyle/>
          <a:p>
            <a:pPr lvl="0"/>
            <a:r>
              <a:rPr lang="en-US" altLang="zh-CN" sz="6000" b="1" dirty="0">
                <a:solidFill>
                  <a:schemeClr val="accent2">
                    <a:lumMod val="75000"/>
                  </a:schemeClr>
                </a:solidFill>
                <a:effectLst>
                  <a:outerShdw blurRad="38100" dist="38100" dir="2700000" algn="tl">
                    <a:srgbClr val="000000">
                      <a:alpha val="43137"/>
                    </a:srgbClr>
                  </a:outerShdw>
                </a:effectLst>
              </a:rPr>
              <a:t>Translate the sentences into Chinese.</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25352"/>
          </a:xfrm>
          <a:prstGeom prst="rect">
            <a:avLst/>
          </a:prstGeom>
          <a:solidFill>
            <a:srgbClr val="D0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0D9E4"/>
              </a:solidFill>
            </a:endParaRPr>
          </a:p>
        </p:txBody>
      </p:sp>
      <p:sp>
        <p:nvSpPr>
          <p:cNvPr id="13" name="文本框 11"/>
          <p:cNvSpPr txBox="1"/>
          <p:nvPr/>
        </p:nvSpPr>
        <p:spPr>
          <a:xfrm>
            <a:off x="1152746" y="3497977"/>
            <a:ext cx="15869300" cy="8014502"/>
          </a:xfrm>
          <a:prstGeom prst="rect">
            <a:avLst/>
          </a:prstGeom>
          <a:noFill/>
          <a:ln w="76200">
            <a:noFill/>
          </a:ln>
        </p:spPr>
        <p:txBody>
          <a:bodyPr wrap="square" rtlCol="0">
            <a:spAutoFit/>
          </a:bodyPr>
          <a:lstStyle/>
          <a:p>
            <a:pPr marL="914400" indent="-914400">
              <a:lnSpc>
                <a:spcPct val="130000"/>
              </a:lnSpc>
              <a:buFont typeface="+mj-lt"/>
              <a:buAutoNum type="arabicPeriod"/>
            </a:pPr>
            <a:r>
              <a:rPr lang="zh-CN" altLang="en-US" sz="4400" dirty="0">
                <a:latin typeface="Times New Roman" panose="02020603050405020304" charset="0"/>
                <a:cs typeface="Times New Roman" panose="02020603050405020304" charset="0"/>
              </a:rPr>
              <a:t>几乎没有外国游客了解故宫展品的历史价值</a:t>
            </a:r>
            <a:r>
              <a:rPr lang="zh-CN" altLang="en-US" sz="4400" dirty="0" smtClean="0">
                <a:latin typeface="Times New Roman" panose="02020603050405020304" charset="0"/>
                <a:cs typeface="Times New Roman" panose="02020603050405020304" charset="0"/>
              </a:rPr>
              <a:t>。</a:t>
            </a:r>
            <a:endParaRPr lang="en-US" altLang="zh-CN" sz="4400" dirty="0" smtClean="0">
              <a:latin typeface="Times New Roman" panose="02020603050405020304" charset="0"/>
              <a:cs typeface="Times New Roman" panose="02020603050405020304" charset="0"/>
            </a:endParaRPr>
          </a:p>
          <a:p>
            <a:pPr marL="914400" indent="-914400">
              <a:lnSpc>
                <a:spcPct val="130000"/>
              </a:lnSpc>
              <a:buFont typeface="+mj-lt"/>
              <a:buAutoNum type="arabicPeriod"/>
            </a:pPr>
            <a:r>
              <a:rPr lang="zh-CN" altLang="en-US" sz="4400" dirty="0">
                <a:latin typeface="Times New Roman" panose="02020603050405020304" charset="0"/>
                <a:cs typeface="Times New Roman" panose="02020603050405020304" charset="0"/>
              </a:rPr>
              <a:t>快节奏生活不仅增加与工作相关的压力，而且导致人际交流的减少</a:t>
            </a:r>
            <a:r>
              <a:rPr lang="zh-CN" altLang="en-US" sz="4400" dirty="0" smtClean="0">
                <a:latin typeface="Times New Roman" panose="02020603050405020304" charset="0"/>
                <a:cs typeface="Times New Roman" panose="02020603050405020304" charset="0"/>
              </a:rPr>
              <a:t>。</a:t>
            </a:r>
            <a:endParaRPr lang="en-US" altLang="zh-CN" sz="4400" dirty="0" smtClean="0">
              <a:latin typeface="Times New Roman" panose="02020603050405020304" charset="0"/>
              <a:cs typeface="Times New Roman" panose="02020603050405020304" charset="0"/>
            </a:endParaRPr>
          </a:p>
          <a:p>
            <a:pPr marL="914400" indent="-914400">
              <a:lnSpc>
                <a:spcPct val="130000"/>
              </a:lnSpc>
              <a:buFont typeface="+mj-lt"/>
              <a:buAutoNum type="arabicPeriod"/>
            </a:pPr>
            <a:r>
              <a:rPr lang="zh-CN" altLang="en-US" sz="4400" dirty="0">
                <a:latin typeface="Times New Roman" panose="02020603050405020304" charset="0"/>
                <a:cs typeface="Times New Roman" panose="02020603050405020304" charset="0"/>
              </a:rPr>
              <a:t>不论白天多忙，我都喜欢夜晚悠闲地散步，享受宁静，欣赏街灯。</a:t>
            </a:r>
            <a:endParaRPr lang="zh-CN" altLang="en-US"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zh-CN" altLang="en-US" sz="4400" dirty="0">
                <a:latin typeface="Times New Roman" panose="02020603050405020304" charset="0"/>
                <a:cs typeface="Times New Roman" panose="02020603050405020304" charset="0"/>
              </a:rPr>
              <a:t>得知火车上的紧急情况后，医生们迅速反应并提前到车站待命。</a:t>
            </a:r>
            <a:endParaRPr lang="zh-CN" altLang="en-US"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zh-CN" altLang="en-US" sz="4400" dirty="0">
                <a:latin typeface="Times New Roman" panose="02020603050405020304" charset="0"/>
                <a:cs typeface="Times New Roman" panose="02020603050405020304" charset="0"/>
              </a:rPr>
              <a:t>如果总是觉得无所事事，你兴许是过得太空虚而不能进步。</a:t>
            </a:r>
            <a:endParaRPr lang="zh-CN" altLang="en-US" sz="4400" dirty="0">
              <a:latin typeface="Times New Roman" panose="02020603050405020304" charset="0"/>
              <a:cs typeface="Times New Roman" panose="02020603050405020304" charset="0"/>
            </a:endParaRPr>
          </a:p>
          <a:p>
            <a:pPr marL="914400" indent="-914400">
              <a:lnSpc>
                <a:spcPct val="130000"/>
              </a:lnSpc>
              <a:buFont typeface="+mj-lt"/>
              <a:buAutoNum type="arabicPeriod"/>
            </a:pPr>
            <a:r>
              <a:rPr lang="zh-CN" altLang="en-US" sz="4400" dirty="0">
                <a:latin typeface="Times New Roman" panose="02020603050405020304" charset="0"/>
                <a:cs typeface="Times New Roman" panose="02020603050405020304" charset="0"/>
              </a:rPr>
              <a:t>自从十年前离开家乡后，他一直极度思念那里的家人和风景。</a:t>
            </a:r>
            <a:endParaRPr lang="en-US" altLang="zh-CN" sz="4400" dirty="0">
              <a:latin typeface="Times New Roman" panose="02020603050405020304" charset="0"/>
              <a:cs typeface="Times New Roman" panose="02020603050405020304" charset="0"/>
            </a:endParaRPr>
          </a:p>
        </p:txBody>
      </p:sp>
      <p:sp>
        <p:nvSpPr>
          <p:cNvPr id="12" name="文本框 1"/>
          <p:cNvSpPr txBox="1"/>
          <p:nvPr/>
        </p:nvSpPr>
        <p:spPr>
          <a:xfrm>
            <a:off x="6142584" y="19399"/>
            <a:ext cx="6408712" cy="923330"/>
          </a:xfrm>
          <a:prstGeom prst="rect">
            <a:avLst/>
          </a:prstGeom>
          <a:noFill/>
        </p:spPr>
        <p:txBody>
          <a:bodyPr wrap="square" rtlCol="0">
            <a:spAutoFit/>
          </a:bodyPr>
          <a:lstStyle/>
          <a:p>
            <a:pPr algn="ctr"/>
            <a:r>
              <a:rPr kumimoji="1" lang="en-US" altLang="zh-CN" sz="5400" b="1" dirty="0" smtClean="0">
                <a:gradFill flip="none" rotWithShape="1">
                  <a:gsLst>
                    <a:gs pos="0">
                      <a:srgbClr val="376092">
                        <a:shade val="30000"/>
                        <a:satMod val="115000"/>
                      </a:srgbClr>
                    </a:gs>
                    <a:gs pos="50000">
                      <a:srgbClr val="376092">
                        <a:shade val="67500"/>
                        <a:satMod val="115000"/>
                      </a:srgbClr>
                    </a:gs>
                    <a:gs pos="100000">
                      <a:srgbClr val="376092">
                        <a:shade val="100000"/>
                        <a:satMod val="115000"/>
                      </a:srgbClr>
                    </a:gs>
                  </a:gsLst>
                  <a:lin ang="10800000" scaled="1"/>
                  <a:tileRect/>
                </a:gradFill>
                <a:effectLst>
                  <a:reflection blurRad="6350" stA="55000" endA="300" endPos="45500" dir="5400000" sy="-100000" algn="bl" rotWithShape="0"/>
                </a:effectLst>
              </a:rPr>
              <a:t>Read and translate</a:t>
            </a:r>
            <a:endParaRPr kumimoji="1" lang="zh-CN" altLang="en-US" sz="5400" b="1" dirty="0">
              <a:gradFill flip="none" rotWithShape="1">
                <a:gsLst>
                  <a:gs pos="0">
                    <a:srgbClr val="376092">
                      <a:shade val="30000"/>
                      <a:satMod val="115000"/>
                    </a:srgbClr>
                  </a:gs>
                  <a:gs pos="50000">
                    <a:srgbClr val="376092">
                      <a:shade val="67500"/>
                      <a:satMod val="115000"/>
                    </a:srgbClr>
                  </a:gs>
                  <a:gs pos="100000">
                    <a:srgbClr val="376092">
                      <a:shade val="100000"/>
                      <a:satMod val="115000"/>
                    </a:srgbClr>
                  </a:gs>
                </a:gsLst>
                <a:lin ang="10800000" scaled="1"/>
                <a:tileRect/>
              </a:gradFill>
              <a:effectLst>
                <a:reflection blurRad="6350" stA="55000" endA="300" endPos="45500" dir="5400000" sy="-100000" algn="bl" rotWithShape="0"/>
              </a:effectLst>
            </a:endParaRPr>
          </a:p>
        </p:txBody>
      </p:sp>
      <p:sp>
        <p:nvSpPr>
          <p:cNvPr id="14" name="矩形 13"/>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6" name="矩形 15"/>
          <p:cNvSpPr/>
          <p:nvPr/>
        </p:nvSpPr>
        <p:spPr>
          <a:xfrm>
            <a:off x="1184132" y="2104837"/>
            <a:ext cx="14439600" cy="1014730"/>
          </a:xfrm>
          <a:prstGeom prst="rect">
            <a:avLst/>
          </a:prstGeom>
        </p:spPr>
        <p:txBody>
          <a:bodyPr wrap="square">
            <a:spAutoFit/>
          </a:bodyPr>
          <a:lstStyle/>
          <a:p>
            <a:pPr lvl="0"/>
            <a:r>
              <a:rPr lang="en-US" altLang="zh-CN" sz="6000" b="1" dirty="0">
                <a:solidFill>
                  <a:schemeClr val="accent2">
                    <a:lumMod val="75000"/>
                  </a:schemeClr>
                </a:solidFill>
                <a:effectLst>
                  <a:outerShdw blurRad="38100" dist="38100" dir="2700000" algn="tl">
                    <a:srgbClr val="000000">
                      <a:alpha val="43137"/>
                    </a:srgbClr>
                  </a:outerShdw>
                </a:effectLst>
              </a:rPr>
              <a:t>Sample answer</a:t>
            </a:r>
            <a:r>
              <a:rPr lang="zh-CN" altLang="en-US" sz="6000" b="1" dirty="0">
                <a:solidFill>
                  <a:schemeClr val="accent2">
                    <a:lumMod val="75000"/>
                  </a:schemeClr>
                </a:solidFill>
                <a:effectLst>
                  <a:outerShdw blurRad="38100" dist="38100" dir="2700000" algn="tl">
                    <a:srgbClr val="000000">
                      <a:alpha val="43137"/>
                    </a:srgbClr>
                  </a:outerShdw>
                </a:effectLst>
              </a:rPr>
              <a:t>：</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pic>
        <p:nvPicPr>
          <p:cNvPr id="2" name="图片 1">
            <a:hlinkClick r:id="rId1" tooltip="" action="ppaction://hlinksldjump"/>
          </p:cNvPr>
          <p:cNvPicPr>
            <a:picLocks noChangeAspect="1"/>
          </p:cNvPicPr>
          <p:nvPr/>
        </p:nvPicPr>
        <p:blipFill>
          <a:blip r:embed="rId2">
            <a:extLst>
              <a:ext uri="{BEBA8EAE-BF5A-486C-A8C5-ECC9F3942E4B}">
                <a14:imgProps xmlns:a14="http://schemas.microsoft.com/office/drawing/2010/main">
                  <a14:imgLayer r:embed="rId3">
                    <a14:imgEffect>
                      <a14:backgroundRemoval t="0" b="96624" l="2344" r="94219"/>
                    </a14:imgEffect>
                  </a14:imgLayer>
                </a14:imgProps>
              </a:ext>
            </a:extLst>
          </a:blip>
          <a:stretch>
            <a:fillRect/>
          </a:stretch>
        </p:blipFill>
        <p:spPr>
          <a:xfrm>
            <a:off x="15623982" y="11970361"/>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943200" y="322449"/>
            <a:ext cx="4176464" cy="1015663"/>
          </a:xfrm>
          <a:prstGeom prst="rect">
            <a:avLst/>
          </a:prstGeom>
          <a:noFill/>
        </p:spPr>
        <p:txBody>
          <a:bodyPr wrap="square" rtlCol="0">
            <a:spAutoFit/>
          </a:bodyPr>
          <a:lstStyle/>
          <a:p>
            <a:r>
              <a:rPr kumimoji="1" lang="en-US" altLang="zh-CN" sz="6000" b="1" dirty="0" smtClean="0">
                <a:solidFill>
                  <a:schemeClr val="bg1"/>
                </a:solidFill>
              </a:rPr>
              <a:t>Reading 2 </a:t>
            </a:r>
            <a:endParaRPr kumimoji="1" lang="zh-CN" altLang="en-US" sz="6000" b="1" dirty="0">
              <a:solidFill>
                <a:schemeClr val="bg1"/>
              </a:solidFill>
            </a:endParaRPr>
          </a:p>
        </p:txBody>
      </p:sp>
      <p:sp>
        <p:nvSpPr>
          <p:cNvPr id="9" name="矩形 8"/>
          <p:cNvSpPr/>
          <p:nvPr/>
        </p:nvSpPr>
        <p:spPr>
          <a:xfrm>
            <a:off x="5226685" y="2618105"/>
            <a:ext cx="9667240" cy="8830310"/>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442552" y="5477738"/>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26" name="矩形 25"/>
          <p:cNvSpPr/>
          <p:nvPr/>
        </p:nvSpPr>
        <p:spPr>
          <a:xfrm>
            <a:off x="6517412" y="4921461"/>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Text exploration</a:t>
            </a:r>
            <a:endParaRPr kumimoji="1" lang="en-US" altLang="zh-CN" sz="5400" b="1" dirty="0">
              <a:solidFill>
                <a:schemeClr val="bg1">
                  <a:lumMod val="75000"/>
                </a:schemeClr>
              </a:solidFill>
            </a:endParaRPr>
          </a:p>
        </p:txBody>
      </p:sp>
      <p:sp>
        <p:nvSpPr>
          <p:cNvPr id="27" name="矩形 26"/>
          <p:cNvSpPr/>
          <p:nvPr/>
        </p:nvSpPr>
        <p:spPr>
          <a:xfrm>
            <a:off x="6517412" y="645367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Read and </a:t>
            </a:r>
            <a:r>
              <a:rPr kumimoji="1" lang="en-US" altLang="zh-CN" sz="5400" b="1" dirty="0" smtClean="0">
                <a:solidFill>
                  <a:schemeClr val="bg1">
                    <a:lumMod val="75000"/>
                  </a:schemeClr>
                </a:solidFill>
              </a:rPr>
              <a:t>practice</a:t>
            </a:r>
            <a:endParaRPr kumimoji="1" lang="en-US" altLang="zh-CN" sz="5400" b="1" dirty="0">
              <a:solidFill>
                <a:schemeClr val="bg1">
                  <a:lumMod val="75000"/>
                </a:schemeClr>
              </a:solidFill>
            </a:endParaRPr>
          </a:p>
        </p:txBody>
      </p:sp>
      <p:sp>
        <p:nvSpPr>
          <p:cNvPr id="28" name="矩形 27"/>
          <p:cNvSpPr/>
          <p:nvPr/>
        </p:nvSpPr>
        <p:spPr>
          <a:xfrm>
            <a:off x="6517412" y="801158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a:solidFill>
                  <a:schemeClr val="bg1">
                    <a:lumMod val="75000"/>
                  </a:schemeClr>
                </a:solidFill>
                <a:effectLst/>
                <a:ea typeface="+mj-ea"/>
              </a:rPr>
              <a:t>Read and </a:t>
            </a:r>
            <a:r>
              <a:rPr kumimoji="1" lang="en-US" altLang="zh-CN" sz="5400" b="1" dirty="0" smtClean="0">
                <a:solidFill>
                  <a:schemeClr val="bg1">
                    <a:lumMod val="75000"/>
                  </a:schemeClr>
                </a:solidFill>
                <a:effectLst/>
                <a:ea typeface="+mj-ea"/>
              </a:rPr>
              <a:t>translate</a:t>
            </a:r>
            <a:endParaRPr kumimoji="1" lang="en-US" altLang="zh-CN" sz="5400" b="1" dirty="0">
              <a:solidFill>
                <a:schemeClr val="bg1">
                  <a:lumMod val="75000"/>
                </a:schemeClr>
              </a:solidFill>
              <a:effectLst/>
              <a:ea typeface="+mj-ea"/>
            </a:endParaRPr>
          </a:p>
        </p:txBody>
      </p:sp>
      <p:sp>
        <p:nvSpPr>
          <p:cNvPr id="15" name="矩形 14">
            <a:hlinkClick r:id="rId1" action="ppaction://hlinksldjump"/>
          </p:cNvPr>
          <p:cNvSpPr/>
          <p:nvPr/>
        </p:nvSpPr>
        <p:spPr>
          <a:xfrm>
            <a:off x="6551566" y="9569188"/>
            <a:ext cx="7344000" cy="1080000"/>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rgbClr val="CC884A"/>
                </a:solidFill>
              </a:rPr>
              <a:t> Read and </a:t>
            </a:r>
            <a:r>
              <a:rPr kumimoji="1" lang="en-US" altLang="zh-CN" sz="5400" b="1" dirty="0" smtClean="0">
                <a:solidFill>
                  <a:srgbClr val="CC884A"/>
                </a:solidFill>
              </a:rPr>
              <a:t>think</a:t>
            </a:r>
            <a:endParaRPr kumimoji="1" lang="zh-CN" altLang="en-US" sz="5400" b="1" dirty="0">
              <a:solidFill>
                <a:srgbClr val="CC884A"/>
              </a:solidFill>
            </a:endParaRPr>
          </a:p>
        </p:txBody>
      </p:sp>
      <p:sp>
        <p:nvSpPr>
          <p:cNvPr id="17" name="矩形 16"/>
          <p:cNvSpPr/>
          <p:nvPr/>
        </p:nvSpPr>
        <p:spPr>
          <a:xfrm>
            <a:off x="6517741" y="3453814"/>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smtClean="0">
                <a:solidFill>
                  <a:schemeClr val="bg1">
                    <a:lumMod val="75000"/>
                  </a:schemeClr>
                </a:solidFill>
              </a:rPr>
              <a:t>Get ready to read</a:t>
            </a:r>
            <a:endParaRPr kumimoji="1" lang="en-US" altLang="zh-CN" sz="54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科研\2020\课件编写\图片\OIP9OJISOCF.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57864" y="4137905"/>
            <a:ext cx="6341992" cy="634199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smtClean="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latin typeface="+mj-l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latin typeface="+mj-lt"/>
            </a:endParaRPr>
          </a:p>
        </p:txBody>
      </p:sp>
      <p:sp>
        <p:nvSpPr>
          <p:cNvPr id="12" name="文本框 11"/>
          <p:cNvSpPr txBox="1"/>
          <p:nvPr/>
        </p:nvSpPr>
        <p:spPr>
          <a:xfrm>
            <a:off x="1805134" y="3185592"/>
            <a:ext cx="10795250" cy="7294305"/>
          </a:xfrm>
          <a:prstGeom prst="rect">
            <a:avLst/>
          </a:prstGeom>
          <a:noFill/>
          <a:ln w="76200">
            <a:noFill/>
          </a:ln>
        </p:spPr>
        <p:txBody>
          <a:bodyPr wrap="square" rtlCol="0">
            <a:spAutoFit/>
          </a:bodyPr>
          <a:lstStyle/>
          <a:p>
            <a:pPr marL="685800" indent="-685800">
              <a:lnSpc>
                <a:spcPct val="120000"/>
              </a:lnSpc>
              <a:buFont typeface="Wingdings" panose="05000000000000000000" pitchFamily="2" charset="2"/>
              <a:buChar char="Ø"/>
            </a:pPr>
            <a:r>
              <a:rPr lang="en-US" altLang="zh-CN" sz="5400" b="1" dirty="0"/>
              <a:t>Analyze the writing </a:t>
            </a:r>
            <a:r>
              <a:rPr lang="en-US" altLang="zh-CN" sz="5400" b="1" dirty="0" smtClean="0"/>
              <a:t>style</a:t>
            </a:r>
            <a:endParaRPr lang="en-US" altLang="zh-CN" sz="5400" b="1" dirty="0" smtClean="0"/>
          </a:p>
          <a:p>
            <a:pPr>
              <a:lnSpc>
                <a:spcPct val="120000"/>
              </a:lnSpc>
            </a:pPr>
            <a:r>
              <a:rPr lang="en-US" altLang="zh-CN" sz="4800" b="1" i="1" dirty="0" smtClean="0">
                <a:latin typeface="Times New Roman" panose="02020603050405020304" charset="0"/>
                <a:cs typeface="Times New Roman" panose="02020603050405020304" charset="0"/>
              </a:rPr>
              <a:t>Step 1: </a:t>
            </a:r>
            <a:r>
              <a:rPr lang="en-US" altLang="zh-CN" sz="4800" dirty="0">
                <a:latin typeface="Times New Roman" panose="02020603050405020304" charset="0"/>
                <a:cs typeface="Times New Roman" panose="02020603050405020304" charset="0"/>
              </a:rPr>
              <a:t>Work in groups and discuss the questions.</a:t>
            </a:r>
            <a:endParaRPr lang="en-US" altLang="zh-CN" sz="48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1.  What kind of material is the passage probably taken from? What’s the purpose of </a:t>
            </a: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passage?</a:t>
            </a:r>
            <a:endParaRPr lang="en-US" altLang="zh-CN" sz="48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2.  How does the author make the passage attractive to the reader? </a:t>
            </a:r>
            <a:endParaRPr lang="en-US" altLang="zh-CN" sz="4800" dirty="0" smtClean="0">
              <a:latin typeface="Times New Roman" panose="02020603050405020304" charset="0"/>
              <a:cs typeface="Times New Roman" panose="02020603050405020304" charset="0"/>
            </a:endParaRPr>
          </a:p>
        </p:txBody>
      </p:sp>
      <p:sp>
        <p:nvSpPr>
          <p:cNvPr id="15" name="矩形 14"/>
          <p:cNvSpPr/>
          <p:nvPr/>
        </p:nvSpPr>
        <p:spPr>
          <a:xfrm>
            <a:off x="1058552" y="1741656"/>
            <a:ext cx="7902624" cy="1015663"/>
          </a:xfrm>
          <a:prstGeom prst="rect">
            <a:avLst/>
          </a:prstGeom>
        </p:spPr>
        <p:txBody>
          <a:bodyPr wrap="square">
            <a:spAutoFit/>
          </a:bodyPr>
          <a:lstStyle/>
          <a:p>
            <a:pPr lvl="0" algn="ctr"/>
            <a:r>
              <a:rPr lang="en-US" altLang="zh-CN" sz="6000" b="1" dirty="0" smtClean="0">
                <a:solidFill>
                  <a:schemeClr val="accent2">
                    <a:lumMod val="75000"/>
                  </a:schemeClr>
                </a:solidFill>
                <a:effectLst>
                  <a:outerShdw blurRad="38100" dist="38100" dir="2700000" algn="tl">
                    <a:srgbClr val="000000">
                      <a:alpha val="43137"/>
                    </a:srgbClr>
                  </a:outerShdw>
                </a:effectLst>
              </a:rPr>
              <a:t>1. Read and think</a:t>
            </a:r>
            <a:endParaRPr lang="zh-CN" altLang="en-US" sz="60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2"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
        <p:nvSpPr>
          <p:cNvPr id="12" name="文本框 11"/>
          <p:cNvSpPr txBox="1"/>
          <p:nvPr/>
        </p:nvSpPr>
        <p:spPr>
          <a:xfrm>
            <a:off x="993693" y="1385392"/>
            <a:ext cx="16575243" cy="11615487"/>
          </a:xfrm>
          <a:prstGeom prst="rect">
            <a:avLst/>
          </a:prstGeom>
          <a:noFill/>
          <a:ln w="76200">
            <a:noFill/>
          </a:ln>
        </p:spPr>
        <p:txBody>
          <a:bodyPr wrap="square" rtlCol="0">
            <a:spAutoFit/>
          </a:bodyPr>
          <a:lstStyle/>
          <a:p>
            <a:pPr>
              <a:lnSpc>
                <a:spcPct val="120000"/>
              </a:lnSpc>
            </a:pPr>
            <a:r>
              <a:rPr lang="en-US" altLang="zh-CN" sz="4800" b="1" i="1" dirty="0" smtClean="0">
                <a:latin typeface="Times New Roman" panose="02020603050405020304" charset="0"/>
                <a:cs typeface="Times New Roman" panose="02020603050405020304" charset="0"/>
              </a:rPr>
              <a:t>Step </a:t>
            </a:r>
            <a:r>
              <a:rPr lang="en-US" altLang="zh-CN" sz="4800" b="1" i="1" dirty="0">
                <a:latin typeface="Times New Roman" panose="02020603050405020304" charset="0"/>
                <a:cs typeface="Times New Roman" panose="02020603050405020304" charset="0"/>
              </a:rPr>
              <a:t>2</a:t>
            </a:r>
            <a:r>
              <a:rPr lang="en-US" altLang="zh-CN" sz="4800" b="1" i="1" dirty="0" smtClean="0">
                <a:latin typeface="Times New Roman" panose="02020603050405020304" charset="0"/>
                <a:cs typeface="Times New Roman" panose="02020603050405020304" charset="0"/>
              </a:rPr>
              <a:t>: </a:t>
            </a:r>
            <a:r>
              <a:rPr lang="en-US" altLang="zh-CN" sz="4800" dirty="0">
                <a:latin typeface="Times New Roman" panose="02020603050405020304" charset="0"/>
                <a:cs typeface="Times New Roman" panose="02020603050405020304" charset="0"/>
              </a:rPr>
              <a:t>Read the sentences and work in groups to find out what figures of speech the </a:t>
            </a:r>
            <a:r>
              <a:rPr lang="en-US" altLang="zh-CN" sz="4800" dirty="0" smtClean="0">
                <a:latin typeface="Times New Roman" panose="02020603050405020304" charset="0"/>
                <a:cs typeface="Times New Roman" panose="02020603050405020304" charset="0"/>
              </a:rPr>
              <a:t>author </a:t>
            </a:r>
            <a:r>
              <a:rPr lang="en-US" altLang="zh-CN" sz="4800" dirty="0">
                <a:latin typeface="Times New Roman" panose="02020603050405020304" charset="0"/>
                <a:cs typeface="Times New Roman" panose="02020603050405020304" charset="0"/>
              </a:rPr>
              <a:t>uses and what he really means in the sentences.</a:t>
            </a:r>
            <a:endParaRPr lang="en-US" altLang="zh-CN" sz="48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1.  If there were any justice in this world, the </a:t>
            </a:r>
            <a:r>
              <a:rPr lang="en-US" altLang="zh-CN" sz="4800" dirty="0" smtClean="0">
                <a:latin typeface="Times New Roman" panose="02020603050405020304" charset="0"/>
                <a:cs typeface="Times New Roman" panose="02020603050405020304" charset="0"/>
              </a:rPr>
              <a:t>early-airport people </a:t>
            </a:r>
            <a:r>
              <a:rPr lang="en-US" altLang="zh-CN" sz="4800" dirty="0">
                <a:latin typeface="Times New Roman" panose="02020603050405020304" charset="0"/>
                <a:cs typeface="Times New Roman" panose="02020603050405020304" charset="0"/>
              </a:rPr>
              <a:t>would be rewarded </a:t>
            </a:r>
            <a:r>
              <a:rPr lang="en-US" altLang="zh-CN" sz="4800" dirty="0" smtClean="0">
                <a:latin typeface="Times New Roman" panose="02020603050405020304" charset="0"/>
                <a:cs typeface="Times New Roman" panose="02020603050405020304" charset="0"/>
              </a:rPr>
              <a:t>for </a:t>
            </a:r>
            <a:r>
              <a:rPr lang="en-US" altLang="zh-CN" sz="4800" dirty="0">
                <a:latin typeface="Times New Roman" panose="02020603050405020304" charset="0"/>
                <a:cs typeface="Times New Roman" panose="02020603050405020304" charset="0"/>
              </a:rPr>
              <a:t>doing the right thing. And the late-airport people would be punished. But there </a:t>
            </a:r>
            <a:r>
              <a:rPr lang="en-US" altLang="zh-CN" sz="4800" dirty="0" smtClean="0">
                <a:latin typeface="Times New Roman" panose="02020603050405020304" charset="0"/>
                <a:cs typeface="Times New Roman" panose="02020603050405020304" charset="0"/>
              </a:rPr>
              <a:t>is </a:t>
            </a:r>
            <a:r>
              <a:rPr lang="en-US" altLang="zh-CN" sz="4800" dirty="0">
                <a:latin typeface="Times New Roman" panose="02020603050405020304" charset="0"/>
                <a:cs typeface="Times New Roman" panose="02020603050405020304" charset="0"/>
              </a:rPr>
              <a:t>no justice.</a:t>
            </a:r>
            <a:endParaRPr lang="en-US" altLang="zh-CN" sz="48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2.  The early-airport people get ulcers, heart attacks and bite their fingernails to the bone.</a:t>
            </a:r>
            <a:endParaRPr lang="en-US" altLang="zh-CN" sz="48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3.  The pilot is practically in the air when these people are still paying off the taxi.</a:t>
            </a:r>
            <a:endParaRPr lang="en-US" altLang="zh-CN" sz="4800" dirty="0">
              <a:latin typeface="Times New Roman" panose="02020603050405020304" charset="0"/>
              <a:cs typeface="Times New Roman" panose="02020603050405020304" charset="0"/>
            </a:endParaRPr>
          </a:p>
          <a:p>
            <a:pPr>
              <a:lnSpc>
                <a:spcPct val="120000"/>
              </a:lnSpc>
            </a:pPr>
            <a:r>
              <a:rPr lang="en-US" altLang="zh-CN" sz="4800" dirty="0">
                <a:latin typeface="Times New Roman" panose="02020603050405020304" charset="0"/>
                <a:cs typeface="Times New Roman" panose="02020603050405020304" charset="0"/>
              </a:rPr>
              <a:t>4.  I figured it was a conspiracy. I figured there was someone in America who called </a:t>
            </a:r>
            <a:r>
              <a:rPr lang="en-US" altLang="zh-CN" sz="4800" dirty="0" smtClean="0">
                <a:latin typeface="Times New Roman" panose="02020603050405020304" charset="0"/>
                <a:cs typeface="Times New Roman" panose="02020603050405020304" charset="0"/>
              </a:rPr>
              <a:t>every </a:t>
            </a:r>
            <a:r>
              <a:rPr lang="en-US" altLang="zh-CN" sz="4800" dirty="0">
                <a:latin typeface="Times New Roman" panose="02020603050405020304" charset="0"/>
                <a:cs typeface="Times New Roman" panose="02020603050405020304" charset="0"/>
              </a:rPr>
              <a:t>airline every day and said, “Is that wimp Simon flying somewhere today? If </a:t>
            </a:r>
            <a:r>
              <a:rPr lang="en-US" altLang="zh-CN" sz="4800" dirty="0" smtClean="0">
                <a:latin typeface="Times New Roman" panose="02020603050405020304" charset="0"/>
                <a:cs typeface="Times New Roman" panose="02020603050405020304" charset="0"/>
              </a:rPr>
              <a:t>he </a:t>
            </a:r>
            <a:r>
              <a:rPr lang="en-US" altLang="zh-CN" sz="4800" dirty="0">
                <a:latin typeface="Times New Roman" panose="02020603050405020304" charset="0"/>
                <a:cs typeface="Times New Roman" panose="02020603050405020304" charset="0"/>
              </a:rPr>
              <a:t>is, give me his seat.”</a:t>
            </a:r>
            <a:endParaRPr lang="en-US" altLang="zh-CN" sz="4800" dirty="0" smtClean="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295128" y="1707255"/>
            <a:ext cx="14799224" cy="9658029"/>
          </a:xfrm>
          <a:prstGeom prst="rect">
            <a:avLst/>
          </a:prstGeom>
          <a:noFill/>
          <a:ln w="76200">
            <a:noFill/>
          </a:ln>
        </p:spPr>
        <p:txBody>
          <a:bodyPr wrap="square" rtlCol="0">
            <a:spAutoFit/>
          </a:bodyPr>
          <a:lstStyle/>
          <a:p>
            <a:pPr marL="685800" indent="-685800">
              <a:lnSpc>
                <a:spcPct val="120000"/>
              </a:lnSpc>
              <a:buFont typeface="Wingdings" panose="05000000000000000000" pitchFamily="2" charset="2"/>
              <a:buChar char="Ø"/>
            </a:pPr>
            <a:r>
              <a:rPr lang="en-US" altLang="zh-CN" sz="5400" b="1" dirty="0" smtClean="0"/>
              <a:t> </a:t>
            </a:r>
            <a:r>
              <a:rPr lang="en-US" altLang="zh-CN" sz="5400" b="1" dirty="0"/>
              <a:t>Analyze the writing style</a:t>
            </a:r>
            <a:endParaRPr lang="en-US" altLang="zh-CN" sz="5400" b="1" dirty="0"/>
          </a:p>
          <a:p>
            <a:endParaRPr lang="en-US" altLang="zh-CN" sz="4800" b="1" dirty="0" smtClean="0"/>
          </a:p>
          <a:p>
            <a:r>
              <a:rPr lang="en-US" altLang="zh-CN" sz="4800" b="1" dirty="0" smtClean="0"/>
              <a:t>Sample </a:t>
            </a:r>
            <a:r>
              <a:rPr lang="en-US" altLang="zh-CN" sz="4800" b="1" dirty="0"/>
              <a:t>answer:</a:t>
            </a:r>
            <a:endParaRPr lang="en-US" altLang="zh-CN" sz="4800" b="1" dirty="0"/>
          </a:p>
          <a:p>
            <a:pPr>
              <a:lnSpc>
                <a:spcPct val="120000"/>
              </a:lnSpc>
            </a:pPr>
            <a:r>
              <a:rPr lang="en-US" altLang="zh-CN" sz="4800" b="1" i="1" dirty="0" smtClean="0">
                <a:latin typeface="Times New Roman" panose="02020603050405020304" charset="0"/>
                <a:cs typeface="Times New Roman" panose="02020603050405020304" charset="0"/>
              </a:rPr>
              <a:t>Step 1</a:t>
            </a:r>
            <a:endParaRPr lang="en-US" altLang="zh-CN" sz="4800" b="1" i="1" dirty="0" smtClean="0">
              <a:latin typeface="Times New Roman" panose="02020603050405020304" charset="0"/>
              <a:cs typeface="Times New Roman" panose="02020603050405020304" charset="0"/>
            </a:endParaRPr>
          </a:p>
          <a:p>
            <a:pPr marL="914400" indent="-914400">
              <a:lnSpc>
                <a:spcPct val="120000"/>
              </a:lnSpc>
              <a:buFont typeface="+mj-lt"/>
              <a:buAutoNum type="arabicPeriod"/>
            </a:pP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language is informal, so the story may be included in a collection </a:t>
            </a:r>
            <a:r>
              <a:rPr lang="en-US" altLang="zh-CN" sz="4800" dirty="0" smtClean="0">
                <a:latin typeface="Times New Roman" panose="02020603050405020304" charset="0"/>
                <a:cs typeface="Times New Roman" panose="02020603050405020304" charset="0"/>
              </a:rPr>
              <a:t>of </a:t>
            </a:r>
            <a:r>
              <a:rPr lang="en-US" altLang="zh-CN" sz="4800" dirty="0">
                <a:latin typeface="Times New Roman" panose="02020603050405020304" charset="0"/>
                <a:cs typeface="Times New Roman" panose="02020603050405020304" charset="0"/>
              </a:rPr>
              <a:t>humorous stories, or </a:t>
            </a:r>
            <a:r>
              <a:rPr lang="en-US" altLang="zh-CN" sz="4800" dirty="0" smtClean="0">
                <a:latin typeface="Times New Roman" panose="02020603050405020304" charset="0"/>
                <a:cs typeface="Times New Roman" panose="02020603050405020304" charset="0"/>
              </a:rPr>
              <a:t>the entertainment </a:t>
            </a:r>
            <a:r>
              <a:rPr lang="en-US" altLang="zh-CN" sz="4800" dirty="0">
                <a:latin typeface="Times New Roman" panose="02020603050405020304" charset="0"/>
                <a:cs typeface="Times New Roman" panose="02020603050405020304" charset="0"/>
              </a:rPr>
              <a:t>column of a newspaper or </a:t>
            </a:r>
            <a:r>
              <a:rPr lang="en-US" altLang="zh-CN" sz="4800" dirty="0" smtClean="0">
                <a:latin typeface="Times New Roman" panose="02020603050405020304" charset="0"/>
                <a:cs typeface="Times New Roman" panose="02020603050405020304" charset="0"/>
              </a:rPr>
              <a:t>magazine</a:t>
            </a:r>
            <a:r>
              <a:rPr lang="en-US" altLang="zh-CN" sz="4800" dirty="0">
                <a:latin typeface="Times New Roman" panose="02020603050405020304" charset="0"/>
                <a:cs typeface="Times New Roman" panose="02020603050405020304" charset="0"/>
              </a:rPr>
              <a:t>. The purpose may be simply to entertain readers, or it may </a:t>
            </a:r>
            <a:r>
              <a:rPr lang="en-US" altLang="zh-CN" sz="4800" dirty="0" smtClean="0">
                <a:latin typeface="Times New Roman" panose="02020603050405020304" charset="0"/>
                <a:cs typeface="Times New Roman" panose="02020603050405020304" charset="0"/>
              </a:rPr>
              <a:t>be </a:t>
            </a:r>
            <a:r>
              <a:rPr lang="en-US" altLang="zh-CN" sz="4800" dirty="0">
                <a:latin typeface="Times New Roman" panose="02020603050405020304" charset="0"/>
                <a:cs typeface="Times New Roman" panose="02020603050405020304" charset="0"/>
              </a:rPr>
              <a:t>an irony of those people who constantly keep others waiting</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914400" indent="-914400">
              <a:lnSpc>
                <a:spcPct val="120000"/>
              </a:lnSpc>
              <a:buFont typeface="+mj-lt"/>
              <a:buAutoNum type="arabicPeriod"/>
            </a:pPr>
            <a:endParaRPr lang="en-US" altLang="zh-CN" sz="4800" dirty="0" smtClean="0">
              <a:latin typeface="Times New Roman" panose="02020603050405020304" charset="0"/>
              <a:cs typeface="Times New Roman" panose="02020603050405020304" charset="0"/>
            </a:endParaRPr>
          </a:p>
          <a:p>
            <a:pPr>
              <a:lnSpc>
                <a:spcPct val="120000"/>
              </a:lnSpc>
            </a:pPr>
            <a:endParaRPr lang="en-US" altLang="zh-CN" sz="4800" dirty="0" smtClean="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科研\2020\课件编写\图片\OIP7WREDOLL.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25417" y="3628687"/>
            <a:ext cx="7070612" cy="617559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079104" y="2681536"/>
            <a:ext cx="9112869" cy="8069901"/>
          </a:xfrm>
          <a:prstGeom prst="rect">
            <a:avLst/>
          </a:prstGeom>
          <a:noFill/>
          <a:ln w="76200">
            <a:noFill/>
          </a:ln>
        </p:spPr>
        <p:txBody>
          <a:bodyPr wrap="square" rtlCol="0">
            <a:spAutoFit/>
          </a:bodyPr>
          <a:lstStyle/>
          <a:p>
            <a:pPr marL="914400" indent="-914400">
              <a:lnSpc>
                <a:spcPct val="120000"/>
              </a:lnSpc>
              <a:buFont typeface="+mj-lt"/>
              <a:buAutoNum type="arabicPeriod" startAt="2"/>
            </a:pPr>
            <a:r>
              <a:rPr lang="en-US" altLang="zh-CN" sz="4800" dirty="0" smtClean="0">
                <a:latin typeface="Times New Roman" panose="02020603050405020304" charset="0"/>
                <a:cs typeface="Times New Roman" panose="02020603050405020304" charset="0"/>
              </a:rPr>
              <a:t>The author uses two figures of speech, irony and exaggeration, to make the story fun to read. In addition, the female passenger with whom the author had a quarrel may actually have become his wife. This turns out to be a twist, which really pleasantly surprises the reader.</a:t>
            </a:r>
            <a:endParaRPr lang="en-US" altLang="zh-CN" sz="4800" dirty="0" smtClean="0">
              <a:latin typeface="Times New Roman" panose="02020603050405020304" charset="0"/>
              <a:cs typeface="Times New Roman" panose="02020603050405020304" charset="0"/>
            </a:endParaRPr>
          </a:p>
        </p:txBody>
      </p:sp>
      <p:sp>
        <p:nvSpPr>
          <p:cNvPr id="11"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375742" y="2095888"/>
            <a:ext cx="15392500" cy="8217634"/>
          </a:xfrm>
          <a:prstGeom prst="rect">
            <a:avLst/>
          </a:prstGeom>
          <a:noFill/>
          <a:ln w="76200">
            <a:noFill/>
          </a:ln>
        </p:spPr>
        <p:txBody>
          <a:bodyPr wrap="square" rtlCol="0">
            <a:spAutoFit/>
          </a:bodyPr>
          <a:lstStyle/>
          <a:p>
            <a:pPr>
              <a:lnSpc>
                <a:spcPct val="110000"/>
              </a:lnSpc>
            </a:pPr>
            <a:r>
              <a:rPr lang="en-US" altLang="zh-CN" sz="4800" b="1" i="1" dirty="0" smtClean="0">
                <a:latin typeface="Times New Roman" panose="02020603050405020304" charset="0"/>
                <a:cs typeface="Times New Roman" panose="02020603050405020304" charset="0"/>
              </a:rPr>
              <a:t>Step 2  </a:t>
            </a:r>
            <a:endParaRPr lang="en-US" altLang="zh-CN" sz="4800" b="1" i="1" dirty="0">
              <a:latin typeface="Times New Roman" panose="02020603050405020304" charset="0"/>
              <a:cs typeface="Times New Roman" panose="02020603050405020304" charset="0"/>
            </a:endParaRPr>
          </a:p>
          <a:p>
            <a:pPr marL="914400" indent="-914400">
              <a:lnSpc>
                <a:spcPct val="110000"/>
              </a:lnSpc>
              <a:buFont typeface="+mj-lt"/>
              <a:buAutoNum type="arabicPeriod"/>
            </a:pPr>
            <a:r>
              <a:rPr lang="en-US" altLang="zh-CN" sz="4800" dirty="0" smtClean="0">
                <a:latin typeface="Times New Roman" panose="02020603050405020304" charset="0"/>
                <a:cs typeface="Times New Roman" panose="02020603050405020304" charset="0"/>
              </a:rPr>
              <a:t>In </a:t>
            </a:r>
            <a:r>
              <a:rPr lang="en-US" altLang="zh-CN" sz="4800" dirty="0">
                <a:latin typeface="Times New Roman" panose="02020603050405020304" charset="0"/>
                <a:cs typeface="Times New Roman" panose="02020603050405020304" charset="0"/>
              </a:rPr>
              <a:t>this sentence, the use of “justice” is an exaggeration. The author </a:t>
            </a:r>
            <a:r>
              <a:rPr lang="en-US" altLang="zh-CN" sz="4800" dirty="0" smtClean="0">
                <a:latin typeface="Times New Roman" panose="02020603050405020304" charset="0"/>
                <a:cs typeface="Times New Roman" panose="02020603050405020304" charset="0"/>
              </a:rPr>
              <a:t>intends </a:t>
            </a:r>
            <a:r>
              <a:rPr lang="en-US" altLang="zh-CN" sz="4800" dirty="0">
                <a:latin typeface="Times New Roman" panose="02020603050405020304" charset="0"/>
                <a:cs typeface="Times New Roman" panose="02020603050405020304" charset="0"/>
              </a:rPr>
              <a:t>to present his view dramatically to the reader: He thought </a:t>
            </a:r>
            <a:r>
              <a:rPr lang="en-US" altLang="zh-CN" sz="4800" dirty="0" smtClean="0">
                <a:latin typeface="Times New Roman" panose="02020603050405020304" charset="0"/>
                <a:cs typeface="Times New Roman" panose="02020603050405020304" charset="0"/>
              </a:rPr>
              <a:t>early-airport </a:t>
            </a:r>
            <a:r>
              <a:rPr lang="en-US" altLang="zh-CN" sz="4800" dirty="0">
                <a:latin typeface="Times New Roman" panose="02020603050405020304" charset="0"/>
                <a:cs typeface="Times New Roman" panose="02020603050405020304" charset="0"/>
              </a:rPr>
              <a:t>people should benefit from arriving at the airport early; but </a:t>
            </a:r>
            <a:r>
              <a:rPr lang="en-US" altLang="zh-CN" sz="4800" dirty="0" smtClean="0">
                <a:latin typeface="Times New Roman" panose="02020603050405020304" charset="0"/>
                <a:cs typeface="Times New Roman" panose="02020603050405020304" charset="0"/>
              </a:rPr>
              <a:t>according </a:t>
            </a:r>
            <a:r>
              <a:rPr lang="en-US" altLang="zh-CN" sz="4800" dirty="0">
                <a:latin typeface="Times New Roman" panose="02020603050405020304" charset="0"/>
                <a:cs typeface="Times New Roman" panose="02020603050405020304" charset="0"/>
              </a:rPr>
              <a:t>to his own experience, these people are often at a disadvantage</a:t>
            </a:r>
            <a:r>
              <a:rPr lang="en-US" altLang="zh-CN" sz="4800" dirty="0" smtClean="0">
                <a:latin typeface="Times New Roman" panose="02020603050405020304" charset="0"/>
                <a:cs typeface="Times New Roman" panose="02020603050405020304" charset="0"/>
              </a:rPr>
              <a:t>.</a:t>
            </a:r>
            <a:endParaRPr lang="en-US" altLang="zh-CN" sz="4800" dirty="0" smtClean="0">
              <a:latin typeface="Times New Roman" panose="02020603050405020304" charset="0"/>
              <a:cs typeface="Times New Roman" panose="02020603050405020304" charset="0"/>
            </a:endParaRPr>
          </a:p>
          <a:p>
            <a:pPr marL="914400" indent="-914400">
              <a:lnSpc>
                <a:spcPct val="110000"/>
              </a:lnSpc>
              <a:buFont typeface="+mj-lt"/>
              <a:buAutoNum type="arabicPeriod"/>
            </a:pPr>
            <a:r>
              <a:rPr lang="en-US" altLang="zh-CN" sz="4800" dirty="0" smtClean="0">
                <a:latin typeface="Times New Roman" panose="02020603050405020304" charset="0"/>
                <a:cs typeface="Times New Roman" panose="02020603050405020304" charset="0"/>
              </a:rPr>
              <a:t>This </a:t>
            </a:r>
            <a:r>
              <a:rPr lang="en-US" altLang="zh-CN" sz="4800" dirty="0">
                <a:latin typeface="Times New Roman" panose="02020603050405020304" charset="0"/>
                <a:cs typeface="Times New Roman" panose="02020603050405020304" charset="0"/>
              </a:rPr>
              <a:t>is another example of exaggeration. What the author actually </a:t>
            </a:r>
            <a:r>
              <a:rPr lang="en-US" altLang="zh-CN" sz="4800" dirty="0" smtClean="0">
                <a:latin typeface="Times New Roman" panose="02020603050405020304" charset="0"/>
                <a:cs typeface="Times New Roman" panose="02020603050405020304" charset="0"/>
              </a:rPr>
              <a:t>means </a:t>
            </a:r>
            <a:r>
              <a:rPr lang="en-US" altLang="zh-CN" sz="4800" dirty="0">
                <a:latin typeface="Times New Roman" panose="02020603050405020304" charset="0"/>
                <a:cs typeface="Times New Roman" panose="02020603050405020304" charset="0"/>
              </a:rPr>
              <a:t>is this: The early-airport people suffer great anxiety. But it may </a:t>
            </a:r>
            <a:r>
              <a:rPr lang="en-US" altLang="zh-CN" sz="4800" dirty="0" smtClean="0">
                <a:latin typeface="Times New Roman" panose="02020603050405020304" charset="0"/>
                <a:cs typeface="Times New Roman" panose="02020603050405020304" charset="0"/>
              </a:rPr>
              <a:t>not </a:t>
            </a:r>
            <a:r>
              <a:rPr lang="en-US" altLang="zh-CN" sz="4800" dirty="0">
                <a:latin typeface="Times New Roman" panose="02020603050405020304" charset="0"/>
                <a:cs typeface="Times New Roman" panose="02020603050405020304" charset="0"/>
              </a:rPr>
              <a:t>go so far as getting ulcers, heart attacks or biting their fingernails </a:t>
            </a:r>
            <a:r>
              <a:rPr lang="en-US" altLang="zh-CN" sz="4800" dirty="0" smtClean="0">
                <a:latin typeface="Times New Roman" panose="02020603050405020304" charset="0"/>
                <a:cs typeface="Times New Roman" panose="02020603050405020304" charset="0"/>
              </a:rPr>
              <a:t>to </a:t>
            </a:r>
            <a:r>
              <a:rPr lang="en-US" altLang="zh-CN" sz="4800" dirty="0">
                <a:latin typeface="Times New Roman" panose="02020603050405020304" charset="0"/>
                <a:cs typeface="Times New Roman" panose="02020603050405020304" charset="0"/>
              </a:rPr>
              <a:t>the bone.</a:t>
            </a:r>
            <a:endParaRPr lang="en-US" altLang="zh-CN" sz="4800" dirty="0" smtClean="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9064" y="0"/>
            <a:ext cx="16705856" cy="972380"/>
          </a:xfrm>
          <a:prstGeom prst="rect">
            <a:avLst/>
          </a:prstGeom>
          <a:solidFill>
            <a:srgbClr val="DF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ECFC9"/>
              </a:solidFill>
            </a:endParaRPr>
          </a:p>
        </p:txBody>
      </p:sp>
      <p:sp>
        <p:nvSpPr>
          <p:cNvPr id="7" name="矩形 6"/>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1"/>
          <p:cNvSpPr txBox="1"/>
          <p:nvPr/>
        </p:nvSpPr>
        <p:spPr>
          <a:xfrm>
            <a:off x="1367136" y="2539831"/>
            <a:ext cx="10009112" cy="8494633"/>
          </a:xfrm>
          <a:prstGeom prst="rect">
            <a:avLst/>
          </a:prstGeom>
          <a:noFill/>
          <a:ln w="76200">
            <a:noFill/>
          </a:ln>
        </p:spPr>
        <p:txBody>
          <a:bodyPr wrap="square" rtlCol="0">
            <a:spAutoFit/>
          </a:bodyPr>
          <a:lstStyle/>
          <a:p>
            <a:r>
              <a:rPr lang="en-US" altLang="zh-CN" sz="6600" b="1" dirty="0">
                <a:solidFill>
                  <a:schemeClr val="accent6">
                    <a:lumMod val="75000"/>
                  </a:schemeClr>
                </a:solidFill>
              </a:rPr>
              <a:t>Reference answers:</a:t>
            </a:r>
            <a:endParaRPr lang="en-US" altLang="zh-CN" sz="6600" b="1" dirty="0" smtClean="0">
              <a:solidFill>
                <a:schemeClr val="accent6">
                  <a:lumMod val="75000"/>
                </a:schemeClr>
              </a:solidFill>
            </a:endParaRPr>
          </a:p>
          <a:p>
            <a:r>
              <a:rPr lang="en-US" altLang="zh-CN" sz="4800" dirty="0">
                <a:latin typeface="Times New Roman" panose="02020603050405020304" charset="0"/>
                <a:cs typeface="Times New Roman" panose="02020603050405020304" charset="0"/>
              </a:rPr>
              <a:t>Judging from the first two sentences of Para. 2, the author is one of the early-airport people, </a:t>
            </a:r>
            <a:r>
              <a:rPr lang="en-US" altLang="zh-CN" sz="4800" dirty="0" smtClean="0">
                <a:latin typeface="Times New Roman" panose="02020603050405020304" charset="0"/>
                <a:cs typeface="Times New Roman" panose="02020603050405020304" charset="0"/>
              </a:rPr>
              <a:t>who </a:t>
            </a:r>
            <a:r>
              <a:rPr lang="en-US" altLang="zh-CN" sz="4800" dirty="0">
                <a:latin typeface="Times New Roman" panose="02020603050405020304" charset="0"/>
                <a:cs typeface="Times New Roman" panose="02020603050405020304" charset="0"/>
              </a:rPr>
              <a:t>“get ulcers, heart attacks and bite their fingernails to the bone.” Obviously, these people </a:t>
            </a:r>
            <a:r>
              <a:rPr lang="en-US" altLang="zh-CN" sz="4800" dirty="0" smtClean="0">
                <a:latin typeface="Times New Roman" panose="02020603050405020304" charset="0"/>
                <a:cs typeface="Times New Roman" panose="02020603050405020304" charset="0"/>
              </a:rPr>
              <a:t>suffer </a:t>
            </a:r>
            <a:r>
              <a:rPr lang="en-US" altLang="zh-CN" sz="4800" dirty="0">
                <a:latin typeface="Times New Roman" panose="02020603050405020304" charset="0"/>
                <a:cs typeface="Times New Roman" panose="02020603050405020304" charset="0"/>
              </a:rPr>
              <a:t>a great level of anxiety. This fits the description of “clock watcher,” who might be </a:t>
            </a:r>
            <a:r>
              <a:rPr lang="en-US" altLang="zh-CN" sz="4800" dirty="0" smtClean="0">
                <a:latin typeface="Times New Roman" panose="02020603050405020304" charset="0"/>
                <a:cs typeface="Times New Roman" panose="02020603050405020304" charset="0"/>
              </a:rPr>
              <a:t>stressing </a:t>
            </a:r>
            <a:r>
              <a:rPr lang="en-US" altLang="zh-CN" sz="4800" dirty="0">
                <a:latin typeface="Times New Roman" panose="02020603050405020304" charset="0"/>
                <a:cs typeface="Times New Roman" panose="02020603050405020304" charset="0"/>
              </a:rPr>
              <a:t>themselves out in the process of getting their schedules under </a:t>
            </a:r>
            <a:r>
              <a:rPr lang="en-US" altLang="zh-CN" sz="4800" dirty="0" smtClean="0">
                <a:latin typeface="Times New Roman" panose="02020603050405020304" charset="0"/>
                <a:cs typeface="Times New Roman" panose="02020603050405020304" charset="0"/>
              </a:rPr>
              <a:t>control.</a:t>
            </a:r>
            <a:endParaRPr lang="en-US" altLang="zh-CN" sz="4800" dirty="0" smtClean="0">
              <a:latin typeface="Times New Roman" panose="02020603050405020304" charset="0"/>
              <a:cs typeface="Times New Roman" panose="02020603050405020304" charset="0"/>
            </a:endParaRPr>
          </a:p>
        </p:txBody>
      </p:sp>
      <p:sp>
        <p:nvSpPr>
          <p:cNvPr id="14" name="文本框 10"/>
          <p:cNvSpPr txBox="1"/>
          <p:nvPr/>
        </p:nvSpPr>
        <p:spPr>
          <a:xfrm>
            <a:off x="1943200" y="92071"/>
            <a:ext cx="417646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5" name="文本框 1"/>
          <p:cNvSpPr txBox="1"/>
          <p:nvPr/>
        </p:nvSpPr>
        <p:spPr>
          <a:xfrm>
            <a:off x="5962564" y="0"/>
            <a:ext cx="6768752" cy="923330"/>
          </a:xfrm>
          <a:prstGeom prst="rect">
            <a:avLst/>
          </a:prstGeom>
          <a:noFill/>
        </p:spPr>
        <p:txBody>
          <a:bodyPr wrap="square" rtlCol="0">
            <a:spAutoFit/>
            <a:scene3d>
              <a:camera prst="orthographicFront"/>
              <a:lightRig rig="threePt" dir="t"/>
            </a:scene3d>
          </a:bodyPr>
          <a:lstStyle/>
          <a:p>
            <a:pPr algn="ctr"/>
            <a:r>
              <a:rPr lang="en-US"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Get ready to read</a:t>
            </a:r>
            <a:r>
              <a:rPr lang="zh-CN" altLang="zh-CN" sz="5400" b="1" dirty="0" smtClean="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rPr>
              <a:t> </a:t>
            </a:r>
            <a:endParaRPr kumimoji="1" lang="zh-CN" altLang="zh-CN" sz="5400" b="1" dirty="0">
              <a:gradFill flip="none" rotWithShape="1">
                <a:gsLst>
                  <a:gs pos="0">
                    <a:srgbClr val="855259">
                      <a:shade val="30000"/>
                      <a:satMod val="115000"/>
                    </a:srgbClr>
                  </a:gs>
                  <a:gs pos="50000">
                    <a:srgbClr val="855259">
                      <a:shade val="67500"/>
                      <a:satMod val="115000"/>
                    </a:srgbClr>
                  </a:gs>
                  <a:gs pos="100000">
                    <a:srgbClr val="855259">
                      <a:shade val="100000"/>
                      <a:satMod val="115000"/>
                    </a:srgbClr>
                  </a:gs>
                </a:gsLst>
                <a:path path="circle">
                  <a:fillToRect l="100000" t="100000"/>
                </a:path>
                <a:tileRect r="-100000" b="-100000"/>
              </a:gradFill>
              <a:effectLst>
                <a:reflection blurRad="6350" stA="53000" endA="300" endPos="35500" dir="5400000" sy="-90000" algn="bl" rotWithShape="0"/>
              </a:effectLst>
            </a:endParaRPr>
          </a:p>
        </p:txBody>
      </p:sp>
      <p:pic>
        <p:nvPicPr>
          <p:cNvPr id="8" name="Picture 2" descr="D:\科研\2020\课件编写\图片\stress-awareness-month-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08296" y="3545632"/>
            <a:ext cx="5970117" cy="5472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007096" y="1767834"/>
            <a:ext cx="16417824" cy="9842694"/>
          </a:xfrm>
          <a:prstGeom prst="rect">
            <a:avLst/>
          </a:prstGeom>
          <a:noFill/>
          <a:ln w="76200">
            <a:noFill/>
          </a:ln>
        </p:spPr>
        <p:txBody>
          <a:bodyPr wrap="square" rtlCol="0">
            <a:spAutoFit/>
          </a:bodyPr>
          <a:lstStyle/>
          <a:p>
            <a:pPr marL="914400" indent="-914400">
              <a:lnSpc>
                <a:spcPct val="110000"/>
              </a:lnSpc>
              <a:buFont typeface="+mj-lt"/>
              <a:buAutoNum type="arabicPeriod" startAt="3"/>
            </a:pPr>
            <a:r>
              <a:rPr lang="en-US" altLang="zh-CN" sz="4800" dirty="0" smtClean="0">
                <a:latin typeface="Times New Roman" panose="02020603050405020304" charset="0"/>
                <a:cs typeface="Times New Roman" panose="02020603050405020304" charset="0"/>
              </a:rPr>
              <a:t>People </a:t>
            </a:r>
            <a:r>
              <a:rPr lang="en-US" altLang="zh-CN" sz="4800" dirty="0">
                <a:latin typeface="Times New Roman" panose="02020603050405020304" charset="0"/>
                <a:cs typeface="Times New Roman" panose="02020603050405020304" charset="0"/>
              </a:rPr>
              <a:t>who have traveled by air all know that they cannot make it </a:t>
            </a:r>
            <a:r>
              <a:rPr lang="en-US" altLang="zh-CN" sz="4800" dirty="0" smtClean="0">
                <a:latin typeface="Times New Roman" panose="02020603050405020304" charset="0"/>
                <a:cs typeface="Times New Roman" panose="02020603050405020304" charset="0"/>
              </a:rPr>
              <a:t>in </a:t>
            </a:r>
            <a:r>
              <a:rPr lang="en-US" altLang="zh-CN" sz="4800" dirty="0">
                <a:latin typeface="Times New Roman" panose="02020603050405020304" charset="0"/>
                <a:cs typeface="Times New Roman" panose="02020603050405020304" charset="0"/>
              </a:rPr>
              <a:t>such a short time. This is to exaggerate how leisurely late-airport </a:t>
            </a:r>
            <a:r>
              <a:rPr lang="en-US" altLang="zh-CN" sz="4800" dirty="0" smtClean="0">
                <a:latin typeface="Times New Roman" panose="02020603050405020304" charset="0"/>
                <a:cs typeface="Times New Roman" panose="02020603050405020304" charset="0"/>
              </a:rPr>
              <a:t>people </a:t>
            </a:r>
            <a:r>
              <a:rPr lang="en-US" altLang="zh-CN" sz="4800" dirty="0">
                <a:latin typeface="Times New Roman" panose="02020603050405020304" charset="0"/>
                <a:cs typeface="Times New Roman" panose="02020603050405020304" charset="0"/>
              </a:rPr>
              <a:t>are when catching a flight.</a:t>
            </a:r>
            <a:endParaRPr lang="en-US" altLang="zh-CN" sz="4800" dirty="0">
              <a:latin typeface="Times New Roman" panose="02020603050405020304" charset="0"/>
              <a:cs typeface="Times New Roman" panose="02020603050405020304" charset="0"/>
            </a:endParaRPr>
          </a:p>
          <a:p>
            <a:pPr marL="914400" indent="-914400">
              <a:lnSpc>
                <a:spcPct val="110000"/>
              </a:lnSpc>
              <a:buFont typeface="+mj-lt"/>
              <a:buAutoNum type="arabicPeriod" startAt="3"/>
            </a:pPr>
            <a:r>
              <a:rPr lang="en-US" altLang="zh-CN" sz="4800" dirty="0" smtClean="0">
                <a:latin typeface="Times New Roman" panose="02020603050405020304" charset="0"/>
                <a:cs typeface="Times New Roman" panose="02020603050405020304" charset="0"/>
              </a:rPr>
              <a:t>In </a:t>
            </a:r>
            <a:r>
              <a:rPr lang="en-US" altLang="zh-CN" sz="4800" dirty="0">
                <a:latin typeface="Times New Roman" panose="02020603050405020304" charset="0"/>
                <a:cs typeface="Times New Roman" panose="02020603050405020304" charset="0"/>
              </a:rPr>
              <a:t>this example, both irony and exaggeration are used. First, the </a:t>
            </a:r>
            <a:r>
              <a:rPr lang="en-US" altLang="zh-CN" sz="4800" dirty="0" smtClean="0">
                <a:latin typeface="Times New Roman" panose="02020603050405020304" charset="0"/>
                <a:cs typeface="Times New Roman" panose="02020603050405020304" charset="0"/>
              </a:rPr>
              <a:t>author </a:t>
            </a:r>
            <a:r>
              <a:rPr lang="en-US" altLang="zh-CN" sz="4800" dirty="0">
                <a:latin typeface="Times New Roman" panose="02020603050405020304" charset="0"/>
                <a:cs typeface="Times New Roman" panose="02020603050405020304" charset="0"/>
              </a:rPr>
              <a:t>calls himself a “wimp,” which is self-deprecation (</a:t>
            </a:r>
            <a:r>
              <a:rPr kumimoji="1" lang="zh-CN" altLang="en-US" sz="4000" dirty="0">
                <a:latin typeface="Times New Roman" panose="02020603050405020304" charset="0"/>
                <a:cs typeface="Times New Roman" panose="02020603050405020304" charset="0"/>
              </a:rPr>
              <a:t>自嘲；自黑</a:t>
            </a:r>
            <a:r>
              <a:rPr lang="en-US" altLang="zh-CN" sz="4800" dirty="0">
                <a:latin typeface="Times New Roman" panose="02020603050405020304" charset="0"/>
                <a:cs typeface="Times New Roman" panose="02020603050405020304" charset="0"/>
              </a:rPr>
              <a:t>), a form of irony. Being well mannered and prepared in advance </a:t>
            </a:r>
            <a:r>
              <a:rPr lang="en-US" altLang="zh-CN" sz="4800" dirty="0" smtClean="0">
                <a:latin typeface="Times New Roman" panose="02020603050405020304" charset="0"/>
                <a:cs typeface="Times New Roman" panose="02020603050405020304" charset="0"/>
              </a:rPr>
              <a:t>certainly </a:t>
            </a:r>
            <a:r>
              <a:rPr lang="en-US" altLang="zh-CN" sz="4800" dirty="0">
                <a:latin typeface="Times New Roman" panose="02020603050405020304" charset="0"/>
                <a:cs typeface="Times New Roman" panose="02020603050405020304" charset="0"/>
              </a:rPr>
              <a:t>does not make one a wimp. Second, by using the word </a:t>
            </a:r>
            <a:r>
              <a:rPr lang="en-US" altLang="zh-CN" sz="4800" dirty="0" smtClean="0">
                <a:latin typeface="Times New Roman" panose="02020603050405020304" charset="0"/>
                <a:cs typeface="Times New Roman" panose="02020603050405020304" charset="0"/>
              </a:rPr>
              <a:t>“</a:t>
            </a:r>
            <a:r>
              <a:rPr lang="en-US" altLang="zh-CN" sz="4800" dirty="0">
                <a:latin typeface="Times New Roman" panose="02020603050405020304" charset="0"/>
                <a:cs typeface="Times New Roman" panose="02020603050405020304" charset="0"/>
              </a:rPr>
              <a:t>conspiracy,” the author tells the reader in an exaggerated way how </a:t>
            </a:r>
            <a:r>
              <a:rPr lang="en-US" altLang="zh-CN" sz="4800" dirty="0" smtClean="0">
                <a:latin typeface="Times New Roman" panose="02020603050405020304" charset="0"/>
                <a:cs typeface="Times New Roman" panose="02020603050405020304" charset="0"/>
              </a:rPr>
              <a:t>hard </a:t>
            </a:r>
            <a:r>
              <a:rPr lang="en-US" altLang="zh-CN" sz="4800" dirty="0">
                <a:latin typeface="Times New Roman" panose="02020603050405020304" charset="0"/>
                <a:cs typeface="Times New Roman" panose="02020603050405020304" charset="0"/>
              </a:rPr>
              <a:t>it is for him to get a desirable seat. It is amusing to imagine </a:t>
            </a:r>
            <a:r>
              <a:rPr lang="en-US" altLang="zh-CN" sz="4800" dirty="0" smtClean="0">
                <a:latin typeface="Times New Roman" panose="02020603050405020304" charset="0"/>
                <a:cs typeface="Times New Roman" panose="02020603050405020304" charset="0"/>
              </a:rPr>
              <a:t> someone </a:t>
            </a:r>
            <a:r>
              <a:rPr lang="en-US" altLang="zh-CN" sz="4800" dirty="0">
                <a:latin typeface="Times New Roman" panose="02020603050405020304" charset="0"/>
                <a:cs typeface="Times New Roman" panose="02020603050405020304" charset="0"/>
              </a:rPr>
              <a:t>preventing airlines from giving him a good seat, which </a:t>
            </a:r>
            <a:r>
              <a:rPr lang="en-US" altLang="zh-CN" sz="4800" dirty="0" smtClean="0">
                <a:latin typeface="Times New Roman" panose="02020603050405020304" charset="0"/>
                <a:cs typeface="Times New Roman" panose="02020603050405020304" charset="0"/>
              </a:rPr>
              <a:t>certainly </a:t>
            </a:r>
            <a:r>
              <a:rPr lang="en-US" altLang="zh-CN" sz="4800" dirty="0">
                <a:latin typeface="Times New Roman" panose="02020603050405020304" charset="0"/>
                <a:cs typeface="Times New Roman" panose="02020603050405020304" charset="0"/>
              </a:rPr>
              <a:t>cannot happen in the real life</a:t>
            </a:r>
            <a:r>
              <a:rPr lang="en-US" altLang="zh-CN" sz="4800" dirty="0" smtClean="0">
                <a:latin typeface="Times New Roman" panose="02020603050405020304" charset="0"/>
                <a:cs typeface="Times New Roman" panose="02020603050405020304" charset="0"/>
              </a:rPr>
              <a:t>.</a:t>
            </a:r>
            <a:endParaRPr lang="en-US" altLang="zh-CN" sz="4800" dirty="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科研\2020\课件编写\图片\OIP9OJISOCF.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46008" y="6137920"/>
            <a:ext cx="6341992" cy="634199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805134" y="2609528"/>
            <a:ext cx="10816904" cy="8180701"/>
          </a:xfrm>
          <a:prstGeom prst="rect">
            <a:avLst/>
          </a:prstGeom>
          <a:noFill/>
          <a:ln w="76200">
            <a:noFill/>
          </a:ln>
        </p:spPr>
        <p:txBody>
          <a:bodyPr wrap="square" rtlCol="0">
            <a:spAutoFit/>
          </a:bodyPr>
          <a:lstStyle/>
          <a:p>
            <a:pPr marL="685800" indent="-685800">
              <a:lnSpc>
                <a:spcPct val="120000"/>
              </a:lnSpc>
              <a:buFont typeface="Wingdings" panose="05000000000000000000" pitchFamily="2" charset="2"/>
              <a:buChar char="Ø"/>
            </a:pPr>
            <a:r>
              <a:rPr lang="en-US" altLang="zh-CN" sz="5400" b="1" dirty="0"/>
              <a:t>Early birds vs. </a:t>
            </a:r>
            <a:r>
              <a:rPr lang="en-US" altLang="zh-CN" sz="5400" b="1" dirty="0" smtClean="0"/>
              <a:t>Latecomers</a:t>
            </a:r>
            <a:endParaRPr lang="en-US" altLang="zh-CN" sz="5400" b="1" dirty="0" smtClean="0"/>
          </a:p>
          <a:p>
            <a:pPr>
              <a:lnSpc>
                <a:spcPct val="120000"/>
              </a:lnSpc>
            </a:pPr>
            <a:r>
              <a:rPr lang="en-US" altLang="zh-CN" sz="4800" b="1" i="1" dirty="0" smtClean="0">
                <a:latin typeface="Times New Roman" panose="02020603050405020304" charset="0"/>
                <a:cs typeface="Times New Roman" panose="02020603050405020304" charset="0"/>
              </a:rPr>
              <a:t>Step 1: </a:t>
            </a:r>
            <a:r>
              <a:rPr lang="en-US" altLang="zh-CN" sz="4800" dirty="0">
                <a:latin typeface="Times New Roman" panose="02020603050405020304" charset="0"/>
                <a:cs typeface="Times New Roman" panose="02020603050405020304" charset="0"/>
              </a:rPr>
              <a:t>The passage compares two types of people: early-airport people and late-airport </a:t>
            </a:r>
            <a:r>
              <a:rPr lang="en-US" altLang="zh-CN" sz="4800" dirty="0" smtClean="0">
                <a:latin typeface="Times New Roman" panose="02020603050405020304" charset="0"/>
                <a:cs typeface="Times New Roman" panose="02020603050405020304" charset="0"/>
              </a:rPr>
              <a:t>people</a:t>
            </a:r>
            <a:r>
              <a:rPr lang="en-US" altLang="zh-CN" sz="4800" dirty="0">
                <a:latin typeface="Times New Roman" panose="02020603050405020304" charset="0"/>
                <a:cs typeface="Times New Roman" panose="02020603050405020304" charset="0"/>
              </a:rPr>
              <a:t>. Apart from the airport situation, have you found similar distinctions </a:t>
            </a:r>
            <a:r>
              <a:rPr lang="en-US" altLang="zh-CN" sz="4800" dirty="0" smtClean="0">
                <a:latin typeface="Times New Roman" panose="02020603050405020304" charset="0"/>
                <a:cs typeface="Times New Roman" panose="02020603050405020304" charset="0"/>
              </a:rPr>
              <a:t>between </a:t>
            </a:r>
            <a:r>
              <a:rPr lang="en-US" altLang="zh-CN" sz="4800" dirty="0">
                <a:latin typeface="Times New Roman" panose="02020603050405020304" charset="0"/>
                <a:cs typeface="Times New Roman" panose="02020603050405020304" charset="0"/>
              </a:rPr>
              <a:t>people in other situations (e.g. in classrooms, libraries, concerts, etc.) </a:t>
            </a:r>
            <a:r>
              <a:rPr lang="en-US" altLang="zh-CN" sz="4800" dirty="0" smtClean="0">
                <a:latin typeface="Times New Roman" panose="02020603050405020304" charset="0"/>
                <a:cs typeface="Times New Roman" panose="02020603050405020304" charset="0"/>
              </a:rPr>
              <a:t>in </a:t>
            </a:r>
            <a:r>
              <a:rPr lang="en-US" altLang="zh-CN" sz="4800" dirty="0">
                <a:latin typeface="Times New Roman" panose="02020603050405020304" charset="0"/>
                <a:cs typeface="Times New Roman" panose="02020603050405020304" charset="0"/>
              </a:rPr>
              <a:t>your daily life? Describe it to your group members.</a:t>
            </a:r>
            <a:endParaRPr lang="en-US" altLang="zh-CN" sz="4800" dirty="0" smtClean="0">
              <a:latin typeface="Times New Roman" panose="02020603050405020304" charset="0"/>
              <a:cs typeface="Times New Roman" panose="02020603050405020304" charset="0"/>
            </a:endParaRPr>
          </a:p>
        </p:txBody>
      </p:sp>
      <p:sp>
        <p:nvSpPr>
          <p:cNvPr id="11"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586734" y="2897560"/>
            <a:ext cx="8997426" cy="6740307"/>
          </a:xfrm>
          <a:prstGeom prst="rect">
            <a:avLst/>
          </a:prstGeom>
          <a:noFill/>
          <a:ln w="76200">
            <a:noFill/>
          </a:ln>
        </p:spPr>
        <p:txBody>
          <a:bodyPr wrap="square" rtlCol="0">
            <a:spAutoFit/>
          </a:bodyPr>
          <a:lstStyle/>
          <a:p>
            <a:r>
              <a:rPr lang="en-US" altLang="zh-CN" sz="4800" b="1" i="1" dirty="0" smtClean="0">
                <a:latin typeface="Times New Roman" panose="02020603050405020304" charset="0"/>
                <a:cs typeface="Times New Roman" panose="02020603050405020304" charset="0"/>
              </a:rPr>
              <a:t>Step 2</a:t>
            </a:r>
            <a:endParaRPr lang="en-US" altLang="zh-CN" sz="4800" b="1" i="1" dirty="0" smtClean="0">
              <a:latin typeface="Times New Roman" panose="02020603050405020304" charset="0"/>
              <a:cs typeface="Times New Roman" panose="02020603050405020304" charset="0"/>
            </a:endParaRPr>
          </a:p>
          <a:p>
            <a:r>
              <a:rPr lang="en-US" altLang="zh-CN" sz="4800" dirty="0" smtClean="0">
                <a:latin typeface="Times New Roman" panose="02020603050405020304" charset="0"/>
                <a:cs typeface="Times New Roman" panose="02020603050405020304" charset="0"/>
              </a:rPr>
              <a:t>As </a:t>
            </a:r>
            <a:r>
              <a:rPr lang="en-US" altLang="zh-CN" sz="4800" dirty="0">
                <a:latin typeface="Times New Roman" panose="02020603050405020304" charset="0"/>
                <a:cs typeface="Times New Roman" panose="02020603050405020304" charset="0"/>
              </a:rPr>
              <a:t>the saying goes, “The early bird catches the worm.” But this is not necessarily </a:t>
            </a:r>
            <a:r>
              <a:rPr lang="en-US" altLang="zh-CN" sz="4800" dirty="0" smtClean="0">
                <a:latin typeface="Times New Roman" panose="02020603050405020304" charset="0"/>
                <a:cs typeface="Times New Roman" panose="02020603050405020304" charset="0"/>
              </a:rPr>
              <a:t>true </a:t>
            </a:r>
            <a:r>
              <a:rPr lang="en-US" altLang="zh-CN" sz="4800" dirty="0">
                <a:latin typeface="Times New Roman" panose="02020603050405020304" charset="0"/>
                <a:cs typeface="Times New Roman" panose="02020603050405020304" charset="0"/>
              </a:rPr>
              <a:t>in reality. Sometimes “the early bird” is at a disadvantage just as the passage </a:t>
            </a:r>
            <a:r>
              <a:rPr lang="en-US" altLang="zh-CN" sz="4800" dirty="0" smtClean="0">
                <a:latin typeface="Times New Roman" panose="02020603050405020304" charset="0"/>
                <a:cs typeface="Times New Roman" panose="02020603050405020304" charset="0"/>
              </a:rPr>
              <a:t>has </a:t>
            </a:r>
            <a:r>
              <a:rPr lang="en-US" altLang="zh-CN" sz="4800" dirty="0">
                <a:latin typeface="Times New Roman" panose="02020603050405020304" charset="0"/>
                <a:cs typeface="Times New Roman" panose="02020603050405020304" charset="0"/>
              </a:rPr>
              <a:t>shown us. Share your own experiences with your group members.</a:t>
            </a:r>
            <a:endParaRPr lang="en-US" altLang="zh-CN" sz="4800" dirty="0" smtClean="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pic>
        <p:nvPicPr>
          <p:cNvPr id="17410" name="Picture 2" descr="D:\科研\2020\课件编写\图片\OIP2RSH3H8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76248" y="2897560"/>
            <a:ext cx="6295419" cy="5976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151112" y="1385392"/>
            <a:ext cx="16273808" cy="11578554"/>
          </a:xfrm>
          <a:prstGeom prst="rect">
            <a:avLst/>
          </a:prstGeom>
          <a:noFill/>
          <a:ln w="76200">
            <a:noFill/>
          </a:ln>
        </p:spPr>
        <p:txBody>
          <a:bodyPr wrap="square" rtlCol="0">
            <a:spAutoFit/>
          </a:bodyPr>
          <a:lstStyle/>
          <a:p>
            <a:pPr marL="685800" indent="-685800">
              <a:lnSpc>
                <a:spcPct val="120000"/>
              </a:lnSpc>
              <a:buFont typeface="Wingdings" panose="05000000000000000000" pitchFamily="2" charset="2"/>
              <a:buChar char="Ø"/>
            </a:pPr>
            <a:r>
              <a:rPr lang="en-US" altLang="zh-CN" sz="5400" b="1" dirty="0"/>
              <a:t>Early birds vs. Latecomers</a:t>
            </a:r>
            <a:endParaRPr lang="en-US" altLang="zh-CN" sz="5400" b="1" dirty="0"/>
          </a:p>
          <a:p>
            <a:r>
              <a:rPr lang="en-US" altLang="zh-CN" sz="4800" b="1" dirty="0" smtClean="0"/>
              <a:t>Sample </a:t>
            </a:r>
            <a:r>
              <a:rPr lang="en-US" altLang="zh-CN" sz="4800" b="1" dirty="0"/>
              <a:t>answer:</a:t>
            </a:r>
            <a:endParaRPr lang="en-US" altLang="zh-CN" sz="4800" b="1" dirty="0"/>
          </a:p>
          <a:p>
            <a:pPr>
              <a:lnSpc>
                <a:spcPct val="120000"/>
              </a:lnSpc>
            </a:pPr>
            <a:r>
              <a:rPr lang="en-US" altLang="zh-CN" sz="4800" b="1" i="1" dirty="0" smtClean="0">
                <a:latin typeface="Times New Roman" panose="02020603050405020304" charset="0"/>
                <a:cs typeface="Times New Roman" panose="02020603050405020304" charset="0"/>
              </a:rPr>
              <a:t>Step 1 </a:t>
            </a:r>
            <a:endParaRPr lang="en-US" altLang="zh-CN" sz="4800" dirty="0" smtClean="0">
              <a:latin typeface="Times New Roman" panose="02020603050405020304" charset="0"/>
              <a:cs typeface="Times New Roman" panose="02020603050405020304" charset="0"/>
            </a:endParaRPr>
          </a:p>
          <a:p>
            <a:pPr>
              <a:lnSpc>
                <a:spcPct val="120000"/>
              </a:lnSpc>
            </a:pPr>
            <a:r>
              <a:rPr lang="en-US" altLang="zh-CN" sz="4800" dirty="0" smtClean="0">
                <a:latin typeface="Times New Roman" panose="02020603050405020304" charset="0"/>
                <a:cs typeface="Times New Roman" panose="02020603050405020304" charset="0"/>
              </a:rPr>
              <a:t>In </a:t>
            </a:r>
            <a:r>
              <a:rPr lang="en-US" altLang="zh-CN" sz="4800" dirty="0">
                <a:latin typeface="Times New Roman" panose="02020603050405020304" charset="0"/>
                <a:cs typeface="Times New Roman" panose="02020603050405020304" charset="0"/>
              </a:rPr>
              <a:t>the classroom situation, I think there are more than two different </a:t>
            </a:r>
            <a:r>
              <a:rPr lang="en-US" altLang="zh-CN" sz="4800" dirty="0" smtClean="0">
                <a:latin typeface="Times New Roman" panose="02020603050405020304" charset="0"/>
                <a:cs typeface="Times New Roman" panose="02020603050405020304" charset="0"/>
              </a:rPr>
              <a:t>types </a:t>
            </a:r>
            <a:r>
              <a:rPr lang="en-US" altLang="zh-CN" sz="4800" dirty="0">
                <a:latin typeface="Times New Roman" panose="02020603050405020304" charset="0"/>
                <a:cs typeface="Times New Roman" panose="02020603050405020304" charset="0"/>
              </a:rPr>
              <a:t>of people, maybe three. First, the “early-classroom students.” </a:t>
            </a:r>
            <a:r>
              <a:rPr lang="en-US" altLang="zh-CN" sz="4800" dirty="0" smtClean="0">
                <a:latin typeface="Times New Roman" panose="02020603050405020304" charset="0"/>
                <a:cs typeface="Times New Roman" panose="02020603050405020304" charset="0"/>
              </a:rPr>
              <a:t>They </a:t>
            </a:r>
            <a:r>
              <a:rPr lang="en-US" altLang="zh-CN" sz="4800" dirty="0">
                <a:latin typeface="Times New Roman" panose="02020603050405020304" charset="0"/>
                <a:cs typeface="Times New Roman" panose="02020603050405020304" charset="0"/>
              </a:rPr>
              <a:t>often arrive at least half an hour in advance, trying to occupy </a:t>
            </a: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best seats. Second, the “early-but-disappear-from-classroom </a:t>
            </a:r>
            <a:r>
              <a:rPr lang="en-US" altLang="zh-CN" sz="4800" dirty="0" smtClean="0">
                <a:latin typeface="Times New Roman" panose="02020603050405020304" charset="0"/>
                <a:cs typeface="Times New Roman" panose="02020603050405020304" charset="0"/>
              </a:rPr>
              <a:t>students</a:t>
            </a:r>
            <a:r>
              <a:rPr lang="en-US" altLang="zh-CN" sz="4800" dirty="0">
                <a:latin typeface="Times New Roman" panose="02020603050405020304" charset="0"/>
                <a:cs typeface="Times New Roman" panose="02020603050405020304" charset="0"/>
              </a:rPr>
              <a:t>.” They can be as early as the first type, but once they occupy </a:t>
            </a:r>
            <a:r>
              <a:rPr lang="en-US" altLang="zh-CN" sz="4800" dirty="0" smtClean="0">
                <a:latin typeface="Times New Roman" panose="02020603050405020304" charset="0"/>
                <a:cs typeface="Times New Roman" panose="02020603050405020304" charset="0"/>
              </a:rPr>
              <a:t>their </a:t>
            </a:r>
            <a:r>
              <a:rPr lang="en-US" altLang="zh-CN" sz="4800" dirty="0">
                <a:latin typeface="Times New Roman" panose="02020603050405020304" charset="0"/>
                <a:cs typeface="Times New Roman" panose="02020603050405020304" charset="0"/>
              </a:rPr>
              <a:t>desirable seats with their bags or books, they will disappear from </a:t>
            </a: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classroom right away and won’t show up until the class begins. </a:t>
            </a:r>
            <a:r>
              <a:rPr lang="en-US" altLang="zh-CN" sz="4800" dirty="0" smtClean="0">
                <a:latin typeface="Times New Roman" panose="02020603050405020304" charset="0"/>
                <a:cs typeface="Times New Roman" panose="02020603050405020304" charset="0"/>
              </a:rPr>
              <a:t>Third</a:t>
            </a:r>
            <a:r>
              <a:rPr lang="en-US" altLang="zh-CN" sz="4800" dirty="0">
                <a:latin typeface="Times New Roman" panose="02020603050405020304" charset="0"/>
                <a:cs typeface="Times New Roman" panose="02020603050405020304" charset="0"/>
              </a:rPr>
              <a:t>, the “late-classroom students.” They won’t stroll leisurely in </a:t>
            </a:r>
            <a:r>
              <a:rPr lang="en-US" altLang="zh-CN" sz="4800" dirty="0" smtClean="0">
                <a:latin typeface="Times New Roman" panose="02020603050405020304" charset="0"/>
                <a:cs typeface="Times New Roman" panose="02020603050405020304" charset="0"/>
              </a:rPr>
              <a:t>until </a:t>
            </a:r>
            <a:r>
              <a:rPr lang="en-US" altLang="zh-CN" sz="4800" dirty="0">
                <a:latin typeface="Times New Roman" panose="02020603050405020304" charset="0"/>
                <a:cs typeface="Times New Roman" panose="02020603050405020304" charset="0"/>
              </a:rPr>
              <a:t>the last minute or even several minutes after the class begins.</a:t>
            </a:r>
            <a:endParaRPr lang="en-US" altLang="zh-CN" sz="4800" dirty="0" smtClean="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135704" y="2105472"/>
            <a:ext cx="16273808" cy="9842694"/>
          </a:xfrm>
          <a:prstGeom prst="rect">
            <a:avLst/>
          </a:prstGeom>
          <a:noFill/>
          <a:ln w="76200">
            <a:noFill/>
          </a:ln>
        </p:spPr>
        <p:txBody>
          <a:bodyPr wrap="square" rtlCol="0">
            <a:spAutoFit/>
          </a:bodyPr>
          <a:lstStyle/>
          <a:p>
            <a:pPr>
              <a:lnSpc>
                <a:spcPct val="120000"/>
              </a:lnSpc>
            </a:pPr>
            <a:r>
              <a:rPr lang="en-US" altLang="zh-CN" sz="4800" dirty="0">
                <a:latin typeface="Times New Roman" panose="02020603050405020304" charset="0"/>
                <a:cs typeface="Times New Roman" panose="02020603050405020304" charset="0"/>
              </a:rPr>
              <a:t> In the concert hall, there are also two types of people. The “</a:t>
            </a:r>
            <a:r>
              <a:rPr lang="en-US" altLang="zh-CN" sz="4800" dirty="0" smtClean="0">
                <a:latin typeface="Times New Roman" panose="02020603050405020304" charset="0"/>
                <a:cs typeface="Times New Roman" panose="02020603050405020304" charset="0"/>
              </a:rPr>
              <a:t>early-concert </a:t>
            </a:r>
            <a:r>
              <a:rPr lang="en-US" altLang="zh-CN" sz="4800" dirty="0">
                <a:latin typeface="Times New Roman" panose="02020603050405020304" charset="0"/>
                <a:cs typeface="Times New Roman" panose="02020603050405020304" charset="0"/>
              </a:rPr>
              <a:t>people” usually arrive at the concert hall far in advance, even </a:t>
            </a:r>
            <a:r>
              <a:rPr lang="en-US" altLang="zh-CN" sz="4800" dirty="0" smtClean="0">
                <a:latin typeface="Times New Roman" panose="02020603050405020304" charset="0"/>
                <a:cs typeface="Times New Roman" panose="02020603050405020304" charset="0"/>
              </a:rPr>
              <a:t>before </a:t>
            </a:r>
            <a:r>
              <a:rPr lang="en-US" altLang="zh-CN" sz="4800" dirty="0">
                <a:latin typeface="Times New Roman" panose="02020603050405020304" charset="0"/>
                <a:cs typeface="Times New Roman" panose="02020603050405020304" charset="0"/>
              </a:rPr>
              <a:t>it is open to the viewers. If they are lucky enough, they can </a:t>
            </a:r>
            <a:r>
              <a:rPr lang="en-US" altLang="zh-CN" sz="4800" dirty="0" smtClean="0">
                <a:latin typeface="Times New Roman" panose="02020603050405020304" charset="0"/>
                <a:cs typeface="Times New Roman" panose="02020603050405020304" charset="0"/>
              </a:rPr>
              <a:t>see </a:t>
            </a:r>
            <a:r>
              <a:rPr lang="en-US" altLang="zh-CN" sz="4800" dirty="0">
                <a:latin typeface="Times New Roman" panose="02020603050405020304" charset="0"/>
                <a:cs typeface="Times New Roman" panose="02020603050405020304" charset="0"/>
              </a:rPr>
              <a:t>the whole orchestra marching into the hall while waiting in the </a:t>
            </a:r>
            <a:r>
              <a:rPr lang="en-US" altLang="zh-CN" sz="4800" dirty="0" smtClean="0">
                <a:latin typeface="Times New Roman" panose="02020603050405020304" charset="0"/>
                <a:cs typeface="Times New Roman" panose="02020603050405020304" charset="0"/>
              </a:rPr>
              <a:t>corridor</a:t>
            </a:r>
            <a:r>
              <a:rPr lang="en-US" altLang="zh-CN" sz="4800" dirty="0">
                <a:latin typeface="Times New Roman" panose="02020603050405020304" charset="0"/>
                <a:cs typeface="Times New Roman" panose="02020603050405020304" charset="0"/>
              </a:rPr>
              <a:t>. When they are seated, they can watch the musicians adjusting </a:t>
            </a:r>
            <a:r>
              <a:rPr lang="en-US" altLang="zh-CN" sz="4800" dirty="0" smtClean="0">
                <a:latin typeface="Times New Roman" panose="02020603050405020304" charset="0"/>
                <a:cs typeface="Times New Roman" panose="02020603050405020304" charset="0"/>
              </a:rPr>
              <a:t>their </a:t>
            </a:r>
            <a:r>
              <a:rPr lang="en-US" altLang="zh-CN" sz="4800" dirty="0">
                <a:latin typeface="Times New Roman" panose="02020603050405020304" charset="0"/>
                <a:cs typeface="Times New Roman" panose="02020603050405020304" charset="0"/>
              </a:rPr>
              <a:t>instruments on the stage before the performance begins. The </a:t>
            </a:r>
            <a:r>
              <a:rPr lang="en-US" altLang="zh-CN" sz="4800" dirty="0" smtClean="0">
                <a:latin typeface="Times New Roman" panose="02020603050405020304" charset="0"/>
                <a:cs typeface="Times New Roman" panose="02020603050405020304" charset="0"/>
              </a:rPr>
              <a:t>“</a:t>
            </a:r>
            <a:r>
              <a:rPr lang="en-US" altLang="zh-CN" sz="4800" dirty="0">
                <a:latin typeface="Times New Roman" panose="02020603050405020304" charset="0"/>
                <a:cs typeface="Times New Roman" panose="02020603050405020304" charset="0"/>
              </a:rPr>
              <a:t>late-concert people,” on the other hand, won’t show up until the last </a:t>
            </a:r>
            <a:r>
              <a:rPr lang="en-US" altLang="zh-CN" sz="4800" dirty="0" smtClean="0">
                <a:latin typeface="Times New Roman" panose="02020603050405020304" charset="0"/>
                <a:cs typeface="Times New Roman" panose="02020603050405020304" charset="0"/>
              </a:rPr>
              <a:t>minute</a:t>
            </a:r>
            <a:r>
              <a:rPr lang="en-US" altLang="zh-CN" sz="4800" dirty="0">
                <a:latin typeface="Times New Roman" panose="02020603050405020304" charset="0"/>
                <a:cs typeface="Times New Roman" panose="02020603050405020304" charset="0"/>
              </a:rPr>
              <a:t>, totally ignoring the reminder of the organizer that viewers </a:t>
            </a:r>
            <a:r>
              <a:rPr lang="en-US" altLang="zh-CN" sz="4800" dirty="0" smtClean="0">
                <a:latin typeface="Times New Roman" panose="02020603050405020304" charset="0"/>
                <a:cs typeface="Times New Roman" panose="02020603050405020304" charset="0"/>
              </a:rPr>
              <a:t>should </a:t>
            </a:r>
            <a:r>
              <a:rPr lang="en-US" altLang="zh-CN" sz="4800" dirty="0">
                <a:latin typeface="Times New Roman" panose="02020603050405020304" charset="0"/>
                <a:cs typeface="Times New Roman" panose="02020603050405020304" charset="0"/>
              </a:rPr>
              <a:t>be there at least 15 minutes ahead. The orchestra is practically </a:t>
            </a:r>
            <a:r>
              <a:rPr lang="en-US" altLang="zh-CN" sz="4800" dirty="0" smtClean="0">
                <a:latin typeface="Times New Roman" panose="02020603050405020304" charset="0"/>
                <a:cs typeface="Times New Roman" panose="02020603050405020304" charset="0"/>
              </a:rPr>
              <a:t>striking </a:t>
            </a:r>
            <a:r>
              <a:rPr lang="en-US" altLang="zh-CN" sz="4800" dirty="0">
                <a:latin typeface="Times New Roman" panose="02020603050405020304" charset="0"/>
                <a:cs typeface="Times New Roman" panose="02020603050405020304" charset="0"/>
              </a:rPr>
              <a:t>up when these people are still parking their cars.</a:t>
            </a:r>
            <a:endParaRPr lang="en-US" altLang="zh-CN" sz="4800" dirty="0" smtClean="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151112" y="1817440"/>
            <a:ext cx="16273808" cy="9842694"/>
          </a:xfrm>
          <a:prstGeom prst="rect">
            <a:avLst/>
          </a:prstGeom>
          <a:noFill/>
          <a:ln w="76200">
            <a:noFill/>
          </a:ln>
        </p:spPr>
        <p:txBody>
          <a:bodyPr wrap="square" rtlCol="0">
            <a:spAutoFit/>
          </a:bodyPr>
          <a:lstStyle/>
          <a:p>
            <a:pPr>
              <a:lnSpc>
                <a:spcPct val="120000"/>
              </a:lnSpc>
            </a:pPr>
            <a:r>
              <a:rPr lang="en-US" altLang="zh-CN" sz="4800" b="1" i="1" dirty="0" smtClean="0">
                <a:latin typeface="Times New Roman" panose="02020603050405020304" charset="0"/>
                <a:cs typeface="Times New Roman" panose="02020603050405020304" charset="0"/>
              </a:rPr>
              <a:t>Step 2 </a:t>
            </a:r>
            <a:endParaRPr lang="en-US" altLang="zh-CN" sz="4800" dirty="0">
              <a:latin typeface="Times New Roman" panose="02020603050405020304" charset="0"/>
              <a:cs typeface="Times New Roman" panose="02020603050405020304" charset="0"/>
            </a:endParaRPr>
          </a:p>
          <a:p>
            <a:pPr>
              <a:lnSpc>
                <a:spcPct val="120000"/>
              </a:lnSpc>
            </a:pPr>
            <a:r>
              <a:rPr lang="en-US" altLang="zh-CN" sz="4800" dirty="0" smtClean="0">
                <a:latin typeface="Times New Roman" panose="02020603050405020304" charset="0"/>
                <a:cs typeface="Times New Roman" panose="02020603050405020304" charset="0"/>
              </a:rPr>
              <a:t>Math </a:t>
            </a:r>
            <a:r>
              <a:rPr lang="en-US" altLang="zh-CN" sz="4800" dirty="0">
                <a:latin typeface="Times New Roman" panose="02020603050405020304" charset="0"/>
                <a:cs typeface="Times New Roman" panose="02020603050405020304" charset="0"/>
              </a:rPr>
              <a:t>is the most popular course in our college. I once thought I could </a:t>
            </a:r>
            <a:r>
              <a:rPr lang="en-US" altLang="zh-CN" sz="4800" dirty="0" smtClean="0">
                <a:latin typeface="Times New Roman" panose="02020603050405020304" charset="0"/>
                <a:cs typeface="Times New Roman" panose="02020603050405020304" charset="0"/>
              </a:rPr>
              <a:t>have </a:t>
            </a:r>
            <a:r>
              <a:rPr lang="en-US" altLang="zh-CN" sz="4800" dirty="0">
                <a:latin typeface="Times New Roman" panose="02020603050405020304" charset="0"/>
                <a:cs typeface="Times New Roman" panose="02020603050405020304" charset="0"/>
              </a:rPr>
              <a:t>a seat that gave me the best view of the blackboard if I got up </a:t>
            </a:r>
            <a:r>
              <a:rPr lang="en-US" altLang="zh-CN" sz="4800" dirty="0" smtClean="0">
                <a:latin typeface="Times New Roman" panose="02020603050405020304" charset="0"/>
                <a:cs typeface="Times New Roman" panose="02020603050405020304" charset="0"/>
              </a:rPr>
              <a:t>early</a:t>
            </a:r>
            <a:r>
              <a:rPr lang="en-US" altLang="zh-CN" sz="4800" dirty="0">
                <a:latin typeface="Times New Roman" panose="02020603050405020304" charset="0"/>
                <a:cs typeface="Times New Roman" panose="02020603050405020304" charset="0"/>
              </a:rPr>
              <a:t>. But I was wrong. No matter how early I arrive at the classroom, the seats in the front rows are already taken up by books, backpacks, </a:t>
            </a:r>
            <a:r>
              <a:rPr lang="en-US" altLang="zh-CN" sz="4800" dirty="0" smtClean="0">
                <a:latin typeface="Times New Roman" panose="02020603050405020304" charset="0"/>
                <a:cs typeface="Times New Roman" panose="02020603050405020304" charset="0"/>
              </a:rPr>
              <a:t>or </a:t>
            </a:r>
            <a:r>
              <a:rPr lang="en-US" altLang="zh-CN" sz="4800" dirty="0">
                <a:latin typeface="Times New Roman" panose="02020603050405020304" charset="0"/>
                <a:cs typeface="Times New Roman" panose="02020603050405020304" charset="0"/>
              </a:rPr>
              <a:t>even rolls of toilet paper. It seems to me that these students have </a:t>
            </a:r>
            <a:r>
              <a:rPr lang="en-US" altLang="zh-CN" sz="4800" dirty="0" smtClean="0">
                <a:latin typeface="Times New Roman" panose="02020603050405020304" charset="0"/>
                <a:cs typeface="Times New Roman" panose="02020603050405020304" charset="0"/>
              </a:rPr>
              <a:t>left </a:t>
            </a:r>
            <a:r>
              <a:rPr lang="en-US" altLang="zh-CN" sz="4800" dirty="0">
                <a:latin typeface="Times New Roman" panose="02020603050405020304" charset="0"/>
                <a:cs typeface="Times New Roman" panose="02020603050405020304" charset="0"/>
              </a:rPr>
              <a:t>their stuff there the night before. Not only can they have a </a:t>
            </a:r>
            <a:r>
              <a:rPr lang="en-US" altLang="zh-CN" sz="4800" dirty="0" smtClean="0">
                <a:latin typeface="Times New Roman" panose="02020603050405020304" charset="0"/>
                <a:cs typeface="Times New Roman" panose="02020603050405020304" charset="0"/>
              </a:rPr>
              <a:t>wonderful </a:t>
            </a:r>
            <a:r>
              <a:rPr lang="en-US" altLang="zh-CN" sz="4800" dirty="0">
                <a:latin typeface="Times New Roman" panose="02020603050405020304" charset="0"/>
                <a:cs typeface="Times New Roman" panose="02020603050405020304" charset="0"/>
              </a:rPr>
              <a:t>sleep for the night, but they can stroll in the classroom </a:t>
            </a:r>
            <a:r>
              <a:rPr lang="en-US" altLang="zh-CN" sz="4800" dirty="0" smtClean="0">
                <a:latin typeface="Times New Roman" panose="02020603050405020304" charset="0"/>
                <a:cs typeface="Times New Roman" panose="02020603050405020304" charset="0"/>
              </a:rPr>
              <a:t>leisurely </a:t>
            </a:r>
            <a:r>
              <a:rPr lang="en-US" altLang="zh-CN" sz="4800" dirty="0">
                <a:latin typeface="Times New Roman" panose="02020603050405020304" charset="0"/>
                <a:cs typeface="Times New Roman" panose="02020603050405020304" charset="0"/>
              </a:rPr>
              <a:t>when the bell rings. By contrast, I am nodding off in a seat </a:t>
            </a:r>
            <a:r>
              <a:rPr lang="en-US" altLang="zh-CN" sz="4800" dirty="0" smtClean="0">
                <a:latin typeface="Times New Roman" panose="02020603050405020304" charset="0"/>
                <a:cs typeface="Times New Roman" panose="02020603050405020304" charset="0"/>
              </a:rPr>
              <a:t>far </a:t>
            </a:r>
            <a:r>
              <a:rPr lang="en-US" altLang="zh-CN" sz="4800" dirty="0">
                <a:latin typeface="Times New Roman" panose="02020603050405020304" charset="0"/>
                <a:cs typeface="Times New Roman" panose="02020603050405020304" charset="0"/>
              </a:rPr>
              <a:t>away from the teacher and the board during the class. </a:t>
            </a:r>
            <a:endParaRPr lang="en-US" altLang="zh-CN" sz="4800" dirty="0" smtClean="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061709"/>
          </a:xfrm>
          <a:prstGeom prst="rect">
            <a:avLst/>
          </a:prstGeom>
          <a:solidFill>
            <a:srgbClr val="F5E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D2D1C3"/>
              </a:solidFill>
            </a:endParaRPr>
          </a:p>
        </p:txBody>
      </p:sp>
      <p:sp>
        <p:nvSpPr>
          <p:cNvPr id="5" name="矩形 4"/>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
        <p:nvSpPr>
          <p:cNvPr id="12" name="文本框 11"/>
          <p:cNvSpPr txBox="1"/>
          <p:nvPr/>
        </p:nvSpPr>
        <p:spPr>
          <a:xfrm>
            <a:off x="1151112" y="2465512"/>
            <a:ext cx="16273808" cy="8878969"/>
          </a:xfrm>
          <a:prstGeom prst="rect">
            <a:avLst/>
          </a:prstGeom>
          <a:noFill/>
          <a:ln w="76200">
            <a:noFill/>
          </a:ln>
        </p:spPr>
        <p:txBody>
          <a:bodyPr wrap="square" rtlCol="0">
            <a:spAutoFit/>
          </a:bodyPr>
          <a:lstStyle/>
          <a:p>
            <a:pPr>
              <a:lnSpc>
                <a:spcPct val="120000"/>
              </a:lnSpc>
            </a:pP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was once assigned a task by the head of the Student Union. I was </a:t>
            </a:r>
            <a:r>
              <a:rPr lang="en-US" altLang="zh-CN" sz="4800" dirty="0" smtClean="0">
                <a:latin typeface="Times New Roman" panose="02020603050405020304" charset="0"/>
                <a:cs typeface="Times New Roman" panose="02020603050405020304" charset="0"/>
              </a:rPr>
              <a:t>anxious </a:t>
            </a:r>
            <a:r>
              <a:rPr lang="en-US" altLang="zh-CN" sz="4800" dirty="0">
                <a:latin typeface="Times New Roman" panose="02020603050405020304" charset="0"/>
                <a:cs typeface="Times New Roman" panose="02020603050405020304" charset="0"/>
              </a:rPr>
              <a:t>to complete it as soon as possible so that I could handle </a:t>
            </a:r>
            <a:r>
              <a:rPr lang="en-US" altLang="zh-CN" sz="4800" dirty="0" smtClean="0">
                <a:latin typeface="Times New Roman" panose="02020603050405020304" charset="0"/>
                <a:cs typeface="Times New Roman" panose="02020603050405020304" charset="0"/>
              </a:rPr>
              <a:t>some </a:t>
            </a:r>
            <a:r>
              <a:rPr lang="en-US" altLang="zh-CN" sz="4800" dirty="0">
                <a:latin typeface="Times New Roman" panose="02020603050405020304" charset="0"/>
                <a:cs typeface="Times New Roman" panose="02020603050405020304" charset="0"/>
              </a:rPr>
              <a:t>other tasks. So I finished part of my planning a week ahead of </a:t>
            </a:r>
            <a:r>
              <a:rPr lang="en-US" altLang="zh-CN" sz="4800" dirty="0" smtClean="0">
                <a:latin typeface="Times New Roman" panose="02020603050405020304" charset="0"/>
                <a:cs typeface="Times New Roman" panose="02020603050405020304" charset="0"/>
              </a:rPr>
              <a:t>the </a:t>
            </a:r>
            <a:r>
              <a:rPr lang="en-US" altLang="zh-CN" sz="4800" dirty="0">
                <a:latin typeface="Times New Roman" panose="02020603050405020304" charset="0"/>
                <a:cs typeface="Times New Roman" panose="02020603050405020304" charset="0"/>
              </a:rPr>
              <a:t>deadline. Unfortunately, when I was about to hand in my work, </a:t>
            </a:r>
            <a:r>
              <a:rPr lang="en-US" altLang="zh-CN" sz="4800" dirty="0" smtClean="0">
                <a:latin typeface="Times New Roman" panose="02020603050405020304" charset="0"/>
                <a:cs typeface="Times New Roman" panose="02020603050405020304" charset="0"/>
              </a:rPr>
              <a:t>I </a:t>
            </a:r>
            <a:r>
              <a:rPr lang="en-US" altLang="zh-CN" sz="4800" dirty="0">
                <a:latin typeface="Times New Roman" panose="02020603050405020304" charset="0"/>
                <a:cs typeface="Times New Roman" panose="02020603050405020304" charset="0"/>
              </a:rPr>
              <a:t>was told by the head that the activity had been canceled altogether. </a:t>
            </a:r>
            <a:r>
              <a:rPr lang="en-US" altLang="zh-CN" sz="4800" dirty="0" smtClean="0">
                <a:latin typeface="Times New Roman" panose="02020603050405020304" charset="0"/>
                <a:cs typeface="Times New Roman" panose="02020603050405020304" charset="0"/>
              </a:rPr>
              <a:t>Getting </a:t>
            </a:r>
            <a:r>
              <a:rPr lang="en-US" altLang="zh-CN" sz="4800" dirty="0">
                <a:latin typeface="Times New Roman" panose="02020603050405020304" charset="0"/>
                <a:cs typeface="Times New Roman" panose="02020603050405020304" charset="0"/>
              </a:rPr>
              <a:t>my work done had practically given me an ulcer, and made </a:t>
            </a:r>
            <a:r>
              <a:rPr lang="en-US" altLang="zh-CN" sz="4800" dirty="0" smtClean="0">
                <a:latin typeface="Times New Roman" panose="02020603050405020304" charset="0"/>
                <a:cs typeface="Times New Roman" panose="02020603050405020304" charset="0"/>
              </a:rPr>
              <a:t>me </a:t>
            </a:r>
            <a:r>
              <a:rPr lang="en-US" altLang="zh-CN" sz="4800" dirty="0">
                <a:latin typeface="Times New Roman" panose="02020603050405020304" charset="0"/>
                <a:cs typeface="Times New Roman" panose="02020603050405020304" charset="0"/>
              </a:rPr>
              <a:t>bite my fingernails to the bone. I put in a lot of time and effort </a:t>
            </a:r>
            <a:r>
              <a:rPr lang="en-US" altLang="zh-CN" sz="4800" dirty="0" smtClean="0">
                <a:latin typeface="Times New Roman" panose="02020603050405020304" charset="0"/>
                <a:cs typeface="Times New Roman" panose="02020603050405020304" charset="0"/>
              </a:rPr>
              <a:t>into </a:t>
            </a:r>
            <a:r>
              <a:rPr lang="en-US" altLang="zh-CN" sz="4800" dirty="0">
                <a:latin typeface="Times New Roman" panose="02020603050405020304" charset="0"/>
                <a:cs typeface="Times New Roman" panose="02020603050405020304" charset="0"/>
              </a:rPr>
              <a:t>the work, and then it all went down the drain. However, those </a:t>
            </a:r>
            <a:r>
              <a:rPr lang="en-US" altLang="zh-CN" sz="4800" dirty="0" smtClean="0">
                <a:latin typeface="Times New Roman" panose="02020603050405020304" charset="0"/>
                <a:cs typeface="Times New Roman" panose="02020603050405020304" charset="0"/>
              </a:rPr>
              <a:t>who </a:t>
            </a:r>
            <a:r>
              <a:rPr lang="en-US" altLang="zh-CN" sz="4800" dirty="0">
                <a:latin typeface="Times New Roman" panose="02020603050405020304" charset="0"/>
                <a:cs typeface="Times New Roman" panose="02020603050405020304" charset="0"/>
              </a:rPr>
              <a:t>hadn’t even started thinking about it were saved all the trouble. </a:t>
            </a:r>
            <a:endParaRPr lang="en-US" altLang="zh-CN" sz="4800" dirty="0" smtClean="0">
              <a:latin typeface="Times New Roman" panose="02020603050405020304" charset="0"/>
              <a:cs typeface="Times New Roman" panose="02020603050405020304" charset="0"/>
            </a:endParaRPr>
          </a:p>
        </p:txBody>
      </p:sp>
      <p:sp>
        <p:nvSpPr>
          <p:cNvPr id="9" name="文本框 1"/>
          <p:cNvSpPr txBox="1"/>
          <p:nvPr/>
        </p:nvSpPr>
        <p:spPr>
          <a:xfrm>
            <a:off x="5972200" y="69189"/>
            <a:ext cx="6199584" cy="923330"/>
          </a:xfrm>
          <a:prstGeom prst="rect">
            <a:avLst/>
          </a:prstGeom>
          <a:noFill/>
          <a:effectLst>
            <a:innerShdw blurRad="63500" dist="50800">
              <a:prstClr val="black">
                <a:alpha val="50000"/>
              </a:prstClr>
            </a:innerShdw>
          </a:effectLst>
        </p:spPr>
        <p:txBody>
          <a:bodyPr wrap="square" rtlCol="0">
            <a:spAutoFit/>
          </a:bodyPr>
          <a:lstStyle/>
          <a:p>
            <a:pPr algn="ctr"/>
            <a:r>
              <a:rPr kumimoji="1" lang="en-US" altLang="zh-CN"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rPr>
              <a:t>Read and think</a:t>
            </a:r>
            <a:endParaRPr kumimoji="1" lang="zh-CN" altLang="en-US" sz="5400" b="1" dirty="0">
              <a:gradFill flip="none" rotWithShape="1">
                <a:gsLst>
                  <a:gs pos="0">
                    <a:srgbClr val="CC884A">
                      <a:shade val="30000"/>
                      <a:satMod val="115000"/>
                    </a:srgbClr>
                  </a:gs>
                  <a:gs pos="50000">
                    <a:srgbClr val="CC884A">
                      <a:shade val="67500"/>
                      <a:satMod val="115000"/>
                    </a:srgbClr>
                  </a:gs>
                  <a:gs pos="100000">
                    <a:srgbClr val="CC884A">
                      <a:shade val="100000"/>
                      <a:satMod val="115000"/>
                    </a:srgbClr>
                  </a:gs>
                </a:gsLst>
                <a:lin ang="10800000" scaled="1"/>
                <a:tileRect/>
              </a:gradFill>
              <a:effectLst>
                <a:reflection blurRad="6350" stA="55000" endA="300" endPos="45500" dir="5400000" sy="-100000" algn="bl" rotWithShape="0"/>
              </a:effectLst>
            </a:endParaRPr>
          </a:p>
        </p:txBody>
      </p:sp>
      <p:pic>
        <p:nvPicPr>
          <p:cNvPr id="11" name="图片 10">
            <a:hlinkClick r:id="rId1" action="ppaction://hlinksldjump"/>
          </p:cNvPr>
          <p:cNvPicPr>
            <a:picLocks noChangeAspect="1"/>
          </p:cNvPicPr>
          <p:nvPr/>
        </p:nvPicPr>
        <p:blipFill>
          <a:blip r:embed="rId2">
            <a:extLst>
              <a:ext uri="{BEBA8EAE-BF5A-486C-A8C5-ECC9F3942E4B}">
                <a14:imgProps xmlns:a14="http://schemas.microsoft.com/office/drawing/2010/main">
                  <a14:imgLayer r:embed="rId3">
                    <a14:imgEffect>
                      <a14:backgroundRemoval t="0" b="96624" l="2344" r="94219"/>
                    </a14:imgEffect>
                  </a14:imgLayer>
                </a14:imgProps>
              </a:ext>
            </a:extLst>
          </a:blip>
          <a:stretch>
            <a:fillRect/>
          </a:stretch>
        </p:blipFill>
        <p:spPr>
          <a:xfrm>
            <a:off x="15696728" y="11959358"/>
            <a:ext cx="1116818" cy="1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
            <a:lum/>
          </a:blip>
          <a:srcRect/>
          <a:stretch>
            <a:fillRect l="-3000" r="-3000"/>
          </a:stretch>
        </a:blipFill>
        <a:effectLst/>
      </p:bgPr>
    </p:bg>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圆角矩形 6"/>
          <p:cNvSpPr/>
          <p:nvPr/>
        </p:nvSpPr>
        <p:spPr>
          <a:xfrm>
            <a:off x="5327576" y="5993904"/>
            <a:ext cx="8028892" cy="2362305"/>
          </a:xfrm>
          <a:prstGeom prst="roundRect">
            <a:avLst/>
          </a:prstGeom>
          <a:solidFill>
            <a:srgbClr val="CC884A"/>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i="1" dirty="0"/>
              <a:t>Thank you!</a:t>
            </a:r>
            <a:endParaRPr kumimoji="1" lang="zh-CN" altLang="en-US" sz="8800" b="1" i="1" dirty="0"/>
          </a:p>
        </p:txBody>
      </p:sp>
      <p:sp>
        <p:nvSpPr>
          <p:cNvPr id="2" name="矩形 1"/>
          <p:cNvSpPr/>
          <p:nvPr/>
        </p:nvSpPr>
        <p:spPr>
          <a:xfrm>
            <a:off x="1511152" y="0"/>
            <a:ext cx="4176464" cy="1307931"/>
          </a:xfrm>
          <a:prstGeom prst="rect">
            <a:avLst/>
          </a:prstGeom>
          <a:solidFill>
            <a:srgbClr val="415070"/>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2015208" y="169157"/>
            <a:ext cx="4176464" cy="1015663"/>
          </a:xfrm>
          <a:prstGeom prst="rect">
            <a:avLst/>
          </a:prstGeom>
          <a:noFill/>
        </p:spPr>
        <p:txBody>
          <a:bodyPr wrap="square" rtlCol="0">
            <a:spAutoFit/>
          </a:bodyPr>
          <a:lstStyle/>
          <a:p>
            <a:r>
              <a:rPr kumimoji="1" lang="en-US" altLang="zh-CN" sz="6000" b="1" dirty="0" smtClean="0">
                <a:solidFill>
                  <a:schemeClr val="bg1"/>
                </a:solidFill>
              </a:rPr>
              <a:t>Reading 2</a:t>
            </a:r>
            <a:endParaRPr kumimoji="1" lang="zh-CN" altLang="en-US" sz="6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9064" y="0"/>
            <a:ext cx="16705856" cy="1241376"/>
          </a:xfrm>
          <a:prstGeom prst="rect">
            <a:avLst/>
          </a:prstGeom>
          <a:solidFill>
            <a:srgbClr val="465685"/>
          </a:solidFill>
          <a:ln>
            <a:solidFill>
              <a:srgbClr val="41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1511152" y="0"/>
            <a:ext cx="4176464" cy="1600200"/>
          </a:xfrm>
          <a:prstGeom prst="rect">
            <a:avLst/>
          </a:prstGeom>
          <a:solidFill>
            <a:srgbClr val="855259"/>
          </a:solidFill>
          <a:ln>
            <a:solidFill>
              <a:srgbClr val="46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943200" y="322449"/>
            <a:ext cx="4176464" cy="1015663"/>
          </a:xfrm>
          <a:prstGeom prst="rect">
            <a:avLst/>
          </a:prstGeom>
          <a:noFill/>
        </p:spPr>
        <p:txBody>
          <a:bodyPr wrap="square" rtlCol="0">
            <a:spAutoFit/>
          </a:bodyPr>
          <a:lstStyle/>
          <a:p>
            <a:r>
              <a:rPr kumimoji="1" lang="en-US" altLang="zh-CN" sz="6000" b="1" dirty="0" smtClean="0">
                <a:solidFill>
                  <a:schemeClr val="bg1"/>
                </a:solidFill>
              </a:rPr>
              <a:t>Reading 2 </a:t>
            </a:r>
            <a:endParaRPr kumimoji="1" lang="zh-CN" altLang="en-US" sz="6000" b="1" dirty="0">
              <a:solidFill>
                <a:schemeClr val="bg1"/>
              </a:solidFill>
            </a:endParaRPr>
          </a:p>
        </p:txBody>
      </p:sp>
      <p:sp>
        <p:nvSpPr>
          <p:cNvPr id="9" name="矩形 8"/>
          <p:cNvSpPr/>
          <p:nvPr/>
        </p:nvSpPr>
        <p:spPr>
          <a:xfrm>
            <a:off x="5226685" y="2618105"/>
            <a:ext cx="9667240" cy="8830310"/>
          </a:xfrm>
          <a:prstGeom prst="rect">
            <a:avLst/>
          </a:prstGeom>
          <a:solidFill>
            <a:schemeClr val="bg1"/>
          </a:solidFill>
          <a:effectLst>
            <a:outerShdw blurRad="368300" dist="38100" dir="2700000" algn="tl" rotWithShape="0">
              <a:prstClr val="black">
                <a:alpha val="40000"/>
              </a:prstClr>
            </a:outerShdw>
          </a:effectLst>
          <a:scene3d>
            <a:camera prst="orthographicFront"/>
            <a:lightRig rig="threePt" dir="t"/>
          </a:scene3d>
          <a:sp3d extrusionH="76200" contourW="12700">
            <a:extrusionClr>
              <a:srgbClr val="855259"/>
            </a:extrusionClr>
            <a:contourClr>
              <a:srgbClr val="85525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442552" y="5477738"/>
            <a:ext cx="4245064" cy="3073284"/>
          </a:xfrm>
          <a:prstGeom prst="rect">
            <a:avLst/>
          </a:prstGeom>
          <a:solidFill>
            <a:srgbClr val="F0E7E1"/>
          </a:solidFill>
          <a:effectLst>
            <a:outerShdw blurRad="444500" dist="228600" sx="97000" sy="970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000" b="1" dirty="0">
                <a:solidFill>
                  <a:srgbClr val="415070"/>
                </a:solidFill>
                <a:latin typeface="宋体" panose="02010600030101010101" pitchFamily="2" charset="-122"/>
                <a:ea typeface="宋体" panose="02010600030101010101" pitchFamily="2" charset="-122"/>
                <a:cs typeface="宋体" panose="02010600030101010101" pitchFamily="2" charset="-122"/>
              </a:rPr>
              <a:t>目录</a:t>
            </a:r>
            <a:endParaRPr kumimoji="1" lang="en-US" altLang="zh-CN" sz="8000" b="1" dirty="0">
              <a:solidFill>
                <a:srgbClr val="415070"/>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a:solidFill>
                  <a:srgbClr val="415070"/>
                </a:solidFill>
                <a:latin typeface="+mj-lt"/>
                <a:ea typeface="Times New Roman" panose="02020603050405020304" charset="0"/>
                <a:cs typeface="Times New Roman" panose="02020603050405020304" charset="0"/>
              </a:rPr>
              <a:t>contents</a:t>
            </a:r>
            <a:endParaRPr kumimoji="1" lang="zh-CN" altLang="en-US" sz="8000" b="1" dirty="0">
              <a:solidFill>
                <a:srgbClr val="415070"/>
              </a:solidFill>
              <a:latin typeface="+mj-lt"/>
              <a:ea typeface="Times New Roman" panose="02020603050405020304" charset="0"/>
              <a:cs typeface="Times New Roman" panose="02020603050405020304" charset="0"/>
            </a:endParaRPr>
          </a:p>
        </p:txBody>
      </p:sp>
      <p:sp>
        <p:nvSpPr>
          <p:cNvPr id="25" name="矩形 24"/>
          <p:cNvSpPr/>
          <p:nvPr/>
        </p:nvSpPr>
        <p:spPr>
          <a:xfrm>
            <a:off x="6543513" y="647438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Read and </a:t>
            </a:r>
            <a:r>
              <a:rPr kumimoji="1" lang="en-US" altLang="zh-CN" sz="5400" b="1" dirty="0" smtClean="0">
                <a:solidFill>
                  <a:schemeClr val="bg1">
                    <a:lumMod val="75000"/>
                  </a:schemeClr>
                </a:solidFill>
              </a:rPr>
              <a:t>think</a:t>
            </a:r>
            <a:endParaRPr kumimoji="1" lang="en-US" altLang="zh-CN" sz="5400" b="1" dirty="0">
              <a:solidFill>
                <a:schemeClr val="bg1">
                  <a:lumMod val="75000"/>
                </a:schemeClr>
              </a:solidFill>
            </a:endParaRPr>
          </a:p>
        </p:txBody>
      </p:sp>
      <p:sp>
        <p:nvSpPr>
          <p:cNvPr id="27" name="矩形 26"/>
          <p:cNvSpPr/>
          <p:nvPr/>
        </p:nvSpPr>
        <p:spPr>
          <a:xfrm>
            <a:off x="6517412" y="8032285"/>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Read and </a:t>
            </a:r>
            <a:r>
              <a:rPr kumimoji="1" lang="en-US" altLang="zh-CN" sz="5400" b="1" dirty="0" smtClean="0">
                <a:solidFill>
                  <a:schemeClr val="bg1">
                    <a:lumMod val="75000"/>
                  </a:schemeClr>
                </a:solidFill>
              </a:rPr>
              <a:t>practice</a:t>
            </a:r>
            <a:endParaRPr kumimoji="1" lang="en-US" altLang="zh-CN" sz="5400" b="1" dirty="0">
              <a:solidFill>
                <a:schemeClr val="bg1">
                  <a:lumMod val="75000"/>
                </a:schemeClr>
              </a:solidFill>
            </a:endParaRPr>
          </a:p>
        </p:txBody>
      </p:sp>
      <p:sp>
        <p:nvSpPr>
          <p:cNvPr id="28" name="矩形 27"/>
          <p:cNvSpPr/>
          <p:nvPr/>
        </p:nvSpPr>
        <p:spPr>
          <a:xfrm>
            <a:off x="6517412" y="9590190"/>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a:solidFill>
                  <a:schemeClr val="bg1">
                    <a:lumMod val="75000"/>
                  </a:schemeClr>
                </a:solidFill>
              </a:rPr>
              <a:t> </a:t>
            </a:r>
            <a:r>
              <a:rPr kumimoji="1" lang="en-US" altLang="zh-CN" sz="5400" b="1" dirty="0">
                <a:solidFill>
                  <a:schemeClr val="bg1">
                    <a:lumMod val="75000"/>
                  </a:schemeClr>
                </a:solidFill>
                <a:effectLst/>
                <a:ea typeface="+mj-ea"/>
              </a:rPr>
              <a:t>Read and </a:t>
            </a:r>
            <a:r>
              <a:rPr kumimoji="1" lang="en-US" altLang="zh-CN" sz="5400" b="1" dirty="0" smtClean="0">
                <a:solidFill>
                  <a:schemeClr val="bg1">
                    <a:lumMod val="75000"/>
                  </a:schemeClr>
                </a:solidFill>
                <a:effectLst/>
                <a:ea typeface="+mj-ea"/>
              </a:rPr>
              <a:t>translate</a:t>
            </a:r>
            <a:endParaRPr kumimoji="1" lang="en-US" altLang="zh-CN" sz="5400" b="1" dirty="0">
              <a:solidFill>
                <a:schemeClr val="bg1">
                  <a:lumMod val="75000"/>
                </a:schemeClr>
              </a:solidFill>
              <a:effectLst/>
              <a:ea typeface="+mj-ea"/>
            </a:endParaRPr>
          </a:p>
        </p:txBody>
      </p:sp>
      <p:sp>
        <p:nvSpPr>
          <p:cNvPr id="15" name="矩形 14">
            <a:hlinkClick r:id="rId1" action="ppaction://hlinksldjump"/>
          </p:cNvPr>
          <p:cNvSpPr/>
          <p:nvPr/>
        </p:nvSpPr>
        <p:spPr>
          <a:xfrm>
            <a:off x="6543513" y="4817649"/>
            <a:ext cx="7344000" cy="1080000"/>
          </a:xfrm>
          <a:prstGeom prst="rect">
            <a:avLst/>
          </a:prstGeom>
          <a:solidFill>
            <a:srgbClr val="D2D1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5400" b="1" dirty="0" smtClean="0">
                <a:solidFill>
                  <a:schemeClr val="accent3">
                    <a:lumMod val="50000"/>
                  </a:schemeClr>
                </a:solidFill>
              </a:rPr>
              <a:t> Text </a:t>
            </a:r>
            <a:r>
              <a:rPr kumimoji="1" lang="en-US" altLang="zh-CN" sz="5400" b="1" dirty="0" smtClean="0">
                <a:solidFill>
                  <a:srgbClr val="4F6228"/>
                </a:solidFill>
              </a:rPr>
              <a:t>exploration</a:t>
            </a:r>
            <a:r>
              <a:rPr kumimoji="1" lang="en-US" altLang="zh-CN" sz="5400" b="1" dirty="0" smtClean="0">
                <a:solidFill>
                  <a:schemeClr val="accent3">
                    <a:lumMod val="50000"/>
                  </a:schemeClr>
                </a:solidFill>
              </a:rPr>
              <a:t> </a:t>
            </a:r>
            <a:endParaRPr kumimoji="1" lang="zh-CN" altLang="en-US" sz="5400" b="1" dirty="0">
              <a:solidFill>
                <a:schemeClr val="accent3">
                  <a:lumMod val="50000"/>
                </a:schemeClr>
              </a:solidFill>
            </a:endParaRPr>
          </a:p>
        </p:txBody>
      </p:sp>
      <p:sp>
        <p:nvSpPr>
          <p:cNvPr id="17" name="矩形 16"/>
          <p:cNvSpPr/>
          <p:nvPr/>
        </p:nvSpPr>
        <p:spPr>
          <a:xfrm>
            <a:off x="6517412" y="3160918"/>
            <a:ext cx="7344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5400" b="1" dirty="0" smtClean="0">
                <a:solidFill>
                  <a:schemeClr val="bg1">
                    <a:lumMod val="75000"/>
                  </a:schemeClr>
                </a:solidFill>
              </a:rPr>
              <a:t> Get ready to read</a:t>
            </a:r>
            <a:endParaRPr kumimoji="1" lang="en-US" altLang="zh-CN" sz="5400" b="1" dirty="0">
              <a:solidFill>
                <a:schemeClr val="bg1">
                  <a:lumMod val="75000"/>
                </a:schemeClr>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NzVhNGVhMTVlYTRlYjY0MDdjN2NjYmJjYzg3YWI4ZjIifQ=="/>
  <p:tag name="KSO_WPP_MARK_KEY" val="ac952301-a50c-4e74-9c90-a78002c2e974"/>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28816</Words>
  <Application>WPS 演示</Application>
  <PresentationFormat>自定义</PresentationFormat>
  <Paragraphs>1020</Paragraphs>
  <Slides>87</Slides>
  <Notes>56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87</vt:i4>
      </vt:variant>
    </vt:vector>
  </HeadingPairs>
  <TitlesOfParts>
    <vt:vector size="98" baseType="lpstr">
      <vt:lpstr>Arial</vt:lpstr>
      <vt:lpstr>宋体</vt:lpstr>
      <vt:lpstr>Wingdings</vt:lpstr>
      <vt:lpstr>Helvetica Neue</vt:lpstr>
      <vt:lpstr>Arial Unicode MS</vt:lpstr>
      <vt:lpstr>Times New Roman</vt:lpstr>
      <vt:lpstr>Calibri</vt:lpstr>
      <vt:lpstr>微软雅黑</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Laura</cp:lastModifiedBy>
  <cp:revision>715</cp:revision>
  <dcterms:created xsi:type="dcterms:W3CDTF">2017-10-23T09:06:00Z</dcterms:created>
  <dcterms:modified xsi:type="dcterms:W3CDTF">2022-07-06T12:42:05Z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305AEE44058C437A9810C3A2B0C3ADC0</vt:lpwstr>
  </property>
</Properties>
</file>