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0" r:id="rId3"/>
    <p:sldId id="287" r:id="rId4"/>
    <p:sldId id="312" r:id="rId5"/>
    <p:sldId id="313" r:id="rId6"/>
    <p:sldId id="314" r:id="rId7"/>
    <p:sldId id="315" r:id="rId8"/>
    <p:sldId id="298" r:id="rId9"/>
    <p:sldId id="311" r:id="rId10"/>
    <p:sldId id="299" r:id="rId11"/>
    <p:sldId id="301" r:id="rId12"/>
    <p:sldId id="302" r:id="rId13"/>
    <p:sldId id="310" r:id="rId14"/>
    <p:sldId id="305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227A"/>
    <a:srgbClr val="E8EBF4"/>
    <a:srgbClr val="0270C0"/>
    <a:srgbClr val="4CA6B6"/>
    <a:srgbClr val="1223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13" autoAdjust="0"/>
    <p:restoredTop sz="94561"/>
  </p:normalViewPr>
  <p:slideViewPr>
    <p:cSldViewPr snapToGrid="0" snapToObjects="1">
      <p:cViewPr varScale="1">
        <p:scale>
          <a:sx n="106" d="100"/>
          <a:sy n="106" d="100"/>
        </p:scale>
        <p:origin x="464" y="19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24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50" name="Shape 55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98291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pic" idx="13"/>
          </p:nvPr>
        </p:nvSpPr>
        <p:spPr>
          <a:xfrm>
            <a:off x="7616378" y="0"/>
            <a:ext cx="5388422" cy="9753601"/>
          </a:xfrm>
          <a:prstGeom prst="rect">
            <a:avLst/>
          </a:prstGeom>
        </p:spPr>
        <p:txBody>
          <a:bodyPr lIns="91439" tIns="45719" rIns="91439" bIns="45719"/>
          <a:lstStyle/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sz="quarter" idx="14"/>
          </p:nvPr>
        </p:nvSpPr>
        <p:spPr>
          <a:xfrm>
            <a:off x="1758553" y="1171872"/>
            <a:ext cx="5243017" cy="1472035"/>
          </a:xfrm>
          <a:prstGeom prst="rect">
            <a:avLst/>
          </a:prstGeom>
        </p:spPr>
        <p:txBody>
          <a:bodyPr anchor="ctr"/>
          <a:lstStyle/>
          <a:p>
            <a:pPr lvl="0"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>
                <a:solidFill>
                  <a:srgbClr val="4CA6B6"/>
                </a:solidFill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rPr>
              <a:t>单击此处编辑母版文本样式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sz="quarter" idx="15" hasCustomPrompt="1"/>
          </p:nvPr>
        </p:nvSpPr>
        <p:spPr>
          <a:xfrm>
            <a:off x="1295400" y="1262372"/>
            <a:ext cx="57448" cy="19304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body" sz="quarter" idx="16"/>
          </p:nvPr>
        </p:nvSpPr>
        <p:spPr>
          <a:xfrm>
            <a:off x="1733153" y="2633712"/>
            <a:ext cx="3604816" cy="568151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sz="quarter" idx="17" hasCustomPrompt="1"/>
          </p:nvPr>
        </p:nvSpPr>
        <p:spPr>
          <a:xfrm>
            <a:off x="1295400" y="4481692"/>
            <a:ext cx="57448" cy="12700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body" sz="quarter" idx="18"/>
          </p:nvPr>
        </p:nvSpPr>
        <p:spPr>
          <a:xfrm>
            <a:off x="1720453" y="4481692"/>
            <a:ext cx="5094784" cy="1270001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Coll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body" sz="quarter" idx="13"/>
          </p:nvPr>
        </p:nvSpPr>
        <p:spPr>
          <a:xfrm>
            <a:off x="1720453" y="1273472"/>
            <a:ext cx="5610225" cy="969740"/>
          </a:xfrm>
          <a:prstGeom prst="rect">
            <a:avLst/>
          </a:prstGeom>
        </p:spPr>
        <p:txBody>
          <a:bodyPr anchor="ctr"/>
          <a:lstStyle/>
          <a:p>
            <a:pPr lvl="0" algn="l">
              <a:lnSpc>
                <a:spcPct val="8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>
                <a:solidFill>
                  <a:srgbClr val="4CA6B6"/>
                </a:solidFill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rPr>
              <a:t>单击此处编辑母版文本样式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sz="quarter" idx="14" hasCustomPrompt="1"/>
          </p:nvPr>
        </p:nvSpPr>
        <p:spPr>
          <a:xfrm>
            <a:off x="1295400" y="1262372"/>
            <a:ext cx="57448" cy="12700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body" sz="quarter" idx="15"/>
          </p:nvPr>
        </p:nvSpPr>
        <p:spPr>
          <a:xfrm>
            <a:off x="1720453" y="2062212"/>
            <a:ext cx="5610226" cy="389260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5" name="Shape 45"/>
          <p:cNvSpPr>
            <a:spLocks noGrp="1"/>
          </p:cNvSpPr>
          <p:nvPr>
            <p:ph type="pic" sz="quarter" idx="16"/>
          </p:nvPr>
        </p:nvSpPr>
        <p:spPr>
          <a:xfrm>
            <a:off x="7947962" y="4669"/>
            <a:ext cx="2485511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6" name="Shape 46"/>
          <p:cNvSpPr>
            <a:spLocks noGrp="1"/>
          </p:cNvSpPr>
          <p:nvPr>
            <p:ph type="pic" sz="quarter" idx="17"/>
          </p:nvPr>
        </p:nvSpPr>
        <p:spPr>
          <a:xfrm>
            <a:off x="7947962" y="2457502"/>
            <a:ext cx="2485511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pic" sz="quarter" idx="18"/>
          </p:nvPr>
        </p:nvSpPr>
        <p:spPr>
          <a:xfrm>
            <a:off x="10519289" y="4669"/>
            <a:ext cx="2485512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pic" sz="quarter" idx="19"/>
          </p:nvPr>
        </p:nvSpPr>
        <p:spPr>
          <a:xfrm>
            <a:off x="10519289" y="2457502"/>
            <a:ext cx="2485512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20"/>
          </p:nvPr>
        </p:nvSpPr>
        <p:spPr>
          <a:xfrm>
            <a:off x="1758553" y="4406900"/>
            <a:ext cx="5094784" cy="1270000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sz="quarter" idx="21" hasCustomPrompt="1"/>
          </p:nvPr>
        </p:nvSpPr>
        <p:spPr>
          <a:xfrm>
            <a:off x="1295400" y="4241800"/>
            <a:ext cx="57448" cy="2540000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pic" sz="quarter" idx="22"/>
          </p:nvPr>
        </p:nvSpPr>
        <p:spPr>
          <a:xfrm>
            <a:off x="7947962" y="4910334"/>
            <a:ext cx="2485511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pic" sz="quarter" idx="23"/>
          </p:nvPr>
        </p:nvSpPr>
        <p:spPr>
          <a:xfrm>
            <a:off x="7947962" y="7363167"/>
            <a:ext cx="2485511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pic" sz="quarter" idx="24"/>
          </p:nvPr>
        </p:nvSpPr>
        <p:spPr>
          <a:xfrm>
            <a:off x="10519289" y="4910334"/>
            <a:ext cx="2485512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pic" sz="quarter" idx="25"/>
          </p:nvPr>
        </p:nvSpPr>
        <p:spPr>
          <a:xfrm>
            <a:off x="10519289" y="7363167"/>
            <a:ext cx="2485512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26" hasCustomPrompt="1"/>
          </p:nvPr>
        </p:nvSpPr>
        <p:spPr>
          <a:xfrm>
            <a:off x="7947962" y="2457502"/>
            <a:ext cx="2485629" cy="2385616"/>
          </a:xfrm>
          <a:prstGeom prst="rect">
            <a:avLst/>
          </a:prstGeom>
          <a:solidFill>
            <a:srgbClr val="03ADB5">
              <a:alpha val="80000"/>
            </a:srgbClr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body" sz="quarter" idx="27" hasCustomPrompt="1"/>
          </p:nvPr>
        </p:nvSpPr>
        <p:spPr>
          <a:xfrm>
            <a:off x="10519288" y="4910334"/>
            <a:ext cx="2485630" cy="2392165"/>
          </a:xfrm>
          <a:prstGeom prst="rect">
            <a:avLst/>
          </a:prstGeom>
          <a:solidFill>
            <a:srgbClr val="303841">
              <a:alpha val="80000"/>
            </a:srgbClr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75400" y="9258300"/>
            <a:ext cx="241301" cy="2667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355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711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066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4224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>
            <a:spLocks noGrp="1"/>
          </p:cNvSpPr>
          <p:nvPr>
            <p:ph type="body" idx="14"/>
          </p:nvPr>
        </p:nvSpPr>
        <p:spPr>
          <a:xfrm>
            <a:off x="1758552" y="1171872"/>
            <a:ext cx="11116199" cy="1472035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cap="small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Unit </a:t>
            </a:r>
            <a:r>
              <a:rPr lang="en-US" altLang="zh-CN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8</a:t>
            </a:r>
          </a:p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Understanding </a:t>
            </a:r>
            <a:r>
              <a:rPr lang="en-US" altLang="zh-CN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the Text Structure </a:t>
            </a:r>
            <a:endParaRPr lang="en-GB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sp>
        <p:nvSpPr>
          <p:cNvPr id="554" name="Shape 554"/>
          <p:cNvSpPr>
            <a:spLocks noGrp="1"/>
          </p:cNvSpPr>
          <p:nvPr>
            <p:ph type="body" idx="15"/>
          </p:nvPr>
        </p:nvSpPr>
        <p:spPr>
          <a:xfrm>
            <a:off x="1317088" y="1274096"/>
            <a:ext cx="51035" cy="941566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556" name="Shape 556"/>
          <p:cNvSpPr>
            <a:spLocks noGrp="1"/>
          </p:cNvSpPr>
          <p:nvPr>
            <p:ph type="body" idx="17"/>
          </p:nvPr>
        </p:nvSpPr>
        <p:spPr>
          <a:xfrm>
            <a:off x="1311224" y="2643906"/>
            <a:ext cx="64128" cy="1270001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557" name="Shape 557"/>
          <p:cNvSpPr>
            <a:spLocks noGrp="1"/>
          </p:cNvSpPr>
          <p:nvPr>
            <p:ph type="body" idx="18"/>
          </p:nvPr>
        </p:nvSpPr>
        <p:spPr>
          <a:xfrm>
            <a:off x="1758551" y="2660258"/>
            <a:ext cx="11116199" cy="127000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 sz="3600" cap="small" dirty="0">
                <a:latin typeface="Book Antiqua" charset="0"/>
                <a:ea typeface="Book Antiqua" charset="0"/>
                <a:cs typeface="Book Antiqua" charset="0"/>
              </a:rPr>
              <a:t>视频 </a:t>
            </a:r>
            <a:r>
              <a:rPr lang="en-GB" altLang="zh-CN" sz="3600" cap="small" dirty="0">
                <a:latin typeface="Book Antiqua" charset="0"/>
                <a:ea typeface="Book Antiqua" charset="0"/>
                <a:cs typeface="Book Antiqua" charset="0"/>
              </a:rPr>
              <a:t>4</a:t>
            </a:r>
            <a:r>
              <a:rPr lang="zh-CN" altLang="en-US" sz="3600" cap="small" dirty="0" smtClean="0">
                <a:latin typeface="Book Antiqua" charset="0"/>
                <a:ea typeface="Book Antiqua" charset="0"/>
                <a:cs typeface="Book Antiqua" charset="0"/>
              </a:rPr>
              <a:t> </a:t>
            </a:r>
            <a:r>
              <a:rPr lang="en-US" altLang="zh-CN" sz="3600" cap="small" dirty="0" smtClean="0">
                <a:latin typeface="Book Antiqua" charset="0"/>
                <a:ea typeface="Book Antiqua" charset="0"/>
                <a:cs typeface="Book Antiqua" charset="0"/>
              </a:rPr>
              <a:t>Understanding the Structure of an Argument Text</a:t>
            </a:r>
            <a:endParaRPr lang="en-GB" altLang="zh-CN" sz="3600" cap="small" dirty="0">
              <a:latin typeface="Book Antiqua" charset="0"/>
              <a:ea typeface="Book Antiqua" charset="0"/>
              <a:cs typeface="Book Antiqu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479892" y="135111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917461" y="1250094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 of an Argument Text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51678"/>
              </p:ext>
            </p:extLst>
          </p:nvPr>
        </p:nvGraphicFramePr>
        <p:xfrm>
          <a:off x="1268280" y="2997375"/>
          <a:ext cx="10612206" cy="547975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06697"/>
                <a:gridCol w="2951545"/>
                <a:gridCol w="4953964"/>
              </a:tblGrid>
              <a:tr h="804397">
                <a:tc>
                  <a:txBody>
                    <a:bodyPr/>
                    <a:lstStyle/>
                    <a:p>
                      <a:pPr marL="44450" indent="0" algn="ctr">
                        <a:tabLst/>
                      </a:pPr>
                      <a:r>
                        <a:rPr lang="en-GB" altLang="zh-CN" sz="20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Parts of an Argument Text</a:t>
                      </a:r>
                      <a:endParaRPr lang="zh-CN" altLang="en-US" sz="20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zh-CN" sz="20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Purpose of Each Part</a:t>
                      </a:r>
                      <a:endParaRPr lang="zh-CN" altLang="en-US" sz="20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2337680">
                <a:tc rowSpan="2">
                  <a:txBody>
                    <a:bodyPr/>
                    <a:lstStyle/>
                    <a:p>
                      <a:pPr marL="11113" indent="0" algn="ctr">
                        <a:tabLst/>
                      </a:pPr>
                      <a:r>
                        <a:rPr lang="en-US" altLang="zh-CN" sz="24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(3) Conclusion</a:t>
                      </a:r>
                      <a:endParaRPr lang="zh-CN" altLang="en-US" sz="24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11113" indent="0" algn="ctr">
                        <a:tabLst/>
                      </a:pPr>
                      <a:endParaRPr lang="en-US" altLang="zh-CN" sz="2400" b="1" cap="none" baseline="0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466725" indent="-285750" algn="l">
                        <a:buFont typeface="Arial" charset="0"/>
                        <a:buChar char="•"/>
                        <a:tabLst/>
                      </a:pPr>
                      <a:r>
                        <a:rPr lang="en-GB" altLang="zh-CN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Book Antiqua" charset="0"/>
                          <a:ea typeface="Book Antiqua" charset="0"/>
                          <a:cs typeface="Book Antiqua" charset="0"/>
                          <a:sym typeface="Gill Sans"/>
                        </a:rPr>
                        <a:t>To </a:t>
                      </a:r>
                      <a:r>
                        <a:rPr lang="en-GB" altLang="zh-CN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Book Antiqua" charset="0"/>
                          <a:ea typeface="Book Antiqua" charset="0"/>
                          <a:cs typeface="Book Antiqua" charset="0"/>
                          <a:sym typeface="Gill Sans"/>
                        </a:rPr>
                        <a:t>relate the argument to real world action</a:t>
                      </a:r>
                    </a:p>
                    <a:p>
                      <a:pPr marL="466725" indent="-285750" algn="l">
                        <a:buFont typeface="Arial" charset="0"/>
                        <a:buChar char="•"/>
                        <a:tabLst/>
                      </a:pPr>
                      <a:endParaRPr lang="en-GB" altLang="zh-CN" sz="1600" b="0" i="0" u="none" strike="noStrike" cap="none" spc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Book Antiqua" charset="0"/>
                        <a:ea typeface="Book Antiqua" charset="0"/>
                        <a:cs typeface="Book Antiqua" charset="0"/>
                        <a:sym typeface="Gill Sans"/>
                      </a:endParaRPr>
                    </a:p>
                    <a:p>
                      <a:pPr marL="466725" indent="-285750" algn="l">
                        <a:buFont typeface="Arial" charset="0"/>
                        <a:buChar char="•"/>
                        <a:tabLst/>
                      </a:pPr>
                      <a:r>
                        <a:rPr lang="en-GB" altLang="zh-CN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Book Antiqua" charset="0"/>
                          <a:ea typeface="Book Antiqua" charset="0"/>
                          <a:cs typeface="Book Antiqua" charset="0"/>
                          <a:sym typeface="Gill Sans"/>
                        </a:rPr>
                        <a:t>No </a:t>
                      </a:r>
                      <a:r>
                        <a:rPr lang="en-GB" altLang="zh-CN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Book Antiqua" charset="0"/>
                          <a:ea typeface="Book Antiqua" charset="0"/>
                          <a:cs typeface="Book Antiqua" charset="0"/>
                          <a:sym typeface="Gill Sans"/>
                        </a:rPr>
                        <a:t>new evidence is given in the conclusion</a:t>
                      </a:r>
                      <a:endParaRPr lang="zh-CN" altLang="en-US" sz="16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Book Antiqua" charset="0"/>
                        <a:ea typeface="Book Antiqua" charset="0"/>
                        <a:cs typeface="Book Antiqua" charset="0"/>
                        <a:sym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000" b="1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Summary</a:t>
                      </a:r>
                    </a:p>
                    <a:p>
                      <a:pPr algn="ctr"/>
                      <a:endParaRPr lang="en-GB" altLang="zh-CN" b="1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b="1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To</a:t>
                      </a:r>
                      <a:r>
                        <a:rPr lang="en-GB" altLang="zh-CN" b="1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 </a:t>
                      </a:r>
                      <a:r>
                        <a:rPr lang="en-GB" altLang="zh-CN" b="1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give the reader a brief reminder of the main ideas, while restating the thesis</a:t>
                      </a:r>
                      <a:endParaRPr lang="zh-CN" altLang="en-US" b="1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2337680">
                <a:tc vMerge="1">
                  <a:txBody>
                    <a:bodyPr/>
                    <a:lstStyle/>
                    <a:p>
                      <a:pPr marL="11113" indent="0" algn="ctr">
                        <a:tabLst/>
                      </a:pPr>
                      <a:endParaRPr lang="zh-CN" altLang="en-US" sz="24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b="1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Recommendation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Book Antiqua" charset="0"/>
                          <a:ea typeface="Book Antiqua" charset="0"/>
                          <a:cs typeface="Book Antiqua" charset="0"/>
                          <a:sym typeface="Gill Sans"/>
                        </a:rPr>
                        <a:t>To </a:t>
                      </a:r>
                      <a:r>
                        <a:rPr lang="en-GB" altLang="zh-CN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Book Antiqua" charset="0"/>
                          <a:ea typeface="Book Antiqua" charset="0"/>
                          <a:cs typeface="Book Antiqua" charset="0"/>
                          <a:sym typeface="Gill Sans"/>
                        </a:rPr>
                        <a:t>tell the reader what the writer believes is the best action to take, considering all the evidence presented in the essay</a:t>
                      </a:r>
                      <a:endParaRPr lang="zh-CN" altLang="en-US" sz="18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Book Antiqua" charset="0"/>
                        <a:ea typeface="Book Antiqua" charset="0"/>
                        <a:cs typeface="Book Antiqua" charset="0"/>
                        <a:sym typeface="Gill Sans"/>
                      </a:endParaRPr>
                    </a:p>
                  </a:txBody>
                  <a:tcPr anchor="ctr">
                    <a:solidFill>
                      <a:srgbClr val="E8EB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875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953502" y="3641680"/>
            <a:ext cx="9988562" cy="55273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indent="-514350">
              <a:spcBef>
                <a:spcPts val="1200"/>
              </a:spcBef>
              <a:buAutoNum type="arabicPeriod"/>
            </a:pPr>
            <a:r>
              <a:rPr lang="en-GB" altLang="zh-CN" sz="3000" i="1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What </a:t>
            </a:r>
            <a:r>
              <a:rPr lang="en-GB" altLang="zh-CN" sz="3000" i="1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is the topic of the essay? Is it an issue, a controversy, a problem, or an idea over which people hold different points of view? 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n-GB" altLang="zh-CN" sz="3000" i="1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Does </a:t>
            </a:r>
            <a:r>
              <a:rPr lang="en-GB" altLang="zh-CN" sz="3000" i="1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the Introduction give the opinion of the author, i.e. the thesis of the argument essay? 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n-GB" altLang="zh-CN" sz="3000" i="1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Does </a:t>
            </a:r>
            <a:r>
              <a:rPr lang="en-GB" altLang="zh-CN" sz="3000" i="1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the Introduction contain a definition, explaining any important technical words to the reader.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n-GB" altLang="zh-CN" sz="3000" i="1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Does </a:t>
            </a:r>
            <a:r>
              <a:rPr lang="en-GB" altLang="zh-CN" sz="3000" i="1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the author give an overview of the essay at the end of the Introduction, revealing to readers what will come next in the Body</a:t>
            </a:r>
            <a:r>
              <a:rPr lang="en-GB" altLang="zh-CN" sz="3000" i="1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?</a:t>
            </a:r>
            <a:r>
              <a:rPr lang="zh-CN" altLang="en-US" sz="3000" i="1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 </a:t>
            </a:r>
            <a:endParaRPr lang="en-GB" altLang="zh-CN" sz="3000" i="1" dirty="0">
              <a:solidFill>
                <a:srgbClr val="0070C0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45934" y="2855859"/>
            <a:ext cx="106036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algn="l"/>
            <a:r>
              <a:rPr lang="en-GB" altLang="zh-CN" sz="3200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Questions 1-4 (paragraphs A-C, </a:t>
            </a:r>
            <a:r>
              <a:rPr lang="en-GB" altLang="zh-CN" sz="3200" dirty="0">
                <a:solidFill>
                  <a:schemeClr val="tx1"/>
                </a:solidFill>
                <a:latin typeface="Times New Roman" charset="0"/>
                <a:ea typeface="DengXian" charset="-122"/>
              </a:rPr>
              <a:t>the </a:t>
            </a:r>
            <a:r>
              <a:rPr lang="en-GB" altLang="zh-CN" sz="3200" b="1" i="1" dirty="0">
                <a:solidFill>
                  <a:schemeClr val="tx1"/>
                </a:solidFill>
                <a:latin typeface="Times New Roman" charset="0"/>
                <a:ea typeface="DengXian" charset="-122"/>
              </a:rPr>
              <a:t>Introduction</a:t>
            </a:r>
            <a:r>
              <a:rPr lang="en-GB" altLang="zh-CN" sz="3200" dirty="0">
                <a:solidFill>
                  <a:schemeClr val="tx1"/>
                </a:solidFill>
                <a:latin typeface="Times New Roman" charset="0"/>
                <a:ea typeface="DengXian" charset="-122"/>
              </a:rPr>
              <a:t> of the </a:t>
            </a:r>
            <a:r>
              <a:rPr lang="en-GB" altLang="zh-CN" sz="3200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text)</a:t>
            </a:r>
            <a:endParaRPr lang="zh-CN" altLang="zh-CN" sz="3200" dirty="0">
              <a:solidFill>
                <a:schemeClr val="tx1"/>
              </a:solidFill>
              <a:latin typeface="Times New Roman" charset="0"/>
              <a:ea typeface="DengXian" charset="-122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>
          <a:xfrm>
            <a:off x="1330124" y="1283794"/>
            <a:ext cx="57448" cy="1270001"/>
          </a:xfr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Shape 553"/>
          <p:cNvSpPr>
            <a:spLocks noGrp="1"/>
          </p:cNvSpPr>
          <p:nvPr>
            <p:ph type="body" idx="14"/>
          </p:nvPr>
        </p:nvSpPr>
        <p:spPr>
          <a:xfrm>
            <a:off x="1953502" y="1182778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 hands-on reading </a:t>
            </a:r>
            <a:r>
              <a:rPr lang="en-GB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of </a:t>
            </a:r>
            <a:r>
              <a:rPr lang="en-GB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an argument essay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8524131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953503" y="3820104"/>
            <a:ext cx="9581485" cy="43984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 startAt="5"/>
            </a:pPr>
            <a:endParaRPr lang="en-US" altLang="zh-CN" sz="3000" i="1" dirty="0">
              <a:solidFill>
                <a:srgbClr val="0070C0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 startAt="5"/>
            </a:pPr>
            <a:r>
              <a:rPr lang="en-US" altLang="zh-CN" sz="3000" i="1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Spend </a:t>
            </a:r>
            <a:r>
              <a:rPr lang="en-US" altLang="zh-CN" sz="3000" i="1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3 minutes skimming paragraph D to paragraph F for the main idea of the Body, focusing only on the first sentence (or sometimes the first 2 sentences) of each paragraph. See whether the author uses </a:t>
            </a:r>
            <a:r>
              <a:rPr lang="en-US" altLang="zh-CN" sz="3000" i="1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signal </a:t>
            </a:r>
            <a:r>
              <a:rPr lang="en-US" altLang="zh-CN" sz="3000" i="1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words </a:t>
            </a:r>
            <a:r>
              <a:rPr lang="en-US" altLang="zh-CN" sz="3000" i="1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that suggest a certain structural pattern.</a:t>
            </a:r>
            <a:endParaRPr lang="en-US" altLang="zh-CN" sz="3000" i="1" dirty="0">
              <a:solidFill>
                <a:srgbClr val="0070C0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marL="514350" indent="-514350">
              <a:spcBef>
                <a:spcPts val="1200"/>
              </a:spcBef>
              <a:buFontTx/>
              <a:buAutoNum type="arabicPeriod" startAt="5"/>
            </a:pPr>
            <a:r>
              <a:rPr lang="en-US" altLang="zh-CN" sz="3000" i="1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In </a:t>
            </a:r>
            <a:r>
              <a:rPr lang="en-US" altLang="zh-CN" sz="3000" i="1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advancing his or her argument, what text structure does the author employ: description, sequence, cause-and-effect, or compare-and-contrast?</a:t>
            </a:r>
          </a:p>
          <a:p>
            <a:pPr marL="514350" indent="-514350">
              <a:spcBef>
                <a:spcPts val="1200"/>
              </a:spcBef>
              <a:buFontTx/>
              <a:buAutoNum type="arabicPeriod" startAt="5"/>
            </a:pPr>
            <a:endParaRPr lang="zh-CN" altLang="zh-CN" sz="3000" i="1" dirty="0">
              <a:solidFill>
                <a:srgbClr val="0070C0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607593" y="2936739"/>
            <a:ext cx="106036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algn="l"/>
            <a:r>
              <a:rPr lang="en-GB" altLang="zh-CN" sz="3200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Questions </a:t>
            </a:r>
            <a:r>
              <a:rPr lang="en-US" altLang="zh-CN" sz="3200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5</a:t>
            </a:r>
            <a:r>
              <a:rPr lang="en-GB" altLang="zh-CN" sz="3200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-</a:t>
            </a:r>
            <a:r>
              <a:rPr lang="en-US" altLang="zh-CN" sz="3200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6</a:t>
            </a:r>
            <a:r>
              <a:rPr lang="en-GB" altLang="zh-CN" sz="3200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 (paragraph </a:t>
            </a:r>
            <a:r>
              <a:rPr lang="en-US" altLang="zh-CN" sz="3200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D</a:t>
            </a:r>
            <a:r>
              <a:rPr lang="en-GB" altLang="zh-CN" sz="3200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-F, </a:t>
            </a:r>
            <a:r>
              <a:rPr lang="en-GB" altLang="zh-CN" sz="3200" dirty="0">
                <a:solidFill>
                  <a:schemeClr val="tx1"/>
                </a:solidFill>
                <a:latin typeface="Times New Roman" charset="0"/>
                <a:ea typeface="DengXian" charset="-122"/>
              </a:rPr>
              <a:t>the </a:t>
            </a:r>
            <a:r>
              <a:rPr lang="en-GB" altLang="zh-CN" sz="3200" b="1" i="1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Body </a:t>
            </a:r>
            <a:r>
              <a:rPr lang="en-GB" altLang="zh-CN" sz="3200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of </a:t>
            </a:r>
            <a:r>
              <a:rPr lang="en-GB" altLang="zh-CN" sz="3200" dirty="0">
                <a:solidFill>
                  <a:schemeClr val="tx1"/>
                </a:solidFill>
                <a:latin typeface="Times New Roman" charset="0"/>
                <a:ea typeface="DengXian" charset="-122"/>
              </a:rPr>
              <a:t>the </a:t>
            </a:r>
            <a:r>
              <a:rPr lang="en-GB" altLang="zh-CN" sz="3200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text)</a:t>
            </a:r>
            <a:endParaRPr lang="zh-CN" altLang="zh-CN" sz="3200" dirty="0">
              <a:solidFill>
                <a:schemeClr val="tx1"/>
              </a:solidFill>
              <a:latin typeface="Times New Roman" charset="0"/>
              <a:ea typeface="DengXian" charset="-122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hape 553"/>
          <p:cNvSpPr>
            <a:spLocks noGrp="1"/>
          </p:cNvSpPr>
          <p:nvPr>
            <p:ph type="body" idx="14"/>
          </p:nvPr>
        </p:nvSpPr>
        <p:spPr>
          <a:xfrm>
            <a:off x="1953502" y="1182778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 hands-on reading </a:t>
            </a:r>
            <a:r>
              <a:rPr lang="en-GB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of </a:t>
            </a:r>
            <a:r>
              <a:rPr lang="en-GB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an argument essay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3450212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953502" y="4021272"/>
            <a:ext cx="9581485" cy="43984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 startAt="7"/>
            </a:pPr>
            <a:r>
              <a:rPr lang="en-US" altLang="zh-CN" sz="3000" i="1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Read </a:t>
            </a:r>
            <a:r>
              <a:rPr lang="en-US" altLang="zh-CN" sz="3000" i="1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the last paragraph. Does the Conclusion restate the thesis of the essay?</a:t>
            </a:r>
          </a:p>
          <a:p>
            <a:pPr marL="514350" indent="-514350">
              <a:spcBef>
                <a:spcPts val="1200"/>
              </a:spcBef>
              <a:buFontTx/>
              <a:buAutoNum type="arabicPeriod" startAt="7"/>
            </a:pPr>
            <a:r>
              <a:rPr lang="en-US" altLang="zh-CN" sz="3000" i="1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Does </a:t>
            </a:r>
            <a:r>
              <a:rPr lang="en-US" altLang="zh-CN" sz="3000" i="1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the Conclusion tell the reader what the author believes is the best action to take, considering the evidence in the essay?</a:t>
            </a:r>
          </a:p>
          <a:p>
            <a:pPr marL="514350" indent="-514350">
              <a:spcBef>
                <a:spcPts val="1200"/>
              </a:spcBef>
              <a:buFontTx/>
              <a:buAutoNum type="arabicPeriod" startAt="7"/>
            </a:pPr>
            <a:endParaRPr lang="en-US" altLang="zh-CN" sz="3000" i="1" dirty="0">
              <a:solidFill>
                <a:srgbClr val="0070C0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marL="514350" indent="-514350">
              <a:spcBef>
                <a:spcPts val="1200"/>
              </a:spcBef>
              <a:buFontTx/>
              <a:buAutoNum type="arabicPeriod" startAt="7"/>
            </a:pPr>
            <a:endParaRPr lang="zh-CN" altLang="zh-CN" sz="3000" i="1" dirty="0">
              <a:solidFill>
                <a:srgbClr val="0070C0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607593" y="2936739"/>
            <a:ext cx="106036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algn="l"/>
            <a:r>
              <a:rPr lang="en-GB" altLang="zh-CN" sz="3200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Questions </a:t>
            </a:r>
            <a:r>
              <a:rPr lang="en-US" altLang="zh-CN" sz="3200" dirty="0">
                <a:solidFill>
                  <a:schemeClr val="tx1"/>
                </a:solidFill>
                <a:latin typeface="Times New Roman" charset="0"/>
                <a:ea typeface="DengXian" charset="-122"/>
              </a:rPr>
              <a:t>7</a:t>
            </a:r>
            <a:r>
              <a:rPr lang="en-GB" altLang="zh-CN" sz="3200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-</a:t>
            </a:r>
            <a:r>
              <a:rPr lang="en-US" altLang="zh-CN" sz="3200" dirty="0">
                <a:solidFill>
                  <a:schemeClr val="tx1"/>
                </a:solidFill>
                <a:latin typeface="Times New Roman" charset="0"/>
                <a:ea typeface="DengXian" charset="-122"/>
              </a:rPr>
              <a:t>8</a:t>
            </a:r>
            <a:r>
              <a:rPr lang="en-GB" altLang="zh-CN" sz="3200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 (paragraph </a:t>
            </a:r>
            <a:r>
              <a:rPr lang="en-US" altLang="zh-CN" sz="3200" dirty="0">
                <a:solidFill>
                  <a:schemeClr val="tx1"/>
                </a:solidFill>
                <a:latin typeface="Times New Roman" charset="0"/>
                <a:ea typeface="DengXian" charset="-122"/>
              </a:rPr>
              <a:t>G</a:t>
            </a:r>
            <a:r>
              <a:rPr lang="en-GB" altLang="zh-CN" sz="3200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, </a:t>
            </a:r>
            <a:r>
              <a:rPr lang="en-GB" altLang="zh-CN" sz="3200" dirty="0">
                <a:solidFill>
                  <a:schemeClr val="tx1"/>
                </a:solidFill>
                <a:latin typeface="Times New Roman" charset="0"/>
                <a:ea typeface="DengXian" charset="-122"/>
              </a:rPr>
              <a:t>the </a:t>
            </a:r>
            <a:r>
              <a:rPr lang="en-GB" altLang="zh-CN" sz="3200" b="1" i="1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Conclusion </a:t>
            </a:r>
            <a:r>
              <a:rPr lang="en-GB" altLang="zh-CN" sz="3200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of </a:t>
            </a:r>
            <a:r>
              <a:rPr lang="en-GB" altLang="zh-CN" sz="3200" dirty="0">
                <a:solidFill>
                  <a:schemeClr val="tx1"/>
                </a:solidFill>
                <a:latin typeface="Times New Roman" charset="0"/>
                <a:ea typeface="DengXian" charset="-122"/>
              </a:rPr>
              <a:t>the </a:t>
            </a:r>
            <a:r>
              <a:rPr lang="en-GB" altLang="zh-CN" sz="3200" dirty="0" smtClean="0">
                <a:solidFill>
                  <a:schemeClr val="tx1"/>
                </a:solidFill>
                <a:latin typeface="Times New Roman" charset="0"/>
                <a:ea typeface="DengXian" charset="-122"/>
              </a:rPr>
              <a:t>text)</a:t>
            </a:r>
            <a:endParaRPr lang="zh-CN" altLang="zh-CN" sz="3200" dirty="0">
              <a:solidFill>
                <a:schemeClr val="tx1"/>
              </a:solidFill>
              <a:latin typeface="Times New Roman" charset="0"/>
              <a:ea typeface="DengXian" charset="-122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hape 553"/>
          <p:cNvSpPr>
            <a:spLocks noGrp="1"/>
          </p:cNvSpPr>
          <p:nvPr>
            <p:ph type="body" idx="14"/>
          </p:nvPr>
        </p:nvSpPr>
        <p:spPr>
          <a:xfrm>
            <a:off x="1953502" y="1182778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 hands-on reading </a:t>
            </a:r>
            <a:r>
              <a:rPr lang="en-GB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of </a:t>
            </a:r>
            <a:r>
              <a:rPr lang="en-GB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an argument essay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7512402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9953">
            <a:off x="5294715" y="6312004"/>
            <a:ext cx="7951712" cy="3745848"/>
          </a:xfrm>
          <a:prstGeom prst="rect">
            <a:avLst/>
          </a:prstGeom>
        </p:spPr>
      </p:pic>
      <p:sp>
        <p:nvSpPr>
          <p:cNvPr id="7" name="Shape 578"/>
          <p:cNvSpPr>
            <a:spLocks noGrp="1"/>
          </p:cNvSpPr>
          <p:nvPr>
            <p:ph type="body" idx="20"/>
          </p:nvPr>
        </p:nvSpPr>
        <p:spPr>
          <a:xfrm>
            <a:off x="3004457" y="3500544"/>
            <a:ext cx="8542406" cy="310942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altLang="zh-CN" sz="3000" i="1" dirty="0">
                <a:solidFill>
                  <a:schemeClr val="accent1">
                    <a:lumMod val="75000"/>
                  </a:schemeClr>
                </a:solidFill>
                <a:latin typeface="Book Antiqua" charset="0"/>
                <a:ea typeface="Book Antiqua" charset="0"/>
                <a:cs typeface="Book Antiqua" charset="0"/>
              </a:rPr>
              <a:t>Please download and read the essay entitled </a:t>
            </a:r>
            <a:r>
              <a:rPr lang="en-GB" altLang="zh-CN" sz="3000" i="1" dirty="0" smtClean="0">
                <a:solidFill>
                  <a:schemeClr val="accent1">
                    <a:lumMod val="75000"/>
                  </a:schemeClr>
                </a:solidFill>
                <a:latin typeface="Book Antiqua" charset="0"/>
                <a:ea typeface="Book Antiqua" charset="0"/>
                <a:cs typeface="Book Antiqua" charset="0"/>
              </a:rPr>
              <a:t>‘The Other Population Crisis’, </a:t>
            </a:r>
            <a:r>
              <a:rPr lang="en-GB" altLang="zh-CN" sz="3000" i="1" dirty="0">
                <a:solidFill>
                  <a:schemeClr val="accent1">
                    <a:lumMod val="75000"/>
                  </a:schemeClr>
                </a:solidFill>
                <a:latin typeface="Book Antiqua" charset="0"/>
                <a:ea typeface="Book Antiqua" charset="0"/>
                <a:cs typeface="Book Antiqua" charset="0"/>
              </a:rPr>
              <a:t>and try to answer all the above questions before you come back for our next video</a:t>
            </a:r>
            <a:r>
              <a:rPr lang="en-GB" altLang="zh-CN" sz="3000" i="1" dirty="0" smtClean="0">
                <a:solidFill>
                  <a:schemeClr val="accent1">
                    <a:lumMod val="75000"/>
                  </a:schemeClr>
                </a:solidFill>
                <a:latin typeface="Book Antiqua" charset="0"/>
                <a:ea typeface="Book Antiqua" charset="0"/>
                <a:cs typeface="Book Antiqua" charset="0"/>
              </a:rPr>
              <a:t>.</a:t>
            </a:r>
          </a:p>
        </p:txBody>
      </p:sp>
      <p:grpSp>
        <p:nvGrpSpPr>
          <p:cNvPr id="6" name="组 5"/>
          <p:cNvGrpSpPr/>
          <p:nvPr/>
        </p:nvGrpSpPr>
        <p:grpSpPr>
          <a:xfrm>
            <a:off x="1919768" y="4481221"/>
            <a:ext cx="592428" cy="574037"/>
            <a:chOff x="1670386" y="4854812"/>
            <a:chExt cx="592428" cy="574037"/>
          </a:xfrm>
        </p:grpSpPr>
        <p:sp>
          <p:nvSpPr>
            <p:cNvPr id="12" name="文本框 11"/>
            <p:cNvSpPr txBox="1"/>
            <p:nvPr/>
          </p:nvSpPr>
          <p:spPr>
            <a:xfrm>
              <a:off x="1670386" y="4854812"/>
              <a:ext cx="592428" cy="574037"/>
            </a:xfrm>
            <a:prstGeom prst="rect">
              <a:avLst/>
            </a:prstGeom>
            <a:solidFill>
              <a:srgbClr val="0270C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ook Antiqua" panose="02040602050305030304" pitchFamily="18" charset="0"/>
                <a:sym typeface="Gill Sans"/>
              </a:endParaRPr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4020" y="4891930"/>
              <a:ext cx="513169" cy="513169"/>
            </a:xfrm>
            <a:prstGeom prst="rect">
              <a:avLst/>
            </a:prstGeom>
          </p:spPr>
        </p:pic>
      </p:grpSp>
      <p:sp>
        <p:nvSpPr>
          <p:cNvPr id="8" name="Shape 578"/>
          <p:cNvSpPr>
            <a:spLocks noGrp="1"/>
          </p:cNvSpPr>
          <p:nvPr>
            <p:ph type="body" idx="20"/>
          </p:nvPr>
        </p:nvSpPr>
        <p:spPr>
          <a:xfrm>
            <a:off x="1885263" y="6922514"/>
            <a:ext cx="8578077" cy="155471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altLang="zh-CN" sz="3000" b="1" i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</a:rPr>
              <a:t>See you next time!</a:t>
            </a:r>
            <a:endParaRPr lang="en-GB" altLang="zh-CN" sz="3000" b="1" i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9" name="Shape 578"/>
          <p:cNvSpPr>
            <a:spLocks noGrp="1"/>
          </p:cNvSpPr>
          <p:nvPr>
            <p:ph type="body" idx="20"/>
          </p:nvPr>
        </p:nvSpPr>
        <p:spPr>
          <a:xfrm>
            <a:off x="1885263" y="2077786"/>
            <a:ext cx="10525057" cy="1087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3000"/>
              </a:spcAft>
              <a:buClr>
                <a:srgbClr val="0070C0"/>
              </a:buClr>
            </a:pPr>
            <a:r>
              <a:rPr lang="en-US" altLang="zh-CN" sz="48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</a:rPr>
              <a:t>Assignment</a:t>
            </a:r>
            <a:endParaRPr lang="en-GB" altLang="zh-CN" sz="48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0" name="文本占位符 3"/>
          <p:cNvSpPr>
            <a:spLocks noGrp="1"/>
          </p:cNvSpPr>
          <p:nvPr>
            <p:ph type="body" sz="quarter" idx="14"/>
          </p:nvPr>
        </p:nvSpPr>
        <p:spPr>
          <a:xfrm>
            <a:off x="1319757" y="1946912"/>
            <a:ext cx="57448" cy="1270001"/>
          </a:xfrm>
        </p:spPr>
        <p:txBody>
          <a:bodyPr/>
          <a:lstStyle/>
          <a:p>
            <a:endParaRPr kumimoji="1" lang="zh-CN" altLang="en-US">
              <a:solidFill>
                <a:srgbClr val="4CA6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51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7" grpId="1" uiExpand="1" build="p" animBg="1"/>
      <p:bldP spid="8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60907" y="3393018"/>
            <a:ext cx="10525057" cy="439847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3000"/>
              </a:spcAft>
              <a:buClr>
                <a:srgbClr val="0070C0"/>
              </a:buClr>
            </a:pPr>
            <a:r>
              <a:rPr lang="en-GB" altLang="zh-CN" sz="3400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We are going to look at:</a:t>
            </a:r>
            <a:endParaRPr lang="en-GB" altLang="zh-CN" sz="3400" dirty="0">
              <a:solidFill>
                <a:srgbClr val="0070C0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The different parts of a typical </a:t>
            </a:r>
            <a:r>
              <a:rPr lang="en-US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argument </a:t>
            </a: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text</a:t>
            </a: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The purpose of each part</a:t>
            </a: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The structural pattern followed by a typical argument text</a:t>
            </a:r>
            <a:endParaRPr lang="en-US" altLang="zh-CN" sz="3400" i="1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1307592" y="187197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1860907" y="1796237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Understanding the structure of an Argument Text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12307686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2407024" y="3141973"/>
            <a:ext cx="9978940" cy="43984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An argument text gives the author’s opinion and supports it with evidence.</a:t>
            </a: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The purpose: to persuade or to show reasons for a particular opinion.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1307592" y="187197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1860907" y="1796237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sz="4400" b="1" cap="small" dirty="0" smtClean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What is an argument text?</a:t>
            </a:r>
            <a:endParaRPr lang="en-GB" sz="4400" b="1" cap="small" dirty="0">
              <a:solidFill>
                <a:srgbClr val="0270C0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12374015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462640" y="43671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900209" y="335694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 of </a:t>
            </a:r>
            <a:r>
              <a:rPr lang="en-US" altLang="zh-CN" sz="4400" b="1" cap="small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an Argument Text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166012"/>
              </p:ext>
            </p:extLst>
          </p:nvPr>
        </p:nvGraphicFramePr>
        <p:xfrm>
          <a:off x="1275908" y="2282291"/>
          <a:ext cx="10612206" cy="636033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06697"/>
                <a:gridCol w="2951545"/>
                <a:gridCol w="4953964"/>
              </a:tblGrid>
              <a:tr h="1618377">
                <a:tc>
                  <a:txBody>
                    <a:bodyPr/>
                    <a:lstStyle/>
                    <a:p>
                      <a:pPr marL="44450" indent="0" algn="ctr">
                        <a:tabLst/>
                      </a:pPr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Parts of an Argument Text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Purpose of Each Part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rowSpan="4">
                  <a:txBody>
                    <a:bodyPr/>
                    <a:lstStyle/>
                    <a:p>
                      <a:pPr marL="11113" indent="0" algn="ctr">
                        <a:tabLst/>
                      </a:pPr>
                      <a:r>
                        <a:rPr lang="en-GB" altLang="zh-CN" sz="24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(1) Introduction</a:t>
                      </a:r>
                      <a:endParaRPr lang="zh-CN" altLang="en-US" sz="24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General Statement</a:t>
                      </a:r>
                      <a:endParaRPr lang="zh-CN" altLang="en-US" sz="2000" b="1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introduce the subject</a:t>
                      </a:r>
                      <a:r>
                        <a:rPr lang="en-GB" altLang="zh-CN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of the essay: an issue, a controversy, a problem, an idea over which people hold different points of view</a:t>
                      </a:r>
                      <a:endParaRPr lang="zh-CN" altLang="en-US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Definition (optional)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explain important technical words, if need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be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Thesis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give the opinion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of the writer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253302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Preview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tell the reader what parts of the topic will be included in the essay</a:t>
                      </a:r>
                    </a:p>
                    <a:p>
                      <a:pPr marL="285750" marR="0" indent="-28575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provide an essay map for both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the content and the structure of the essay</a:t>
                      </a:r>
                      <a:endParaRPr lang="zh-CN" altLang="en-US" dirty="0" smtClean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642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462640" y="43671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900209" y="335694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 of </a:t>
            </a:r>
            <a:r>
              <a:rPr lang="en-US" altLang="zh-CN" sz="4400" b="1" cap="small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an Argument Text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241446"/>
              </p:ext>
            </p:extLst>
          </p:nvPr>
        </p:nvGraphicFramePr>
        <p:xfrm>
          <a:off x="1275908" y="2282291"/>
          <a:ext cx="10612206" cy="636033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06697"/>
                <a:gridCol w="2951545"/>
                <a:gridCol w="4953964"/>
              </a:tblGrid>
              <a:tr h="1618377">
                <a:tc>
                  <a:txBody>
                    <a:bodyPr/>
                    <a:lstStyle/>
                    <a:p>
                      <a:pPr marL="44450" indent="0" algn="ctr">
                        <a:tabLst/>
                      </a:pPr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Parts of an Argument Text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Purpose of Each Part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rowSpan="4">
                  <a:txBody>
                    <a:bodyPr/>
                    <a:lstStyle/>
                    <a:p>
                      <a:pPr marL="11113" indent="0" algn="ctr">
                        <a:tabLst/>
                      </a:pPr>
                      <a:r>
                        <a:rPr lang="en-GB" altLang="zh-CN" sz="24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(1) Introduction</a:t>
                      </a:r>
                      <a:endParaRPr lang="zh-CN" altLang="en-US" sz="24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General Statement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introduce the subject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of the essay: an issue, a controversy, a problem, an idea over which people hold different points of view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Definition (optional)</a:t>
                      </a:r>
                      <a:endParaRPr lang="zh-CN" altLang="en-US" sz="2000" b="1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explain important technical words, if need</a:t>
                      </a:r>
                      <a:r>
                        <a:rPr lang="en-GB" altLang="zh-CN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be</a:t>
                      </a:r>
                      <a:endParaRPr lang="zh-CN" altLang="en-US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Thesis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give the opinion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of the writer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253302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Preview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tell the reader what parts of the topic will be included in the essay</a:t>
                      </a:r>
                    </a:p>
                    <a:p>
                      <a:pPr marL="285750" marR="0" indent="-28575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provide an essay map for both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the content and the structure of the essay</a:t>
                      </a:r>
                      <a:endParaRPr lang="zh-CN" altLang="en-US" dirty="0" smtClean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6012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462640" y="43671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900209" y="335694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 of </a:t>
            </a:r>
            <a:r>
              <a:rPr lang="en-US" altLang="zh-CN" sz="4400" b="1" cap="small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an Argument Text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962164"/>
              </p:ext>
            </p:extLst>
          </p:nvPr>
        </p:nvGraphicFramePr>
        <p:xfrm>
          <a:off x="1275908" y="2282291"/>
          <a:ext cx="10612206" cy="636033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06697"/>
                <a:gridCol w="2951545"/>
                <a:gridCol w="4953964"/>
              </a:tblGrid>
              <a:tr h="1618377">
                <a:tc>
                  <a:txBody>
                    <a:bodyPr/>
                    <a:lstStyle/>
                    <a:p>
                      <a:pPr marL="44450" indent="0" algn="ctr">
                        <a:tabLst/>
                      </a:pPr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Parts of an Argument Text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Purpose of Each Part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rowSpan="4">
                  <a:txBody>
                    <a:bodyPr/>
                    <a:lstStyle/>
                    <a:p>
                      <a:pPr marL="11113" indent="0" algn="ctr">
                        <a:tabLst/>
                      </a:pPr>
                      <a:r>
                        <a:rPr lang="en-GB" altLang="zh-CN" sz="24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(1) Introduction</a:t>
                      </a:r>
                      <a:endParaRPr lang="zh-CN" altLang="en-US" sz="24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General Statement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introduce the subject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of the essay: an issue, a controversy, a problem, an idea over which people hold different points of view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Definition (optional)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explain important technical words, if need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be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Thesis</a:t>
                      </a:r>
                      <a:endParaRPr lang="zh-CN" altLang="en-US" sz="2000" b="1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give the opinion</a:t>
                      </a:r>
                      <a:r>
                        <a:rPr lang="en-GB" altLang="zh-CN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of the writer</a:t>
                      </a:r>
                      <a:endParaRPr lang="zh-CN" altLang="en-US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253302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Preview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tell the reader what parts of the topic will be included in the essay</a:t>
                      </a:r>
                    </a:p>
                    <a:p>
                      <a:pPr marL="285750" marR="0" indent="-28575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provide an essay map for both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the content and the structure of the essay</a:t>
                      </a:r>
                      <a:endParaRPr lang="zh-CN" altLang="en-US" dirty="0" smtClean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9178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462640" y="43671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900209" y="335694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 of </a:t>
            </a:r>
            <a:r>
              <a:rPr lang="en-US" altLang="zh-CN" sz="4400" b="1" cap="small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an Argument Text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171778"/>
              </p:ext>
            </p:extLst>
          </p:nvPr>
        </p:nvGraphicFramePr>
        <p:xfrm>
          <a:off x="1275908" y="2282291"/>
          <a:ext cx="10612206" cy="636033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06697"/>
                <a:gridCol w="2951545"/>
                <a:gridCol w="4953964"/>
              </a:tblGrid>
              <a:tr h="1618377">
                <a:tc>
                  <a:txBody>
                    <a:bodyPr/>
                    <a:lstStyle/>
                    <a:p>
                      <a:pPr marL="44450" indent="0" algn="ctr">
                        <a:tabLst/>
                      </a:pPr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Parts of an Argument Text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Purpose of Each Part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rowSpan="4">
                  <a:txBody>
                    <a:bodyPr/>
                    <a:lstStyle/>
                    <a:p>
                      <a:pPr marL="11113" indent="0" algn="ctr">
                        <a:tabLst/>
                      </a:pPr>
                      <a:r>
                        <a:rPr lang="en-GB" altLang="zh-CN" sz="24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(1) Introduction</a:t>
                      </a:r>
                      <a:endParaRPr lang="zh-CN" altLang="en-US" sz="24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General Statement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introduce the subject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of the essay: an issue, a controversy, a problem, an idea over which people hold different points of view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Definition (optional)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explain important technical words, if need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be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Thesis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give the opinion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of the writer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253302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Preview</a:t>
                      </a:r>
                      <a:endParaRPr lang="zh-CN" altLang="en-US" sz="2000" b="1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tell the reader what parts of the topic will be included in the essay</a:t>
                      </a:r>
                    </a:p>
                    <a:p>
                      <a:pPr marL="285750" marR="0" indent="-28575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GB" altLang="zh-CN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provide an essay map for both</a:t>
                      </a:r>
                      <a:r>
                        <a:rPr lang="en-GB" altLang="zh-CN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the content and the structure of the essay</a:t>
                      </a:r>
                      <a:endParaRPr lang="zh-CN" altLang="en-US" dirty="0" smtClean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801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462640" y="43671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900209" y="335694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 of an Argument Text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862783"/>
              </p:ext>
            </p:extLst>
          </p:nvPr>
        </p:nvGraphicFramePr>
        <p:xfrm>
          <a:off x="1251844" y="2282291"/>
          <a:ext cx="10612206" cy="577368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06697"/>
                <a:gridCol w="2951545"/>
                <a:gridCol w="4953964"/>
              </a:tblGrid>
              <a:tr h="1478111">
                <a:tc>
                  <a:txBody>
                    <a:bodyPr/>
                    <a:lstStyle/>
                    <a:p>
                      <a:pPr marL="44450" indent="0" algn="ctr">
                        <a:tabLst/>
                      </a:pPr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Parts of an Argument Text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Purpose of Each Part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4295578">
                <a:tc>
                  <a:txBody>
                    <a:bodyPr/>
                    <a:lstStyle/>
                    <a:p>
                      <a:pPr marL="11113" indent="0" algn="ctr">
                        <a:buFont typeface="Arial" charset="0"/>
                        <a:buNone/>
                        <a:tabLst/>
                      </a:pPr>
                      <a:r>
                        <a:rPr lang="en-US" altLang="zh-CN" sz="24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(2) </a:t>
                      </a:r>
                      <a:r>
                        <a:rPr lang="en-US" altLang="zh-CN" sz="24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Body</a:t>
                      </a:r>
                    </a:p>
                    <a:p>
                      <a:pPr marL="11113" indent="0" algn="ctr">
                        <a:buFont typeface="Arial" charset="0"/>
                        <a:buNone/>
                        <a:tabLst/>
                      </a:pPr>
                      <a:endParaRPr lang="en-US" altLang="zh-CN" sz="2400" b="1" cap="small" baseline="0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296863" marR="0" indent="-28575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zh-CN" sz="160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Typically following a sequence structure (</a:t>
                      </a:r>
                      <a:r>
                        <a:rPr lang="en-US" altLang="zh-CN" sz="1600" i="1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the first, second, third</a:t>
                      </a:r>
                      <a:r>
                        <a:rPr lang="en-US" altLang="zh-CN" sz="1600" i="1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 arguments, etc.</a:t>
                      </a:r>
                      <a:r>
                        <a:rPr lang="en-US" altLang="zh-CN" sz="1600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) but also employing other types of text structure to help to strengthen the central idea (</a:t>
                      </a:r>
                      <a:r>
                        <a:rPr lang="en-US" altLang="zh-CN" sz="1600" i="1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i.e. the thesis</a:t>
                      </a:r>
                      <a:r>
                        <a:rPr lang="en-US" altLang="zh-CN" sz="1600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)</a:t>
                      </a:r>
                      <a:endParaRPr lang="en-GB" altLang="zh-CN" sz="1600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354013" indent="-342900" algn="l">
                        <a:buFont typeface="Arial" charset="0"/>
                        <a:buChar char="•"/>
                        <a:tabLst/>
                      </a:pPr>
                      <a:endParaRPr lang="zh-CN" altLang="en-US" sz="24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Arguments</a:t>
                      </a:r>
                    </a:p>
                    <a:p>
                      <a:pPr algn="l"/>
                      <a:endParaRPr lang="en-GB" altLang="zh-CN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</a:t>
                      </a:r>
                      <a:r>
                        <a:rPr lang="en-GB" altLang="zh-CN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</a:t>
                      </a:r>
                      <a:r>
                        <a:rPr lang="en-GB" altLang="zh-CN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explain to the reader the evidence that supports the thesis, i.e. the author’s opinion on the issue.</a:t>
                      </a: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endParaRPr lang="en-GB" altLang="zh-CN" baseline="0" dirty="0" smtClean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US" altLang="zh-CN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O</a:t>
                      </a:r>
                      <a:r>
                        <a:rPr lang="en-GB" altLang="zh-CN" baseline="0" dirty="0" err="1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ften</a:t>
                      </a:r>
                      <a:r>
                        <a:rPr lang="en-GB" altLang="zh-CN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</a:t>
                      </a:r>
                      <a:r>
                        <a:rPr lang="en-GB" altLang="zh-CN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more than one arguments; the most important ideas usually come first.</a:t>
                      </a:r>
                    </a:p>
                    <a:p>
                      <a:pPr algn="l"/>
                      <a:endParaRPr lang="en-GB" altLang="zh-CN" baseline="0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3537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462640" y="43671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900209" y="335694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 of an Argument Text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873257"/>
              </p:ext>
            </p:extLst>
          </p:nvPr>
        </p:nvGraphicFramePr>
        <p:xfrm>
          <a:off x="1251844" y="2282291"/>
          <a:ext cx="10612206" cy="577368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06697"/>
                <a:gridCol w="2951545"/>
                <a:gridCol w="4953964"/>
              </a:tblGrid>
              <a:tr h="1478111">
                <a:tc>
                  <a:txBody>
                    <a:bodyPr/>
                    <a:lstStyle/>
                    <a:p>
                      <a:pPr marL="44450" indent="0" algn="ctr">
                        <a:tabLst/>
                      </a:pPr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Parts of an Argument Text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Purpose of Each Part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4295578">
                <a:tc>
                  <a:txBody>
                    <a:bodyPr/>
                    <a:lstStyle/>
                    <a:p>
                      <a:pPr marL="11113" indent="0" algn="ctr">
                        <a:buFont typeface="Arial" charset="0"/>
                        <a:buNone/>
                        <a:tabLst/>
                      </a:pPr>
                      <a:r>
                        <a:rPr lang="en-US" altLang="zh-CN" sz="24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(2) </a:t>
                      </a:r>
                      <a:r>
                        <a:rPr lang="en-US" altLang="zh-CN" sz="24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Body</a:t>
                      </a:r>
                    </a:p>
                    <a:p>
                      <a:pPr marL="11113" indent="0" algn="ctr">
                        <a:buFont typeface="Arial" charset="0"/>
                        <a:buNone/>
                        <a:tabLst/>
                      </a:pPr>
                      <a:endParaRPr lang="en-US" altLang="zh-CN" sz="2400" b="1" cap="small" baseline="0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296863" marR="0" indent="-28575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Typically following a sequence structure (</a:t>
                      </a:r>
                      <a:r>
                        <a:rPr lang="en-US" altLang="zh-CN" sz="1600" i="1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the first, second, third</a:t>
                      </a:r>
                      <a:r>
                        <a:rPr lang="en-US" altLang="zh-CN" sz="1600" i="1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arguments, etc.</a:t>
                      </a:r>
                      <a:r>
                        <a:rPr lang="en-US" altLang="zh-CN" sz="1600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) but also employing other types of text structure to help to strengthen the central idea (</a:t>
                      </a:r>
                      <a:r>
                        <a:rPr lang="en-US" altLang="zh-CN" sz="1600" i="1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i.e. the thesis</a:t>
                      </a:r>
                      <a:r>
                        <a:rPr lang="en-US" altLang="zh-CN" sz="1600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)</a:t>
                      </a:r>
                      <a:endParaRPr lang="en-GB" altLang="zh-CN" sz="1600" dirty="0" smtClean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354013" indent="-342900" algn="l">
                        <a:buFont typeface="Arial" charset="0"/>
                        <a:buChar char="•"/>
                        <a:tabLst/>
                      </a:pPr>
                      <a:endParaRPr lang="zh-CN" altLang="en-US" sz="24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Arguments</a:t>
                      </a:r>
                    </a:p>
                    <a:p>
                      <a:pPr algn="l"/>
                      <a:endParaRPr lang="en-GB" altLang="zh-CN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explain to the reader the evidence that supports the thesis, i.e. the author’s opinion on the issue.</a:t>
                      </a: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endParaRPr lang="en-GB" altLang="zh-CN" baseline="0" dirty="0" smtClean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Often 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more than one arguments; the most important ideas usually come first.</a:t>
                      </a:r>
                    </a:p>
                    <a:p>
                      <a:pPr algn="l"/>
                      <a:endParaRPr lang="en-GB" altLang="zh-CN" baseline="0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2312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384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384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Memories in Verdigris</Template>
  <TotalTime>1880</TotalTime>
  <Words>1041</Words>
  <Application>Microsoft Macintosh PowerPoint</Application>
  <PresentationFormat>自定义</PresentationFormat>
  <Paragraphs>113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Avenir Next Condensed</vt:lpstr>
      <vt:lpstr>Avenir Next Condensed Demi Bold</vt:lpstr>
      <vt:lpstr>Book Antiqua</vt:lpstr>
      <vt:lpstr>DengXian</vt:lpstr>
      <vt:lpstr>Gill Sans</vt:lpstr>
      <vt:lpstr>Lucida Grande</vt:lpstr>
      <vt:lpstr>Times New Roman</vt:lpstr>
      <vt:lpstr>Arial</vt:lpstr>
      <vt:lpstr>White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杨小京</dc:creator>
  <cp:lastModifiedBy>杨小京</cp:lastModifiedBy>
  <cp:revision>67</cp:revision>
  <dcterms:created xsi:type="dcterms:W3CDTF">2017-12-03T16:40:49Z</dcterms:created>
  <dcterms:modified xsi:type="dcterms:W3CDTF">2017-12-11T14:52:33Z</dcterms:modified>
</cp:coreProperties>
</file>