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41" r:id="rId2"/>
    <p:sldId id="342" r:id="rId3"/>
    <p:sldId id="257" r:id="rId4"/>
    <p:sldId id="258" r:id="rId5"/>
    <p:sldId id="336" r:id="rId6"/>
    <p:sldId id="259" r:id="rId7"/>
    <p:sldId id="261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12192000" cy="6858000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于 跃" initials="于" lastIdx="1" clrIdx="0"/>
  <p:cmAuthor id="2" name="未知用户1" initials="未知用户1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C88A"/>
    <a:srgbClr val="C88017"/>
    <a:srgbClr val="E89DFF"/>
    <a:srgbClr val="E6A130"/>
    <a:srgbClr val="FFA117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284" y="128"/>
      </p:cViewPr>
      <p:guideLst>
        <p:guide orient="horz" pos="2160"/>
        <p:guide pos="3832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-48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97CBCD-B0A6-41FD-8BD4-F3A869F4EF5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2022/8/13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等线" panose="02010600030101010101" pitchFamily="2" charset="-122"/>
              </a:rPr>
              <a:t>‹#›</a:t>
            </a:fld>
            <a:endParaRPr lang="zh-CN" altLang="en-US" dirty="0">
              <a:latin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97CBCD-B0A6-41FD-8BD4-F3A869F4EF5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2022/8/13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等线" panose="02010600030101010101" pitchFamily="2" charset="-122"/>
              </a:rPr>
              <a:t>‹#›</a:t>
            </a:fld>
            <a:endParaRPr lang="zh-CN" altLang="en-US" dirty="0">
              <a:latin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97CBCD-B0A6-41FD-8BD4-F3A869F4EF5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2022/8/13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等线" panose="02010600030101010101" pitchFamily="2" charset="-122"/>
              </a:rPr>
              <a:t>‹#›</a:t>
            </a:fld>
            <a:endParaRPr lang="zh-CN" altLang="en-US" dirty="0">
              <a:latin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97CBCD-B0A6-41FD-8BD4-F3A869F4EF5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2022/8/13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等线" panose="02010600030101010101" pitchFamily="2" charset="-122"/>
              </a:rPr>
              <a:t>‹#›</a:t>
            </a:fld>
            <a:endParaRPr lang="zh-CN" altLang="en-US" dirty="0">
              <a:latin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97CBCD-B0A6-41FD-8BD4-F3A869F4EF5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2022/8/13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等线" panose="02010600030101010101" pitchFamily="2" charset="-122"/>
              </a:rPr>
              <a:t>‹#›</a:t>
            </a:fld>
            <a:endParaRPr lang="zh-CN" altLang="en-US" dirty="0">
              <a:latin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97CBCD-B0A6-41FD-8BD4-F3A869F4EF5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2022/8/13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等线" panose="02010600030101010101" pitchFamily="2" charset="-122"/>
              </a:rPr>
              <a:t>‹#›</a:t>
            </a:fld>
            <a:endParaRPr lang="zh-CN" altLang="en-US" dirty="0">
              <a:latin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97CBCD-B0A6-41FD-8BD4-F3A869F4EF5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2022/8/13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等线" panose="02010600030101010101" pitchFamily="2" charset="-122"/>
              </a:rPr>
              <a:t>‹#›</a:t>
            </a:fld>
            <a:endParaRPr lang="zh-CN" altLang="en-US" dirty="0">
              <a:latin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97CBCD-B0A6-41FD-8BD4-F3A869F4EF5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2022/8/13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等线" panose="02010600030101010101" pitchFamily="2" charset="-122"/>
              </a:rPr>
              <a:t>‹#›</a:t>
            </a:fld>
            <a:endParaRPr lang="zh-CN" altLang="en-US" dirty="0">
              <a:latin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97CBCD-B0A6-41FD-8BD4-F3A869F4EF5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2022/8/13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等线" panose="02010600030101010101" pitchFamily="2" charset="-122"/>
              </a:rPr>
              <a:t>‹#›</a:t>
            </a:fld>
            <a:endParaRPr lang="zh-CN" altLang="en-US" dirty="0">
              <a:latin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97CBCD-B0A6-41FD-8BD4-F3A869F4EF5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2022/8/13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等线" panose="02010600030101010101" pitchFamily="2" charset="-122"/>
              </a:rPr>
              <a:t>‹#›</a:t>
            </a:fld>
            <a:endParaRPr lang="zh-CN" altLang="en-US" dirty="0">
              <a:latin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97CBCD-B0A6-41FD-8BD4-F3A869F4EF5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2022/8/13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等线" panose="02010600030101010101" pitchFamily="2" charset="-122"/>
              </a:rPr>
              <a:t>‹#›</a:t>
            </a:fld>
            <a:endParaRPr lang="zh-CN" altLang="en-US" dirty="0">
              <a:latin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97CBCD-B0A6-41FD-8BD4-F3A869F4EF5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2022/8/13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等线" panose="02010600030101010101" pitchFamily="2" charset="-122"/>
              </a:rPr>
              <a:t>‹#›</a:t>
            </a:fld>
            <a:endParaRPr lang="zh-CN" altLang="en-US" dirty="0">
              <a:latin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slide" Target="slide4.xml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slide" Target="slide5.xml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slide" Target="slide5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8.xml"/><Relationship Id="rId18" Type="http://schemas.openxmlformats.org/officeDocument/2006/relationships/image" Target="../media/image12.png"/><Relationship Id="rId26" Type="http://schemas.openxmlformats.org/officeDocument/2006/relationships/image" Target="../media/image16.png"/><Relationship Id="rId3" Type="http://schemas.openxmlformats.org/officeDocument/2006/relationships/slide" Target="slide6.xml"/><Relationship Id="rId21" Type="http://schemas.openxmlformats.org/officeDocument/2006/relationships/slide" Target="slide17.xml"/><Relationship Id="rId7" Type="http://schemas.openxmlformats.org/officeDocument/2006/relationships/slide" Target="slide11.xml"/><Relationship Id="rId12" Type="http://schemas.openxmlformats.org/officeDocument/2006/relationships/image" Target="../media/image9.png"/><Relationship Id="rId17" Type="http://schemas.openxmlformats.org/officeDocument/2006/relationships/slide" Target="slide14.xml"/><Relationship Id="rId25" Type="http://schemas.openxmlformats.org/officeDocument/2006/relationships/slide" Target="slide12.xml"/><Relationship Id="rId2" Type="http://schemas.openxmlformats.org/officeDocument/2006/relationships/image" Target="../media/image4.png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slide" Target="slide7.xml"/><Relationship Id="rId24" Type="http://schemas.openxmlformats.org/officeDocument/2006/relationships/image" Target="../media/image15.png"/><Relationship Id="rId5" Type="http://schemas.openxmlformats.org/officeDocument/2006/relationships/slide" Target="slide10.xml"/><Relationship Id="rId15" Type="http://schemas.openxmlformats.org/officeDocument/2006/relationships/slide" Target="slide9.xml"/><Relationship Id="rId23" Type="http://schemas.openxmlformats.org/officeDocument/2006/relationships/slide" Target="slide16.xml"/><Relationship Id="rId10" Type="http://schemas.openxmlformats.org/officeDocument/2006/relationships/image" Target="../media/image8.png"/><Relationship Id="rId19" Type="http://schemas.openxmlformats.org/officeDocument/2006/relationships/slide" Target="slide15.xml"/><Relationship Id="rId4" Type="http://schemas.openxmlformats.org/officeDocument/2006/relationships/image" Target="../media/image5.png"/><Relationship Id="rId9" Type="http://schemas.openxmlformats.org/officeDocument/2006/relationships/slide" Target="slide13.xml"/><Relationship Id="rId14" Type="http://schemas.openxmlformats.org/officeDocument/2006/relationships/image" Target="../media/image10.png"/><Relationship Id="rId2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slide" Target="slide21.xml"/><Relationship Id="rId3" Type="http://schemas.openxmlformats.org/officeDocument/2006/relationships/slide" Target="slide18.xml"/><Relationship Id="rId7" Type="http://schemas.openxmlformats.org/officeDocument/2006/relationships/slide" Target="slide23.xml"/><Relationship Id="rId12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slide" Target="slide20.xml"/><Relationship Id="rId5" Type="http://schemas.openxmlformats.org/officeDocument/2006/relationships/slide" Target="slide22.xml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slide" Target="slide19.xml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2" descr="文本&#10;&#10;中度可信度描述已自动生成">
            <a:extLst>
              <a:ext uri="{FF2B5EF4-FFF2-40B4-BE49-F238E27FC236}">
                <a16:creationId xmlns:a16="http://schemas.microsoft.com/office/drawing/2014/main" id="{1ED1C2A8-2980-BADF-F6A4-6C414E886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85515AC5-854C-697E-F81C-F909C0D46177}"/>
              </a:ext>
            </a:extLst>
          </p:cNvPr>
          <p:cNvSpPr txBox="1"/>
          <p:nvPr/>
        </p:nvSpPr>
        <p:spPr>
          <a:xfrm>
            <a:off x="7216775" y="2182813"/>
            <a:ext cx="386397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6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习题解答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2" descr="背景图案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图片 2" descr="手机屏幕的截图&#10;&#10;描述已自动生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7467" y="1803401"/>
            <a:ext cx="8494942" cy="49485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b="970"/>
          <a:stretch/>
        </p:blipFill>
        <p:spPr>
          <a:xfrm>
            <a:off x="508000" y="1898060"/>
            <a:ext cx="8884409" cy="483704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2"/>
          <p:cNvSpPr txBox="1"/>
          <p:nvPr/>
        </p:nvSpPr>
        <p:spPr>
          <a:xfrm>
            <a:off x="279400" y="1006475"/>
            <a:ext cx="11607800" cy="9592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57200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latin typeface="Times New Roman" panose="02020603050405020304" pitchFamily="18" charset="0"/>
              </a:rPr>
              <a:t>6-3  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在各图中按给定的螺纹要素，标注螺纹的规定标记。</a:t>
            </a:r>
            <a:endParaRPr lang="en-US" alt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</a:rPr>
              <a:t>(2)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细牙普通螺纹，公称直径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</a:rPr>
              <a:t>20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，螺距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，左旋，中顶径公差带代号相同，均为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</a:rPr>
              <a:t>6H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，中等旋合长度。</a:t>
            </a: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319" name="文本框 6"/>
          <p:cNvSpPr txBox="1"/>
          <p:nvPr/>
        </p:nvSpPr>
        <p:spPr>
          <a:xfrm>
            <a:off x="1371600" y="590550"/>
            <a:ext cx="6096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/>
              <a:t>第</a:t>
            </a:r>
            <a:r>
              <a:rPr lang="en-US" altLang="zh-CN" sz="1800" b="1"/>
              <a:t>6</a:t>
            </a:r>
            <a:r>
              <a:rPr lang="zh-CN" altLang="en-US" sz="1800" b="1"/>
              <a:t>章 标准件与常用件</a:t>
            </a:r>
            <a:r>
              <a:rPr lang="zh-CN" altLang="en-US" sz="1800" b="1">
                <a:solidFill>
                  <a:srgbClr val="FF0000"/>
                </a:solidFill>
              </a:rPr>
              <a:t>习题</a:t>
            </a:r>
            <a:r>
              <a:rPr lang="zh-CN" altLang="en-US" sz="1800" b="1" dirty="0">
                <a:solidFill>
                  <a:srgbClr val="FF0000"/>
                </a:solidFill>
              </a:rPr>
              <a:t>解答</a:t>
            </a:r>
          </a:p>
        </p:txBody>
      </p:sp>
      <p:sp>
        <p:nvSpPr>
          <p:cNvPr id="8" name="动作按钮: 空白 7">
            <a:hlinkClick r:id="rId6" action="ppaction://hlinksldjump" highlightClick="1"/>
          </p:cNvPr>
          <p:cNvSpPr/>
          <p:nvPr/>
        </p:nvSpPr>
        <p:spPr>
          <a:xfrm>
            <a:off x="10212388" y="5851525"/>
            <a:ext cx="1250950" cy="403225"/>
          </a:xfrm>
          <a:prstGeom prst="actionButtonBlank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返回目录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动作按钮: 空白 8"/>
          <p:cNvSpPr/>
          <p:nvPr/>
        </p:nvSpPr>
        <p:spPr>
          <a:xfrm>
            <a:off x="10212388" y="5214938"/>
            <a:ext cx="1250950" cy="401638"/>
          </a:xfrm>
          <a:prstGeom prst="actionButtonBlank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答案</a:t>
            </a:r>
            <a:endParaRPr kumimoji="0" lang="en-US" altLang="zh-CN" sz="1800" b="0" i="0" u="none" strike="noStrike" kern="1200" cap="none" spc="0" normalizeH="0" baseline="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动作按钮: 空白 9"/>
          <p:cNvSpPr/>
          <p:nvPr/>
        </p:nvSpPr>
        <p:spPr>
          <a:xfrm>
            <a:off x="10212388" y="5214938"/>
            <a:ext cx="1250950" cy="401638"/>
          </a:xfrm>
          <a:prstGeom prst="actionButtonBlank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原题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9" grpId="1" animBg="1"/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2" descr="背景图案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图片 2" descr="背景图案&#10;&#10;描述已自动生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1" name="文本框 6"/>
          <p:cNvSpPr txBox="1"/>
          <p:nvPr/>
        </p:nvSpPr>
        <p:spPr>
          <a:xfrm>
            <a:off x="1371600" y="590550"/>
            <a:ext cx="6096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/>
              <a:t>第</a:t>
            </a:r>
            <a:r>
              <a:rPr lang="en-US" altLang="zh-CN" sz="1800" b="1"/>
              <a:t>6</a:t>
            </a:r>
            <a:r>
              <a:rPr lang="zh-CN" altLang="en-US" sz="1800" b="1"/>
              <a:t>章 标准件与常用件</a:t>
            </a:r>
            <a:r>
              <a:rPr lang="zh-CN" altLang="en-US" sz="1800" b="1">
                <a:solidFill>
                  <a:srgbClr val="FF0000"/>
                </a:solidFill>
              </a:rPr>
              <a:t>习题</a:t>
            </a:r>
            <a:r>
              <a:rPr lang="zh-CN" altLang="en-US" sz="1800" b="1" dirty="0">
                <a:solidFill>
                  <a:srgbClr val="FF0000"/>
                </a:solidFill>
              </a:rPr>
              <a:t>解答</a:t>
            </a:r>
          </a:p>
        </p:txBody>
      </p:sp>
      <p:pic>
        <p:nvPicPr>
          <p:cNvPr id="14342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360" y="2114206"/>
            <a:ext cx="10116989" cy="4472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" r="3582"/>
          <a:stretch/>
        </p:blipFill>
        <p:spPr>
          <a:xfrm>
            <a:off x="557361" y="2038399"/>
            <a:ext cx="9703669" cy="443352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动作按钮: 空白 7">
            <a:hlinkClick r:id="rId6" action="ppaction://hlinksldjump" highlightClick="1"/>
          </p:cNvPr>
          <p:cNvSpPr/>
          <p:nvPr/>
        </p:nvSpPr>
        <p:spPr>
          <a:xfrm>
            <a:off x="10212388" y="5851525"/>
            <a:ext cx="1250950" cy="403225"/>
          </a:xfrm>
          <a:prstGeom prst="actionButtonBlank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返回目录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动作按钮: 空白 8"/>
          <p:cNvSpPr/>
          <p:nvPr/>
        </p:nvSpPr>
        <p:spPr>
          <a:xfrm>
            <a:off x="10212388" y="5214938"/>
            <a:ext cx="1250950" cy="401638"/>
          </a:xfrm>
          <a:prstGeom prst="actionButtonBlank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答案</a:t>
            </a:r>
            <a:endParaRPr kumimoji="0" lang="en-US" altLang="zh-CN" sz="1800" b="0" i="0" u="none" strike="noStrike" kern="1200" cap="none" spc="0" normalizeH="0" baseline="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动作按钮: 空白 9"/>
          <p:cNvSpPr/>
          <p:nvPr/>
        </p:nvSpPr>
        <p:spPr>
          <a:xfrm>
            <a:off x="10212388" y="5214938"/>
            <a:ext cx="1250950" cy="401638"/>
          </a:xfrm>
          <a:prstGeom prst="actionButtonBlank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原题</a:t>
            </a:r>
          </a:p>
        </p:txBody>
      </p:sp>
      <p:sp>
        <p:nvSpPr>
          <p:cNvPr id="4" name="文本框 2"/>
          <p:cNvSpPr txBox="1"/>
          <p:nvPr/>
        </p:nvSpPr>
        <p:spPr>
          <a:xfrm>
            <a:off x="279400" y="1006475"/>
            <a:ext cx="11607800" cy="86177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57200" eaLnBrk="1" hangingPunct="1">
              <a:lnSpc>
                <a:spcPct val="125000"/>
              </a:lnSpc>
              <a:spcBef>
                <a:spcPct val="0"/>
              </a:spcBef>
              <a:buNone/>
            </a:pP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</a:rPr>
              <a:t>6-3  </a:t>
            </a:r>
            <a:r>
              <a:rPr lang="zh-CN" altLang="en-US" sz="24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在各图中按给定的螺纹要素，标注螺纹的规定标记。</a:t>
            </a:r>
            <a:endParaRPr lang="en-US" altLang="zh-CN" sz="2400" b="1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(3)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锯齿形螺纹，公称直径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</a:rPr>
              <a:t>40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，导程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</a:rPr>
              <a:t>14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，双线，左旋。</a:t>
            </a: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2" descr="手机屏幕的截图&#10;&#10;中度可信度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图片 2" descr="背景图案&#10;&#10;描述已自动生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5" name="文本框 6"/>
          <p:cNvSpPr txBox="1"/>
          <p:nvPr/>
        </p:nvSpPr>
        <p:spPr>
          <a:xfrm>
            <a:off x="1371600" y="590550"/>
            <a:ext cx="6096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/>
              <a:t>第</a:t>
            </a:r>
            <a:r>
              <a:rPr lang="en-US" altLang="zh-CN" sz="1800" b="1"/>
              <a:t>6</a:t>
            </a:r>
            <a:r>
              <a:rPr lang="zh-CN" altLang="en-US" sz="1800" b="1"/>
              <a:t>章 标准件与常用件</a:t>
            </a:r>
            <a:r>
              <a:rPr lang="zh-CN" altLang="en-US" sz="1800" b="1">
                <a:solidFill>
                  <a:srgbClr val="FF0000"/>
                </a:solidFill>
              </a:rPr>
              <a:t>习题</a:t>
            </a:r>
            <a:r>
              <a:rPr lang="zh-CN" altLang="en-US" sz="1800" b="1" dirty="0">
                <a:solidFill>
                  <a:srgbClr val="FF0000"/>
                </a:solidFill>
              </a:rPr>
              <a:t>解答</a:t>
            </a:r>
          </a:p>
        </p:txBody>
      </p:sp>
      <p:pic>
        <p:nvPicPr>
          <p:cNvPr id="15366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9261" y="2317856"/>
            <a:ext cx="7193797" cy="450458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0720" y="1917384"/>
            <a:ext cx="6471920" cy="485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动作按钮: 空白 7">
            <a:hlinkClick r:id="rId6" action="ppaction://hlinksldjump" highlightClick="1"/>
          </p:cNvPr>
          <p:cNvSpPr/>
          <p:nvPr/>
        </p:nvSpPr>
        <p:spPr>
          <a:xfrm>
            <a:off x="10212388" y="5851525"/>
            <a:ext cx="1250950" cy="403225"/>
          </a:xfrm>
          <a:prstGeom prst="actionButtonBlank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返回目录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动作按钮: 空白 8"/>
          <p:cNvSpPr/>
          <p:nvPr/>
        </p:nvSpPr>
        <p:spPr>
          <a:xfrm>
            <a:off x="10212388" y="5214938"/>
            <a:ext cx="1250950" cy="401638"/>
          </a:xfrm>
          <a:prstGeom prst="actionButtonBlank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答案</a:t>
            </a:r>
            <a:endParaRPr kumimoji="0" lang="en-US" altLang="zh-CN" sz="1800" b="0" i="0" u="none" strike="noStrike" kern="1200" cap="none" spc="0" normalizeH="0" baseline="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动作按钮: 空白 9"/>
          <p:cNvSpPr/>
          <p:nvPr/>
        </p:nvSpPr>
        <p:spPr>
          <a:xfrm>
            <a:off x="10212388" y="5214938"/>
            <a:ext cx="1250950" cy="401638"/>
          </a:xfrm>
          <a:prstGeom prst="actionButtonBlank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原题</a:t>
            </a:r>
          </a:p>
        </p:txBody>
      </p:sp>
      <p:sp>
        <p:nvSpPr>
          <p:cNvPr id="4" name="文本框 2"/>
          <p:cNvSpPr txBox="1"/>
          <p:nvPr/>
        </p:nvSpPr>
        <p:spPr>
          <a:xfrm>
            <a:off x="279400" y="1006475"/>
            <a:ext cx="11607800" cy="9592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57200" eaLnBrk="1" hangingPunct="1">
              <a:lnSpc>
                <a:spcPct val="125000"/>
              </a:lnSpc>
              <a:spcBef>
                <a:spcPct val="0"/>
              </a:spcBef>
              <a:buNone/>
            </a:pP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</a:rPr>
              <a:t>6-3  </a:t>
            </a:r>
            <a:r>
              <a:rPr lang="zh-CN" altLang="en-US" sz="24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在各图中按给定的螺纹要素，标注螺纹的规定标记。</a:t>
            </a:r>
            <a:endParaRPr lang="en-US" altLang="zh-CN" sz="2400" b="1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20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(4)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非螺纹密封的圆柱管螺纹，公称直径为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</a:rPr>
              <a:t>1/2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，公差等级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级，右旋。</a:t>
            </a: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2" descr="背景图案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图片 2" descr="背景图案&#10;&#10;描述已自动生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2"/>
          <p:cNvSpPr txBox="1"/>
          <p:nvPr/>
        </p:nvSpPr>
        <p:spPr>
          <a:xfrm>
            <a:off x="279400" y="1006475"/>
            <a:ext cx="11833225" cy="5069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57200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latin typeface="Times New Roman" panose="02020603050405020304" pitchFamily="18" charset="0"/>
              </a:rPr>
              <a:t>6-4  </a:t>
            </a:r>
            <a:r>
              <a:rPr lang="zh-CN" altLang="en-US" sz="24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解释螺纹标记的意义。</a:t>
            </a:r>
            <a:endParaRPr lang="zh-CN" altLang="en-US" sz="24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389" name="文本框 6"/>
          <p:cNvSpPr txBox="1"/>
          <p:nvPr/>
        </p:nvSpPr>
        <p:spPr>
          <a:xfrm>
            <a:off x="1371600" y="590550"/>
            <a:ext cx="6096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/>
              <a:t>第</a:t>
            </a:r>
            <a:r>
              <a:rPr lang="en-US" altLang="zh-CN" sz="1800" b="1"/>
              <a:t>6</a:t>
            </a:r>
            <a:r>
              <a:rPr lang="zh-CN" altLang="en-US" sz="1800" b="1"/>
              <a:t>章 标准件与常用件</a:t>
            </a:r>
            <a:r>
              <a:rPr lang="zh-CN" altLang="en-US" sz="1800" b="1">
                <a:solidFill>
                  <a:srgbClr val="FF0000"/>
                </a:solidFill>
              </a:rPr>
              <a:t>习题</a:t>
            </a:r>
            <a:r>
              <a:rPr lang="zh-CN" altLang="en-US" sz="1800" b="1" dirty="0">
                <a:solidFill>
                  <a:srgbClr val="FF0000"/>
                </a:solidFill>
              </a:rPr>
              <a:t>解答</a:t>
            </a:r>
          </a:p>
        </p:txBody>
      </p:sp>
      <p:pic>
        <p:nvPicPr>
          <p:cNvPr id="16390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400" y="1836000"/>
            <a:ext cx="11678850" cy="278160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400" y="1826683"/>
            <a:ext cx="11678850" cy="27850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动作按钮: 空白 7">
            <a:hlinkClick r:id="rId6" action="ppaction://hlinksldjump" highlightClick="1"/>
          </p:cNvPr>
          <p:cNvSpPr/>
          <p:nvPr/>
        </p:nvSpPr>
        <p:spPr>
          <a:xfrm>
            <a:off x="10212388" y="5851525"/>
            <a:ext cx="1250950" cy="403225"/>
          </a:xfrm>
          <a:prstGeom prst="actionButtonBlank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返回目录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动作按钮: 空白 8"/>
          <p:cNvSpPr/>
          <p:nvPr/>
        </p:nvSpPr>
        <p:spPr>
          <a:xfrm>
            <a:off x="10212388" y="5214938"/>
            <a:ext cx="1250950" cy="401638"/>
          </a:xfrm>
          <a:prstGeom prst="actionButtonBlank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答案</a:t>
            </a:r>
            <a:endParaRPr kumimoji="0" lang="en-US" altLang="zh-CN" sz="1800" b="0" i="0" u="none" strike="noStrike" kern="1200" cap="none" spc="0" normalizeH="0" baseline="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动作按钮: 空白 9"/>
          <p:cNvSpPr/>
          <p:nvPr/>
        </p:nvSpPr>
        <p:spPr>
          <a:xfrm>
            <a:off x="10212388" y="5214938"/>
            <a:ext cx="1250950" cy="401638"/>
          </a:xfrm>
          <a:prstGeom prst="actionButtonBlank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原题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9" grpId="1" animBg="1"/>
      <p:bldP spid="10" grpId="0" animBg="1"/>
      <p:bldP spid="1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2" descr="背景图案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2"/>
          <p:cNvSpPr txBox="1"/>
          <p:nvPr/>
        </p:nvSpPr>
        <p:spPr>
          <a:xfrm>
            <a:off x="279400" y="1006475"/>
            <a:ext cx="11607800" cy="5069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57200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latin typeface="Times New Roman" panose="02020603050405020304" pitchFamily="18" charset="0"/>
              </a:rPr>
              <a:t>6-5  </a:t>
            </a:r>
            <a:r>
              <a:rPr lang="zh-CN" altLang="en-US" sz="24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根据管螺纹标记查表并填空。</a:t>
            </a:r>
            <a:endParaRPr lang="zh-CN" altLang="en-US" sz="24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412" name="文本框 6"/>
          <p:cNvSpPr txBox="1"/>
          <p:nvPr/>
        </p:nvSpPr>
        <p:spPr>
          <a:xfrm>
            <a:off x="1371600" y="590550"/>
            <a:ext cx="60960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/>
              <a:t>第</a:t>
            </a:r>
            <a:r>
              <a:rPr lang="en-US" altLang="zh-CN" sz="1800" b="1" dirty="0"/>
              <a:t>2</a:t>
            </a:r>
            <a:r>
              <a:rPr lang="zh-CN" altLang="en-US" sz="1800" b="1" dirty="0"/>
              <a:t>章 正投影法基础</a:t>
            </a:r>
            <a:r>
              <a:rPr lang="zh-CN" altLang="en-US" sz="1800" b="1" dirty="0">
                <a:solidFill>
                  <a:srgbClr val="FF0000"/>
                </a:solidFill>
              </a:rPr>
              <a:t>习题解答</a:t>
            </a:r>
          </a:p>
        </p:txBody>
      </p:sp>
      <p:pic>
        <p:nvPicPr>
          <p:cNvPr id="17413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025" y="1598006"/>
            <a:ext cx="10826517" cy="3945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600" y="3796853"/>
            <a:ext cx="10617200" cy="186311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动作按钮: 空白 11">
            <a:hlinkClick r:id="rId5" action="ppaction://hlinksldjump" highlightClick="1"/>
          </p:cNvPr>
          <p:cNvSpPr/>
          <p:nvPr/>
        </p:nvSpPr>
        <p:spPr>
          <a:xfrm>
            <a:off x="10212388" y="5851525"/>
            <a:ext cx="1250950" cy="403225"/>
          </a:xfrm>
          <a:prstGeom prst="actionButtonBlank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返回目录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动作按钮: 空白 12"/>
          <p:cNvSpPr/>
          <p:nvPr/>
        </p:nvSpPr>
        <p:spPr>
          <a:xfrm>
            <a:off x="10212388" y="5214938"/>
            <a:ext cx="1250950" cy="401638"/>
          </a:xfrm>
          <a:prstGeom prst="actionButtonBlank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答案</a:t>
            </a:r>
            <a:endParaRPr kumimoji="0" lang="en-US" altLang="zh-CN" sz="1800" b="0" i="0" u="none" strike="noStrike" kern="1200" cap="none" spc="0" normalizeH="0" baseline="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动作按钮: 空白 13"/>
          <p:cNvSpPr/>
          <p:nvPr/>
        </p:nvSpPr>
        <p:spPr>
          <a:xfrm>
            <a:off x="10212388" y="5214938"/>
            <a:ext cx="1250950" cy="401638"/>
          </a:xfrm>
          <a:prstGeom prst="actionButtonBlank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原题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3" grpId="1" animBg="1"/>
      <p:bldP spid="14" grpId="0" animBg="1"/>
      <p:bldP spid="1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2" descr="背景图案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056" y="1497013"/>
            <a:ext cx="4593677" cy="47577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2"/>
          <p:cNvSpPr txBox="1"/>
          <p:nvPr/>
        </p:nvSpPr>
        <p:spPr>
          <a:xfrm>
            <a:off x="279400" y="1006475"/>
            <a:ext cx="11607800" cy="8858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57200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latin typeface="Times New Roman" panose="02020603050405020304" pitchFamily="18" charset="0"/>
              </a:rPr>
              <a:t>6-6  </a:t>
            </a:r>
            <a:r>
              <a:rPr lang="zh-CN" altLang="en-US" sz="24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找出下列螺纹紧固件连接图中的错误。</a:t>
            </a:r>
            <a:endParaRPr lang="en-US" altLang="zh-CN" sz="2400" b="1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defTabSz="457200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(1)</a:t>
            </a:r>
            <a:endParaRPr lang="zh-CN" altLang="en-US" sz="20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437" name="文本框 6"/>
          <p:cNvSpPr txBox="1"/>
          <p:nvPr/>
        </p:nvSpPr>
        <p:spPr>
          <a:xfrm>
            <a:off x="1371600" y="590550"/>
            <a:ext cx="60960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/>
              <a:t>第</a:t>
            </a:r>
            <a:r>
              <a:rPr lang="en-US" altLang="zh-CN" sz="1800" b="1"/>
              <a:t>6</a:t>
            </a:r>
            <a:r>
              <a:rPr lang="zh-CN" altLang="en-US" sz="1800" b="1"/>
              <a:t>章 标准件与常用件</a:t>
            </a:r>
            <a:r>
              <a:rPr lang="zh-CN" altLang="en-US" sz="1800" b="1">
                <a:solidFill>
                  <a:srgbClr val="FF0000"/>
                </a:solidFill>
              </a:rPr>
              <a:t>习题</a:t>
            </a:r>
            <a:r>
              <a:rPr lang="zh-CN" altLang="en-US" sz="1800" b="1" dirty="0">
                <a:solidFill>
                  <a:srgbClr val="FF0000"/>
                </a:solidFill>
              </a:rPr>
              <a:t>解答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5" b="428"/>
          <a:stretch/>
        </p:blipFill>
        <p:spPr>
          <a:xfrm>
            <a:off x="6116208" y="1525084"/>
            <a:ext cx="4348592" cy="473182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动作按钮: 空白 11">
            <a:hlinkClick r:id="rId5" action="ppaction://hlinksldjump" highlightClick="1"/>
          </p:cNvPr>
          <p:cNvSpPr/>
          <p:nvPr/>
        </p:nvSpPr>
        <p:spPr>
          <a:xfrm>
            <a:off x="10212388" y="5851525"/>
            <a:ext cx="1250950" cy="403225"/>
          </a:xfrm>
          <a:prstGeom prst="actionButtonBlank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返回目录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动作按钮: 空白 12"/>
          <p:cNvSpPr/>
          <p:nvPr/>
        </p:nvSpPr>
        <p:spPr>
          <a:xfrm>
            <a:off x="10212388" y="5214938"/>
            <a:ext cx="1250950" cy="401638"/>
          </a:xfrm>
          <a:prstGeom prst="actionButtonBlank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答案</a:t>
            </a:r>
            <a:endParaRPr kumimoji="0" lang="en-US" altLang="zh-CN" sz="1800" b="0" i="0" u="none" strike="noStrike" kern="1200" cap="none" spc="0" normalizeH="0" baseline="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动作按钮: 空白 13"/>
          <p:cNvSpPr/>
          <p:nvPr/>
        </p:nvSpPr>
        <p:spPr>
          <a:xfrm>
            <a:off x="10212388" y="5214938"/>
            <a:ext cx="1250950" cy="401638"/>
          </a:xfrm>
          <a:prstGeom prst="actionButtonBlank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原题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3" grpId="1" animBg="1"/>
      <p:bldP spid="14" grpId="0" animBg="1"/>
      <p:bldP spid="1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2" descr="背景图案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2"/>
          <p:cNvSpPr txBox="1"/>
          <p:nvPr/>
        </p:nvSpPr>
        <p:spPr>
          <a:xfrm>
            <a:off x="279400" y="1006475"/>
            <a:ext cx="11607800" cy="8858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57200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latin typeface="Times New Roman" panose="02020603050405020304" pitchFamily="18" charset="0"/>
              </a:rPr>
              <a:t>6-6  </a:t>
            </a:r>
            <a:r>
              <a:rPr lang="zh-CN" altLang="en-US" sz="24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找出下列螺纹紧固件连接图中的错误。</a:t>
            </a:r>
            <a:endParaRPr lang="en-US" altLang="zh-CN" sz="2400" b="1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defTabSz="457200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(2)</a:t>
            </a:r>
            <a:endParaRPr lang="zh-CN" altLang="en-US" sz="20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460" name="文本框 6"/>
          <p:cNvSpPr txBox="1"/>
          <p:nvPr/>
        </p:nvSpPr>
        <p:spPr>
          <a:xfrm>
            <a:off x="1371600" y="590550"/>
            <a:ext cx="60960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/>
              <a:t>第</a:t>
            </a:r>
            <a:r>
              <a:rPr lang="en-US" altLang="zh-CN" sz="1800" b="1"/>
              <a:t>6</a:t>
            </a:r>
            <a:r>
              <a:rPr lang="zh-CN" altLang="en-US" sz="1800" b="1"/>
              <a:t>章 标准件与常用件</a:t>
            </a:r>
            <a:r>
              <a:rPr lang="zh-CN" altLang="en-US" sz="1800" b="1">
                <a:solidFill>
                  <a:srgbClr val="FF0000"/>
                </a:solidFill>
              </a:rPr>
              <a:t>习题</a:t>
            </a:r>
            <a:r>
              <a:rPr lang="zh-CN" altLang="en-US" sz="1800" b="1" dirty="0">
                <a:solidFill>
                  <a:srgbClr val="FF0000"/>
                </a:solidFill>
              </a:rPr>
              <a:t>解答</a:t>
            </a:r>
          </a:p>
        </p:txBody>
      </p:sp>
      <p:pic>
        <p:nvPicPr>
          <p:cNvPr id="19461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0440" y="1524915"/>
            <a:ext cx="5372100" cy="50033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60000" y="1449385"/>
            <a:ext cx="2418956" cy="50161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动作按钮: 空白 11">
            <a:hlinkClick r:id="rId5" action="ppaction://hlinksldjump" highlightClick="1"/>
          </p:cNvPr>
          <p:cNvSpPr/>
          <p:nvPr/>
        </p:nvSpPr>
        <p:spPr>
          <a:xfrm>
            <a:off x="10212388" y="5851525"/>
            <a:ext cx="1250950" cy="403225"/>
          </a:xfrm>
          <a:prstGeom prst="actionButtonBlank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返回目录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动作按钮: 空白 12"/>
          <p:cNvSpPr/>
          <p:nvPr/>
        </p:nvSpPr>
        <p:spPr>
          <a:xfrm>
            <a:off x="10212388" y="5214938"/>
            <a:ext cx="1250950" cy="401638"/>
          </a:xfrm>
          <a:prstGeom prst="actionButtonBlank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答案</a:t>
            </a:r>
            <a:endParaRPr kumimoji="0" lang="en-US" altLang="zh-CN" sz="1800" b="0" i="0" u="none" strike="noStrike" kern="1200" cap="none" spc="0" normalizeH="0" baseline="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动作按钮: 空白 13"/>
          <p:cNvSpPr/>
          <p:nvPr/>
        </p:nvSpPr>
        <p:spPr>
          <a:xfrm>
            <a:off x="10212388" y="5214938"/>
            <a:ext cx="1250950" cy="401638"/>
          </a:xfrm>
          <a:prstGeom prst="actionButtonBlank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原题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3" grpId="1" animBg="1"/>
      <p:bldP spid="14" grpId="0" animBg="1"/>
      <p:bldP spid="1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2" descr="背景图案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4" name="文本框 6"/>
          <p:cNvSpPr txBox="1"/>
          <p:nvPr/>
        </p:nvSpPr>
        <p:spPr>
          <a:xfrm>
            <a:off x="1371600" y="590550"/>
            <a:ext cx="60960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/>
              <a:t>第</a:t>
            </a:r>
            <a:r>
              <a:rPr lang="en-US" altLang="zh-CN" sz="1800" b="1"/>
              <a:t>6</a:t>
            </a:r>
            <a:r>
              <a:rPr lang="zh-CN" altLang="en-US" sz="1800" b="1"/>
              <a:t>章 标准件与常用件</a:t>
            </a:r>
            <a:r>
              <a:rPr lang="zh-CN" altLang="en-US" sz="1800" b="1">
                <a:solidFill>
                  <a:srgbClr val="FF0000"/>
                </a:solidFill>
              </a:rPr>
              <a:t>习题</a:t>
            </a:r>
            <a:r>
              <a:rPr lang="zh-CN" altLang="en-US" sz="1800" b="1" dirty="0">
                <a:solidFill>
                  <a:srgbClr val="FF0000"/>
                </a:solidFill>
              </a:rPr>
              <a:t>解答</a:t>
            </a:r>
          </a:p>
        </p:txBody>
      </p:sp>
      <p:pic>
        <p:nvPicPr>
          <p:cNvPr id="20485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8966" y="1813576"/>
            <a:ext cx="4611316" cy="504442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" b="927"/>
          <a:stretch/>
        </p:blipFill>
        <p:spPr>
          <a:xfrm>
            <a:off x="3010779" y="1955228"/>
            <a:ext cx="4639994" cy="486213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动作按钮: 空白 11">
            <a:hlinkClick r:id="rId5" action="ppaction://hlinksldjump" highlightClick="1"/>
          </p:cNvPr>
          <p:cNvSpPr/>
          <p:nvPr/>
        </p:nvSpPr>
        <p:spPr>
          <a:xfrm>
            <a:off x="10212388" y="5851525"/>
            <a:ext cx="1250950" cy="403225"/>
          </a:xfrm>
          <a:prstGeom prst="actionButtonBlank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返回目录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动作按钮: 空白 12"/>
          <p:cNvSpPr/>
          <p:nvPr/>
        </p:nvSpPr>
        <p:spPr>
          <a:xfrm>
            <a:off x="10212388" y="5214938"/>
            <a:ext cx="1250950" cy="401638"/>
          </a:xfrm>
          <a:prstGeom prst="actionButtonBlank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答案</a:t>
            </a:r>
            <a:endParaRPr kumimoji="0" lang="en-US" altLang="zh-CN" sz="1800" b="0" i="0" u="none" strike="noStrike" kern="1200" cap="none" spc="0" normalizeH="0" baseline="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动作按钮: 空白 13"/>
          <p:cNvSpPr/>
          <p:nvPr/>
        </p:nvSpPr>
        <p:spPr>
          <a:xfrm>
            <a:off x="10212388" y="5214938"/>
            <a:ext cx="1250950" cy="401638"/>
          </a:xfrm>
          <a:prstGeom prst="actionButtonBlank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原题</a:t>
            </a:r>
          </a:p>
        </p:txBody>
      </p:sp>
      <p:sp>
        <p:nvSpPr>
          <p:cNvPr id="5" name="文本框 2"/>
          <p:cNvSpPr txBox="1"/>
          <p:nvPr/>
        </p:nvSpPr>
        <p:spPr>
          <a:xfrm>
            <a:off x="279400" y="1006475"/>
            <a:ext cx="11912600" cy="4247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57200">
              <a:buNone/>
            </a:pPr>
            <a:r>
              <a:rPr lang="en-US" altLang="zh-CN" sz="2400" b="1">
                <a:latin typeface="Times New Roman" panose="02020603050405020304" pitchFamily="18" charset="0"/>
              </a:rPr>
              <a:t>6-7  </a:t>
            </a:r>
            <a:r>
              <a:rPr lang="zh-CN" altLang="en-US" sz="24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按要求画出下列螺纹紧固件连接图。</a:t>
            </a:r>
            <a:endParaRPr lang="en-US" altLang="zh-CN" sz="2400" b="1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7CC4EA5-760E-428A-B51A-5BB06C8714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400" y="1470894"/>
            <a:ext cx="11513142" cy="495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2" descr="背景图案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2"/>
          <p:cNvSpPr txBox="1"/>
          <p:nvPr/>
        </p:nvSpPr>
        <p:spPr>
          <a:xfrm>
            <a:off x="279400" y="1006475"/>
            <a:ext cx="11607800" cy="425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57200">
              <a:buNone/>
            </a:pPr>
            <a:r>
              <a:rPr lang="en-US" altLang="zh-CN" sz="2400" b="1">
                <a:latin typeface="Times New Roman" panose="02020603050405020304" pitchFamily="18" charset="0"/>
              </a:rPr>
              <a:t>6-7  </a:t>
            </a:r>
            <a:r>
              <a:rPr lang="zh-CN" altLang="en-US" sz="24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按要求画出下列螺纹紧固件连接图。</a:t>
            </a:r>
            <a:endParaRPr lang="en-US" altLang="zh-CN" sz="2400" b="1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508" name="文本框 6"/>
          <p:cNvSpPr txBox="1"/>
          <p:nvPr/>
        </p:nvSpPr>
        <p:spPr>
          <a:xfrm>
            <a:off x="1371600" y="590550"/>
            <a:ext cx="60960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/>
              <a:t>第</a:t>
            </a:r>
            <a:r>
              <a:rPr lang="en-US" altLang="zh-CN" sz="1800" b="1"/>
              <a:t>6</a:t>
            </a:r>
            <a:r>
              <a:rPr lang="zh-CN" altLang="en-US" sz="1800" b="1"/>
              <a:t>章 标准件与常用件</a:t>
            </a:r>
            <a:r>
              <a:rPr lang="zh-CN" altLang="en-US" sz="1800" b="1">
                <a:solidFill>
                  <a:srgbClr val="FF0000"/>
                </a:solidFill>
              </a:rPr>
              <a:t>习题</a:t>
            </a:r>
            <a:r>
              <a:rPr lang="zh-CN" altLang="en-US" sz="1800" b="1" dirty="0">
                <a:solidFill>
                  <a:srgbClr val="FF0000"/>
                </a:solidFill>
              </a:rPr>
              <a:t>解答</a:t>
            </a:r>
          </a:p>
        </p:txBody>
      </p:sp>
      <p:pic>
        <p:nvPicPr>
          <p:cNvPr id="21509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7680" y="1932979"/>
            <a:ext cx="2180148" cy="48811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6000" y="1932980"/>
            <a:ext cx="2239543" cy="487252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动作按钮: 空白 11">
            <a:hlinkClick r:id="rId5" action="ppaction://hlinksldjump" highlightClick="1"/>
          </p:cNvPr>
          <p:cNvSpPr/>
          <p:nvPr/>
        </p:nvSpPr>
        <p:spPr>
          <a:xfrm>
            <a:off x="10212388" y="5851525"/>
            <a:ext cx="1250950" cy="403225"/>
          </a:xfrm>
          <a:prstGeom prst="actionButtonBlank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返回目录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动作按钮: 空白 12"/>
          <p:cNvSpPr/>
          <p:nvPr/>
        </p:nvSpPr>
        <p:spPr>
          <a:xfrm>
            <a:off x="10212388" y="5214938"/>
            <a:ext cx="1250950" cy="401638"/>
          </a:xfrm>
          <a:prstGeom prst="actionButtonBlank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答案</a:t>
            </a:r>
            <a:endParaRPr kumimoji="0" lang="en-US" altLang="zh-CN" sz="1800" b="0" i="0" u="none" strike="noStrike" kern="1200" cap="none" spc="0" normalizeH="0" baseline="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动作按钮: 空白 13"/>
          <p:cNvSpPr/>
          <p:nvPr/>
        </p:nvSpPr>
        <p:spPr>
          <a:xfrm>
            <a:off x="10212388" y="5214938"/>
            <a:ext cx="1250950" cy="401638"/>
          </a:xfrm>
          <a:prstGeom prst="actionButtonBlank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原题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B6210BF-25AC-4277-BEE1-9E3A4020AC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400" y="1431925"/>
            <a:ext cx="11348033" cy="501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3" grpId="1" animBg="1"/>
      <p:bldP spid="14" grpId="0" animBg="1"/>
      <p:bldP spid="1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2" descr="背景图案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2"/>
          <p:cNvSpPr txBox="1"/>
          <p:nvPr/>
        </p:nvSpPr>
        <p:spPr>
          <a:xfrm>
            <a:off x="279400" y="1006475"/>
            <a:ext cx="11607800" cy="4247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57200">
              <a:buNone/>
            </a:pPr>
            <a:r>
              <a:rPr lang="en-US" altLang="zh-CN" sz="2400" b="1">
                <a:latin typeface="Times New Roman" panose="02020603050405020304" pitchFamily="18" charset="0"/>
              </a:rPr>
              <a:t>6-7  </a:t>
            </a:r>
            <a:r>
              <a:rPr lang="zh-CN" altLang="en-US" sz="24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按要求画出下列螺纹紧固件连接图。</a:t>
            </a:r>
            <a:endParaRPr lang="en-US" altLang="zh-CN" sz="2400" b="1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532" name="文本框 6"/>
          <p:cNvSpPr txBox="1"/>
          <p:nvPr/>
        </p:nvSpPr>
        <p:spPr>
          <a:xfrm>
            <a:off x="1371600" y="590550"/>
            <a:ext cx="60960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/>
              <a:t>第</a:t>
            </a:r>
            <a:r>
              <a:rPr lang="en-US" altLang="zh-CN" sz="1800" b="1"/>
              <a:t>6</a:t>
            </a:r>
            <a:r>
              <a:rPr lang="zh-CN" altLang="en-US" sz="1800" b="1"/>
              <a:t>章 标准件与常用件</a:t>
            </a:r>
            <a:r>
              <a:rPr lang="zh-CN" altLang="en-US" sz="1800" b="1">
                <a:solidFill>
                  <a:srgbClr val="FF0000"/>
                </a:solidFill>
              </a:rPr>
              <a:t>习题</a:t>
            </a:r>
            <a:r>
              <a:rPr lang="zh-CN" altLang="en-US" sz="1800" b="1" dirty="0">
                <a:solidFill>
                  <a:srgbClr val="FF0000"/>
                </a:solidFill>
              </a:rPr>
              <a:t>解答</a:t>
            </a:r>
          </a:p>
        </p:txBody>
      </p:sp>
      <p:pic>
        <p:nvPicPr>
          <p:cNvPr id="22533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4085" y="1770904"/>
            <a:ext cx="2322268" cy="5072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1872C95-58F1-4571-8F2C-594D91FDFF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00" y="1405792"/>
            <a:ext cx="11436938" cy="520727"/>
          </a:xfrm>
          <a:prstGeom prst="rect">
            <a:avLst/>
          </a:prstGeom>
        </p:spPr>
      </p:pic>
      <p:sp>
        <p:nvSpPr>
          <p:cNvPr id="13" name="动作按钮: 空白 12"/>
          <p:cNvSpPr/>
          <p:nvPr/>
        </p:nvSpPr>
        <p:spPr>
          <a:xfrm>
            <a:off x="10212388" y="5214938"/>
            <a:ext cx="1250950" cy="401638"/>
          </a:xfrm>
          <a:prstGeom prst="actionButtonBlank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答案</a:t>
            </a:r>
            <a:endParaRPr kumimoji="0" lang="en-US" altLang="zh-CN" sz="1800" b="0" i="0" u="none" strike="noStrike" kern="1200" cap="none" spc="0" normalizeH="0" baseline="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动作按钮: 空白 13"/>
          <p:cNvSpPr/>
          <p:nvPr/>
        </p:nvSpPr>
        <p:spPr>
          <a:xfrm>
            <a:off x="10212388" y="5214938"/>
            <a:ext cx="1250950" cy="401638"/>
          </a:xfrm>
          <a:prstGeom prst="actionButtonBlank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原题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19"/>
          <a:stretch/>
        </p:blipFill>
        <p:spPr>
          <a:xfrm>
            <a:off x="4303969" y="1713983"/>
            <a:ext cx="2250579" cy="512940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动作按钮: 空白 1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CCD2B101-FB44-8B5C-4938-ADCCCA8BEEA8}"/>
              </a:ext>
            </a:extLst>
          </p:cNvPr>
          <p:cNvSpPr/>
          <p:nvPr/>
        </p:nvSpPr>
        <p:spPr>
          <a:xfrm>
            <a:off x="10212388" y="5851525"/>
            <a:ext cx="1250950" cy="403225"/>
          </a:xfrm>
          <a:prstGeom prst="actionButtonBlank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返回目录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3" grpId="1" animBg="1"/>
      <p:bldP spid="14" grpId="0" animBg="1"/>
      <p:bldP spid="1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2" descr="图片包含 表格&#10;&#10;描述已自动生成">
            <a:extLst>
              <a:ext uri="{FF2B5EF4-FFF2-40B4-BE49-F238E27FC236}">
                <a16:creationId xmlns:a16="http://schemas.microsoft.com/office/drawing/2014/main" id="{05A5D41A-9A3F-FFCC-604A-8B31DD61C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2" descr="背景图案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6" name="文本框 6"/>
          <p:cNvSpPr txBox="1"/>
          <p:nvPr/>
        </p:nvSpPr>
        <p:spPr>
          <a:xfrm>
            <a:off x="1371600" y="590550"/>
            <a:ext cx="60960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/>
              <a:t>第</a:t>
            </a:r>
            <a:r>
              <a:rPr lang="en-US" altLang="zh-CN" sz="1800" b="1"/>
              <a:t>6</a:t>
            </a:r>
            <a:r>
              <a:rPr lang="zh-CN" altLang="en-US" sz="1800" b="1"/>
              <a:t>章 标准件与常用件</a:t>
            </a:r>
            <a:r>
              <a:rPr lang="zh-CN" altLang="en-US" sz="1800" b="1">
                <a:solidFill>
                  <a:srgbClr val="FF0000"/>
                </a:solidFill>
              </a:rPr>
              <a:t>习题</a:t>
            </a:r>
            <a:r>
              <a:rPr lang="zh-CN" altLang="en-US" sz="1800" b="1" dirty="0">
                <a:solidFill>
                  <a:srgbClr val="FF0000"/>
                </a:solidFill>
              </a:rPr>
              <a:t>解答</a:t>
            </a:r>
          </a:p>
        </p:txBody>
      </p:sp>
      <p:pic>
        <p:nvPicPr>
          <p:cNvPr id="23557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1830" y="1584000"/>
            <a:ext cx="7679342" cy="539126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9200" y="1735200"/>
            <a:ext cx="7541777" cy="49564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动作按钮: 空白 12"/>
          <p:cNvSpPr/>
          <p:nvPr/>
        </p:nvSpPr>
        <p:spPr>
          <a:xfrm>
            <a:off x="10212388" y="5214938"/>
            <a:ext cx="1250950" cy="401638"/>
          </a:xfrm>
          <a:prstGeom prst="actionButtonBlank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答案</a:t>
            </a:r>
            <a:endParaRPr kumimoji="0" lang="en-US" altLang="zh-CN" sz="1800" b="0" i="0" u="none" strike="noStrike" kern="1200" cap="none" spc="0" normalizeH="0" baseline="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动作按钮: 空白 13"/>
          <p:cNvSpPr/>
          <p:nvPr/>
        </p:nvSpPr>
        <p:spPr>
          <a:xfrm>
            <a:off x="10212388" y="5214938"/>
            <a:ext cx="1250950" cy="401638"/>
          </a:xfrm>
          <a:prstGeom prst="actionButtonBlank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原题</a:t>
            </a:r>
          </a:p>
        </p:txBody>
      </p:sp>
      <p:sp>
        <p:nvSpPr>
          <p:cNvPr id="5" name="文本框 2"/>
          <p:cNvSpPr txBox="1"/>
          <p:nvPr/>
        </p:nvSpPr>
        <p:spPr>
          <a:xfrm>
            <a:off x="279400" y="1006475"/>
            <a:ext cx="11607800" cy="7116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buNone/>
            </a:pPr>
            <a:r>
              <a:rPr lang="en-US" altLang="zh-CN" sz="2000" b="1">
                <a:latin typeface="Times New Roman" panose="02020603050405020304" pitchFamily="18" charset="0"/>
              </a:rPr>
              <a:t>6-8</a:t>
            </a:r>
            <a:r>
              <a:rPr lang="en-US" altLang="zh-CN" sz="2400" b="1">
                <a:latin typeface="Times New Roman" panose="02020603050405020304" pitchFamily="18" charset="0"/>
              </a:rPr>
              <a:t>  </a:t>
            </a:r>
            <a:r>
              <a:rPr lang="zh-CN" altLang="en-US" sz="20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已知直齿圆柱齿轮模数</a:t>
            </a:r>
            <a:r>
              <a:rPr lang="en-US" altLang="zh-CN" sz="20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m=3</a:t>
            </a:r>
            <a:r>
              <a:rPr lang="zh-CN" altLang="en-US" sz="20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，齿数</a:t>
            </a:r>
            <a:r>
              <a:rPr lang="en-US" altLang="zh-CN" sz="20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Z=20</a:t>
            </a:r>
            <a:r>
              <a:rPr lang="zh-CN" altLang="en-US" sz="20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，倒角为，求齿轮的分度圆、齿顶圆和齿根圆直径，完成齿轮的两视图。</a:t>
            </a:r>
            <a:endParaRPr lang="zh-CN" altLang="en-US" sz="20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动作按钮: 空白 1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D9F985BC-D474-238E-9F38-05EF064427E6}"/>
              </a:ext>
            </a:extLst>
          </p:cNvPr>
          <p:cNvSpPr/>
          <p:nvPr/>
        </p:nvSpPr>
        <p:spPr>
          <a:xfrm>
            <a:off x="10212388" y="5851525"/>
            <a:ext cx="1250950" cy="403225"/>
          </a:xfrm>
          <a:prstGeom prst="actionButtonBlank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返回目录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2" descr="背景图案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0" name="文本框 6"/>
          <p:cNvSpPr txBox="1"/>
          <p:nvPr/>
        </p:nvSpPr>
        <p:spPr>
          <a:xfrm>
            <a:off x="1371600" y="590550"/>
            <a:ext cx="60960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/>
              <a:t>第</a:t>
            </a:r>
            <a:r>
              <a:rPr lang="en-US" altLang="zh-CN" sz="1800" b="1"/>
              <a:t>6</a:t>
            </a:r>
            <a:r>
              <a:rPr lang="zh-CN" altLang="en-US" sz="1800" b="1"/>
              <a:t>章 标准件与常用件</a:t>
            </a:r>
            <a:r>
              <a:rPr lang="zh-CN" altLang="en-US" sz="1800" b="1">
                <a:solidFill>
                  <a:srgbClr val="FF0000"/>
                </a:solidFill>
              </a:rPr>
              <a:t>习题</a:t>
            </a:r>
            <a:r>
              <a:rPr lang="zh-CN" altLang="en-US" sz="1800" b="1" dirty="0">
                <a:solidFill>
                  <a:srgbClr val="FF0000"/>
                </a:solidFill>
              </a:rPr>
              <a:t>解答</a:t>
            </a:r>
          </a:p>
        </p:txBody>
      </p:sp>
      <p:pic>
        <p:nvPicPr>
          <p:cNvPr id="24581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1851" y="1826687"/>
            <a:ext cx="6176886" cy="493539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77200" y="1850400"/>
            <a:ext cx="6163116" cy="48987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动作按钮: 空白 12"/>
          <p:cNvSpPr/>
          <p:nvPr/>
        </p:nvSpPr>
        <p:spPr>
          <a:xfrm>
            <a:off x="10212388" y="5214938"/>
            <a:ext cx="1250950" cy="401638"/>
          </a:xfrm>
          <a:prstGeom prst="actionButtonBlank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答案</a:t>
            </a:r>
            <a:endParaRPr kumimoji="0" lang="en-US" altLang="zh-CN" sz="1800" b="0" i="0" u="none" strike="noStrike" kern="1200" cap="none" spc="0" normalizeH="0" baseline="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动作按钮: 空白 13"/>
          <p:cNvSpPr/>
          <p:nvPr/>
        </p:nvSpPr>
        <p:spPr>
          <a:xfrm>
            <a:off x="10212388" y="5214938"/>
            <a:ext cx="1250950" cy="401638"/>
          </a:xfrm>
          <a:prstGeom prst="actionButtonBlank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原题</a:t>
            </a:r>
          </a:p>
        </p:txBody>
      </p:sp>
      <p:sp>
        <p:nvSpPr>
          <p:cNvPr id="5" name="文本框 2"/>
          <p:cNvSpPr txBox="1"/>
          <p:nvPr/>
        </p:nvSpPr>
        <p:spPr>
          <a:xfrm>
            <a:off x="279400" y="1006475"/>
            <a:ext cx="11607800" cy="8858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57200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2000" b="1">
                <a:latin typeface="Times New Roman" panose="02020603050405020304" pitchFamily="18" charset="0"/>
              </a:rPr>
              <a:t>6-9</a:t>
            </a:r>
            <a:r>
              <a:rPr lang="en-US" altLang="zh-CN" sz="2400" b="1">
                <a:latin typeface="Times New Roman" panose="02020603050405020304" pitchFamily="18" charset="0"/>
              </a:rPr>
              <a:t>  </a:t>
            </a:r>
            <a:r>
              <a:rPr lang="zh-CN" altLang="en-US" sz="20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已知直齿圆柱齿轮模数</a:t>
            </a:r>
            <a:r>
              <a:rPr lang="en-US" altLang="zh-CN" sz="20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m=3</a:t>
            </a:r>
            <a:r>
              <a:rPr lang="zh-CN" altLang="en-US" sz="20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，小齿数</a:t>
            </a:r>
            <a:r>
              <a:rPr lang="en-US" altLang="zh-CN" sz="20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Z1=14</a:t>
            </a:r>
            <a:r>
              <a:rPr lang="zh-CN" altLang="en-US" sz="20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，中心距</a:t>
            </a:r>
            <a:r>
              <a:rPr lang="en-US" altLang="zh-CN" sz="20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a=60</a:t>
            </a:r>
            <a:r>
              <a:rPr lang="zh-CN" altLang="en-US" sz="20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，求两个齿轮的分度圆、齿顶圆和齿根圆直径，完成齿轮啮合的两视图。</a:t>
            </a:r>
            <a:endParaRPr lang="zh-CN" altLang="en-US" sz="24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动作按钮: 空白 1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457BAAC8-AE14-A92E-3D55-B600EB05EE67}"/>
              </a:ext>
            </a:extLst>
          </p:cNvPr>
          <p:cNvSpPr/>
          <p:nvPr/>
        </p:nvSpPr>
        <p:spPr>
          <a:xfrm>
            <a:off x="10212388" y="5851525"/>
            <a:ext cx="1250950" cy="403225"/>
          </a:xfrm>
          <a:prstGeom prst="actionButtonBlank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返回目录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2" descr="背景图案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4" name="文本框 6"/>
          <p:cNvSpPr txBox="1"/>
          <p:nvPr/>
        </p:nvSpPr>
        <p:spPr>
          <a:xfrm>
            <a:off x="1371600" y="590550"/>
            <a:ext cx="60960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/>
              <a:t>第</a:t>
            </a:r>
            <a:r>
              <a:rPr lang="en-US" altLang="zh-CN" sz="1800" b="1"/>
              <a:t>6</a:t>
            </a:r>
            <a:r>
              <a:rPr lang="zh-CN" altLang="en-US" sz="1800" b="1"/>
              <a:t>章 标准件与常用件</a:t>
            </a:r>
            <a:r>
              <a:rPr lang="zh-CN" altLang="en-US" sz="1800" b="1">
                <a:solidFill>
                  <a:srgbClr val="FF0000"/>
                </a:solidFill>
              </a:rPr>
              <a:t>习题</a:t>
            </a:r>
            <a:r>
              <a:rPr lang="zh-CN" altLang="en-US" sz="1800" b="1" dirty="0">
                <a:solidFill>
                  <a:srgbClr val="FF0000"/>
                </a:solidFill>
              </a:rPr>
              <a:t>解答</a:t>
            </a:r>
          </a:p>
        </p:txBody>
      </p:sp>
      <p:pic>
        <p:nvPicPr>
          <p:cNvPr id="25605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4"/>
          <a:stretch/>
        </p:blipFill>
        <p:spPr>
          <a:xfrm>
            <a:off x="86740" y="2350797"/>
            <a:ext cx="4373145" cy="390395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05"/>
          <a:stretch/>
        </p:blipFill>
        <p:spPr>
          <a:xfrm>
            <a:off x="68740" y="2325076"/>
            <a:ext cx="4786912" cy="39051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动作按钮: 空白 12"/>
          <p:cNvSpPr/>
          <p:nvPr/>
        </p:nvSpPr>
        <p:spPr>
          <a:xfrm>
            <a:off x="10212388" y="5214938"/>
            <a:ext cx="1250950" cy="401638"/>
          </a:xfrm>
          <a:prstGeom prst="actionButtonBlank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答案</a:t>
            </a:r>
            <a:endParaRPr kumimoji="0" lang="en-US" altLang="zh-CN" sz="1800" b="0" i="0" u="none" strike="noStrike" kern="1200" cap="none" spc="0" normalizeH="0" baseline="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动作按钮: 空白 13"/>
          <p:cNvSpPr/>
          <p:nvPr/>
        </p:nvSpPr>
        <p:spPr>
          <a:xfrm>
            <a:off x="10212388" y="5214938"/>
            <a:ext cx="1250950" cy="401638"/>
          </a:xfrm>
          <a:prstGeom prst="actionButtonBlank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原题</a:t>
            </a:r>
          </a:p>
        </p:txBody>
      </p:sp>
      <p:sp>
        <p:nvSpPr>
          <p:cNvPr id="5" name="文本框 2"/>
          <p:cNvSpPr txBox="1"/>
          <p:nvPr/>
        </p:nvSpPr>
        <p:spPr>
          <a:xfrm>
            <a:off x="279400" y="1006475"/>
            <a:ext cx="11607800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sz="2000" b="1">
                <a:latin typeface="Times New Roman" panose="02020603050405020304" pitchFamily="18" charset="0"/>
              </a:rPr>
              <a:t>6-10</a:t>
            </a:r>
            <a:r>
              <a:rPr lang="en-US" altLang="zh-CN" sz="1800" b="1">
                <a:latin typeface="Times New Roman" panose="02020603050405020304" pitchFamily="18" charset="0"/>
              </a:rPr>
              <a:t>  </a:t>
            </a:r>
            <a:r>
              <a:rPr lang="zh-CN" altLang="en-US" sz="20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已知齿轮和轴用</a:t>
            </a:r>
            <a:r>
              <a:rPr lang="en-US" altLang="zh-CN" sz="20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zh-CN" altLang="en-US" sz="20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型普通平键联结，轴孔直径为</a:t>
            </a:r>
            <a:r>
              <a:rPr lang="en-US" altLang="zh-CN" sz="20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20mm</a:t>
            </a:r>
            <a:r>
              <a:rPr lang="zh-CN" altLang="en-US" sz="20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，键宽</a:t>
            </a:r>
            <a:r>
              <a:rPr lang="en-US" altLang="zh-CN" sz="20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b=6mm</a:t>
            </a:r>
            <a:r>
              <a:rPr lang="zh-CN" altLang="en-US" sz="20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，键长</a:t>
            </a:r>
            <a:r>
              <a:rPr lang="en-US" altLang="zh-CN" sz="20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20mm</a:t>
            </a:r>
            <a:r>
              <a:rPr lang="zh-CN" altLang="en-US" sz="20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。要求写出键的规定标记，查表确定键槽的尺寸，画全下列各视图和断面图中所缺漏的图线，并在轴的断面图和齿轮的局部视图中标注轴孔直径和键槽的尺寸。</a:t>
            </a:r>
            <a:endParaRPr lang="zh-CN" altLang="en-US" sz="24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D86AF32-B70A-4DC8-A6DF-F88C612CF0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8914" y="3069954"/>
            <a:ext cx="4786912" cy="284252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AB98E2F-2444-4BE4-9457-D484DD206B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8913" y="3095967"/>
            <a:ext cx="4573834" cy="2795917"/>
          </a:xfrm>
          <a:prstGeom prst="rect">
            <a:avLst/>
          </a:prstGeom>
        </p:spPr>
      </p:pic>
      <p:sp>
        <p:nvSpPr>
          <p:cNvPr id="2" name="动作按钮: 空白 1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235CBD68-E837-2CAD-1C3A-F47B3D61DF93}"/>
              </a:ext>
            </a:extLst>
          </p:cNvPr>
          <p:cNvSpPr/>
          <p:nvPr/>
        </p:nvSpPr>
        <p:spPr>
          <a:xfrm>
            <a:off x="10212388" y="5851525"/>
            <a:ext cx="1250950" cy="403225"/>
          </a:xfrm>
          <a:prstGeom prst="actionButtonBlank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返回目录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2" descr="背景图案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8" name="文本框 6"/>
          <p:cNvSpPr txBox="1"/>
          <p:nvPr/>
        </p:nvSpPr>
        <p:spPr>
          <a:xfrm>
            <a:off x="1371600" y="590550"/>
            <a:ext cx="60960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/>
              <a:t>第</a:t>
            </a:r>
            <a:r>
              <a:rPr lang="en-US" altLang="zh-CN" sz="1800" b="1"/>
              <a:t>6</a:t>
            </a:r>
            <a:r>
              <a:rPr lang="zh-CN" altLang="en-US" sz="1800" b="1"/>
              <a:t>章 标准件与常用件</a:t>
            </a:r>
            <a:r>
              <a:rPr lang="zh-CN" altLang="en-US" sz="1800" b="1">
                <a:solidFill>
                  <a:srgbClr val="FF0000"/>
                </a:solidFill>
              </a:rPr>
              <a:t>习题</a:t>
            </a:r>
            <a:r>
              <a:rPr lang="zh-CN" altLang="en-US" sz="1800" b="1" dirty="0">
                <a:solidFill>
                  <a:srgbClr val="FF0000"/>
                </a:solidFill>
              </a:rPr>
              <a:t>解答</a:t>
            </a:r>
          </a:p>
        </p:txBody>
      </p:sp>
      <p:pic>
        <p:nvPicPr>
          <p:cNvPr id="26629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7162" y="1833955"/>
            <a:ext cx="8718352" cy="408132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873" y="1803115"/>
            <a:ext cx="8730025" cy="48809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动作按钮: 空白 12"/>
          <p:cNvSpPr/>
          <p:nvPr/>
        </p:nvSpPr>
        <p:spPr>
          <a:xfrm>
            <a:off x="10212388" y="5214938"/>
            <a:ext cx="1250950" cy="401638"/>
          </a:xfrm>
          <a:prstGeom prst="actionButtonBlank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答案</a:t>
            </a:r>
            <a:endParaRPr kumimoji="0" lang="en-US" altLang="zh-CN" sz="1800" b="0" i="0" u="none" strike="noStrike" kern="1200" cap="none" spc="0" normalizeH="0" baseline="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动作按钮: 空白 13"/>
          <p:cNvSpPr/>
          <p:nvPr/>
        </p:nvSpPr>
        <p:spPr>
          <a:xfrm>
            <a:off x="10212388" y="5214938"/>
            <a:ext cx="1250950" cy="401638"/>
          </a:xfrm>
          <a:prstGeom prst="actionButtonBlank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原题</a:t>
            </a:r>
          </a:p>
        </p:txBody>
      </p:sp>
      <p:sp>
        <p:nvSpPr>
          <p:cNvPr id="5" name="文本框 2"/>
          <p:cNvSpPr txBox="1"/>
          <p:nvPr/>
        </p:nvSpPr>
        <p:spPr>
          <a:xfrm>
            <a:off x="279400" y="1006475"/>
            <a:ext cx="11607800" cy="7571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buNone/>
            </a:pPr>
            <a:r>
              <a:rPr lang="en-US" altLang="zh-CN" sz="2400" b="1">
                <a:latin typeface="Times New Roman" panose="02020603050405020304" pitchFamily="18" charset="0"/>
              </a:rPr>
              <a:t>6-11  </a:t>
            </a:r>
            <a:r>
              <a:rPr lang="zh-CN" altLang="en-US" sz="24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已知轴用滚动轴承支撑，两支撑段处的直径分别为 </a:t>
            </a:r>
            <a:r>
              <a:rPr lang="en-US" altLang="zh-CN" sz="24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25mm</a:t>
            </a:r>
            <a:r>
              <a:rPr lang="zh-CN" altLang="en-US" sz="24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en-US" altLang="zh-CN" sz="24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15mm</a:t>
            </a:r>
            <a:r>
              <a:rPr lang="zh-CN" altLang="en-US" sz="24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，用规定画法画出滚动轴承的另一侧。</a:t>
            </a:r>
            <a:endParaRPr lang="zh-CN" altLang="en-US" sz="24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动作按钮: 空白 1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7613AFBC-69CB-2E2A-4B9A-2F92602F024E}"/>
              </a:ext>
            </a:extLst>
          </p:cNvPr>
          <p:cNvSpPr/>
          <p:nvPr/>
        </p:nvSpPr>
        <p:spPr>
          <a:xfrm>
            <a:off x="10212388" y="5851525"/>
            <a:ext cx="1250950" cy="403225"/>
          </a:xfrm>
          <a:prstGeom prst="actionButtonBlank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返回目录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" descr="文本&#10;&#10;中度可信度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3781425" y="3140075"/>
            <a:ext cx="4918075" cy="1295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2" name="文本框 1"/>
          <p:cNvSpPr txBox="1"/>
          <p:nvPr/>
        </p:nvSpPr>
        <p:spPr>
          <a:xfrm>
            <a:off x="469900" y="3070225"/>
            <a:ext cx="11303000" cy="10156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6000" b="1"/>
              <a:t>第</a:t>
            </a:r>
            <a:r>
              <a:rPr lang="en-US" altLang="zh-CN" sz="6000" b="1" dirty="0"/>
              <a:t>6</a:t>
            </a:r>
            <a:r>
              <a:rPr lang="zh-CN" altLang="en-US" sz="6000" b="1"/>
              <a:t>章 标准件和常用件</a:t>
            </a:r>
            <a:r>
              <a:rPr lang="zh-CN" altLang="en-US" sz="6000" b="1">
                <a:solidFill>
                  <a:srgbClr val="C00000"/>
                </a:solidFill>
              </a:rPr>
              <a:t>习题</a:t>
            </a:r>
            <a:r>
              <a:rPr lang="zh-CN" altLang="en-US" sz="6000" b="1" dirty="0">
                <a:solidFill>
                  <a:srgbClr val="C00000"/>
                </a:solidFill>
              </a:rPr>
              <a:t>解答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2" descr="图片包含 表格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2459038" y="223838"/>
            <a:ext cx="3294063" cy="62753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6" name="文本框 2"/>
          <p:cNvSpPr txBox="1"/>
          <p:nvPr/>
        </p:nvSpPr>
        <p:spPr>
          <a:xfrm>
            <a:off x="2459038" y="455613"/>
            <a:ext cx="3979862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/>
              <a:t>第</a:t>
            </a:r>
            <a:r>
              <a:rPr lang="en-US" altLang="zh-CN" sz="2000" b="1" dirty="0"/>
              <a:t>6</a:t>
            </a:r>
            <a:r>
              <a:rPr lang="zh-CN" altLang="en-US" sz="2000" b="1"/>
              <a:t>章 标准件与常用件</a:t>
            </a:r>
            <a:r>
              <a:rPr lang="zh-CN" altLang="en-US" sz="2000" b="1">
                <a:solidFill>
                  <a:srgbClr val="FF0000"/>
                </a:solidFill>
              </a:rPr>
              <a:t>习题</a:t>
            </a:r>
            <a:r>
              <a:rPr lang="zh-CN" altLang="en-US" sz="2000" b="1" dirty="0">
                <a:solidFill>
                  <a:srgbClr val="FF0000"/>
                </a:solidFill>
              </a:rPr>
              <a:t>解答</a:t>
            </a:r>
          </a:p>
        </p:txBody>
      </p:sp>
      <p:sp>
        <p:nvSpPr>
          <p:cNvPr id="4" name="矩形: 圆角 3"/>
          <p:cNvSpPr/>
          <p:nvPr/>
        </p:nvSpPr>
        <p:spPr>
          <a:xfrm>
            <a:off x="515938" y="922338"/>
            <a:ext cx="2024063" cy="40005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习题目录</a:t>
            </a:r>
          </a:p>
        </p:txBody>
      </p:sp>
      <p:grpSp>
        <p:nvGrpSpPr>
          <p:cNvPr id="3078" name="组合 5"/>
          <p:cNvGrpSpPr/>
          <p:nvPr/>
        </p:nvGrpSpPr>
        <p:grpSpPr>
          <a:xfrm>
            <a:off x="617934" y="1603375"/>
            <a:ext cx="2171304" cy="1450794"/>
            <a:chOff x="351894" y="1779573"/>
            <a:chExt cx="2787288" cy="1758052"/>
          </a:xfrm>
        </p:grpSpPr>
        <p:pic>
          <p:nvPicPr>
            <p:cNvPr id="7" name="图片 6">
              <a:hlinkClick r:id="rId3" action="ppaction://hlinksldjump"/>
            </p:cNvPr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1894" y="1779573"/>
              <a:ext cx="2772512" cy="1744806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srgbClr val="000000">
                  <a:alpha val="39999"/>
                </a:srgbClr>
              </a:outerShdw>
            </a:effectLst>
          </p:spPr>
        </p:pic>
        <p:sp>
          <p:nvSpPr>
            <p:cNvPr id="8" name="文本框 7">
              <a:hlinkClick r:id="rId3" action="ppaction://hlinksldjump"/>
            </p:cNvPr>
            <p:cNvSpPr txBox="1"/>
            <p:nvPr/>
          </p:nvSpPr>
          <p:spPr>
            <a:xfrm>
              <a:off x="2223953" y="3164665"/>
              <a:ext cx="915229" cy="372960"/>
            </a:xfrm>
            <a:prstGeom prst="rect">
              <a:avLst/>
            </a:prstGeom>
            <a:solidFill>
              <a:srgbClr val="3556E3"/>
            </a:solidFill>
            <a:ln>
              <a:noFill/>
            </a:ln>
            <a:effectLst>
              <a:innerShdw blurRad="127000" dist="63500" dir="1800000">
                <a:prstClr val="black">
                  <a:alpha val="50000"/>
                </a:prstClr>
              </a:innerShdw>
              <a:softEdge rad="12700"/>
            </a:effectLst>
            <a:scene3d>
              <a:camera prst="orthographicFront"/>
              <a:lightRig rig="threePt" dir="t">
                <a:rot lat="0" lon="0" rev="1800000"/>
              </a:lightRig>
            </a:scene3d>
            <a:sp3d prstMaterial="matte"/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40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6</a:t>
              </a:r>
              <a:r>
                <a:rPr kumimoji="0" lang="en-US" altLang="zh-CN" sz="1400" b="0" i="0" u="none" strike="noStrike" kern="1200" cap="none" spc="0" normalizeH="0" baseline="0" noProof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-1</a:t>
              </a:r>
              <a:r>
                <a:rPr lang="en-US" altLang="zh-CN" sz="140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(1)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10" name="图片 9">
            <a:hlinkClick r:id="rId5" action="ppaction://hlinksldjump"/>
          </p:cNvPr>
          <p:cNvPicPr>
            <a:picLocks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7935" y="3387725"/>
            <a:ext cx="2159794" cy="143986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39999"/>
              </a:srgbClr>
            </a:outerShdw>
          </a:effectLst>
        </p:spPr>
      </p:pic>
      <p:pic>
        <p:nvPicPr>
          <p:cNvPr id="13" name="图片 12">
            <a:hlinkClick r:id="rId7" action="ppaction://hlinksldjump"/>
          </p:cNvPr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84563" y="3387990"/>
            <a:ext cx="2159000" cy="143933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39999"/>
              </a:srgbClr>
            </a:outerShdw>
          </a:effectLst>
        </p:spPr>
      </p:pic>
      <p:pic>
        <p:nvPicPr>
          <p:cNvPr id="16" name="图片 15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46010" y="3371850"/>
            <a:ext cx="2159794" cy="143986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39999"/>
              </a:srgbClr>
            </a:outerShdw>
          </a:effectLst>
        </p:spPr>
      </p:pic>
      <p:grpSp>
        <p:nvGrpSpPr>
          <p:cNvPr id="3082" name="组合 5"/>
          <p:cNvGrpSpPr/>
          <p:nvPr/>
        </p:nvGrpSpPr>
        <p:grpSpPr>
          <a:xfrm>
            <a:off x="3475038" y="1600465"/>
            <a:ext cx="2159000" cy="1499239"/>
            <a:chOff x="116645" y="1726765"/>
            <a:chExt cx="2946405" cy="2015075"/>
          </a:xfrm>
        </p:grpSpPr>
        <p:pic>
          <p:nvPicPr>
            <p:cNvPr id="22" name="图片 21">
              <a:hlinkClick r:id="rId1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6645" y="1726765"/>
              <a:ext cx="2946405" cy="1934557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srgbClr val="000000">
                  <a:alpha val="39999"/>
                </a:srgbClr>
              </a:outerShdw>
            </a:effectLst>
          </p:spPr>
        </p:pic>
        <p:sp>
          <p:nvSpPr>
            <p:cNvPr id="23" name="文本框 22">
              <a:hlinkClick r:id="rId11" action="ppaction://hlinksldjump"/>
            </p:cNvPr>
            <p:cNvSpPr txBox="1"/>
            <p:nvPr/>
          </p:nvSpPr>
          <p:spPr>
            <a:xfrm>
              <a:off x="2147819" y="3328168"/>
              <a:ext cx="915231" cy="413672"/>
            </a:xfrm>
            <a:prstGeom prst="rect">
              <a:avLst/>
            </a:prstGeom>
            <a:solidFill>
              <a:srgbClr val="3556E3"/>
            </a:solidFill>
            <a:ln>
              <a:noFill/>
            </a:ln>
            <a:effectLst>
              <a:innerShdw blurRad="127000" dist="63500" dir="1800000">
                <a:prstClr val="black">
                  <a:alpha val="50000"/>
                </a:prstClr>
              </a:innerShdw>
              <a:softEdge rad="12700"/>
            </a:effectLst>
            <a:scene3d>
              <a:camera prst="orthographicFront"/>
              <a:lightRig rig="threePt" dir="t">
                <a:rot lat="0" lon="0" rev="1800000"/>
              </a:lightRig>
            </a:scene3d>
            <a:sp3d prstMaterial="matte"/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40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6</a:t>
              </a:r>
              <a:r>
                <a:rPr kumimoji="0" lang="en-US" altLang="zh-CN" sz="1400" b="0" i="0" u="none" strike="noStrike" kern="1200" cap="none" spc="0" normalizeH="0" baseline="0" noProof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-1(2)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25" name="图片 24">
            <a:hlinkClick r:id="rId13" action="ppaction://hlinksldjump"/>
          </p:cNvPr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99213" y="1609990"/>
            <a:ext cx="2159000" cy="143933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39999"/>
              </a:srgbClr>
            </a:outerShdw>
          </a:effectLst>
        </p:spPr>
      </p:pic>
      <p:pic>
        <p:nvPicPr>
          <p:cNvPr id="28" name="图片 27">
            <a:hlinkClick r:id="rId15" action="ppaction://hlinksldjump"/>
          </p:cNvPr>
          <p:cNvPicPr>
            <a:picLocks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46010" y="1600200"/>
            <a:ext cx="2159794" cy="143986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39999"/>
              </a:srgbClr>
            </a:outerShdw>
          </a:effectLst>
        </p:spPr>
      </p:pic>
      <p:pic>
        <p:nvPicPr>
          <p:cNvPr id="31" name="图片 30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7935" y="5113338"/>
            <a:ext cx="2159794" cy="143986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39999"/>
              </a:srgbClr>
            </a:outerShdw>
          </a:effectLst>
        </p:spPr>
      </p:pic>
      <p:pic>
        <p:nvPicPr>
          <p:cNvPr id="34" name="图片 33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82975" y="5110692"/>
            <a:ext cx="2160588" cy="144039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39999"/>
              </a:srgbClr>
            </a:outerShdw>
          </a:effectLst>
        </p:spPr>
      </p:pic>
      <p:pic>
        <p:nvPicPr>
          <p:cNvPr id="37" name="图片 36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45613" y="5110692"/>
            <a:ext cx="2160588" cy="144039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39999"/>
              </a:srgbClr>
            </a:outerShdw>
          </a:effectLst>
        </p:spPr>
      </p:pic>
      <p:pic>
        <p:nvPicPr>
          <p:cNvPr id="40" name="图片 39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99213" y="5117571"/>
            <a:ext cx="2159000" cy="143933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39999"/>
              </a:srgbClr>
            </a:outerShdw>
          </a:effectLst>
        </p:spPr>
      </p:pic>
      <p:pic>
        <p:nvPicPr>
          <p:cNvPr id="43" name="图片 42">
            <a:hlinkClick r:id="rId25" action="ppaction://hlinksldjump"/>
          </p:cNvPr>
          <p:cNvPicPr>
            <a:picLocks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11913" y="3381640"/>
            <a:ext cx="2159000" cy="143933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39999"/>
              </a:srgbClr>
            </a:outerShdw>
          </a:effectLst>
        </p:spPr>
      </p:pic>
      <p:sp>
        <p:nvSpPr>
          <p:cNvPr id="47" name="文本框 46">
            <a:hlinkClick r:id="rId5" action="ppaction://hlinksldjump"/>
          </p:cNvPr>
          <p:cNvSpPr txBox="1"/>
          <p:nvPr/>
        </p:nvSpPr>
        <p:spPr bwMode="auto">
          <a:xfrm>
            <a:off x="2114285" y="4549433"/>
            <a:ext cx="670952" cy="307777"/>
          </a:xfrm>
          <a:prstGeom prst="rect">
            <a:avLst/>
          </a:prstGeom>
          <a:solidFill>
            <a:srgbClr val="3556E3"/>
          </a:solidFill>
          <a:ln>
            <a:noFill/>
          </a:ln>
          <a:effectLst>
            <a:innerShdw blurRad="127000" dist="63500" dir="1800000">
              <a:prstClr val="black">
                <a:alpha val="50000"/>
              </a:prstClr>
            </a:innerShdw>
            <a:softEdge rad="12700"/>
          </a:effectLst>
          <a:scene3d>
            <a:camera prst="orthographicFront"/>
            <a:lightRig rig="threePt" dir="t">
              <a:rot lat="0" lon="0" rev="1800000"/>
            </a:lightRig>
          </a:scene3d>
          <a:sp3d prstMaterial="matte"/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4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kumimoji="0" lang="en-US" altLang="zh-CN" sz="1400" b="0" i="0" u="none" strike="noStrike" kern="1200" cap="none" spc="0" normalizeH="0" baseline="0" noProof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-3(2)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" name="文本框 47">
            <a:hlinkClick r:id="rId19" action="ppaction://hlinksldjump"/>
          </p:cNvPr>
          <p:cNvSpPr txBox="1"/>
          <p:nvPr/>
        </p:nvSpPr>
        <p:spPr bwMode="auto">
          <a:xfrm>
            <a:off x="4978807" y="6276236"/>
            <a:ext cx="670952" cy="307777"/>
          </a:xfrm>
          <a:prstGeom prst="rect">
            <a:avLst/>
          </a:prstGeom>
          <a:solidFill>
            <a:srgbClr val="3556E3"/>
          </a:solidFill>
          <a:ln>
            <a:noFill/>
          </a:ln>
          <a:effectLst>
            <a:innerShdw blurRad="127000" dist="63500" dir="1800000">
              <a:prstClr val="black">
                <a:alpha val="50000"/>
              </a:prstClr>
            </a:innerShdw>
            <a:softEdge rad="12700"/>
          </a:effectLst>
          <a:scene3d>
            <a:camera prst="orthographicFront"/>
            <a:lightRig rig="threePt" dir="t">
              <a:rot lat="0" lon="0" rev="1800000"/>
            </a:lightRig>
          </a:scene3d>
          <a:sp3d prstMaterial="matte"/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4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kumimoji="0" lang="en-US" altLang="zh-CN" sz="1400" b="0" i="0" u="none" strike="noStrike" kern="1200" cap="none" spc="0" normalizeH="0" baseline="0" noProof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-6(1)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" name="文本框 48">
            <a:hlinkClick r:id="rId7" action="ppaction://hlinksldjump"/>
          </p:cNvPr>
          <p:cNvSpPr txBox="1"/>
          <p:nvPr/>
        </p:nvSpPr>
        <p:spPr bwMode="auto">
          <a:xfrm>
            <a:off x="4963570" y="4569539"/>
            <a:ext cx="670952" cy="307777"/>
          </a:xfrm>
          <a:prstGeom prst="rect">
            <a:avLst/>
          </a:prstGeom>
          <a:solidFill>
            <a:srgbClr val="3556E3"/>
          </a:solidFill>
          <a:ln>
            <a:noFill/>
          </a:ln>
          <a:effectLst>
            <a:innerShdw blurRad="127000" dist="63500" dir="1800000">
              <a:prstClr val="black">
                <a:alpha val="50000"/>
              </a:prstClr>
            </a:innerShdw>
            <a:softEdge rad="12700"/>
          </a:effectLst>
          <a:scene3d>
            <a:camera prst="orthographicFront"/>
            <a:lightRig rig="threePt" dir="t">
              <a:rot lat="0" lon="0" rev="1800000"/>
            </a:lightRig>
          </a:scene3d>
          <a:sp3d prstMaterial="matte"/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4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kumimoji="0" lang="en-US" altLang="zh-CN" sz="1400" b="0" i="0" u="none" strike="noStrike" kern="1200" cap="none" spc="0" normalizeH="0" baseline="0" noProof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-3(3)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0" name="文本框 49">
            <a:hlinkClick r:id="rId23" action="ppaction://hlinksldjump"/>
          </p:cNvPr>
          <p:cNvSpPr txBox="1"/>
          <p:nvPr/>
        </p:nvSpPr>
        <p:spPr bwMode="auto">
          <a:xfrm>
            <a:off x="7909506" y="6264881"/>
            <a:ext cx="670952" cy="307777"/>
          </a:xfrm>
          <a:prstGeom prst="rect">
            <a:avLst/>
          </a:prstGeom>
          <a:solidFill>
            <a:srgbClr val="3556E3"/>
          </a:solidFill>
          <a:ln>
            <a:noFill/>
          </a:ln>
          <a:effectLst>
            <a:innerShdw blurRad="127000" dist="63500" dir="1800000">
              <a:prstClr val="black">
                <a:alpha val="50000"/>
              </a:prstClr>
            </a:innerShdw>
            <a:softEdge rad="12700"/>
          </a:effectLst>
          <a:scene3d>
            <a:camera prst="orthographicFront"/>
            <a:lightRig rig="threePt" dir="t">
              <a:rot lat="0" lon="0" rev="1800000"/>
            </a:lightRig>
          </a:scene3d>
          <a:sp3d prstMaterial="matte"/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4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kumimoji="0" lang="en-US" altLang="zh-CN" sz="1400" b="0" i="0" u="none" strike="noStrike" kern="1200" cap="none" spc="0" normalizeH="0" baseline="0" noProof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-6(2)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" name="文本框 50">
            <a:hlinkClick r:id="rId13" action="ppaction://hlinksldjump"/>
          </p:cNvPr>
          <p:cNvSpPr txBox="1"/>
          <p:nvPr/>
        </p:nvSpPr>
        <p:spPr bwMode="auto">
          <a:xfrm>
            <a:off x="7909506" y="2774670"/>
            <a:ext cx="670952" cy="307777"/>
          </a:xfrm>
          <a:prstGeom prst="rect">
            <a:avLst/>
          </a:prstGeom>
          <a:solidFill>
            <a:srgbClr val="3556E3"/>
          </a:solidFill>
          <a:ln>
            <a:noFill/>
          </a:ln>
          <a:effectLst>
            <a:innerShdw blurRad="127000" dist="63500" dir="1800000">
              <a:prstClr val="black">
                <a:alpha val="50000"/>
              </a:prstClr>
            </a:innerShdw>
            <a:softEdge rad="12700"/>
          </a:effectLst>
          <a:scene3d>
            <a:camera prst="orthographicFront"/>
            <a:lightRig rig="threePt" dir="t">
              <a:rot lat="0" lon="0" rev="1800000"/>
            </a:lightRig>
          </a:scene3d>
          <a:sp3d prstMaterial="matte"/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4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kumimoji="0" lang="en-US" altLang="zh-CN" sz="1400" b="0" i="0" u="none" strike="noStrike" kern="1200" cap="none" spc="0" normalizeH="0" baseline="0" noProof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-2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2" name="文本框 51">
            <a:hlinkClick r:id="rId25" action="ppaction://hlinksldjump"/>
          </p:cNvPr>
          <p:cNvSpPr txBox="1"/>
          <p:nvPr/>
        </p:nvSpPr>
        <p:spPr bwMode="auto">
          <a:xfrm>
            <a:off x="7909506" y="4536730"/>
            <a:ext cx="670952" cy="307777"/>
          </a:xfrm>
          <a:prstGeom prst="rect">
            <a:avLst/>
          </a:prstGeom>
          <a:solidFill>
            <a:srgbClr val="3556E3"/>
          </a:solidFill>
          <a:ln>
            <a:noFill/>
          </a:ln>
          <a:effectLst>
            <a:innerShdw blurRad="127000" dist="63500" dir="1800000">
              <a:prstClr val="black">
                <a:alpha val="50000"/>
              </a:prstClr>
            </a:innerShdw>
            <a:softEdge rad="12700"/>
          </a:effectLst>
          <a:scene3d>
            <a:camera prst="orthographicFront"/>
            <a:lightRig rig="threePt" dir="t">
              <a:rot lat="0" lon="0" rev="1800000"/>
            </a:lightRig>
          </a:scene3d>
          <a:sp3d prstMaterial="matte"/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4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kumimoji="0" lang="en-US" altLang="zh-CN" sz="1400" b="0" i="0" u="none" strike="noStrike" kern="1200" cap="none" spc="0" normalizeH="0" baseline="0" noProof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-3(4)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3" name="文本框 52">
            <a:hlinkClick r:id="rId21" action="ppaction://hlinksldjump"/>
          </p:cNvPr>
          <p:cNvSpPr txBox="1"/>
          <p:nvPr/>
        </p:nvSpPr>
        <p:spPr bwMode="auto">
          <a:xfrm>
            <a:off x="10834953" y="6258244"/>
            <a:ext cx="670952" cy="307777"/>
          </a:xfrm>
          <a:prstGeom prst="rect">
            <a:avLst/>
          </a:prstGeom>
          <a:solidFill>
            <a:srgbClr val="3556E3"/>
          </a:solidFill>
          <a:ln>
            <a:noFill/>
          </a:ln>
          <a:effectLst>
            <a:innerShdw blurRad="127000" dist="63500" dir="1800000">
              <a:prstClr val="black">
                <a:alpha val="50000"/>
              </a:prstClr>
            </a:innerShdw>
            <a:softEdge rad="12700"/>
          </a:effectLst>
          <a:scene3d>
            <a:camera prst="orthographicFront"/>
            <a:lightRig rig="threePt" dir="t">
              <a:rot lat="0" lon="0" rev="1800000"/>
            </a:lightRig>
          </a:scene3d>
          <a:sp3d prstMaterial="matte"/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4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6-7(1)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4" name="文本框 53">
            <a:hlinkClick r:id="rId9" action="ppaction://hlinksldjump"/>
          </p:cNvPr>
          <p:cNvSpPr txBox="1"/>
          <p:nvPr/>
        </p:nvSpPr>
        <p:spPr bwMode="auto">
          <a:xfrm>
            <a:off x="10834953" y="4535918"/>
            <a:ext cx="670952" cy="307777"/>
          </a:xfrm>
          <a:prstGeom prst="rect">
            <a:avLst/>
          </a:prstGeom>
          <a:solidFill>
            <a:srgbClr val="3556E3"/>
          </a:solidFill>
          <a:ln>
            <a:noFill/>
          </a:ln>
          <a:effectLst>
            <a:innerShdw blurRad="127000" dist="63500" dir="1800000">
              <a:prstClr val="black">
                <a:alpha val="50000"/>
              </a:prstClr>
            </a:innerShdw>
            <a:softEdge rad="12700"/>
          </a:effectLst>
          <a:scene3d>
            <a:camera prst="orthographicFront"/>
            <a:lightRig rig="threePt" dir="t">
              <a:rot lat="0" lon="0" rev="1800000"/>
            </a:lightRig>
          </a:scene3d>
          <a:sp3d prstMaterial="matte"/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4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kumimoji="0" lang="en-US" altLang="zh-CN" sz="1400" b="0" i="0" u="none" strike="noStrike" kern="1200" cap="none" spc="0" normalizeH="0" baseline="0" noProof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-4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5" name="文本框 54">
            <a:hlinkClick r:id="rId15" action="ppaction://hlinksldjump"/>
          </p:cNvPr>
          <p:cNvSpPr txBox="1"/>
          <p:nvPr/>
        </p:nvSpPr>
        <p:spPr bwMode="auto">
          <a:xfrm>
            <a:off x="10834953" y="2770832"/>
            <a:ext cx="670952" cy="307777"/>
          </a:xfrm>
          <a:prstGeom prst="rect">
            <a:avLst/>
          </a:prstGeom>
          <a:solidFill>
            <a:srgbClr val="3556E3"/>
          </a:solidFill>
          <a:ln>
            <a:noFill/>
          </a:ln>
          <a:effectLst>
            <a:innerShdw blurRad="127000" dist="63500" dir="1800000">
              <a:prstClr val="black">
                <a:alpha val="50000"/>
              </a:prstClr>
            </a:innerShdw>
            <a:softEdge rad="12700"/>
          </a:effectLst>
          <a:scene3d>
            <a:camera prst="orthographicFront"/>
            <a:lightRig rig="threePt" dir="t">
              <a:rot lat="0" lon="0" rev="1800000"/>
            </a:lightRig>
          </a:scene3d>
          <a:sp3d prstMaterial="matte"/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4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kumimoji="0" lang="en-US" altLang="zh-CN" sz="1400" b="0" i="0" u="none" strike="noStrike" kern="1200" cap="none" spc="0" normalizeH="0" baseline="0" noProof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-3(1)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" name="文本框 55">
            <a:hlinkClick r:id="rId17" action="ppaction://hlinksldjump"/>
          </p:cNvPr>
          <p:cNvSpPr txBox="1"/>
          <p:nvPr/>
        </p:nvSpPr>
        <p:spPr bwMode="auto">
          <a:xfrm>
            <a:off x="2107266" y="6283973"/>
            <a:ext cx="670952" cy="307777"/>
          </a:xfrm>
          <a:prstGeom prst="rect">
            <a:avLst/>
          </a:prstGeom>
          <a:solidFill>
            <a:srgbClr val="3556E3"/>
          </a:solidFill>
          <a:ln>
            <a:noFill/>
          </a:ln>
          <a:effectLst>
            <a:innerShdw blurRad="127000" dist="63500" dir="1800000">
              <a:prstClr val="black">
                <a:alpha val="50000"/>
              </a:prstClr>
            </a:innerShdw>
            <a:softEdge rad="12700"/>
          </a:effectLst>
          <a:scene3d>
            <a:camera prst="orthographicFront"/>
            <a:lightRig rig="threePt" dir="t">
              <a:rot lat="0" lon="0" rev="1800000"/>
            </a:lightRig>
          </a:scene3d>
          <a:sp3d prstMaterial="matte"/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4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kumimoji="0" lang="en-US" altLang="zh-CN" sz="1400" b="0" i="0" u="none" strike="noStrike" kern="1200" cap="none" spc="0" normalizeH="0" baseline="0" noProof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-5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2" descr="图片包含 表格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2459038" y="223838"/>
            <a:ext cx="3294063" cy="62753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0" name="文本框 2"/>
          <p:cNvSpPr txBox="1"/>
          <p:nvPr/>
        </p:nvSpPr>
        <p:spPr>
          <a:xfrm>
            <a:off x="2459038" y="455613"/>
            <a:ext cx="3979862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/>
              <a:t>第</a:t>
            </a:r>
            <a:r>
              <a:rPr lang="en-US" altLang="zh-CN" sz="2000" b="1"/>
              <a:t>6</a:t>
            </a:r>
            <a:r>
              <a:rPr lang="zh-CN" altLang="en-US" sz="2000" b="1"/>
              <a:t>章 标准件与常用件</a:t>
            </a:r>
            <a:r>
              <a:rPr lang="zh-CN" altLang="en-US" sz="2000" b="1">
                <a:solidFill>
                  <a:srgbClr val="FF0000"/>
                </a:solidFill>
              </a:rPr>
              <a:t>习题</a:t>
            </a:r>
            <a:r>
              <a:rPr lang="zh-CN" altLang="en-US" sz="2000" b="1" dirty="0">
                <a:solidFill>
                  <a:srgbClr val="FF0000"/>
                </a:solidFill>
              </a:rPr>
              <a:t>解答</a:t>
            </a:r>
          </a:p>
        </p:txBody>
      </p:sp>
      <p:sp>
        <p:nvSpPr>
          <p:cNvPr id="4" name="矩形: 圆角 3"/>
          <p:cNvSpPr/>
          <p:nvPr/>
        </p:nvSpPr>
        <p:spPr>
          <a:xfrm>
            <a:off x="515938" y="922338"/>
            <a:ext cx="2024063" cy="40005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习题目录</a:t>
            </a:r>
          </a:p>
        </p:txBody>
      </p:sp>
      <p:grpSp>
        <p:nvGrpSpPr>
          <p:cNvPr id="4102" name="组合 5"/>
          <p:cNvGrpSpPr/>
          <p:nvPr/>
        </p:nvGrpSpPr>
        <p:grpSpPr>
          <a:xfrm>
            <a:off x="617934" y="1603375"/>
            <a:ext cx="2171304" cy="1460500"/>
            <a:chOff x="351895" y="1779573"/>
            <a:chExt cx="2787287" cy="1769814"/>
          </a:xfrm>
        </p:grpSpPr>
        <p:pic>
          <p:nvPicPr>
            <p:cNvPr id="7" name="图片 6">
              <a:hlinkClick r:id="rId3" action="ppaction://hlinksldjump"/>
            </p:cNvPr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1895" y="1779573"/>
              <a:ext cx="2772511" cy="1744806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srgbClr val="000000">
                  <a:alpha val="39999"/>
                </a:srgbClr>
              </a:outerShdw>
            </a:effectLst>
          </p:spPr>
        </p:pic>
        <p:sp>
          <p:nvSpPr>
            <p:cNvPr id="8" name="文本框 7">
              <a:hlinkClick r:id="rId3" action="ppaction://hlinksldjump"/>
            </p:cNvPr>
            <p:cNvSpPr txBox="1"/>
            <p:nvPr/>
          </p:nvSpPr>
          <p:spPr>
            <a:xfrm>
              <a:off x="2223953" y="3164666"/>
              <a:ext cx="915229" cy="384721"/>
            </a:xfrm>
            <a:prstGeom prst="rect">
              <a:avLst/>
            </a:prstGeom>
            <a:solidFill>
              <a:srgbClr val="3556E3"/>
            </a:solidFill>
            <a:ln>
              <a:noFill/>
            </a:ln>
            <a:effectLst>
              <a:innerShdw blurRad="127000" dist="63500" dir="1800000">
                <a:prstClr val="black">
                  <a:alpha val="50000"/>
                </a:prstClr>
              </a:innerShdw>
              <a:softEdge rad="12700"/>
            </a:effectLst>
            <a:scene3d>
              <a:camera prst="orthographicFront"/>
              <a:lightRig rig="threePt" dir="t">
                <a:rot lat="0" lon="0" rev="1800000"/>
              </a:lightRig>
            </a:scene3d>
            <a:sp3d prstMaterial="matte"/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40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6-7(2)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10" name="图片 9">
            <a:hlinkClick r:id="rId5" action="ppaction://hlinksldjump"/>
          </p:cNvPr>
          <p:cNvPicPr>
            <a:picLocks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7935" y="3387725"/>
            <a:ext cx="2159794" cy="143986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39999"/>
              </a:srgbClr>
            </a:outerShdw>
          </a:effectLst>
        </p:spPr>
      </p:pic>
      <p:pic>
        <p:nvPicPr>
          <p:cNvPr id="13" name="图片 12">
            <a:hlinkClick r:id="rId7" action="ppaction://hlinksldjump"/>
          </p:cNvPr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84563" y="3387990"/>
            <a:ext cx="2159000" cy="143933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39999"/>
              </a:srgbClr>
            </a:outerShdw>
          </a:effectLst>
        </p:spPr>
      </p:pic>
      <p:grpSp>
        <p:nvGrpSpPr>
          <p:cNvPr id="4106" name="组合 5"/>
          <p:cNvGrpSpPr/>
          <p:nvPr/>
        </p:nvGrpSpPr>
        <p:grpSpPr>
          <a:xfrm>
            <a:off x="3475038" y="1600465"/>
            <a:ext cx="2159000" cy="1499923"/>
            <a:chOff x="116645" y="1726765"/>
            <a:chExt cx="2946405" cy="2015027"/>
          </a:xfrm>
        </p:grpSpPr>
        <p:pic>
          <p:nvPicPr>
            <p:cNvPr id="22" name="图片 21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6645" y="1726765"/>
              <a:ext cx="2946405" cy="1933629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srgbClr val="000000">
                  <a:alpha val="39999"/>
                </a:srgbClr>
              </a:outerShdw>
            </a:effectLst>
          </p:spPr>
        </p:pic>
        <p:sp>
          <p:nvSpPr>
            <p:cNvPr id="23" name="文本框 22">
              <a:hlinkClick r:id="rId9" action="ppaction://hlinksldjump"/>
            </p:cNvPr>
            <p:cNvSpPr txBox="1"/>
            <p:nvPr/>
          </p:nvSpPr>
          <p:spPr>
            <a:xfrm>
              <a:off x="2147820" y="3328168"/>
              <a:ext cx="915230" cy="413624"/>
            </a:xfrm>
            <a:prstGeom prst="rect">
              <a:avLst/>
            </a:prstGeom>
            <a:solidFill>
              <a:srgbClr val="3556E3"/>
            </a:solidFill>
            <a:ln>
              <a:noFill/>
            </a:ln>
            <a:effectLst>
              <a:innerShdw blurRad="127000" dist="63500" dir="1800000">
                <a:prstClr val="black">
                  <a:alpha val="50000"/>
                </a:prstClr>
              </a:innerShdw>
              <a:softEdge rad="12700"/>
            </a:effectLst>
            <a:scene3d>
              <a:camera prst="orthographicFront"/>
              <a:lightRig rig="threePt" dir="t">
                <a:rot lat="0" lon="0" rev="1800000"/>
              </a:lightRig>
            </a:scene3d>
            <a:sp3d prstMaterial="matte"/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40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6-7(3)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25" name="图片 24">
            <a:hlinkClick r:id="rId11" action="ppaction://hlinksldjump"/>
          </p:cNvPr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99213" y="1609990"/>
            <a:ext cx="2159000" cy="143933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39999"/>
              </a:srgbClr>
            </a:outerShdw>
          </a:effectLst>
        </p:spPr>
      </p:pic>
      <p:pic>
        <p:nvPicPr>
          <p:cNvPr id="28" name="图片 27">
            <a:hlinkClick r:id="rId13" action="ppaction://hlinksldjump"/>
          </p:cNvPr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46010" y="1600200"/>
            <a:ext cx="2159794" cy="143986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39999"/>
              </a:srgbClr>
            </a:outerShdw>
          </a:effectLst>
        </p:spPr>
      </p:pic>
      <p:sp>
        <p:nvSpPr>
          <p:cNvPr id="47" name="文本框 46">
            <a:hlinkClick r:id="rId5" action="ppaction://hlinksldjump"/>
          </p:cNvPr>
          <p:cNvSpPr txBox="1"/>
          <p:nvPr/>
        </p:nvSpPr>
        <p:spPr bwMode="auto">
          <a:xfrm>
            <a:off x="2114285" y="4549433"/>
            <a:ext cx="670952" cy="307777"/>
          </a:xfrm>
          <a:prstGeom prst="rect">
            <a:avLst/>
          </a:prstGeom>
          <a:solidFill>
            <a:srgbClr val="3556E3"/>
          </a:solidFill>
          <a:ln>
            <a:noFill/>
          </a:ln>
          <a:effectLst>
            <a:innerShdw blurRad="127000" dist="63500" dir="1800000">
              <a:prstClr val="black">
                <a:alpha val="50000"/>
              </a:prstClr>
            </a:innerShdw>
            <a:softEdge rad="12700"/>
          </a:effectLst>
          <a:scene3d>
            <a:camera prst="orthographicFront"/>
            <a:lightRig rig="threePt" dir="t">
              <a:rot lat="0" lon="0" rev="1800000"/>
            </a:lightRig>
          </a:scene3d>
          <a:sp3d prstMaterial="matte"/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4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kumimoji="0" lang="en-US" altLang="zh-CN" sz="1400" b="0" i="0" u="none" strike="noStrike" kern="1200" cap="none" spc="0" normalizeH="0" baseline="0" noProof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-10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" name="文本框 48">
            <a:hlinkClick r:id="rId7" action="ppaction://hlinksldjump"/>
          </p:cNvPr>
          <p:cNvSpPr txBox="1"/>
          <p:nvPr/>
        </p:nvSpPr>
        <p:spPr bwMode="auto">
          <a:xfrm>
            <a:off x="4963570" y="4569539"/>
            <a:ext cx="670952" cy="307777"/>
          </a:xfrm>
          <a:prstGeom prst="rect">
            <a:avLst/>
          </a:prstGeom>
          <a:solidFill>
            <a:srgbClr val="3556E3"/>
          </a:solidFill>
          <a:ln>
            <a:noFill/>
          </a:ln>
          <a:effectLst>
            <a:innerShdw blurRad="127000" dist="63500" dir="1800000">
              <a:prstClr val="black">
                <a:alpha val="50000"/>
              </a:prstClr>
            </a:innerShdw>
            <a:softEdge rad="12700"/>
          </a:effectLst>
          <a:scene3d>
            <a:camera prst="orthographicFront"/>
            <a:lightRig rig="threePt" dir="t">
              <a:rot lat="0" lon="0" rev="1800000"/>
            </a:lightRig>
          </a:scene3d>
          <a:sp3d prstMaterial="matte"/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4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kumimoji="0" lang="en-US" altLang="zh-CN" sz="1400" b="0" i="0" u="none" strike="noStrike" kern="1200" cap="none" spc="0" normalizeH="0" baseline="0" noProof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-11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" name="文本框 50">
            <a:hlinkClick r:id="rId11" action="ppaction://hlinksldjump"/>
          </p:cNvPr>
          <p:cNvSpPr txBox="1"/>
          <p:nvPr/>
        </p:nvSpPr>
        <p:spPr bwMode="auto">
          <a:xfrm>
            <a:off x="7909506" y="2774670"/>
            <a:ext cx="670952" cy="307777"/>
          </a:xfrm>
          <a:prstGeom prst="rect">
            <a:avLst/>
          </a:prstGeom>
          <a:solidFill>
            <a:srgbClr val="3556E3"/>
          </a:solidFill>
          <a:ln>
            <a:noFill/>
          </a:ln>
          <a:effectLst>
            <a:innerShdw blurRad="127000" dist="63500" dir="1800000">
              <a:prstClr val="black">
                <a:alpha val="50000"/>
              </a:prstClr>
            </a:innerShdw>
            <a:softEdge rad="12700"/>
          </a:effectLst>
          <a:scene3d>
            <a:camera prst="orthographicFront"/>
            <a:lightRig rig="threePt" dir="t">
              <a:rot lat="0" lon="0" rev="1800000"/>
            </a:lightRig>
          </a:scene3d>
          <a:sp3d prstMaterial="matte"/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4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kumimoji="0" lang="en-US" altLang="zh-CN" sz="1400" b="0" i="0" u="none" strike="noStrike" kern="1200" cap="none" spc="0" normalizeH="0" baseline="0" noProof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-8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5" name="文本框 54">
            <a:hlinkClick r:id="rId13" action="ppaction://hlinksldjump"/>
          </p:cNvPr>
          <p:cNvSpPr txBox="1"/>
          <p:nvPr/>
        </p:nvSpPr>
        <p:spPr bwMode="auto">
          <a:xfrm>
            <a:off x="10834953" y="2770832"/>
            <a:ext cx="670952" cy="307777"/>
          </a:xfrm>
          <a:prstGeom prst="rect">
            <a:avLst/>
          </a:prstGeom>
          <a:solidFill>
            <a:srgbClr val="3556E3"/>
          </a:solidFill>
          <a:ln>
            <a:noFill/>
          </a:ln>
          <a:effectLst>
            <a:innerShdw blurRad="127000" dist="63500" dir="1800000">
              <a:prstClr val="black">
                <a:alpha val="50000"/>
              </a:prstClr>
            </a:innerShdw>
            <a:softEdge rad="12700"/>
          </a:effectLst>
          <a:scene3d>
            <a:camera prst="orthographicFront"/>
            <a:lightRig rig="threePt" dir="t">
              <a:rot lat="0" lon="0" rev="1800000"/>
            </a:lightRig>
          </a:scene3d>
          <a:sp3d prstMaterial="matte"/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4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kumimoji="0" lang="en-US" altLang="zh-CN" sz="1400" b="0" i="0" u="none" strike="noStrike" kern="1200" cap="none" spc="0" normalizeH="0" baseline="0" noProof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-9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2" descr="背景图案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2"/>
          <p:cNvSpPr txBox="1"/>
          <p:nvPr/>
        </p:nvSpPr>
        <p:spPr>
          <a:xfrm>
            <a:off x="279400" y="1006475"/>
            <a:ext cx="11607800" cy="8858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57200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latin typeface="Times New Roman" panose="02020603050405020304" pitchFamily="18" charset="0"/>
              </a:rPr>
              <a:t>6-1  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按规定画法绘制螺纹的主、左视图。</a:t>
            </a:r>
            <a:endParaRPr lang="en-US" alt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defTabSz="457200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</a:rPr>
              <a:t>(1)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大径为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</a:rPr>
              <a:t>M20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的外螺纹，杆长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</a:rPr>
              <a:t>40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，螺纹长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</a:rPr>
              <a:t>30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，倒角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</a:rPr>
              <a:t>C2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220" name="文本框 6"/>
          <p:cNvSpPr txBox="1"/>
          <p:nvPr/>
        </p:nvSpPr>
        <p:spPr>
          <a:xfrm>
            <a:off x="1371600" y="590550"/>
            <a:ext cx="60960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/>
              <a:t>第</a:t>
            </a:r>
            <a:r>
              <a:rPr lang="en-US" altLang="zh-CN" sz="1800" b="1"/>
              <a:t>6</a:t>
            </a:r>
            <a:r>
              <a:rPr lang="zh-CN" altLang="en-US" sz="1800" b="1"/>
              <a:t>章 标准件与常用件</a:t>
            </a:r>
            <a:r>
              <a:rPr lang="zh-CN" altLang="en-US" sz="1800" b="1">
                <a:solidFill>
                  <a:srgbClr val="FF0000"/>
                </a:solidFill>
              </a:rPr>
              <a:t>习题</a:t>
            </a:r>
            <a:r>
              <a:rPr lang="zh-CN" altLang="en-US" sz="1800" b="1" dirty="0">
                <a:solidFill>
                  <a:srgbClr val="FF0000"/>
                </a:solidFill>
              </a:rPr>
              <a:t>解答</a:t>
            </a:r>
          </a:p>
        </p:txBody>
      </p:sp>
      <p:pic>
        <p:nvPicPr>
          <p:cNvPr id="9221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126" y="2525419"/>
            <a:ext cx="9290693" cy="309115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706" y="2587350"/>
            <a:ext cx="9408141" cy="291265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动作按钮: 空白 11">
            <a:hlinkClick r:id="rId5" action="ppaction://hlinksldjump" highlightClick="1"/>
          </p:cNvPr>
          <p:cNvSpPr/>
          <p:nvPr/>
        </p:nvSpPr>
        <p:spPr>
          <a:xfrm>
            <a:off x="10212388" y="5851525"/>
            <a:ext cx="1250950" cy="403225"/>
          </a:xfrm>
          <a:prstGeom prst="actionButtonBlank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返回目录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动作按钮: 空白 12"/>
          <p:cNvSpPr/>
          <p:nvPr/>
        </p:nvSpPr>
        <p:spPr>
          <a:xfrm>
            <a:off x="10212388" y="5214938"/>
            <a:ext cx="1250950" cy="401638"/>
          </a:xfrm>
          <a:prstGeom prst="actionButtonBlank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答案</a:t>
            </a:r>
            <a:endParaRPr kumimoji="0" lang="en-US" altLang="zh-CN" sz="1800" b="0" i="0" u="none" strike="noStrike" kern="1200" cap="none" spc="0" normalizeH="0" baseline="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动作按钮: 空白 13"/>
          <p:cNvSpPr/>
          <p:nvPr/>
        </p:nvSpPr>
        <p:spPr>
          <a:xfrm>
            <a:off x="10212388" y="5214938"/>
            <a:ext cx="1250950" cy="401638"/>
          </a:xfrm>
          <a:prstGeom prst="actionButtonBlank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原题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3" grpId="1" animBg="1"/>
      <p:bldP spid="14" grpId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2" descr="图片包含 工程绘图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图片 2" descr="背景图案&#10;&#10;描述已自动生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638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5" name="文本框 6"/>
          <p:cNvSpPr txBox="1"/>
          <p:nvPr/>
        </p:nvSpPr>
        <p:spPr>
          <a:xfrm>
            <a:off x="1371600" y="590550"/>
            <a:ext cx="60960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/>
              <a:t>第</a:t>
            </a:r>
            <a:r>
              <a:rPr lang="en-US" altLang="zh-CN" sz="1800" b="1"/>
              <a:t>6</a:t>
            </a:r>
            <a:r>
              <a:rPr lang="zh-CN" altLang="en-US" sz="1800" b="1"/>
              <a:t>章 标准件与常用件</a:t>
            </a:r>
            <a:r>
              <a:rPr lang="zh-CN" altLang="en-US" sz="1800" b="1">
                <a:solidFill>
                  <a:srgbClr val="FF0000"/>
                </a:solidFill>
              </a:rPr>
              <a:t>习题</a:t>
            </a:r>
            <a:r>
              <a:rPr lang="zh-CN" altLang="en-US" sz="1800" b="1" dirty="0">
                <a:solidFill>
                  <a:srgbClr val="FF0000"/>
                </a:solidFill>
              </a:rPr>
              <a:t>解答</a:t>
            </a:r>
          </a:p>
        </p:txBody>
      </p:sp>
      <p:pic>
        <p:nvPicPr>
          <p:cNvPr id="10246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" r="1326"/>
          <a:stretch/>
        </p:blipFill>
        <p:spPr>
          <a:xfrm>
            <a:off x="744172" y="2119429"/>
            <a:ext cx="9187228" cy="40850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" r="855"/>
          <a:stretch/>
        </p:blipFill>
        <p:spPr>
          <a:xfrm>
            <a:off x="728661" y="2191771"/>
            <a:ext cx="9223821" cy="40850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动作按钮: 空白 7">
            <a:hlinkClick r:id="rId6" action="ppaction://hlinksldjump" highlightClick="1"/>
          </p:cNvPr>
          <p:cNvSpPr/>
          <p:nvPr/>
        </p:nvSpPr>
        <p:spPr>
          <a:xfrm>
            <a:off x="10212388" y="5851525"/>
            <a:ext cx="1250950" cy="403225"/>
          </a:xfrm>
          <a:prstGeom prst="actionButtonBlank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返回目录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动作按钮: 空白 8"/>
          <p:cNvSpPr/>
          <p:nvPr/>
        </p:nvSpPr>
        <p:spPr>
          <a:xfrm>
            <a:off x="10212388" y="5214938"/>
            <a:ext cx="1250950" cy="401638"/>
          </a:xfrm>
          <a:prstGeom prst="actionButtonBlank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答案</a:t>
            </a:r>
            <a:endParaRPr kumimoji="0" lang="en-US" altLang="zh-CN" sz="1800" b="0" i="0" u="none" strike="noStrike" kern="1200" cap="none" spc="0" normalizeH="0" baseline="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动作按钮: 空白 9"/>
          <p:cNvSpPr/>
          <p:nvPr/>
        </p:nvSpPr>
        <p:spPr>
          <a:xfrm>
            <a:off x="10212388" y="5214938"/>
            <a:ext cx="1250950" cy="401638"/>
          </a:xfrm>
          <a:prstGeom prst="actionButtonBlank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原题</a:t>
            </a:r>
          </a:p>
        </p:txBody>
      </p:sp>
      <p:sp>
        <p:nvSpPr>
          <p:cNvPr id="4" name="文本框 2"/>
          <p:cNvSpPr txBox="1"/>
          <p:nvPr/>
        </p:nvSpPr>
        <p:spPr>
          <a:xfrm>
            <a:off x="279400" y="1071563"/>
            <a:ext cx="11855450" cy="8858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57200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latin typeface="Times New Roman" panose="02020603050405020304" pitchFamily="18" charset="0"/>
              </a:rPr>
              <a:t>6-1  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按规定画法绘制螺纹的主、左视图。</a:t>
            </a:r>
            <a:endParaRPr lang="en-US" alt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defTabSz="457200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</a:rPr>
              <a:t>(2)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大径为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</a:rPr>
              <a:t>M20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的内螺纹，钻孔深度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</a:rPr>
              <a:t>40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，螺纹深度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</a:rPr>
              <a:t>30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，倒角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</a:rPr>
              <a:t>C2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2" descr="手机屏幕的截图&#10;&#10;中度可信度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图片 2" descr="背景图案&#10;&#10;描述已自动生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2"/>
          <p:cNvSpPr txBox="1"/>
          <p:nvPr/>
        </p:nvSpPr>
        <p:spPr>
          <a:xfrm>
            <a:off x="279400" y="1006475"/>
            <a:ext cx="11607800" cy="5069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57200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latin typeface="Times New Roman" panose="02020603050405020304" pitchFamily="18" charset="0"/>
              </a:rPr>
              <a:t>6-2  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找出下列螺纹及螺纹连接画法上的错误，并在下方指定位置画出正确的图。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269" name="文本框 6"/>
          <p:cNvSpPr txBox="1"/>
          <p:nvPr/>
        </p:nvSpPr>
        <p:spPr>
          <a:xfrm>
            <a:off x="1371600" y="590550"/>
            <a:ext cx="60960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/>
              <a:t>第</a:t>
            </a:r>
            <a:r>
              <a:rPr lang="en-US" altLang="zh-CN" sz="1800" b="1"/>
              <a:t>6</a:t>
            </a:r>
            <a:r>
              <a:rPr lang="zh-CN" altLang="en-US" sz="1800" b="1"/>
              <a:t>章 标准件与常用件</a:t>
            </a:r>
            <a:r>
              <a:rPr lang="zh-CN" altLang="en-US" sz="1800" b="1">
                <a:solidFill>
                  <a:srgbClr val="FF0000"/>
                </a:solidFill>
              </a:rPr>
              <a:t>习题</a:t>
            </a:r>
            <a:r>
              <a:rPr lang="zh-CN" altLang="en-US" sz="1800" b="1" dirty="0">
                <a:solidFill>
                  <a:srgbClr val="FF0000"/>
                </a:solidFill>
              </a:rPr>
              <a:t>解答</a:t>
            </a:r>
          </a:p>
        </p:txBody>
      </p:sp>
      <p:pic>
        <p:nvPicPr>
          <p:cNvPr id="11270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" r="800"/>
          <a:stretch/>
        </p:blipFill>
        <p:spPr>
          <a:xfrm>
            <a:off x="216000" y="2531533"/>
            <a:ext cx="9855984" cy="3130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" t="50187" r="528"/>
          <a:stretch/>
        </p:blipFill>
        <p:spPr bwMode="auto">
          <a:xfrm>
            <a:off x="216000" y="4110754"/>
            <a:ext cx="9888967" cy="157037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p:spPr>
      </p:pic>
      <p:sp>
        <p:nvSpPr>
          <p:cNvPr id="8" name="动作按钮: 空白 7">
            <a:hlinkClick r:id="rId6" action="ppaction://hlinksldjump" highlightClick="1"/>
          </p:cNvPr>
          <p:cNvSpPr/>
          <p:nvPr/>
        </p:nvSpPr>
        <p:spPr>
          <a:xfrm>
            <a:off x="10212388" y="5851525"/>
            <a:ext cx="1250950" cy="403225"/>
          </a:xfrm>
          <a:prstGeom prst="actionButtonBlank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返回目录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动作按钮: 空白 8"/>
          <p:cNvSpPr/>
          <p:nvPr/>
        </p:nvSpPr>
        <p:spPr>
          <a:xfrm>
            <a:off x="10212388" y="5214938"/>
            <a:ext cx="1250950" cy="401638"/>
          </a:xfrm>
          <a:prstGeom prst="actionButtonBlank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答案</a:t>
            </a:r>
            <a:endParaRPr kumimoji="0" lang="en-US" altLang="zh-CN" sz="1800" b="0" i="0" u="none" strike="noStrike" kern="1200" cap="none" spc="0" normalizeH="0" baseline="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动作按钮: 空白 9"/>
          <p:cNvSpPr/>
          <p:nvPr/>
        </p:nvSpPr>
        <p:spPr>
          <a:xfrm>
            <a:off x="10212388" y="5214938"/>
            <a:ext cx="1250950" cy="401638"/>
          </a:xfrm>
          <a:prstGeom prst="actionButtonBlank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原题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9" grpId="1" animBg="1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2" descr="手机屏幕的截图&#10;&#10;中度可信度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1" name="图片 2" descr="背景图案&#10;&#10;描述已自动生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3" name="文本框 6"/>
          <p:cNvSpPr txBox="1"/>
          <p:nvPr/>
        </p:nvSpPr>
        <p:spPr>
          <a:xfrm>
            <a:off x="1371600" y="590550"/>
            <a:ext cx="60960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/>
              <a:t>第</a:t>
            </a:r>
            <a:r>
              <a:rPr lang="en-US" altLang="zh-CN" sz="1800" b="1"/>
              <a:t>6</a:t>
            </a:r>
            <a:r>
              <a:rPr lang="zh-CN" altLang="en-US" sz="1800" b="1"/>
              <a:t>章 标准件与常用件</a:t>
            </a:r>
            <a:r>
              <a:rPr lang="zh-CN" altLang="en-US" sz="1800" b="1">
                <a:solidFill>
                  <a:srgbClr val="FF0000"/>
                </a:solidFill>
              </a:rPr>
              <a:t>习题</a:t>
            </a:r>
            <a:r>
              <a:rPr lang="zh-CN" altLang="en-US" sz="1800" b="1" dirty="0">
                <a:solidFill>
                  <a:srgbClr val="FF0000"/>
                </a:solidFill>
              </a:rPr>
              <a:t>解答</a:t>
            </a:r>
          </a:p>
        </p:txBody>
      </p:sp>
      <p:pic>
        <p:nvPicPr>
          <p:cNvPr id="12294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6"/>
          <a:stretch/>
        </p:blipFill>
        <p:spPr>
          <a:xfrm>
            <a:off x="431800" y="1837266"/>
            <a:ext cx="10227733" cy="467360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000" y="1944000"/>
            <a:ext cx="9967489" cy="412085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动作按钮: 空白 7">
            <a:hlinkClick r:id="rId6" action="ppaction://hlinksldjump" highlightClick="1"/>
          </p:cNvPr>
          <p:cNvSpPr/>
          <p:nvPr/>
        </p:nvSpPr>
        <p:spPr>
          <a:xfrm>
            <a:off x="10212388" y="5851525"/>
            <a:ext cx="1250950" cy="403225"/>
          </a:xfrm>
          <a:prstGeom prst="actionButtonBlank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返回目录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动作按钮: 空白 8"/>
          <p:cNvSpPr/>
          <p:nvPr/>
        </p:nvSpPr>
        <p:spPr>
          <a:xfrm>
            <a:off x="10212388" y="5214938"/>
            <a:ext cx="1250950" cy="401638"/>
          </a:xfrm>
          <a:prstGeom prst="actionButtonBlank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答案</a:t>
            </a:r>
            <a:endParaRPr kumimoji="0" lang="en-US" altLang="zh-CN" sz="1800" b="0" i="0" u="none" strike="noStrike" kern="1200" cap="none" spc="0" normalizeH="0" baseline="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动作按钮: 空白 9"/>
          <p:cNvSpPr/>
          <p:nvPr/>
        </p:nvSpPr>
        <p:spPr>
          <a:xfrm>
            <a:off x="10212388" y="5214938"/>
            <a:ext cx="1250950" cy="401638"/>
          </a:xfrm>
          <a:prstGeom prst="actionButtonBlank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原题</a:t>
            </a:r>
          </a:p>
        </p:txBody>
      </p:sp>
      <p:sp>
        <p:nvSpPr>
          <p:cNvPr id="4" name="文本框 2"/>
          <p:cNvSpPr txBox="1"/>
          <p:nvPr/>
        </p:nvSpPr>
        <p:spPr>
          <a:xfrm>
            <a:off x="279400" y="1006475"/>
            <a:ext cx="11607800" cy="9592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57200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latin typeface="Times New Roman" panose="02020603050405020304" pitchFamily="18" charset="0"/>
              </a:rPr>
              <a:t>6-3  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在各图中按给定的螺纹要素，标注螺纹的规定标记。</a:t>
            </a:r>
            <a:endParaRPr lang="en-US" alt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</a:rPr>
              <a:t>(1)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粗牙普通螺纹，公称直径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</a:rPr>
              <a:t>20,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螺距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</a:rPr>
              <a:t>2.5,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右旋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中径公差带代号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</a:rPr>
              <a:t>5g,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顶径公差带代号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</a:rPr>
              <a:t>6g,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中等旋合长度。</a:t>
            </a: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4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2540</TotalTime>
  <Words>811</Words>
  <Application>Microsoft Office PowerPoint</Application>
  <PresentationFormat>宽屏</PresentationFormat>
  <Paragraphs>122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9" baseType="lpstr">
      <vt:lpstr>等线</vt:lpstr>
      <vt:lpstr>等线 Light</vt:lpstr>
      <vt:lpstr>宋体</vt:lpstr>
      <vt:lpstr>Arial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61818</dc:creator>
  <cp:lastModifiedBy>于 跃</cp:lastModifiedBy>
  <cp:revision>190</cp:revision>
  <dcterms:created xsi:type="dcterms:W3CDTF">2021-02-24T01:22:37Z</dcterms:created>
  <dcterms:modified xsi:type="dcterms:W3CDTF">2022-08-13T09:09:27Z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6AEDFB8F9A6E4FF5BF9EF7E5019C047D</vt:lpwstr>
  </property>
  <property fmtid="{D5CDD505-2E9C-101B-9397-08002B2CF9AE}" pid="3" name="KSOProductBuildVer">
    <vt:lpwstr>2052-11.1.0.11365</vt:lpwstr>
  </property>
</Properties>
</file>